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 id="2147483683" r:id="rId10"/>
  </p:sldMasterIdLst>
  <p:notesMasterIdLst>
    <p:notesMasterId r:id="rId22"/>
  </p:notesMasterIdLst>
  <p:sldIdLst>
    <p:sldId id="256" r:id="rId11"/>
    <p:sldId id="292" r:id="rId12"/>
    <p:sldId id="399" r:id="rId13"/>
    <p:sldId id="295" r:id="rId14"/>
    <p:sldId id="307" r:id="rId15"/>
    <p:sldId id="400" r:id="rId16"/>
    <p:sldId id="312" r:id="rId17"/>
    <p:sldId id="323" r:id="rId18"/>
    <p:sldId id="378" r:id="rId19"/>
    <p:sldId id="401" r:id="rId20"/>
    <p:sldId id="39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CC0000"/>
    <a:srgbClr val="FFCCCC"/>
    <a:srgbClr val="B2B2B2"/>
    <a:srgbClr val="005EA4"/>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5345" autoAdjust="0"/>
  </p:normalViewPr>
  <p:slideViewPr>
    <p:cSldViewPr>
      <p:cViewPr varScale="1">
        <p:scale>
          <a:sx n="64" d="100"/>
          <a:sy n="64" d="100"/>
        </p:scale>
        <p:origin x="1340" y="32"/>
      </p:cViewPr>
      <p:guideLst>
        <p:guide orient="horz" pos="2160"/>
        <p:guide pos="2880"/>
      </p:guideLst>
    </p:cSldViewPr>
  </p:slideViewPr>
  <p:outlineViewPr>
    <p:cViewPr>
      <p:scale>
        <a:sx n="33" d="100"/>
        <a:sy n="33" d="100"/>
      </p:scale>
      <p:origin x="0" y="12912"/>
    </p:cViewPr>
  </p:outlineViewPr>
  <p:notesTextViewPr>
    <p:cViewPr>
      <p:scale>
        <a:sx n="1" d="1"/>
        <a:sy n="1" d="1"/>
      </p:scale>
      <p:origin x="0" y="0"/>
    </p:cViewPr>
  </p:notesTextViewPr>
  <p:sorterViewPr>
    <p:cViewPr>
      <p:scale>
        <a:sx n="110" d="100"/>
        <a:sy n="110" d="100"/>
      </p:scale>
      <p:origin x="0" y="0"/>
    </p:cViewPr>
  </p:sorterViewPr>
  <p:notesViewPr>
    <p:cSldViewPr>
      <p:cViewPr varScale="1">
        <p:scale>
          <a:sx n="53" d="100"/>
          <a:sy n="53" d="100"/>
        </p:scale>
        <p:origin x="-29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10/15/2020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dirty="0" smtClean="0"/>
              <a:t>This is perhaps the most important chapter in the textbook.   It’s worth mentioning to your students that investing extra time to master this chapter will make it easier for them to learn much of the subsequent material in the book. </a:t>
            </a:r>
          </a:p>
          <a:p>
            <a:pPr eaLnBrk="1" hangingPunct="1"/>
            <a:endParaRPr lang="en-US" sz="1000" dirty="0" smtClean="0"/>
          </a:p>
          <a:p>
            <a:pPr eaLnBrk="1" hangingPunct="1"/>
            <a:r>
              <a:rPr lang="en-US" sz="1000" dirty="0" smtClean="0"/>
              <a:t>This is also one of the longest chapters in the textbook, and this PowerPoint file is one of the most graph-intensive.  Many students taking economics for the first time have difficulty grasping the graphs, which are critically important in this and all subsequent chapters in the book.  So an extra degree of hand-holding might be appropriate.  </a:t>
            </a:r>
          </a:p>
          <a:p>
            <a:pPr eaLnBrk="1" hangingPunct="1"/>
            <a:endParaRPr lang="en-US" sz="1000" dirty="0" smtClean="0"/>
          </a:p>
          <a:p>
            <a:pPr eaLnBrk="1" hangingPunct="1"/>
            <a:r>
              <a:rPr lang="en-US" sz="1000" dirty="0" smtClean="0"/>
              <a:t>Accordingly, this PowerPoint has carefully detailed animations that build many of the graphs with great care.  For example, we show a demand or supply schedule next to the axes, and highlight each coordinate pair in the table as the corresponding point appears on the graph.  </a:t>
            </a:r>
          </a:p>
          <a:p>
            <a:pPr eaLnBrk="1" hangingPunct="1"/>
            <a:endParaRPr lang="en-US" sz="1000" dirty="0" smtClean="0"/>
          </a:p>
          <a:p>
            <a:pPr eaLnBrk="1" hangingPunct="1"/>
            <a:r>
              <a:rPr lang="en-US" sz="1000" dirty="0" smtClean="0"/>
              <a:t>Please be assured that the presentation of graphs is more streamlined in subsequent chapters.  In this early chapter, though, we do not want to leave any students behind.  </a:t>
            </a:r>
          </a:p>
          <a:p>
            <a:pPr eaLnBrk="1" hangingPunct="1"/>
            <a:endParaRPr lang="en-US" sz="1000" dirty="0" smtClean="0"/>
          </a:p>
          <a:p>
            <a:pPr eaLnBrk="1" hangingPunct="1"/>
            <a:r>
              <a:rPr lang="en-US" sz="1000" dirty="0" smtClean="0"/>
              <a:t>If your students are already very comfortable with scatter-type graphs, consider simplifying or turning off the animation on these slides in order to get through them faster.</a:t>
            </a:r>
          </a:p>
          <a:p>
            <a:pPr eaLnBrk="1" hangingPunct="1">
              <a:lnSpc>
                <a:spcPct val="90000"/>
              </a:lnSpc>
              <a:spcBef>
                <a:spcPct val="0"/>
              </a:spcBef>
            </a:pPr>
            <a:endParaRPr lang="en-US" sz="10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4088678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the real world, there are relatively few </a:t>
            </a:r>
            <a:r>
              <a:rPr lang="en-US" u="sng" dirty="0" smtClean="0"/>
              <a:t>perfectly</a:t>
            </a:r>
            <a:r>
              <a:rPr lang="en-US" dirty="0" smtClean="0"/>
              <a:t> competitive markets.  Most goods come in lots of different varieties—including ice cream, the example in the textbook.  And there are many markets in which the number of firms is small enough that some of them have the ability to affect the market price.  </a:t>
            </a:r>
          </a:p>
          <a:p>
            <a:pPr eaLnBrk="1" hangingPunct="1"/>
            <a:endParaRPr lang="en-US" dirty="0" smtClean="0"/>
          </a:p>
          <a:p>
            <a:pPr eaLnBrk="1" hangingPunct="1"/>
            <a:r>
              <a:rPr lang="en-US" dirty="0" smtClean="0"/>
              <a:t>For now, though, we look at supply and demand in perfectly competitive markets, for two reasons:  First, it’s easier to learn.  Understanding perfectly competitive markets makes it a lot easier to learn the more realistic but complicated analysis of imperfectly competitive markets.  Second, despite the lack of realism, the perfectly competitive model can teach us a lot about how the world works, as we will see many times in the chapters that follow.  </a:t>
            </a:r>
          </a:p>
          <a:p>
            <a:pPr eaLnBrk="1" hangingPunct="1"/>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319162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2606172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Students should notice that the only determinant of quantity demanded that causes a movement along the curve is price.  Also notice:  price is one of the variables measured along the axes of the graph.  </a:t>
            </a:r>
          </a:p>
          <a:p>
            <a:pPr eaLnBrk="1" hangingPunct="1"/>
            <a:endParaRPr lang="en-US" dirty="0" smtClean="0"/>
          </a:p>
          <a:p>
            <a:pPr eaLnBrk="1" hangingPunct="1"/>
            <a:r>
              <a:rPr lang="en-US" dirty="0" smtClean="0"/>
              <a:t>Here’s a handy rule of thumb students can use to remember whether the curve shifts:  If the variable causing demand to change is measured on one of the axes, you move along the curve.  If the variable that’s causing demand to change does not appear on either axis, then the curve shifts.  </a:t>
            </a:r>
          </a:p>
          <a:p>
            <a:pPr eaLnBrk="1" hangingPunct="1"/>
            <a:endParaRPr lang="en-US" dirty="0" smtClean="0"/>
          </a:p>
          <a:p>
            <a:pPr eaLnBrk="1" hangingPunct="1"/>
            <a:r>
              <a:rPr lang="en-US" dirty="0" smtClean="0"/>
              <a:t>This rule of thumb works with all curves in economics that involve an X-Y relationship,</a:t>
            </a:r>
            <a:r>
              <a:rPr lang="en-US" baseline="0" dirty="0" smtClean="0"/>
              <a:t> including </a:t>
            </a:r>
            <a:r>
              <a:rPr lang="en-US" dirty="0" smtClean="0"/>
              <a:t>the supply curve, the marginal cost curve, the IS and LM curves (not covered in this book), and many others, though it does not apply to curves drawn on time series graphs. </a:t>
            </a:r>
          </a:p>
          <a:p>
            <a:pPr eaLnBrk="1" hangingPunct="1"/>
            <a:endParaRPr lang="en-US" dirty="0" smtClean="0"/>
          </a:p>
          <a:p>
            <a:pPr eaLnBrk="1" hangingPunct="1"/>
            <a:r>
              <a:rPr lang="en-US" altLang="en-US" dirty="0" smtClean="0"/>
              <a:t>For an interesting break, you can discuss the case study ‘Two ways to reduce the quantity of smoking demanded’ on </a:t>
            </a:r>
            <a:r>
              <a:rPr lang="en-US" altLang="en-US" baseline="0" dirty="0" smtClean="0"/>
              <a:t>how to reduce smoking</a:t>
            </a:r>
            <a:r>
              <a:rPr lang="en-US" altLang="en-US" dirty="0" smtClean="0"/>
              <a:t>:</a:t>
            </a:r>
          </a:p>
          <a:p>
            <a:pPr eaLnBrk="1" hangingPunct="1"/>
            <a:r>
              <a:rPr lang="en-US" dirty="0" smtClean="0"/>
              <a:t>1. Use p</a:t>
            </a:r>
            <a:r>
              <a:rPr lang="en-US" altLang="en-US" dirty="0" smtClean="0"/>
              <a:t>ublic service announcements, mandatory health warnings on cigarette packages, and prohibition of cigarette advertising on television to decrease the demand</a:t>
            </a:r>
            <a:r>
              <a:rPr lang="en-US" altLang="en-US" baseline="0" dirty="0" smtClean="0"/>
              <a:t> for cigarettes and other tobacco products. </a:t>
            </a:r>
            <a:endParaRPr lang="en-US" altLang="en-US" dirty="0" smtClean="0"/>
          </a:p>
          <a:p>
            <a:pPr marL="514350" indent="-514350"/>
            <a:r>
              <a:rPr lang="en-US" altLang="en-US" dirty="0" smtClean="0"/>
              <a:t>2. Tax</a:t>
            </a:r>
            <a:r>
              <a:rPr lang="en-US" altLang="en-US" baseline="0" dirty="0" smtClean="0"/>
              <a:t> the manufacturer, and decreasing the quantity demanded (m</a:t>
            </a:r>
            <a:r>
              <a:rPr lang="en-US" altLang="en-US" dirty="0" smtClean="0"/>
              <a:t>ovement along demand curve). Studies showed: </a:t>
            </a:r>
          </a:p>
          <a:p>
            <a:pPr marL="514350" indent="-514350">
              <a:buFontTx/>
              <a:buChar char="-"/>
            </a:pPr>
            <a:r>
              <a:rPr lang="en-US" altLang="en-US" dirty="0" smtClean="0"/>
              <a:t>10% </a:t>
            </a:r>
            <a:r>
              <a:rPr lang="en-US" altLang="en-US" sz="3600" b="1" dirty="0" smtClean="0"/>
              <a:t>↑</a:t>
            </a:r>
            <a:r>
              <a:rPr lang="en-US" altLang="en-US" sz="3600" dirty="0" smtClean="0"/>
              <a:t> </a:t>
            </a:r>
            <a:r>
              <a:rPr lang="en-US" altLang="en-US" dirty="0" smtClean="0"/>
              <a:t>in price </a:t>
            </a:r>
            <a:r>
              <a:rPr lang="en-US" altLang="en-US" sz="3600" b="1" dirty="0" smtClean="0">
                <a:cs typeface="Arial" charset="0"/>
              </a:rPr>
              <a:t>→</a:t>
            </a:r>
            <a:r>
              <a:rPr lang="en-US" altLang="en-US" dirty="0" smtClean="0"/>
              <a:t> 4% </a:t>
            </a:r>
            <a:r>
              <a:rPr lang="en-US" altLang="en-US" sz="3600" b="1" dirty="0" smtClean="0"/>
              <a:t>↓</a:t>
            </a:r>
            <a:r>
              <a:rPr lang="en-US" altLang="en-US" dirty="0" smtClean="0"/>
              <a:t> in smoking</a:t>
            </a:r>
          </a:p>
          <a:p>
            <a:pPr marL="514350" indent="-514350">
              <a:buFontTx/>
              <a:buChar char="-"/>
            </a:pPr>
            <a:r>
              <a:rPr lang="en-US" altLang="en-US" dirty="0" smtClean="0"/>
              <a:t>Teenagers: 10% </a:t>
            </a:r>
            <a:r>
              <a:rPr lang="en-US" altLang="en-US" sz="3600" b="1" dirty="0" smtClean="0"/>
              <a:t>↑</a:t>
            </a:r>
            <a:r>
              <a:rPr lang="en-US" altLang="en-US" sz="3600" dirty="0" smtClean="0"/>
              <a:t> </a:t>
            </a:r>
            <a:r>
              <a:rPr lang="en-US" altLang="en-US" dirty="0" smtClean="0"/>
              <a:t>in price </a:t>
            </a:r>
            <a:r>
              <a:rPr lang="en-US" altLang="en-US" sz="3600" b="1" dirty="0" smtClean="0"/>
              <a:t>→</a:t>
            </a:r>
            <a:r>
              <a:rPr lang="en-US" altLang="en-US" dirty="0" smtClean="0"/>
              <a:t> 12% </a:t>
            </a:r>
            <a:r>
              <a:rPr lang="en-US" altLang="en-US" sz="3600" b="1" dirty="0" smtClean="0"/>
              <a:t>↓</a:t>
            </a:r>
            <a:r>
              <a:rPr lang="en-US" altLang="en-US" dirty="0" smtClean="0"/>
              <a:t> in smoking</a:t>
            </a:r>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335500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Supply comes from the behavior of sellers.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2098606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3231005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In equilibrium, various forces are in balance. A situation in which market price has reached the level where Quantity supplied = Quantity demanded; where supply and demand curves intersect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2597616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218156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8968630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0.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0" y="1"/>
            <a:ext cx="9144000" cy="6542704"/>
            <a:chOff x="0" y="1"/>
            <a:chExt cx="9144000" cy="6542704"/>
          </a:xfrm>
        </p:grpSpPr>
        <p:pic>
          <p:nvPicPr>
            <p:cNvPr id="19"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pic>
          <p:nvPicPr>
            <p:cNvPr id="2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pic>
          <p:nvPicPr>
            <p:cNvPr id="2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pic>
          <p:nvPicPr>
            <p:cNvPr id="22"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95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a:t>
            </a:r>
            <a:r>
              <a:rPr lang="en-US" dirty="0" err="1" smtClean="0">
                <a:solidFill>
                  <a:srgbClr val="000000"/>
                </a:solidFill>
              </a:rPr>
              <a:t>Cengage</a:t>
            </a:r>
            <a:r>
              <a:rPr lang="en-US" dirty="0" smtClean="0">
                <a:solidFill>
                  <a:srgbClr val="000000"/>
                </a:solidFill>
              </a:rPr>
              <a:t>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2201820129"/>
      </p:ext>
    </p:extLst>
  </p:cSld>
  <p:clrMap bg1="lt1" tx1="dk1" bg2="lt2" tx2="dk2" accent1="accent1" accent2="accent2" accent3="accent3" accent4="accent4" accent5="accent5" accent6="accent6" hlink="hlink" folHlink="folHlink"/>
  <p:sldLayoutIdLst>
    <p:sldLayoutId id="2147483684"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5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30.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276600"/>
            <a:ext cx="7010399" cy="1981200"/>
          </a:xfrm>
        </p:spPr>
        <p:txBody>
          <a:bodyPr/>
          <a:lstStyle/>
          <a:p>
            <a:pPr>
              <a:defRPr/>
            </a:pPr>
            <a:r>
              <a:rPr lang="en-US" sz="5400" dirty="0"/>
              <a:t>The Market Forces </a:t>
            </a:r>
          </a:p>
          <a:p>
            <a:pPr>
              <a:defRPr/>
            </a:pPr>
            <a:r>
              <a:rPr lang="en-US" sz="5400" dirty="0"/>
              <a:t>of Supply and Demand</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4</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Market Forces of Supply and Demand</a:t>
            </a:r>
          </a:p>
        </p:txBody>
      </p:sp>
      <p:sp>
        <p:nvSpPr>
          <p:cNvPr id="4" name="Slide Number Placeholder 3"/>
          <p:cNvSpPr>
            <a:spLocks noGrp="1"/>
          </p:cNvSpPr>
          <p:nvPr>
            <p:ph type="sldNum" sz="quarter" idx="13"/>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2F37425F-5E17-4209-B948-B5CE2119E408}" type="slidenum">
              <a:rPr kumimoji="0" lang="en-US" sz="1200" b="0" i="0" u="none" strike="noStrike" kern="1200" cap="none" spc="0" normalizeH="0" baseline="0" noProof="0" smtClean="0">
                <a:ln>
                  <a:noFill/>
                </a:ln>
                <a:solidFill>
                  <a:srgbClr val="002060"/>
                </a:solidFill>
                <a:effectLst/>
                <a:uLnTx/>
                <a:uFillTx/>
                <a:latin typeface="Arial"/>
                <a:ea typeface="+mn-ea"/>
                <a:cs typeface="+mn-cs"/>
              </a:rPr>
              <a:pPr marL="0" marR="0" lvl="0" indent="0" algn="ctr" defTabSz="914400" rtl="0" eaLnBrk="1" fontAlgn="auto" latinLnBrk="0" hangingPunct="1">
                <a:lnSpc>
                  <a:spcPct val="100000"/>
                </a:lnSpc>
                <a:spcBef>
                  <a:spcPct val="0"/>
                </a:spcBef>
                <a:spcAft>
                  <a:spcPts val="0"/>
                </a:spcAft>
                <a:buClrTx/>
                <a:buSzTx/>
                <a:buFontTx/>
                <a:buNone/>
                <a:tabLst/>
                <a:defRPr/>
              </a:pPr>
              <a:t>10</a:t>
            </a:fld>
            <a:endParaRPr kumimoji="0" lang="en-US" sz="1200" b="0" i="0" u="none" strike="noStrike" kern="1200" cap="none" spc="0" normalizeH="0" baseline="0" noProof="0" dirty="0">
              <a:ln>
                <a:noFill/>
              </a:ln>
              <a:solidFill>
                <a:srgbClr val="002060"/>
              </a:solidFill>
              <a:effectLst/>
              <a:uLnTx/>
              <a:uFillTx/>
              <a:latin typeface="Arial"/>
              <a:ea typeface="+mn-ea"/>
              <a:cs typeface="+mn-cs"/>
            </a:endParaRPr>
          </a:p>
        </p:txBody>
      </p:sp>
      <p:sp>
        <p:nvSpPr>
          <p:cNvPr id="5" name="Footer Placeholder 4"/>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smtClean="0">
                <a:ln>
                  <a:noFill/>
                </a:ln>
                <a:solidFill>
                  <a:srgbClr val="000000"/>
                </a:solidFill>
                <a:effectLst/>
                <a:uLnTx/>
                <a:uFillTx/>
                <a:latin typeface="Arial"/>
                <a:ea typeface="+mn-ea"/>
                <a:cs typeface="Arial" pitchFamily="34"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kumimoji="0" lang="en-US" sz="950" b="0" i="0" u="none" strike="noStrike" kern="1200" cap="none" spc="0" normalizeH="0" baseline="0" noProof="0" dirty="0">
              <a:ln>
                <a:noFill/>
              </a:ln>
              <a:solidFill>
                <a:srgbClr val="000000"/>
              </a:solidFill>
              <a:effectLst/>
              <a:uLnTx/>
              <a:uFillTx/>
              <a:latin typeface="Arial"/>
              <a:ea typeface="+mn-ea"/>
              <a:cs typeface="Arial" pitchFamily="34" charset="0"/>
            </a:endParaRPr>
          </a:p>
        </p:txBody>
      </p:sp>
      <p:pic>
        <p:nvPicPr>
          <p:cNvPr id="2" name="Picture 1" descr="Figure 9.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13719"/>
            <a:ext cx="8686800" cy="5230563"/>
          </a:xfrm>
          <a:prstGeom prst="rect">
            <a:avLst/>
          </a:prstGeom>
        </p:spPr>
      </p:pic>
    </p:spTree>
    <p:extLst>
      <p:ext uri="{BB962C8B-B14F-4D97-AF65-F5344CB8AC3E}">
        <p14:creationId xmlns:p14="http://schemas.microsoft.com/office/powerpoint/2010/main" val="230828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EXAMPLE 3:  A Shift in Both Supply </a:t>
            </a:r>
            <a:r>
              <a:rPr lang="en-US" sz="3000" dirty="0" smtClean="0"/>
              <a:t>and </a:t>
            </a:r>
            <a:r>
              <a:rPr lang="en-US" sz="3000" dirty="0"/>
              <a:t>Demand</a:t>
            </a:r>
          </a:p>
        </p:txBody>
      </p:sp>
      <p:sp>
        <p:nvSpPr>
          <p:cNvPr id="3" name="Text Placeholder 2"/>
          <p:cNvSpPr>
            <a:spLocks noGrp="1"/>
          </p:cNvSpPr>
          <p:nvPr>
            <p:ph type="body" sz="quarter" idx="12"/>
          </p:nvPr>
        </p:nvSpPr>
        <p:spPr>
          <a:xfrm>
            <a:off x="152400" y="838200"/>
            <a:ext cx="4191000" cy="5486400"/>
          </a:xfrm>
        </p:spPr>
        <p:txBody>
          <a:bodyPr/>
          <a:lstStyle/>
          <a:p>
            <a:r>
              <a:rPr lang="en-US" sz="2600" b="1" dirty="0"/>
              <a:t>EVENTS:</a:t>
            </a:r>
            <a:r>
              <a:rPr lang="en-US" sz="2600" dirty="0"/>
              <a:t>  </a:t>
            </a:r>
            <a:r>
              <a:rPr lang="en-US" sz="2600" dirty="0" smtClean="0"/>
              <a:t>Price </a:t>
            </a:r>
            <a:r>
              <a:rPr lang="en-US" sz="2600" dirty="0"/>
              <a:t>of gas rises AND </a:t>
            </a:r>
            <a:r>
              <a:rPr lang="en-US" sz="2600" dirty="0" smtClean="0"/>
              <a:t>new </a:t>
            </a:r>
            <a:r>
              <a:rPr lang="en-US" sz="2600" dirty="0"/>
              <a:t>technology reduces </a:t>
            </a:r>
            <a:r>
              <a:rPr lang="en-US" sz="2600" dirty="0" smtClean="0"/>
              <a:t>production </a:t>
            </a:r>
            <a:r>
              <a:rPr lang="en-US" sz="2600" dirty="0"/>
              <a:t>costs</a:t>
            </a:r>
          </a:p>
          <a:p>
            <a:pPr>
              <a:spcBef>
                <a:spcPct val="5000"/>
              </a:spcBef>
              <a:buClr>
                <a:srgbClr val="00B85C"/>
              </a:buClr>
              <a:buSzPct val="120000"/>
              <a:buFont typeface="Wingdings" pitchFamily="2" charset="2"/>
              <a:buNone/>
            </a:pPr>
            <a:endParaRPr lang="en-US" sz="2600" b="1" dirty="0" smtClean="0">
              <a:cs typeface="Arial"/>
            </a:endParaRPr>
          </a:p>
          <a:p>
            <a:pPr>
              <a:spcBef>
                <a:spcPct val="5000"/>
              </a:spcBef>
              <a:buClr>
                <a:srgbClr val="00B85C"/>
              </a:buClr>
              <a:buSzPct val="120000"/>
              <a:buFont typeface="Wingdings" pitchFamily="2" charset="2"/>
              <a:buNone/>
            </a:pPr>
            <a:r>
              <a:rPr lang="en-US" sz="2600" b="1" dirty="0" smtClean="0">
                <a:cs typeface="Arial"/>
              </a:rPr>
              <a:t>STEP </a:t>
            </a:r>
            <a:r>
              <a:rPr lang="en-US" sz="2600" b="1" dirty="0">
                <a:cs typeface="Arial"/>
              </a:rPr>
              <a:t>1:  </a:t>
            </a:r>
            <a:r>
              <a:rPr lang="en-US" sz="2600" dirty="0" smtClean="0">
                <a:cs typeface="Arial"/>
              </a:rPr>
              <a:t>Both </a:t>
            </a:r>
            <a:r>
              <a:rPr lang="en-US" sz="2600" dirty="0">
                <a:cs typeface="Arial"/>
              </a:rPr>
              <a:t>curves shift.</a:t>
            </a:r>
          </a:p>
          <a:p>
            <a:pPr>
              <a:spcBef>
                <a:spcPct val="5000"/>
              </a:spcBef>
              <a:buClr>
                <a:srgbClr val="00B85C"/>
              </a:buClr>
              <a:buSzPct val="120000"/>
              <a:buFont typeface="Wingdings" pitchFamily="2" charset="2"/>
              <a:buNone/>
            </a:pPr>
            <a:r>
              <a:rPr lang="en-US" sz="2600" b="1" dirty="0">
                <a:cs typeface="Arial"/>
              </a:rPr>
              <a:t>STEP 2:  </a:t>
            </a:r>
            <a:r>
              <a:rPr lang="en-US" sz="2600" dirty="0" smtClean="0">
                <a:cs typeface="Arial"/>
              </a:rPr>
              <a:t>Both </a:t>
            </a:r>
            <a:r>
              <a:rPr lang="en-US" sz="2600" dirty="0">
                <a:cs typeface="Arial"/>
              </a:rPr>
              <a:t>shift </a:t>
            </a:r>
            <a:r>
              <a:rPr lang="en-US" sz="2600" u="sng" dirty="0">
                <a:cs typeface="Arial"/>
              </a:rPr>
              <a:t>to the right</a:t>
            </a:r>
            <a:r>
              <a:rPr lang="en-US" sz="2600" dirty="0">
                <a:cs typeface="Arial"/>
              </a:rPr>
              <a:t>. </a:t>
            </a:r>
          </a:p>
          <a:p>
            <a:pPr>
              <a:spcBef>
                <a:spcPct val="5000"/>
              </a:spcBef>
              <a:buClr>
                <a:srgbClr val="00B85C"/>
              </a:buClr>
              <a:buSzPct val="120000"/>
              <a:buFont typeface="Wingdings" pitchFamily="2" charset="2"/>
              <a:buNone/>
            </a:pPr>
            <a:endParaRPr lang="en-US" sz="2600" b="1" dirty="0" smtClean="0">
              <a:cs typeface="Arial"/>
            </a:endParaRPr>
          </a:p>
          <a:p>
            <a:pPr>
              <a:spcBef>
                <a:spcPct val="5000"/>
              </a:spcBef>
              <a:buClr>
                <a:srgbClr val="00B85C"/>
              </a:buClr>
              <a:buSzPct val="120000"/>
              <a:buFont typeface="Wingdings" pitchFamily="2" charset="2"/>
              <a:buNone/>
            </a:pPr>
            <a:r>
              <a:rPr lang="en-US" sz="2600" b="1" dirty="0" smtClean="0">
                <a:cs typeface="Arial"/>
              </a:rPr>
              <a:t>STEP </a:t>
            </a:r>
            <a:r>
              <a:rPr lang="en-US" sz="2600" b="1" dirty="0">
                <a:cs typeface="Arial"/>
              </a:rPr>
              <a:t>3:  </a:t>
            </a:r>
            <a:r>
              <a:rPr lang="en-US" sz="2600" b="1" i="1" dirty="0" smtClean="0">
                <a:cs typeface="Arial"/>
              </a:rPr>
              <a:t>Q</a:t>
            </a:r>
            <a:r>
              <a:rPr lang="en-US" sz="2600" dirty="0" smtClean="0">
                <a:cs typeface="Arial"/>
              </a:rPr>
              <a:t> </a:t>
            </a:r>
            <a:r>
              <a:rPr lang="en-US" sz="2600" dirty="0">
                <a:cs typeface="Arial"/>
              </a:rPr>
              <a:t>rises, but </a:t>
            </a:r>
            <a:r>
              <a:rPr lang="en-US" sz="2600" dirty="0" smtClean="0">
                <a:cs typeface="Arial"/>
              </a:rPr>
              <a:t>the </a:t>
            </a:r>
            <a:r>
              <a:rPr lang="en-US" sz="2600" u="sng" dirty="0" smtClean="0">
                <a:cs typeface="Arial"/>
              </a:rPr>
              <a:t>effect on </a:t>
            </a:r>
            <a:r>
              <a:rPr lang="en-US" sz="2600" b="1" i="1" u="sng" dirty="0">
                <a:cs typeface="Arial"/>
              </a:rPr>
              <a:t>P</a:t>
            </a:r>
            <a:r>
              <a:rPr lang="en-US" sz="2600" u="sng" dirty="0">
                <a:cs typeface="Arial"/>
              </a:rPr>
              <a:t> is ambiguous</a:t>
            </a:r>
            <a:r>
              <a:rPr lang="en-US" sz="2600" dirty="0" smtClean="0">
                <a:cs typeface="Arial"/>
              </a:rPr>
              <a:t>:</a:t>
            </a:r>
          </a:p>
          <a:p>
            <a:pPr>
              <a:spcBef>
                <a:spcPct val="5000"/>
              </a:spcBef>
              <a:buClr>
                <a:srgbClr val="00B85C"/>
              </a:buClr>
              <a:buSzPct val="120000"/>
              <a:buFont typeface="Wingdings" pitchFamily="2" charset="2"/>
              <a:buNone/>
            </a:pPr>
            <a:r>
              <a:rPr lang="en-US" sz="2600" dirty="0" smtClean="0">
                <a:cs typeface="Arial"/>
              </a:rPr>
              <a:t> </a:t>
            </a:r>
          </a:p>
          <a:p>
            <a:pPr>
              <a:spcBef>
                <a:spcPct val="5000"/>
              </a:spcBef>
              <a:buClr>
                <a:srgbClr val="00B85C"/>
              </a:buClr>
              <a:buSzPct val="120000"/>
              <a:buFont typeface="Wingdings" pitchFamily="2" charset="2"/>
              <a:buNone/>
            </a:pPr>
            <a:r>
              <a:rPr lang="en-US" sz="2600" dirty="0" smtClean="0">
                <a:cs typeface="Arial"/>
              </a:rPr>
              <a:t>If </a:t>
            </a:r>
            <a:r>
              <a:rPr lang="en-US" sz="2600" dirty="0">
                <a:cs typeface="Arial"/>
              </a:rPr>
              <a:t>demand increases more than supply, </a:t>
            </a:r>
            <a:r>
              <a:rPr lang="en-US" sz="2600" b="1" i="1" dirty="0">
                <a:cs typeface="Arial"/>
              </a:rPr>
              <a:t>P</a:t>
            </a:r>
            <a:r>
              <a:rPr lang="en-US" sz="2600" dirty="0">
                <a:cs typeface="Arial"/>
              </a:rPr>
              <a:t> rises.</a:t>
            </a:r>
          </a:p>
          <a:p>
            <a:endParaRPr lang="en-US" sz="26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11</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4"/>
          <p:cNvGrpSpPr>
            <a:grpSpLocks/>
          </p:cNvGrpSpPr>
          <p:nvPr/>
        </p:nvGrpSpPr>
        <p:grpSpPr bwMode="auto">
          <a:xfrm>
            <a:off x="4721225" y="1179513"/>
            <a:ext cx="4422775" cy="4111953"/>
            <a:chOff x="2579" y="785"/>
            <a:chExt cx="2786" cy="2423"/>
          </a:xfrm>
        </p:grpSpPr>
        <p:grpSp>
          <p:nvGrpSpPr>
            <p:cNvPr id="7" name="Group 5"/>
            <p:cNvGrpSpPr>
              <a:grpSpLocks/>
            </p:cNvGrpSpPr>
            <p:nvPr/>
          </p:nvGrpSpPr>
          <p:grpSpPr bwMode="auto">
            <a:xfrm>
              <a:off x="2697" y="1037"/>
              <a:ext cx="2409" cy="2049"/>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9" name="Text Box 9"/>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10"/>
          <p:cNvGrpSpPr>
            <a:grpSpLocks/>
          </p:cNvGrpSpPr>
          <p:nvPr/>
        </p:nvGrpSpPr>
        <p:grpSpPr bwMode="auto">
          <a:xfrm>
            <a:off x="5151437" y="1957388"/>
            <a:ext cx="2486025" cy="2901950"/>
            <a:chOff x="2850" y="1233"/>
            <a:chExt cx="1566" cy="1828"/>
          </a:xfrm>
        </p:grpSpPr>
        <p:sp>
          <p:nvSpPr>
            <p:cNvPr id="13" name="Line 11"/>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15" name="Group 13"/>
          <p:cNvGrpSpPr>
            <a:grpSpLocks/>
          </p:cNvGrpSpPr>
          <p:nvPr/>
        </p:nvGrpSpPr>
        <p:grpSpPr bwMode="auto">
          <a:xfrm>
            <a:off x="5495925" y="1625600"/>
            <a:ext cx="1933575" cy="2901950"/>
            <a:chOff x="3067" y="1024"/>
            <a:chExt cx="1218" cy="1828"/>
          </a:xfrm>
        </p:grpSpPr>
        <p:sp>
          <p:nvSpPr>
            <p:cNvPr id="16" name="Line 14"/>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15"/>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18" name="Group 16"/>
          <p:cNvGrpSpPr>
            <a:grpSpLocks/>
          </p:cNvGrpSpPr>
          <p:nvPr/>
        </p:nvGrpSpPr>
        <p:grpSpPr bwMode="auto">
          <a:xfrm>
            <a:off x="4410075" y="3136901"/>
            <a:ext cx="2060575" cy="2332038"/>
            <a:chOff x="2383" y="1976"/>
            <a:chExt cx="1298" cy="1469"/>
          </a:xfrm>
        </p:grpSpPr>
        <p:sp>
          <p:nvSpPr>
            <p:cNvPr id="19" name="Text Box 17"/>
            <p:cNvSpPr txBox="1">
              <a:spLocks noChangeArrowheads="1"/>
            </p:cNvSpPr>
            <p:nvPr/>
          </p:nvSpPr>
          <p:spPr bwMode="auto">
            <a:xfrm>
              <a:off x="2383" y="1976"/>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20" name="Oval 18"/>
            <p:cNvSpPr>
              <a:spLocks noChangeArrowheads="1"/>
            </p:cNvSpPr>
            <p:nvPr/>
          </p:nvSpPr>
          <p:spPr bwMode="auto">
            <a:xfrm>
              <a:off x="3481" y="204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 name="Line 19"/>
            <p:cNvSpPr>
              <a:spLocks noChangeShapeType="1"/>
            </p:cNvSpPr>
            <p:nvPr/>
          </p:nvSpPr>
          <p:spPr bwMode="auto">
            <a:xfrm>
              <a:off x="2701" y="209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2" name="Line 20"/>
            <p:cNvSpPr>
              <a:spLocks noChangeShapeType="1"/>
            </p:cNvSpPr>
            <p:nvPr/>
          </p:nvSpPr>
          <p:spPr bwMode="auto">
            <a:xfrm>
              <a:off x="3527" y="208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3" name="Text Box 21"/>
            <p:cNvSpPr txBox="1">
              <a:spLocks noChangeArrowheads="1"/>
            </p:cNvSpPr>
            <p:nvPr/>
          </p:nvSpPr>
          <p:spPr bwMode="auto">
            <a:xfrm>
              <a:off x="3373" y="32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24" name="Group 28"/>
          <p:cNvGrpSpPr>
            <a:grpSpLocks/>
          </p:cNvGrpSpPr>
          <p:nvPr/>
        </p:nvGrpSpPr>
        <p:grpSpPr bwMode="auto">
          <a:xfrm>
            <a:off x="6215062" y="1633538"/>
            <a:ext cx="1933575" cy="2901950"/>
            <a:chOff x="3520" y="1029"/>
            <a:chExt cx="1218" cy="1828"/>
          </a:xfrm>
        </p:grpSpPr>
        <p:sp>
          <p:nvSpPr>
            <p:cNvPr id="25" name="Line 29"/>
            <p:cNvSpPr>
              <a:spLocks noChangeShapeType="1"/>
            </p:cNvSpPr>
            <p:nvPr/>
          </p:nvSpPr>
          <p:spPr bwMode="auto">
            <a:xfrm flipV="1">
              <a:off x="3520" y="1283"/>
              <a:ext cx="949" cy="1574"/>
            </a:xfrm>
            <a:prstGeom prst="line">
              <a:avLst/>
            </a:prstGeom>
            <a:noFill/>
            <a:ln w="38100">
              <a:solidFill>
                <a:srgbClr val="FF0000"/>
              </a:solidFill>
              <a:round/>
              <a:headEnd/>
              <a:tailEnd/>
            </a:ln>
          </p:spPr>
          <p:txBody>
            <a:bodyPr/>
            <a:lstStyle/>
            <a:p>
              <a:endParaRPr lang="en-US">
                <a:latin typeface="Arial"/>
                <a:cs typeface="Arial"/>
              </a:endParaRPr>
            </a:p>
          </p:txBody>
        </p:sp>
        <p:sp>
          <p:nvSpPr>
            <p:cNvPr id="26" name="Text Box 30"/>
            <p:cNvSpPr txBox="1">
              <a:spLocks noChangeArrowheads="1"/>
            </p:cNvSpPr>
            <p:nvPr/>
          </p:nvSpPr>
          <p:spPr bwMode="auto">
            <a:xfrm>
              <a:off x="4373" y="1029"/>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2</a:t>
              </a:r>
            </a:p>
          </p:txBody>
        </p:sp>
      </p:grpSp>
      <p:grpSp>
        <p:nvGrpSpPr>
          <p:cNvPr id="27" name="Group 31"/>
          <p:cNvGrpSpPr>
            <a:grpSpLocks/>
          </p:cNvGrpSpPr>
          <p:nvPr/>
        </p:nvGrpSpPr>
        <p:grpSpPr bwMode="auto">
          <a:xfrm>
            <a:off x="6292850" y="1854200"/>
            <a:ext cx="2486025" cy="2901950"/>
            <a:chOff x="3569" y="1168"/>
            <a:chExt cx="1566" cy="1828"/>
          </a:xfrm>
        </p:grpSpPr>
        <p:sp>
          <p:nvSpPr>
            <p:cNvPr id="28" name="Line 32"/>
            <p:cNvSpPr>
              <a:spLocks noChangeShapeType="1"/>
            </p:cNvSpPr>
            <p:nvPr/>
          </p:nvSpPr>
          <p:spPr bwMode="auto">
            <a:xfrm>
              <a:off x="3569" y="1168"/>
              <a:ext cx="1263" cy="1587"/>
            </a:xfrm>
            <a:prstGeom prst="line">
              <a:avLst/>
            </a:prstGeom>
            <a:noFill/>
            <a:ln w="38100">
              <a:solidFill>
                <a:srgbClr val="FF0000"/>
              </a:solidFill>
              <a:round/>
              <a:headEnd/>
              <a:tailEnd/>
            </a:ln>
          </p:spPr>
          <p:txBody>
            <a:bodyPr/>
            <a:lstStyle/>
            <a:p>
              <a:endParaRPr lang="en-US">
                <a:latin typeface="Arial"/>
                <a:cs typeface="Arial"/>
              </a:endParaRPr>
            </a:p>
          </p:txBody>
        </p:sp>
        <p:sp>
          <p:nvSpPr>
            <p:cNvPr id="29" name="Text Box 33"/>
            <p:cNvSpPr txBox="1">
              <a:spLocks noChangeArrowheads="1"/>
            </p:cNvSpPr>
            <p:nvPr/>
          </p:nvSpPr>
          <p:spPr bwMode="auto">
            <a:xfrm>
              <a:off x="4791" y="2708"/>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2</a:t>
              </a:r>
            </a:p>
          </p:txBody>
        </p:sp>
      </p:grpSp>
      <p:sp>
        <p:nvSpPr>
          <p:cNvPr id="30" name="Line 34"/>
          <p:cNvSpPr>
            <a:spLocks noChangeShapeType="1"/>
          </p:cNvSpPr>
          <p:nvPr/>
        </p:nvSpPr>
        <p:spPr bwMode="auto">
          <a:xfrm>
            <a:off x="5414962" y="2192338"/>
            <a:ext cx="1068388"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sp>
        <p:nvSpPr>
          <p:cNvPr id="31" name="Line 35"/>
          <p:cNvSpPr>
            <a:spLocks noChangeShapeType="1"/>
          </p:cNvSpPr>
          <p:nvPr/>
        </p:nvSpPr>
        <p:spPr bwMode="auto">
          <a:xfrm>
            <a:off x="6953250" y="2190750"/>
            <a:ext cx="646112"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grpSp>
        <p:nvGrpSpPr>
          <p:cNvPr id="32" name="Group 48"/>
          <p:cNvGrpSpPr>
            <a:grpSpLocks/>
          </p:cNvGrpSpPr>
          <p:nvPr/>
        </p:nvGrpSpPr>
        <p:grpSpPr bwMode="auto">
          <a:xfrm>
            <a:off x="4224337" y="2654300"/>
            <a:ext cx="3190875" cy="2822576"/>
            <a:chOff x="2266" y="1672"/>
            <a:chExt cx="2010" cy="1778"/>
          </a:xfrm>
        </p:grpSpPr>
        <p:sp>
          <p:nvSpPr>
            <p:cNvPr id="33" name="Text Box 36"/>
            <p:cNvSpPr txBox="1">
              <a:spLocks noChangeArrowheads="1"/>
            </p:cNvSpPr>
            <p:nvPr/>
          </p:nvSpPr>
          <p:spPr bwMode="auto">
            <a:xfrm>
              <a:off x="2266" y="167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2</a:t>
              </a:r>
            </a:p>
          </p:txBody>
        </p:sp>
        <p:sp>
          <p:nvSpPr>
            <p:cNvPr id="34" name="Oval 37"/>
            <p:cNvSpPr>
              <a:spLocks noChangeArrowheads="1"/>
            </p:cNvSpPr>
            <p:nvPr/>
          </p:nvSpPr>
          <p:spPr bwMode="auto">
            <a:xfrm>
              <a:off x="4075" y="1817"/>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5" name="Line 38"/>
            <p:cNvSpPr>
              <a:spLocks noChangeShapeType="1"/>
            </p:cNvSpPr>
            <p:nvPr/>
          </p:nvSpPr>
          <p:spPr bwMode="auto">
            <a:xfrm>
              <a:off x="2699" y="1864"/>
              <a:ext cx="1422"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6" name="Text Box 40"/>
            <p:cNvSpPr txBox="1">
              <a:spLocks noChangeArrowheads="1"/>
            </p:cNvSpPr>
            <p:nvPr/>
          </p:nvSpPr>
          <p:spPr bwMode="auto">
            <a:xfrm>
              <a:off x="3968" y="3217"/>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37" name="Line 41"/>
            <p:cNvSpPr>
              <a:spLocks noChangeShapeType="1"/>
            </p:cNvSpPr>
            <p:nvPr/>
          </p:nvSpPr>
          <p:spPr bwMode="auto">
            <a:xfrm flipH="1" flipV="1">
              <a:off x="2538" y="1818"/>
              <a:ext cx="132" cy="42"/>
            </a:xfrm>
            <a:prstGeom prst="line">
              <a:avLst/>
            </a:prstGeom>
            <a:noFill/>
            <a:ln w="9525">
              <a:solidFill>
                <a:schemeClr val="tx1"/>
              </a:solidFill>
              <a:round/>
              <a:headEnd/>
              <a:tailEnd/>
            </a:ln>
          </p:spPr>
          <p:txBody>
            <a:bodyPr/>
            <a:lstStyle/>
            <a:p>
              <a:endParaRPr lang="en-US">
                <a:latin typeface="Arial"/>
                <a:cs typeface="Arial"/>
              </a:endParaRPr>
            </a:p>
          </p:txBody>
        </p:sp>
        <p:sp>
          <p:nvSpPr>
            <p:cNvPr id="38" name="Line 42"/>
            <p:cNvSpPr>
              <a:spLocks noChangeShapeType="1"/>
            </p:cNvSpPr>
            <p:nvPr/>
          </p:nvSpPr>
          <p:spPr bwMode="auto">
            <a:xfrm>
              <a:off x="4122" y="1867"/>
              <a:ext cx="0" cy="133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Tree>
    <p:extLst>
      <p:ext uri="{BB962C8B-B14F-4D97-AF65-F5344CB8AC3E}">
        <p14:creationId xmlns:p14="http://schemas.microsoft.com/office/powerpoint/2010/main" val="371669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par>
                          <p:cTn id="18" fill="hold">
                            <p:stCondLst>
                              <p:cond delay="500"/>
                            </p:stCondLst>
                            <p:childTnLst>
                              <p:par>
                                <p:cTn id="19" presetID="17"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500" fill="hold"/>
                                        <p:tgtEl>
                                          <p:spTgt spid="30"/>
                                        </p:tgtEl>
                                        <p:attrNameLst>
                                          <p:attrName>ppt_x</p:attrName>
                                        </p:attrNameLst>
                                      </p:cBhvr>
                                      <p:tavLst>
                                        <p:tav tm="0">
                                          <p:val>
                                            <p:strVal val="#ppt_x-#ppt_w/2"/>
                                          </p:val>
                                        </p:tav>
                                        <p:tav tm="100000">
                                          <p:val>
                                            <p:strVal val="#ppt_x"/>
                                          </p:val>
                                        </p:tav>
                                      </p:tavLst>
                                    </p:anim>
                                    <p:anim calcmode="lin" valueType="num">
                                      <p:cBhvr>
                                        <p:cTn id="22" dur="500" fill="hold"/>
                                        <p:tgtEl>
                                          <p:spTgt spid="30"/>
                                        </p:tgtEl>
                                        <p:attrNameLst>
                                          <p:attrName>ppt_y</p:attrName>
                                        </p:attrNameLst>
                                      </p:cBhvr>
                                      <p:tavLst>
                                        <p:tav tm="0">
                                          <p:val>
                                            <p:strVal val="#ppt_y"/>
                                          </p:val>
                                        </p:tav>
                                        <p:tav tm="100000">
                                          <p:val>
                                            <p:strVal val="#ppt_y"/>
                                          </p:val>
                                        </p:tav>
                                      </p:tavLst>
                                    </p:anim>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strVal val="#ppt_h"/>
                                          </p:val>
                                        </p:tav>
                                        <p:tav tm="100000">
                                          <p:val>
                                            <p:strVal val="#ppt_h"/>
                                          </p:val>
                                        </p:tav>
                                      </p:tavLst>
                                    </p:anim>
                                  </p:childTnLst>
                                </p:cTn>
                              </p:par>
                            </p:childTnLst>
                          </p:cTn>
                        </p:par>
                        <p:par>
                          <p:cTn id="25" fill="hold">
                            <p:stCondLst>
                              <p:cond delay="1000"/>
                            </p:stCondLst>
                            <p:childTnLst>
                              <p:par>
                                <p:cTn id="26" presetID="18" presetClass="entr" presetSubtype="6"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strips(downRight)">
                                      <p:cBhvr>
                                        <p:cTn id="28" dur="500"/>
                                        <p:tgtEl>
                                          <p:spTgt spid="27"/>
                                        </p:tgtEl>
                                      </p:cBhvr>
                                    </p:animEffect>
                                  </p:childTnLst>
                                </p:cTn>
                              </p:par>
                            </p:childTnLst>
                          </p:cTn>
                        </p:par>
                        <p:par>
                          <p:cTn id="29" fill="hold">
                            <p:stCondLst>
                              <p:cond delay="1500"/>
                            </p:stCondLst>
                            <p:childTnLst>
                              <p:par>
                                <p:cTn id="30" presetID="17" presetClass="entr" presetSubtype="8"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p:cTn id="32" dur="500" fill="hold"/>
                                        <p:tgtEl>
                                          <p:spTgt spid="31"/>
                                        </p:tgtEl>
                                        <p:attrNameLst>
                                          <p:attrName>ppt_x</p:attrName>
                                        </p:attrNameLst>
                                      </p:cBhvr>
                                      <p:tavLst>
                                        <p:tav tm="0">
                                          <p:val>
                                            <p:strVal val="#ppt_x-#ppt_w/2"/>
                                          </p:val>
                                        </p:tav>
                                        <p:tav tm="100000">
                                          <p:val>
                                            <p:strVal val="#ppt_x"/>
                                          </p:val>
                                        </p:tav>
                                      </p:tavLst>
                                    </p:anim>
                                    <p:anim calcmode="lin" valueType="num">
                                      <p:cBhvr>
                                        <p:cTn id="33" dur="500" fill="hold"/>
                                        <p:tgtEl>
                                          <p:spTgt spid="31"/>
                                        </p:tgtEl>
                                        <p:attrNameLst>
                                          <p:attrName>ppt_y</p:attrName>
                                        </p:attrNameLst>
                                      </p:cBhvr>
                                      <p:tavLst>
                                        <p:tav tm="0">
                                          <p:val>
                                            <p:strVal val="#ppt_y"/>
                                          </p:val>
                                        </p:tav>
                                        <p:tav tm="100000">
                                          <p:val>
                                            <p:strVal val="#ppt_y"/>
                                          </p:val>
                                        </p:tav>
                                      </p:tavLst>
                                    </p:anim>
                                    <p:anim calcmode="lin" valueType="num">
                                      <p:cBhvr>
                                        <p:cTn id="34" dur="500" fill="hold"/>
                                        <p:tgtEl>
                                          <p:spTgt spid="31"/>
                                        </p:tgtEl>
                                        <p:attrNameLst>
                                          <p:attrName>ppt_w</p:attrName>
                                        </p:attrNameLst>
                                      </p:cBhvr>
                                      <p:tavLst>
                                        <p:tav tm="0">
                                          <p:val>
                                            <p:fltVal val="0"/>
                                          </p:val>
                                        </p:tav>
                                        <p:tav tm="100000">
                                          <p:val>
                                            <p:strVal val="#ppt_w"/>
                                          </p:val>
                                        </p:tav>
                                      </p:tavLst>
                                    </p:anim>
                                    <p:anim calcmode="lin" valueType="num">
                                      <p:cBhvr>
                                        <p:cTn id="35" dur="500" fill="hold"/>
                                        <p:tgtEl>
                                          <p:spTgt spid="31"/>
                                        </p:tgtEl>
                                        <p:attrNameLst>
                                          <p:attrName>ppt_h</p:attrName>
                                        </p:attrNameLst>
                                      </p:cBhvr>
                                      <p:tavLst>
                                        <p:tav tm="0">
                                          <p:val>
                                            <p:strVal val="#ppt_h"/>
                                          </p:val>
                                        </p:tav>
                                        <p:tav tm="100000">
                                          <p:val>
                                            <p:strVal val="#ppt_h"/>
                                          </p:val>
                                        </p:tav>
                                      </p:tavLst>
                                    </p:anim>
                                  </p:childTnLst>
                                </p:cTn>
                              </p:par>
                            </p:childTnLst>
                          </p:cTn>
                        </p:par>
                        <p:par>
                          <p:cTn id="36" fill="hold">
                            <p:stCondLst>
                              <p:cond delay="2000"/>
                            </p:stCondLst>
                            <p:childTnLst>
                              <p:par>
                                <p:cTn id="37" presetID="18" presetClass="entr" presetSubtype="1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strips(downLeft)">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wipe(left)">
                                      <p:cBhvr>
                                        <p:cTn id="44" dur="500"/>
                                        <p:tgtEl>
                                          <p:spTgt spid="3">
                                            <p:txEl>
                                              <p:pRg st="5" end="5"/>
                                            </p:txEl>
                                          </p:spTgt>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wipe(left)">
                                      <p:cBhvr>
                                        <p:cTn id="48" dur="500"/>
                                        <p:tgtEl>
                                          <p:spTgt spid="3">
                                            <p:txEl>
                                              <p:pRg st="6" end="6"/>
                                            </p:txEl>
                                          </p:spTgt>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wipe(left)">
                                      <p:cBhvr>
                                        <p:cTn id="52" dur="500"/>
                                        <p:tgtEl>
                                          <p:spTgt spid="3">
                                            <p:txEl>
                                              <p:pRg st="7" end="7"/>
                                            </p:txEl>
                                          </p:spTgt>
                                        </p:tgtEl>
                                      </p:cBhvr>
                                    </p:animEffect>
                                  </p:childTnLst>
                                </p:cTn>
                              </p:par>
                            </p:childTnLst>
                          </p:cTn>
                        </p:par>
                        <p:par>
                          <p:cTn id="53" fill="hold">
                            <p:stCondLst>
                              <p:cond delay="1500"/>
                            </p:stCondLst>
                            <p:childTnLst>
                              <p:par>
                                <p:cTn id="54" presetID="18" presetClass="entr" presetSubtype="12"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strips(downLeft)">
                                      <p:cBhvr>
                                        <p:cTn id="5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r>
              <a:rPr lang="en-US" altLang="en-US" smtClean="0"/>
              <a:t>Markets and Competition</a:t>
            </a:r>
          </a:p>
        </p:txBody>
      </p:sp>
      <p:sp>
        <p:nvSpPr>
          <p:cNvPr id="13315" name="Content Placeholder 2"/>
          <p:cNvSpPr>
            <a:spLocks noGrp="1"/>
          </p:cNvSpPr>
          <p:nvPr>
            <p:ph idx="1"/>
          </p:nvPr>
        </p:nvSpPr>
        <p:spPr/>
        <p:txBody>
          <a:bodyPr/>
          <a:lstStyle/>
          <a:p>
            <a:r>
              <a:rPr lang="en-US" altLang="en-US" dirty="0" smtClean="0"/>
              <a:t>Competitive market</a:t>
            </a:r>
          </a:p>
          <a:p>
            <a:pPr lvl="1"/>
            <a:r>
              <a:rPr lang="en-US" altLang="en-US" dirty="0" smtClean="0"/>
              <a:t>Many buyers and many sellers, each has a negligible impact on market price</a:t>
            </a:r>
          </a:p>
          <a:p>
            <a:r>
              <a:rPr lang="en-US" altLang="en-US" dirty="0"/>
              <a:t>Perfectly competitive market</a:t>
            </a:r>
          </a:p>
          <a:p>
            <a:pPr lvl="1"/>
            <a:r>
              <a:rPr lang="en-US" altLang="en-US" dirty="0" smtClean="0"/>
              <a:t>All goods are exactly </a:t>
            </a:r>
            <a:r>
              <a:rPr lang="en-US" altLang="en-US" dirty="0"/>
              <a:t>the same</a:t>
            </a:r>
          </a:p>
          <a:p>
            <a:pPr lvl="1"/>
            <a:r>
              <a:rPr lang="en-US" altLang="en-US" dirty="0"/>
              <a:t>Buyers and sellers are so numerous </a:t>
            </a:r>
            <a:r>
              <a:rPr lang="en-US" altLang="en-US" dirty="0" smtClean="0"/>
              <a:t>that no one can affect the market price, “Price takers”</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A3A9515-0555-4C72-A551-0BC119B0EDC0}" type="slidenum">
              <a:rPr lang="en-US" altLang="en-US" sz="1200" smtClean="0">
                <a:solidFill>
                  <a:srgbClr val="002060"/>
                </a:solidFill>
              </a:rPr>
              <a:pPr algn="ctr" eaLnBrk="1" hangingPunct="1"/>
              <a:t>2</a:t>
            </a:fld>
            <a:endParaRPr lang="en-US" altLang="en-US" sz="1200" smtClean="0">
              <a:solidFill>
                <a:srgbClr val="002060"/>
              </a:solidFill>
            </a:endParaRPr>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877512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 Forces of Supply and Demand</a:t>
            </a:r>
          </a:p>
        </p:txBody>
      </p:sp>
      <p:sp>
        <p:nvSpPr>
          <p:cNvPr id="4" name="Slide Number Placeholder 3"/>
          <p:cNvSpPr>
            <a:spLocks noGrp="1"/>
          </p:cNvSpPr>
          <p:nvPr>
            <p:ph type="sldNum" sz="quarter" idx="13"/>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2F37425F-5E17-4209-B948-B5CE2119E408}" type="slidenum">
              <a:rPr kumimoji="0" lang="en-US" sz="1200" b="0" i="0" u="none" strike="noStrike" kern="1200" cap="none" spc="0" normalizeH="0" baseline="0" noProof="0" smtClean="0">
                <a:ln>
                  <a:noFill/>
                </a:ln>
                <a:solidFill>
                  <a:srgbClr val="002060"/>
                </a:solidFill>
                <a:effectLst/>
                <a:uLnTx/>
                <a:uFillTx/>
                <a:latin typeface="Arial"/>
                <a:ea typeface="+mn-ea"/>
                <a:cs typeface="+mn-cs"/>
              </a:rPr>
              <a:pPr marL="0" marR="0" lvl="0" indent="0" algn="ctr" defTabSz="914400" rtl="0" eaLnBrk="1" fontAlgn="auto" latinLnBrk="0" hangingPunct="1">
                <a:lnSpc>
                  <a:spcPct val="100000"/>
                </a:lnSpc>
                <a:spcBef>
                  <a:spcPct val="0"/>
                </a:spcBef>
                <a:spcAft>
                  <a:spcPts val="0"/>
                </a:spcAft>
                <a:buClrTx/>
                <a:buSzTx/>
                <a:buFontTx/>
                <a:buNone/>
                <a:tabLst/>
                <a:defRPr/>
              </a:pPr>
              <a:t>3</a:t>
            </a:fld>
            <a:endParaRPr kumimoji="0" lang="en-US" sz="1200" b="0" i="0" u="none" strike="noStrike" kern="1200" cap="none" spc="0" normalizeH="0" baseline="0" noProof="0" dirty="0">
              <a:ln>
                <a:noFill/>
              </a:ln>
              <a:solidFill>
                <a:srgbClr val="002060"/>
              </a:solidFill>
              <a:effectLst/>
              <a:uLnTx/>
              <a:uFillTx/>
              <a:latin typeface="Arial"/>
              <a:ea typeface="+mn-ea"/>
              <a:cs typeface="+mn-cs"/>
            </a:endParaRPr>
          </a:p>
        </p:txBody>
      </p:sp>
      <p:sp>
        <p:nvSpPr>
          <p:cNvPr id="5" name="Footer Placeholder 4"/>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smtClean="0">
                <a:ln>
                  <a:noFill/>
                </a:ln>
                <a:solidFill>
                  <a:srgbClr val="000000"/>
                </a:solidFill>
                <a:effectLst/>
                <a:uLnTx/>
                <a:uFillTx/>
                <a:latin typeface="Arial"/>
                <a:ea typeface="+mn-ea"/>
                <a:cs typeface="Arial" pitchFamily="34"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kumimoji="0" lang="en-US" sz="950" b="0" i="0" u="none" strike="noStrike" kern="1200" cap="none" spc="0" normalizeH="0" baseline="0" noProof="0" dirty="0">
              <a:ln>
                <a:noFill/>
              </a:ln>
              <a:solidFill>
                <a:srgbClr val="000000"/>
              </a:solidFill>
              <a:effectLst/>
              <a:uLnTx/>
              <a:uFillTx/>
              <a:latin typeface="Arial"/>
              <a:ea typeface="+mn-ea"/>
              <a:cs typeface="Arial" pitchFamily="34" charset="0"/>
            </a:endParaRPr>
          </a:p>
        </p:txBody>
      </p:sp>
      <p:pic>
        <p:nvPicPr>
          <p:cNvPr id="6" name="Picture 5" descr="Figure 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31606"/>
            <a:ext cx="7772400" cy="5594788"/>
          </a:xfrm>
          <a:prstGeom prst="rect">
            <a:avLst/>
          </a:prstGeom>
        </p:spPr>
      </p:pic>
    </p:spTree>
    <p:extLst>
      <p:ext uri="{BB962C8B-B14F-4D97-AF65-F5344CB8AC3E}">
        <p14:creationId xmlns:p14="http://schemas.microsoft.com/office/powerpoint/2010/main" val="1945882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anchor="t"/>
          <a:lstStyle/>
          <a:p>
            <a:r>
              <a:rPr lang="en-US" altLang="en-US" dirty="0" smtClean="0"/>
              <a:t>Demand </a:t>
            </a:r>
          </a:p>
        </p:txBody>
      </p:sp>
      <p:sp>
        <p:nvSpPr>
          <p:cNvPr id="16387" name="Content Placeholder 2"/>
          <p:cNvSpPr>
            <a:spLocks noGrp="1"/>
          </p:cNvSpPr>
          <p:nvPr>
            <p:ph idx="1"/>
          </p:nvPr>
        </p:nvSpPr>
        <p:spPr/>
        <p:txBody>
          <a:bodyPr/>
          <a:lstStyle/>
          <a:p>
            <a:r>
              <a:rPr lang="en-US" altLang="en-US" dirty="0" smtClean="0"/>
              <a:t>Quantity demanded</a:t>
            </a:r>
          </a:p>
          <a:p>
            <a:pPr lvl="1"/>
            <a:r>
              <a:rPr lang="en-US" altLang="en-US" dirty="0" smtClean="0"/>
              <a:t>Amount of a good that buyers are willing and able to purchase </a:t>
            </a:r>
          </a:p>
          <a:p>
            <a:r>
              <a:rPr lang="en-US" altLang="en-US" dirty="0" smtClean="0"/>
              <a:t>Law of demand</a:t>
            </a:r>
          </a:p>
          <a:p>
            <a:pPr lvl="1"/>
            <a:r>
              <a:rPr lang="en-US" altLang="en-US" dirty="0" smtClean="0"/>
              <a:t>Other things equal</a:t>
            </a:r>
          </a:p>
          <a:p>
            <a:pPr lvl="1"/>
            <a:r>
              <a:rPr lang="en-US" altLang="en-US" dirty="0" smtClean="0"/>
              <a:t>When the price of a good rises, the quantity demanded of the good falls</a:t>
            </a:r>
          </a:p>
          <a:p>
            <a:pPr lvl="1"/>
            <a:r>
              <a:rPr lang="en-US" altLang="en-US" dirty="0" smtClean="0"/>
              <a:t>When the price falls, the quantity demanded rises</a:t>
            </a:r>
          </a:p>
        </p:txBody>
      </p:sp>
      <p:sp>
        <p:nvSpPr>
          <p:cNvPr id="163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E68F01B-8433-4C79-8A2D-2184F1B17E29}" type="slidenum">
              <a:rPr lang="en-US" altLang="en-US" sz="1200" smtClean="0">
                <a:solidFill>
                  <a:srgbClr val="002060"/>
                </a:solidFill>
              </a:rPr>
              <a:pPr algn="ctr" eaLnBrk="1" hangingPunct="1"/>
              <a:t>4</a:t>
            </a:fld>
            <a:endParaRPr lang="en-US" altLang="en-US" sz="1200" smtClean="0">
              <a:solidFill>
                <a:srgbClr val="002060"/>
              </a:solidFill>
            </a:endParaRPr>
          </a:p>
        </p:txBody>
      </p:sp>
      <p:sp>
        <p:nvSpPr>
          <p:cNvPr id="163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82418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t>Summary: Variables </a:t>
            </a:r>
            <a:r>
              <a:rPr lang="en-US" altLang="en-US" dirty="0"/>
              <a:t>That Influence Buyers</a:t>
            </a:r>
            <a:endParaRPr lang="en-US" altLang="en-US" dirty="0" smtClean="0"/>
          </a:p>
        </p:txBody>
      </p:sp>
      <p:sp>
        <p:nvSpPr>
          <p:cNvPr id="28678"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31FA06FE-CFD9-4692-9CED-72A2BDBED211}" type="slidenum">
              <a:rPr lang="en-US" altLang="en-US" smtClean="0">
                <a:solidFill>
                  <a:srgbClr val="002060"/>
                </a:solidFill>
              </a:rPr>
              <a:pPr algn="ctr" eaLnBrk="1" hangingPunct="1"/>
              <a:t>5</a:t>
            </a:fld>
            <a:endParaRPr lang="en-US" altLang="en-US" smtClean="0">
              <a:solidFill>
                <a:srgbClr val="002060"/>
              </a:solidFill>
            </a:endParaRPr>
          </a:p>
        </p:txBody>
      </p:sp>
      <p:sp>
        <p:nvSpPr>
          <p:cNvPr id="28675"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4" y="762000"/>
            <a:ext cx="8291512" cy="3559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60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Market Forces of Supply and Demand</a:t>
            </a:r>
          </a:p>
        </p:txBody>
      </p:sp>
      <p:sp>
        <p:nvSpPr>
          <p:cNvPr id="4" name="Slide Number Placeholder 3"/>
          <p:cNvSpPr>
            <a:spLocks noGrp="1"/>
          </p:cNvSpPr>
          <p:nvPr>
            <p:ph type="sldNum" sz="quarter" idx="13"/>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2F37425F-5E17-4209-B948-B5CE2119E408}" type="slidenum">
              <a:rPr kumimoji="0" lang="en-US" sz="1200" b="0" i="0" u="none" strike="noStrike" kern="1200" cap="none" spc="0" normalizeH="0" baseline="0" noProof="0" smtClean="0">
                <a:ln>
                  <a:noFill/>
                </a:ln>
                <a:solidFill>
                  <a:srgbClr val="002060"/>
                </a:solidFill>
                <a:effectLst/>
                <a:uLnTx/>
                <a:uFillTx/>
                <a:latin typeface="Arial"/>
                <a:ea typeface="+mn-ea"/>
                <a:cs typeface="+mn-cs"/>
              </a:rPr>
              <a:pPr marL="0" marR="0" lvl="0" indent="0" algn="ctr" defTabSz="914400" rtl="0" eaLnBrk="1" fontAlgn="auto" latinLnBrk="0" hangingPunct="1">
                <a:lnSpc>
                  <a:spcPct val="100000"/>
                </a:lnSpc>
                <a:spcBef>
                  <a:spcPct val="0"/>
                </a:spcBef>
                <a:spcAft>
                  <a:spcPts val="0"/>
                </a:spcAft>
                <a:buClrTx/>
                <a:buSzTx/>
                <a:buFontTx/>
                <a:buNone/>
                <a:tabLst/>
                <a:defRPr/>
              </a:pPr>
              <a:t>6</a:t>
            </a:fld>
            <a:endParaRPr kumimoji="0" lang="en-US" sz="1200" b="0" i="0" u="none" strike="noStrike" kern="1200" cap="none" spc="0" normalizeH="0" baseline="0" noProof="0" dirty="0">
              <a:ln>
                <a:noFill/>
              </a:ln>
              <a:solidFill>
                <a:srgbClr val="002060"/>
              </a:solidFill>
              <a:effectLst/>
              <a:uLnTx/>
              <a:uFillTx/>
              <a:latin typeface="Arial"/>
              <a:ea typeface="+mn-ea"/>
              <a:cs typeface="+mn-cs"/>
            </a:endParaRPr>
          </a:p>
        </p:txBody>
      </p:sp>
      <p:sp>
        <p:nvSpPr>
          <p:cNvPr id="5" name="Footer Placeholder 4"/>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smtClean="0">
                <a:ln>
                  <a:noFill/>
                </a:ln>
                <a:solidFill>
                  <a:srgbClr val="000000"/>
                </a:solidFill>
                <a:effectLst/>
                <a:uLnTx/>
                <a:uFillTx/>
                <a:latin typeface="Arial"/>
                <a:ea typeface="+mn-ea"/>
                <a:cs typeface="Arial" pitchFamily="34"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kumimoji="0" lang="en-US" sz="950" b="0" i="0" u="none" strike="noStrike" kern="1200" cap="none" spc="0" normalizeH="0" baseline="0" noProof="0" dirty="0">
              <a:ln>
                <a:noFill/>
              </a:ln>
              <a:solidFill>
                <a:srgbClr val="000000"/>
              </a:solidFill>
              <a:effectLst/>
              <a:uLnTx/>
              <a:uFillTx/>
              <a:latin typeface="Arial"/>
              <a:ea typeface="+mn-ea"/>
              <a:cs typeface="Arial" pitchFamily="34" charset="0"/>
            </a:endParaRPr>
          </a:p>
        </p:txBody>
      </p:sp>
      <p:pic>
        <p:nvPicPr>
          <p:cNvPr id="3" name="Picture 2" descr="Figure 6.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19496"/>
            <a:ext cx="7772400" cy="5619008"/>
          </a:xfrm>
          <a:prstGeom prst="rect">
            <a:avLst/>
          </a:prstGeom>
        </p:spPr>
      </p:pic>
    </p:spTree>
    <p:extLst>
      <p:ext uri="{BB962C8B-B14F-4D97-AF65-F5344CB8AC3E}">
        <p14:creationId xmlns:p14="http://schemas.microsoft.com/office/powerpoint/2010/main" val="585187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wrap="square" anchor="t"/>
          <a:lstStyle/>
          <a:p>
            <a:r>
              <a:rPr lang="en-US" altLang="en-US" smtClean="0"/>
              <a:t>Supply </a:t>
            </a:r>
          </a:p>
        </p:txBody>
      </p:sp>
      <p:sp>
        <p:nvSpPr>
          <p:cNvPr id="33795" name="Content Placeholder 2"/>
          <p:cNvSpPr>
            <a:spLocks noGrp="1"/>
          </p:cNvSpPr>
          <p:nvPr>
            <p:ph idx="1"/>
          </p:nvPr>
        </p:nvSpPr>
        <p:spPr/>
        <p:txBody>
          <a:bodyPr/>
          <a:lstStyle/>
          <a:p>
            <a:r>
              <a:rPr lang="en-US" altLang="en-US" dirty="0" smtClean="0"/>
              <a:t>Quantity supplied</a:t>
            </a:r>
          </a:p>
          <a:p>
            <a:pPr lvl="1"/>
            <a:r>
              <a:rPr lang="en-US" altLang="en-US" dirty="0" smtClean="0"/>
              <a:t>Amount of a good</a:t>
            </a:r>
          </a:p>
          <a:p>
            <a:pPr lvl="1"/>
            <a:r>
              <a:rPr lang="en-US" altLang="en-US" dirty="0" smtClean="0"/>
              <a:t>Sellers are willing and able to sell</a:t>
            </a:r>
          </a:p>
          <a:p>
            <a:r>
              <a:rPr lang="en-US" altLang="en-US" dirty="0" smtClean="0"/>
              <a:t>Law of supply</a:t>
            </a:r>
          </a:p>
          <a:p>
            <a:pPr lvl="1"/>
            <a:r>
              <a:rPr lang="en-US" altLang="en-US" dirty="0" smtClean="0"/>
              <a:t>Other things equal</a:t>
            </a:r>
          </a:p>
          <a:p>
            <a:pPr lvl="1"/>
            <a:r>
              <a:rPr lang="en-US" altLang="en-US" dirty="0" smtClean="0"/>
              <a:t>When the price of a good rises, the  quantity supplied of the good rises</a:t>
            </a:r>
          </a:p>
          <a:p>
            <a:pPr lvl="1"/>
            <a:r>
              <a:rPr lang="en-US" altLang="en-US" dirty="0" smtClean="0"/>
              <a:t>When the price falls, the quantity supplied falls</a:t>
            </a:r>
          </a:p>
        </p:txBody>
      </p:sp>
      <p:sp>
        <p:nvSpPr>
          <p:cNvPr id="3379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4753B74-892C-4071-A81F-01878DFE699C}" type="slidenum">
              <a:rPr lang="en-US" altLang="en-US" sz="1200" smtClean="0">
                <a:solidFill>
                  <a:srgbClr val="002060"/>
                </a:solidFill>
              </a:rPr>
              <a:pPr algn="ctr" eaLnBrk="1" hangingPunct="1"/>
              <a:t>7</a:t>
            </a:fld>
            <a:endParaRPr lang="en-US" altLang="en-US" sz="1200" smtClean="0">
              <a:solidFill>
                <a:srgbClr val="002060"/>
              </a:solidFill>
            </a:endParaRPr>
          </a:p>
        </p:txBody>
      </p:sp>
      <p:sp>
        <p:nvSpPr>
          <p:cNvPr id="337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081470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t>Summary: Variables </a:t>
            </a:r>
            <a:r>
              <a:rPr lang="en-US" altLang="en-US" dirty="0"/>
              <a:t>That Influence </a:t>
            </a:r>
            <a:r>
              <a:rPr lang="en-US" altLang="en-US" dirty="0" smtClean="0"/>
              <a:t>Sellers</a:t>
            </a:r>
          </a:p>
        </p:txBody>
      </p:sp>
      <p:sp>
        <p:nvSpPr>
          <p:cNvPr id="45062"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AAB6ED5F-81DB-48ED-B278-766B6C146C42}" type="slidenum">
              <a:rPr lang="en-US" altLang="en-US" smtClean="0">
                <a:solidFill>
                  <a:srgbClr val="002060"/>
                </a:solidFill>
              </a:rPr>
              <a:pPr algn="ctr" eaLnBrk="1" hangingPunct="1"/>
              <a:t>8</a:t>
            </a:fld>
            <a:endParaRPr lang="en-US" altLang="en-US" smtClean="0">
              <a:solidFill>
                <a:srgbClr val="002060"/>
              </a:solidFill>
            </a:endParaRPr>
          </a:p>
        </p:txBody>
      </p:sp>
      <p:sp>
        <p:nvSpPr>
          <p:cNvPr id="45059"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4" y="840192"/>
            <a:ext cx="8253412" cy="312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257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and Demand Together</a:t>
            </a:r>
          </a:p>
        </p:txBody>
      </p:sp>
      <p:sp>
        <p:nvSpPr>
          <p:cNvPr id="3" name="Text Placeholder 2"/>
          <p:cNvSpPr>
            <a:spLocks noGrp="1"/>
          </p:cNvSpPr>
          <p:nvPr>
            <p:ph type="body" sz="quarter" idx="12"/>
          </p:nvPr>
        </p:nvSpPr>
        <p:spPr>
          <a:xfrm>
            <a:off x="228600" y="928688"/>
            <a:ext cx="3124200" cy="4887912"/>
          </a:xfrm>
        </p:spPr>
        <p:txBody>
          <a:bodyPr/>
          <a:lstStyle/>
          <a:p>
            <a:r>
              <a:rPr lang="en-US" sz="3200" dirty="0">
                <a:solidFill>
                  <a:srgbClr val="005EA4"/>
                </a:solidFill>
              </a:rPr>
              <a:t>Equilibrium:  </a:t>
            </a:r>
            <a:r>
              <a:rPr lang="en-US" sz="3200" dirty="0"/>
              <a:t/>
            </a:r>
            <a:br>
              <a:rPr lang="en-US" sz="3200" dirty="0"/>
            </a:br>
            <a:r>
              <a:rPr lang="en-US" sz="3200" dirty="0" smtClean="0"/>
              <a:t>Price has </a:t>
            </a:r>
            <a:r>
              <a:rPr lang="en-US" sz="3200" dirty="0"/>
              <a:t>reached </a:t>
            </a:r>
            <a:r>
              <a:rPr lang="en-US" sz="3200" dirty="0" smtClean="0"/>
              <a:t>the </a:t>
            </a:r>
            <a:r>
              <a:rPr lang="en-US" sz="3200" dirty="0"/>
              <a:t>level where </a:t>
            </a:r>
            <a:r>
              <a:rPr lang="en-US" sz="3200" dirty="0" smtClean="0"/>
              <a:t>quantity </a:t>
            </a:r>
            <a:r>
              <a:rPr lang="en-US" sz="3200" dirty="0"/>
              <a:t>supplied equals </a:t>
            </a:r>
            <a:r>
              <a:rPr lang="en-US" sz="3200" dirty="0" smtClean="0"/>
              <a:t>quantity </a:t>
            </a:r>
            <a:r>
              <a:rPr lang="en-US" sz="3200" dirty="0"/>
              <a:t>demanded </a:t>
            </a:r>
          </a:p>
          <a:p>
            <a:endParaRPr lang="en-US" sz="32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9</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
          <p:cNvGrpSpPr>
            <a:grpSpLocks/>
          </p:cNvGrpSpPr>
          <p:nvPr/>
        </p:nvGrpSpPr>
        <p:grpSpPr bwMode="auto">
          <a:xfrm>
            <a:off x="3352800" y="685800"/>
            <a:ext cx="5513387" cy="4962525"/>
            <a:chOff x="175" y="862"/>
            <a:chExt cx="3473" cy="3126"/>
          </a:xfrm>
        </p:grpSpPr>
        <p:graphicFrame>
          <p:nvGraphicFramePr>
            <p:cNvPr id="7"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spid="_x0000_s6181" name="Worksheet" r:id="rId4" imgW="5800649" imgH="5181600" progId="Excel.Sheet.8">
                    <p:embed/>
                  </p:oleObj>
                </mc:Choice>
                <mc:Fallback>
                  <p:oleObj name="Worksheet" r:id="rId4" imgW="5800649" imgH="51816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585" y="862"/>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9" name="Text Box 5"/>
            <p:cNvSpPr txBox="1">
              <a:spLocks noChangeArrowheads="1"/>
            </p:cNvSpPr>
            <p:nvPr/>
          </p:nvSpPr>
          <p:spPr bwMode="auto">
            <a:xfrm>
              <a:off x="3375" y="3540"/>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grpSp>
        <p:nvGrpSpPr>
          <p:cNvPr id="10" name="Group 7"/>
          <p:cNvGrpSpPr>
            <a:grpSpLocks/>
          </p:cNvGrpSpPr>
          <p:nvPr/>
        </p:nvGrpSpPr>
        <p:grpSpPr bwMode="auto">
          <a:xfrm>
            <a:off x="4572000" y="914400"/>
            <a:ext cx="2413000" cy="4010025"/>
            <a:chOff x="943" y="1006"/>
            <a:chExt cx="1520" cy="2526"/>
          </a:xfrm>
        </p:grpSpPr>
        <p:sp>
          <p:nvSpPr>
            <p:cNvPr id="11" name="Line 8"/>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12" name="Text Box 9"/>
            <p:cNvSpPr txBox="1">
              <a:spLocks noChangeArrowheads="1"/>
            </p:cNvSpPr>
            <p:nvPr/>
          </p:nvSpPr>
          <p:spPr bwMode="auto">
            <a:xfrm>
              <a:off x="943" y="1006"/>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13" name="Group 10"/>
          <p:cNvGrpSpPr>
            <a:grpSpLocks/>
          </p:cNvGrpSpPr>
          <p:nvPr/>
        </p:nvGrpSpPr>
        <p:grpSpPr bwMode="auto">
          <a:xfrm>
            <a:off x="4402137" y="1143000"/>
            <a:ext cx="3675063" cy="3784599"/>
            <a:chOff x="836" y="1150"/>
            <a:chExt cx="2315" cy="2384"/>
          </a:xfrm>
        </p:grpSpPr>
        <p:sp>
          <p:nvSpPr>
            <p:cNvPr id="14" name="Line 11"/>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15" name="Text Box 12"/>
            <p:cNvSpPr txBox="1">
              <a:spLocks noChangeArrowheads="1"/>
            </p:cNvSpPr>
            <p:nvPr/>
          </p:nvSpPr>
          <p:spPr bwMode="auto">
            <a:xfrm>
              <a:off x="2878" y="1150"/>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grpSp>
        <p:nvGrpSpPr>
          <p:cNvPr id="16" name="Group 14"/>
          <p:cNvGrpSpPr>
            <a:grpSpLocks/>
          </p:cNvGrpSpPr>
          <p:nvPr/>
        </p:nvGrpSpPr>
        <p:grpSpPr bwMode="auto">
          <a:xfrm>
            <a:off x="4394200" y="3151188"/>
            <a:ext cx="1676400" cy="1781175"/>
            <a:chOff x="831" y="2415"/>
            <a:chExt cx="1056" cy="1122"/>
          </a:xfrm>
        </p:grpSpPr>
        <p:grpSp>
          <p:nvGrpSpPr>
            <p:cNvPr id="17" name="Group 15"/>
            <p:cNvGrpSpPr>
              <a:grpSpLocks/>
            </p:cNvGrpSpPr>
            <p:nvPr/>
          </p:nvGrpSpPr>
          <p:grpSpPr bwMode="auto">
            <a:xfrm>
              <a:off x="831" y="2461"/>
              <a:ext cx="1013" cy="1076"/>
              <a:chOff x="357" y="2450"/>
              <a:chExt cx="795" cy="646"/>
            </a:xfrm>
          </p:grpSpPr>
          <p:sp>
            <p:nvSpPr>
              <p:cNvPr id="19" name="Line 16"/>
              <p:cNvSpPr>
                <a:spLocks noChangeShapeType="1"/>
              </p:cNvSpPr>
              <p:nvPr/>
            </p:nvSpPr>
            <p:spPr bwMode="auto">
              <a:xfrm>
                <a:off x="357" y="2450"/>
                <a:ext cx="795" cy="0"/>
              </a:xfrm>
              <a:prstGeom prst="line">
                <a:avLst/>
              </a:prstGeom>
              <a:noFill/>
              <a:ln w="9525">
                <a:solidFill>
                  <a:srgbClr val="4D4D4D"/>
                </a:solidFill>
                <a:prstDash val="dash"/>
                <a:round/>
                <a:headEnd/>
                <a:tailEnd/>
              </a:ln>
            </p:spPr>
            <p:txBody>
              <a:bodyPr/>
              <a:lstStyle/>
              <a:p>
                <a:endParaRPr lang="en-US">
                  <a:latin typeface="Arial"/>
                  <a:cs typeface="Arial"/>
                </a:endParaRPr>
              </a:p>
            </p:txBody>
          </p:sp>
          <p:sp>
            <p:nvSpPr>
              <p:cNvPr id="20" name="Line 17"/>
              <p:cNvSpPr>
                <a:spLocks noChangeShapeType="1"/>
              </p:cNvSpPr>
              <p:nvPr/>
            </p:nvSpPr>
            <p:spPr bwMode="auto">
              <a:xfrm>
                <a:off x="1152" y="2451"/>
                <a:ext cx="0" cy="645"/>
              </a:xfrm>
              <a:prstGeom prst="line">
                <a:avLst/>
              </a:prstGeom>
              <a:noFill/>
              <a:ln w="9525">
                <a:solidFill>
                  <a:srgbClr val="4D4D4D"/>
                </a:solidFill>
                <a:prstDash val="dash"/>
                <a:round/>
                <a:headEnd/>
                <a:tailEnd/>
              </a:ln>
            </p:spPr>
            <p:txBody>
              <a:bodyPr/>
              <a:lstStyle/>
              <a:p>
                <a:endParaRPr lang="en-US">
                  <a:latin typeface="Arial"/>
                  <a:cs typeface="Arial"/>
                </a:endParaRPr>
              </a:p>
            </p:txBody>
          </p:sp>
        </p:grpSp>
        <p:sp>
          <p:nvSpPr>
            <p:cNvPr id="18" name="Oval 18"/>
            <p:cNvSpPr>
              <a:spLocks noChangeArrowheads="1"/>
            </p:cNvSpPr>
            <p:nvPr/>
          </p:nvSpPr>
          <p:spPr bwMode="auto">
            <a:xfrm>
              <a:off x="1799" y="2415"/>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93454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strips(downRigh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6269</TotalTime>
  <Words>1578</Words>
  <Application>Microsoft Office PowerPoint</Application>
  <PresentationFormat>如螢幕大小 (4:3)</PresentationFormat>
  <Paragraphs>110</Paragraphs>
  <Slides>11</Slides>
  <Notes>8</Notes>
  <HiddenSlides>0</HiddenSlides>
  <MMClips>0</MMClips>
  <ScaleCrop>false</ScaleCrop>
  <HeadingPairs>
    <vt:vector size="8" baseType="variant">
      <vt:variant>
        <vt:lpstr>使用字型</vt:lpstr>
      </vt:variant>
      <vt:variant>
        <vt:i4>8</vt:i4>
      </vt:variant>
      <vt:variant>
        <vt:lpstr>佈景主題</vt:lpstr>
      </vt:variant>
      <vt:variant>
        <vt:i4>10</vt:i4>
      </vt:variant>
      <vt:variant>
        <vt:lpstr>內嵌 OLE 伺服程式</vt:lpstr>
      </vt:variant>
      <vt:variant>
        <vt:i4>1</vt:i4>
      </vt:variant>
      <vt:variant>
        <vt:lpstr>投影片標題</vt:lpstr>
      </vt:variant>
      <vt:variant>
        <vt:i4>11</vt:i4>
      </vt:variant>
    </vt:vector>
  </HeadingPairs>
  <TitlesOfParts>
    <vt:vector size="30" baseType="lpstr">
      <vt:lpstr>Sabon-Bold</vt:lpstr>
      <vt:lpstr>Arial</vt:lpstr>
      <vt:lpstr>Arial Narrow</vt:lpstr>
      <vt:lpstr>Calibri</vt:lpstr>
      <vt:lpstr>Cambria</vt:lpstr>
      <vt:lpstr>Cambria Math</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1_Figure</vt:lpstr>
      <vt:lpstr>Worksheet</vt:lpstr>
      <vt:lpstr>PowerPoint 簡報</vt:lpstr>
      <vt:lpstr>Markets and Competition</vt:lpstr>
      <vt:lpstr>The Market Forces of Supply and Demand</vt:lpstr>
      <vt:lpstr>Demand </vt:lpstr>
      <vt:lpstr>Summary: Variables That Influence Buyers</vt:lpstr>
      <vt:lpstr>The Market Forces of Supply and Demand</vt:lpstr>
      <vt:lpstr>Supply </vt:lpstr>
      <vt:lpstr>Summary: Variables That Influence Sellers</vt:lpstr>
      <vt:lpstr>Supply and Demand Together</vt:lpstr>
      <vt:lpstr>The Market Forces of Supply and Demand</vt:lpstr>
      <vt:lpstr>EXAMPLE 3:  A Shift in Both Supply and Demand</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289</cp:revision>
  <dcterms:created xsi:type="dcterms:W3CDTF">2016-03-16T19:41:09Z</dcterms:created>
  <dcterms:modified xsi:type="dcterms:W3CDTF">2020-10-15T04:04:07Z</dcterms:modified>
</cp:coreProperties>
</file>