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19"/>
  </p:notesMasterIdLst>
  <p:handoutMasterIdLst>
    <p:handoutMasterId r:id="rId20"/>
  </p:handoutMasterIdLst>
  <p:sldIdLst>
    <p:sldId id="265" r:id="rId10"/>
    <p:sldId id="268" r:id="rId11"/>
    <p:sldId id="269" r:id="rId12"/>
    <p:sldId id="291" r:id="rId13"/>
    <p:sldId id="271" r:id="rId14"/>
    <p:sldId id="299" r:id="rId15"/>
    <p:sldId id="272" r:id="rId16"/>
    <p:sldId id="300"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750" autoAdjust="0"/>
  </p:normalViewPr>
  <p:slideViewPr>
    <p:cSldViewPr>
      <p:cViewPr varScale="1">
        <p:scale>
          <a:sx n="56" d="100"/>
          <a:sy n="56" d="100"/>
        </p:scale>
        <p:origin x="1580" y="48"/>
      </p:cViewPr>
      <p:guideLst>
        <p:guide orient="horz" pos="2160"/>
        <p:guide pos="2880"/>
      </p:guideLst>
    </p:cSldViewPr>
  </p:slideViewPr>
  <p:outlineViewPr>
    <p:cViewPr>
      <p:scale>
        <a:sx n="33" d="100"/>
        <a:sy n="33" d="100"/>
      </p:scale>
      <p:origin x="0" y="28086"/>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4B92AC-2CC7-4042-BEF7-3CA41082782D}" type="datetimeFigureOut">
              <a:rPr lang="en-US" smtClean="0"/>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B34F2-DA79-4CF3-8632-3FEAF0100E67}" type="slidenum">
              <a:rPr lang="en-US" smtClean="0"/>
              <a:t>‹#›</a:t>
            </a:fld>
            <a:endParaRPr lang="en-US"/>
          </a:p>
        </p:txBody>
      </p:sp>
    </p:spTree>
    <p:extLst>
      <p:ext uri="{BB962C8B-B14F-4D97-AF65-F5344CB8AC3E}">
        <p14:creationId xmlns:p14="http://schemas.microsoft.com/office/powerpoint/2010/main" val="1753911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Decision-making is at the heart of economics.  The individual must decide how much to save for retirement, how much to spend on different goods and services, how many hours a week to work.  The firm must decide how much to produce, what kind of labor to hire.  Society as a whole must decide how much to spend on national defense (“guns”) versus how much to spend on consumer goods (“butter”).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321125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274917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90090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want to elaborate verbally on the last bullet to insure that the point is clear.  </a:t>
            </a:r>
          </a:p>
          <a:p>
            <a:endParaRPr lang="en-US" dirty="0" smtClean="0"/>
          </a:p>
          <a:p>
            <a:r>
              <a:rPr lang="en-US" dirty="0" smtClean="0"/>
              <a:t>“Redistribute income from wealthy to poor.”  This is accomplished through the progressive tax system, as well as social programs like food stamps and unemployment insurance that provide a safety net for people at the low end of the income distribution.  </a:t>
            </a:r>
          </a:p>
          <a:p>
            <a:endParaRPr lang="en-US" dirty="0" smtClean="0"/>
          </a:p>
          <a:p>
            <a:r>
              <a:rPr lang="en-US" dirty="0" smtClean="0"/>
              <a:t>“But this reduces the incentive to work…”  The reward for working hard is a high income.  Taxes reduce this reward, and therefore reduce the incentive to work hard.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416508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66527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Here’s a fun tangent if you have the class time and are so inclined:</a:t>
            </a:r>
          </a:p>
          <a:p>
            <a:pPr eaLnBrk="1" hangingPunct="1"/>
            <a:endParaRPr lang="en-US" sz="1200" dirty="0" smtClean="0"/>
          </a:p>
          <a:p>
            <a:pPr eaLnBrk="1" hangingPunct="1"/>
            <a:r>
              <a:rPr lang="en-US" sz="1200" dirty="0" smtClean="0"/>
              <a:t>Ask your students about the saying “The best things in life are free.”  Ask them to name some of these things that supposedly are free.  Ask them what “free” means in this context.  The idea here is to get them to see that even things without an explicit monetary cost are not truly “free” because they have an opportunity cost. </a:t>
            </a:r>
          </a:p>
          <a:p>
            <a:pPr eaLnBrk="1" hangingPunct="1"/>
            <a:endParaRPr lang="en-US" sz="1200" dirty="0" smtClean="0"/>
          </a:p>
          <a:p>
            <a:pPr eaLnBrk="1" hangingPunct="1"/>
            <a:r>
              <a:rPr lang="en-US" sz="1200" dirty="0" smtClean="0"/>
              <a:t>For example, when you ask them to name the “best things” that are “free,” they will respond with answers like love, sitting at the top of a mountain you just climbed and enjoying an awesome view, or maybe witnessing the joy of a child who has just been given a new toy. In each case, there is no explicit monetary cost, but there’s an opportunity cost.  </a:t>
            </a:r>
          </a:p>
          <a:p>
            <a:pPr eaLnBrk="1" hangingPunct="1"/>
            <a:endParaRPr lang="en-US" sz="1200" dirty="0" smtClean="0"/>
          </a:p>
          <a:p>
            <a:pPr eaLnBrk="1" hangingPunct="1"/>
            <a:r>
              <a:rPr lang="en-US" sz="1200" dirty="0" smtClean="0"/>
              <a:t>For example, a day spent climbing a mountain represents a day of foregone wages.  And the fact that the mountain offers the incredible view probably means that land has been set aside for a national park that might otherwise have been used to produce industrial chemicals, or for a subdivision of million-dollar homes. </a:t>
            </a:r>
          </a:p>
          <a:p>
            <a:pPr eaLnBrk="1" hangingPunct="1"/>
            <a:endParaRPr lang="en-US" sz="1200" dirty="0" smtClean="0"/>
          </a:p>
          <a:p>
            <a:pPr eaLnBrk="1" hangingPunct="1"/>
            <a:r>
              <a:rPr lang="en-US" sz="1200" dirty="0" smtClean="0"/>
              <a:t>With love, it’s less obvious, but if prodded enough, your students will be able to think of non-monetary costs associated with love.  For example, you might not want to see the latest “Scary Movie” or “Paranormal Activity” but someone you love might be DYING to see it and BEGGING you to take them.  So you take them.  That’s true love, don’t you think?  And it’s certainly not free.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45730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14256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63" indent="-233363" eaLnBrk="1" hangingPunct="1"/>
            <a:r>
              <a:rPr lang="en-US" dirty="0" smtClean="0"/>
              <a:t>See the textbook for more examples:  </a:t>
            </a:r>
          </a:p>
          <a:p>
            <a:pPr marL="233363" indent="-233363" eaLnBrk="1" hangingPunct="1"/>
            <a:endParaRPr lang="en-US" dirty="0" smtClean="0"/>
          </a:p>
          <a:p>
            <a:pPr marL="233363" indent="-233363" eaLnBrk="1" hangingPunct="1">
              <a:buAutoNum type="arabicPeriod"/>
            </a:pPr>
            <a:r>
              <a:rPr lang="en-US" dirty="0" smtClean="0"/>
              <a:t>The diamond-water paradox: </a:t>
            </a:r>
          </a:p>
          <a:p>
            <a:pPr marL="628650" lvl="1" indent="-171450" eaLnBrk="1" hangingPunct="1">
              <a:buFontTx/>
              <a:buChar char="-"/>
            </a:pPr>
            <a:r>
              <a:rPr lang="en-US" dirty="0" smtClean="0"/>
              <a:t>Water is a necessity for survival; low price</a:t>
            </a:r>
          </a:p>
          <a:p>
            <a:pPr marL="628650" lvl="1" indent="-171450" eaLnBrk="1" hangingPunct="1">
              <a:buFontTx/>
              <a:buChar char="-"/>
            </a:pPr>
            <a:r>
              <a:rPr lang="en-US" dirty="0" smtClean="0"/>
              <a:t>Diamonds are unnecessary; expensive </a:t>
            </a:r>
          </a:p>
          <a:p>
            <a:pPr marL="457200" lvl="1" indent="0" eaLnBrk="1" hangingPunct="1">
              <a:buNone/>
            </a:pPr>
            <a:r>
              <a:rPr lang="en-US" dirty="0" smtClean="0"/>
              <a:t>A person’s willingness to pay for a good is based on the marginal benefit that an extra unit of the good would yield.</a:t>
            </a:r>
          </a:p>
          <a:p>
            <a:pPr marL="457200" lvl="1" indent="0" eaLnBrk="1" hangingPunct="1">
              <a:buNone/>
            </a:pPr>
            <a:r>
              <a:rPr lang="en-US" dirty="0" smtClean="0"/>
              <a:t>The marginal benefit</a:t>
            </a:r>
            <a:r>
              <a:rPr lang="en-US" baseline="0" dirty="0" smtClean="0"/>
              <a:t> </a:t>
            </a:r>
            <a:r>
              <a:rPr lang="en-US" dirty="0" smtClean="0"/>
              <a:t>depends on how many units a person already has.  </a:t>
            </a:r>
            <a:br>
              <a:rPr lang="en-US" dirty="0" smtClean="0"/>
            </a:br>
            <a:endParaRPr lang="en-US" dirty="0" smtClean="0"/>
          </a:p>
          <a:p>
            <a:pPr marL="233363" indent="-233363" eaLnBrk="1" hangingPunct="1">
              <a:buAutoNum type="arabicPeriod"/>
            </a:pPr>
            <a:r>
              <a:rPr lang="en-US" dirty="0" smtClean="0"/>
              <a:t>The near-zero marginal cost to an airline (the cost of peanuts and a can of soda) of taking an extra passenger on a flight that’s not full. </a:t>
            </a:r>
          </a:p>
          <a:p>
            <a:pPr marL="0" indent="0" eaLnBrk="1" hangingPunct="1">
              <a:buNone/>
            </a:pPr>
            <a:r>
              <a:rPr lang="en-US" dirty="0" smtClean="0"/>
              <a:t>	As long as the standby passenger pays more than the marginal cost, selling the ticket is profitable.</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97311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Seat belt law alters a driver’s cost–benefit calculation:</a:t>
            </a:r>
          </a:p>
          <a:p>
            <a:pPr marL="171450" lvl="0" indent="-171450" eaLnBrk="1" hangingPunct="1">
              <a:buFont typeface="Arial" panose="020B0604020202020204" pitchFamily="34" charset="0"/>
              <a:buChar char="•"/>
            </a:pPr>
            <a:r>
              <a:rPr lang="en-US" altLang="en-US" dirty="0" smtClean="0"/>
              <a:t>Seat belts make accidents less costly (reduce the likelihood of injury or death), and reduce the benefits of slow, careful driving</a:t>
            </a:r>
          </a:p>
          <a:p>
            <a:pPr marL="171450" lvl="0" indent="-171450" eaLnBrk="1" hangingPunct="1">
              <a:buFont typeface="Arial" panose="020B0604020202020204" pitchFamily="34" charset="0"/>
              <a:buChar char="•"/>
            </a:pPr>
            <a:r>
              <a:rPr lang="en-US" altLang="en-US" dirty="0" smtClean="0"/>
              <a:t>People will drive faster and less carefully,</a:t>
            </a:r>
            <a:r>
              <a:rPr lang="en-US" altLang="en-US" baseline="0" dirty="0" smtClean="0"/>
              <a:t> which leads to a l</a:t>
            </a:r>
            <a:r>
              <a:rPr lang="en-US" altLang="en-US" dirty="0" smtClean="0"/>
              <a:t>arger number of accidents</a:t>
            </a:r>
          </a:p>
          <a:p>
            <a:pPr marL="0" lvl="0" indent="0" eaLnBrk="1" hangingPunct="1">
              <a:buFont typeface="Arial" panose="020B0604020202020204" pitchFamily="34" charset="0"/>
              <a:buNone/>
            </a:pPr>
            <a:r>
              <a:rPr lang="en-US" altLang="en-US" dirty="0" smtClean="0"/>
              <a:t>1975 study, Sam </a:t>
            </a:r>
            <a:r>
              <a:rPr lang="en-US" altLang="en-US" dirty="0" err="1" smtClean="0"/>
              <a:t>Peltzman</a:t>
            </a:r>
            <a:r>
              <a:rPr lang="en-US" altLang="en-US" dirty="0" smtClean="0"/>
              <a:t> concluded</a:t>
            </a:r>
            <a:r>
              <a:rPr lang="en-US" altLang="en-US" baseline="0" dirty="0" smtClean="0"/>
              <a:t> that the n</a:t>
            </a:r>
            <a:r>
              <a:rPr lang="en-US" altLang="en-US" dirty="0" smtClean="0"/>
              <a:t>et result is little change in the number of driver deaths and an increase in the number of pedestrian deaths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94070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5638800" y="5707063"/>
            <a:ext cx="3505201"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a:t>
            </a:r>
            <a:r>
              <a:rPr lang="en-US" sz="2800" i="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solidFill>
                <a:srgbClr val="000000"/>
              </a:solidFill>
            </a:endParaRP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lvl1pPr>
              <a:defRPr sz="3200">
                <a:solidFill>
                  <a:schemeClr val="accent6">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762000"/>
            <a:ext cx="8518947" cy="56864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474788" cy="113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 stClick to edit Master yles</a:t>
            </a:r>
          </a:p>
          <a:p>
            <a:pPr lvl="1"/>
            <a:r>
              <a:rPr lang="en-US" altLang="en-US" smtClean="0"/>
              <a:t>Second level</a:t>
            </a:r>
          </a:p>
          <a:p>
            <a:pPr lvl="2"/>
            <a:r>
              <a:rPr lang="en-US" altLang="en-US" smtClean="0"/>
              <a:t>Thirdlevel</a:t>
            </a:r>
          </a:p>
          <a:p>
            <a:pPr lvl="2"/>
            <a:r>
              <a:rPr lang="en-US" altLang="en-US" smtClean="0"/>
              <a:t> Fourth level</a:t>
            </a:r>
          </a:p>
          <a:p>
            <a:pPr lvl="4"/>
            <a:r>
              <a:rPr lang="en-US" altLang="en-US"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pPr eaLnBrk="1" hangingPunct="1"/>
            <a:r>
              <a:rPr lang="en-US" altLang="en-US" dirty="0"/>
              <a:t>How People Make Decisions</a:t>
            </a:r>
            <a:endParaRPr lang="en-US" altLang="en-US" dirty="0" smtClean="0"/>
          </a:p>
        </p:txBody>
      </p:sp>
      <p:sp>
        <p:nvSpPr>
          <p:cNvPr id="16387" name="Content Placeholder 2"/>
          <p:cNvSpPr>
            <a:spLocks noGrp="1"/>
          </p:cNvSpPr>
          <p:nvPr>
            <p:ph idx="1"/>
          </p:nvPr>
        </p:nvSpPr>
        <p:spPr/>
        <p:txBody>
          <a:bodyPr/>
          <a:lstStyle/>
          <a:p>
            <a:pPr marL="57150" indent="0">
              <a:buNone/>
            </a:pPr>
            <a:endParaRPr lang="en-US" altLang="en-US" dirty="0" smtClean="0">
              <a:solidFill>
                <a:srgbClr val="AE1221"/>
              </a:solidFill>
            </a:endParaRPr>
          </a:p>
          <a:p>
            <a:pPr marL="57150" indent="0">
              <a:buNone/>
            </a:pPr>
            <a:r>
              <a:rPr lang="en-US" altLang="en-US" dirty="0" smtClean="0">
                <a:solidFill>
                  <a:srgbClr val="AE1221"/>
                </a:solidFill>
              </a:rPr>
              <a:t>Principle 1: </a:t>
            </a:r>
            <a:r>
              <a:rPr lang="en-US" altLang="en-US" dirty="0" smtClean="0"/>
              <a:t>People face trade-offs</a:t>
            </a:r>
          </a:p>
          <a:p>
            <a:pPr marL="57150" indent="0">
              <a:buNone/>
            </a:pPr>
            <a:r>
              <a:rPr lang="en-US" altLang="en-US" dirty="0" smtClean="0">
                <a:solidFill>
                  <a:srgbClr val="AE1221"/>
                </a:solidFill>
              </a:rPr>
              <a:t>Principle 2: </a:t>
            </a:r>
            <a:r>
              <a:rPr lang="en-US" altLang="en-US" dirty="0" smtClean="0"/>
              <a:t>The cost of something is what you give up to get it</a:t>
            </a:r>
          </a:p>
          <a:p>
            <a:pPr marL="57150" indent="0">
              <a:buNone/>
            </a:pPr>
            <a:r>
              <a:rPr lang="en-US" altLang="en-US" dirty="0" smtClean="0">
                <a:solidFill>
                  <a:srgbClr val="AE1221"/>
                </a:solidFill>
              </a:rPr>
              <a:t>Principle 3: </a:t>
            </a:r>
            <a:r>
              <a:rPr lang="en-US" altLang="en-US" dirty="0" smtClean="0"/>
              <a:t>Rational people think at the margin</a:t>
            </a:r>
          </a:p>
          <a:p>
            <a:pPr marL="57150" indent="0">
              <a:buNone/>
            </a:pPr>
            <a:r>
              <a:rPr lang="en-US" altLang="en-US" dirty="0" smtClean="0">
                <a:solidFill>
                  <a:srgbClr val="AE1221"/>
                </a:solidFill>
              </a:rPr>
              <a:t>Principle 4: </a:t>
            </a:r>
            <a:r>
              <a:rPr lang="en-US" altLang="en-US" dirty="0" smtClean="0"/>
              <a:t>People respond to incentives</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1AB23D93-402D-4923-B421-446B13E82257}" type="slidenum">
              <a:rPr lang="en-US" altLang="en-US" sz="1200" smtClean="0">
                <a:solidFill>
                  <a:srgbClr val="002060"/>
                </a:solidFill>
              </a:rPr>
              <a:pPr algn="ctr" eaLnBrk="1" hangingPunct="1"/>
              <a:t>1</a:t>
            </a:fld>
            <a:endParaRPr lang="en-US" altLang="en-US" sz="1200" smtClean="0">
              <a:solidFill>
                <a:srgbClr val="002060"/>
              </a:solidFill>
            </a:endParaRP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19625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pPr eaLnBrk="1" hangingPunct="1"/>
            <a:r>
              <a:rPr lang="en-US" altLang="en-US" sz="3600" dirty="0"/>
              <a:t>Principle 1: People Face Trade-offs</a:t>
            </a:r>
          </a:p>
        </p:txBody>
      </p:sp>
      <p:sp>
        <p:nvSpPr>
          <p:cNvPr id="19459" name="Content Placeholder 2"/>
          <p:cNvSpPr>
            <a:spLocks noGrp="1"/>
          </p:cNvSpPr>
          <p:nvPr>
            <p:ph idx="1"/>
          </p:nvPr>
        </p:nvSpPr>
        <p:spPr/>
        <p:txBody>
          <a:bodyPr/>
          <a:lstStyle/>
          <a:p>
            <a:pPr eaLnBrk="1" hangingPunct="1"/>
            <a:r>
              <a:rPr lang="en-US" altLang="en-US" sz="3200" dirty="0" smtClean="0"/>
              <a:t>To get something that we like, we have to give up something else that we also like</a:t>
            </a:r>
          </a:p>
          <a:p>
            <a:pPr lvl="1"/>
            <a:r>
              <a:rPr lang="en-US" altLang="en-US" dirty="0"/>
              <a:t>Going to a party the night before </a:t>
            </a:r>
            <a:r>
              <a:rPr lang="en-US" altLang="en-US" dirty="0" smtClean="0"/>
              <a:t>an exam</a:t>
            </a:r>
          </a:p>
          <a:p>
            <a:pPr lvl="2"/>
            <a:r>
              <a:rPr lang="en-US" altLang="en-US" dirty="0" smtClean="0"/>
              <a:t>Less </a:t>
            </a:r>
            <a:r>
              <a:rPr lang="en-US" altLang="en-US" dirty="0"/>
              <a:t>time for </a:t>
            </a:r>
            <a:r>
              <a:rPr lang="en-US" altLang="en-US" dirty="0" smtClean="0"/>
              <a:t>studying</a:t>
            </a:r>
            <a:endParaRPr lang="en-US" altLang="en-US" dirty="0"/>
          </a:p>
          <a:p>
            <a:pPr lvl="1"/>
            <a:r>
              <a:rPr lang="en-US" altLang="en-US" dirty="0"/>
              <a:t>Having more money to buy stuff </a:t>
            </a:r>
            <a:endParaRPr lang="en-US" altLang="en-US" dirty="0" smtClean="0"/>
          </a:p>
          <a:p>
            <a:pPr lvl="2"/>
            <a:r>
              <a:rPr lang="en-US" altLang="en-US" dirty="0" smtClean="0"/>
              <a:t>Working </a:t>
            </a:r>
            <a:r>
              <a:rPr lang="en-US" altLang="en-US" dirty="0"/>
              <a:t>longer hours, </a:t>
            </a:r>
            <a:r>
              <a:rPr lang="en-US" altLang="en-US" dirty="0" smtClean="0"/>
              <a:t>less </a:t>
            </a:r>
            <a:r>
              <a:rPr lang="en-US" altLang="en-US" dirty="0"/>
              <a:t>time </a:t>
            </a:r>
            <a:r>
              <a:rPr lang="en-US" altLang="en-US" dirty="0" smtClean="0"/>
              <a:t>for leisure</a:t>
            </a:r>
            <a:endParaRPr lang="en-US" altLang="en-US" dirty="0"/>
          </a:p>
          <a:p>
            <a:pPr lvl="1"/>
            <a:r>
              <a:rPr lang="en-US" altLang="en-US" dirty="0"/>
              <a:t>Protecting the environment </a:t>
            </a:r>
            <a:endParaRPr lang="en-US" altLang="en-US" dirty="0" smtClean="0"/>
          </a:p>
          <a:p>
            <a:pPr lvl="2"/>
            <a:r>
              <a:rPr lang="en-US" altLang="en-US" dirty="0" smtClean="0"/>
              <a:t>Resources could be </a:t>
            </a:r>
            <a:r>
              <a:rPr lang="en-US" altLang="en-US" dirty="0"/>
              <a:t>used to produce </a:t>
            </a:r>
            <a:r>
              <a:rPr lang="en-US" altLang="en-US" dirty="0" smtClean="0"/>
              <a:t>consumer goods</a:t>
            </a:r>
            <a:endParaRPr lang="en-US" altLang="en-US" dirty="0"/>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0E65CE01-5A9C-46B5-AFD4-E19883202A25}" type="slidenum">
              <a:rPr lang="en-US" altLang="en-US" sz="1200" smtClean="0">
                <a:solidFill>
                  <a:srgbClr val="002060"/>
                </a:solidFill>
              </a:rPr>
              <a:pPr algn="ctr" eaLnBrk="1" hangingPunct="1"/>
              <a:t>2</a:t>
            </a:fld>
            <a:endParaRPr lang="en-US" altLang="en-US" sz="1200" smtClean="0">
              <a:solidFill>
                <a:srgbClr val="002060"/>
              </a:solidFill>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50648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t"/>
          <a:lstStyle/>
          <a:p>
            <a:pPr eaLnBrk="1" hangingPunct="1"/>
            <a:r>
              <a:rPr lang="en-US" altLang="en-US" sz="3600" dirty="0"/>
              <a:t>Principle 1: People Face Trade-offs</a:t>
            </a:r>
            <a:endParaRPr lang="en-US" altLang="en-US" sz="3600" dirty="0" smtClean="0"/>
          </a:p>
        </p:txBody>
      </p:sp>
      <p:sp>
        <p:nvSpPr>
          <p:cNvPr id="20483" name="Content Placeholder 2"/>
          <p:cNvSpPr>
            <a:spLocks noGrp="1"/>
          </p:cNvSpPr>
          <p:nvPr>
            <p:ph idx="1"/>
          </p:nvPr>
        </p:nvSpPr>
        <p:spPr/>
        <p:txBody>
          <a:bodyPr/>
          <a:lstStyle/>
          <a:p>
            <a:pPr eaLnBrk="1" hangingPunct="1"/>
            <a:r>
              <a:rPr lang="en-US" altLang="en-US" dirty="0" smtClean="0"/>
              <a:t>Society faces trade-offs:</a:t>
            </a:r>
          </a:p>
          <a:p>
            <a:pPr lvl="1" eaLnBrk="1" hangingPunct="1"/>
            <a:r>
              <a:rPr lang="en-US" altLang="en-US" dirty="0" smtClean="0"/>
              <a:t>The </a:t>
            </a:r>
            <a:r>
              <a:rPr lang="en-US" altLang="en-US" dirty="0"/>
              <a:t>more </a:t>
            </a:r>
            <a:r>
              <a:rPr lang="en-US" altLang="en-US" dirty="0" smtClean="0"/>
              <a:t>it </a:t>
            </a:r>
            <a:r>
              <a:rPr lang="en-US" altLang="en-US" dirty="0"/>
              <a:t>spends </a:t>
            </a:r>
            <a:r>
              <a:rPr lang="en-US" altLang="en-US" dirty="0" smtClean="0"/>
              <a:t>on national </a:t>
            </a:r>
            <a:r>
              <a:rPr lang="en-US" altLang="en-US" dirty="0"/>
              <a:t>defense (guns) to protect its </a:t>
            </a:r>
            <a:r>
              <a:rPr lang="en-US" altLang="en-US" dirty="0" smtClean="0"/>
              <a:t>shores</a:t>
            </a:r>
          </a:p>
          <a:p>
            <a:pPr lvl="2" eaLnBrk="1" hangingPunct="1"/>
            <a:r>
              <a:rPr lang="en-US" altLang="en-US" dirty="0" smtClean="0"/>
              <a:t>The </a:t>
            </a:r>
            <a:r>
              <a:rPr lang="en-US" altLang="en-US" dirty="0"/>
              <a:t>less it </a:t>
            </a:r>
            <a:r>
              <a:rPr lang="en-US" altLang="en-US" dirty="0" smtClean="0"/>
              <a:t>can spend </a:t>
            </a:r>
            <a:r>
              <a:rPr lang="en-US" altLang="en-US" dirty="0"/>
              <a:t>on consumer goods (butter) to raise the standard of living at home</a:t>
            </a:r>
            <a:endParaRPr lang="en-US" altLang="en-US" dirty="0" smtClean="0"/>
          </a:p>
          <a:p>
            <a:pPr lvl="1" eaLnBrk="1" hangingPunct="1"/>
            <a:r>
              <a:rPr lang="en-US" altLang="en-US" dirty="0" smtClean="0"/>
              <a:t>Pollution regulations: cleaner environment </a:t>
            </a:r>
            <a:r>
              <a:rPr lang="en-US" altLang="en-US" dirty="0"/>
              <a:t>and </a:t>
            </a:r>
            <a:r>
              <a:rPr lang="en-US" altLang="en-US" dirty="0" smtClean="0"/>
              <a:t>improved health</a:t>
            </a:r>
          </a:p>
          <a:p>
            <a:pPr lvl="2" eaLnBrk="1" hangingPunct="1"/>
            <a:r>
              <a:rPr lang="en-US" altLang="en-US" dirty="0" smtClean="0"/>
              <a:t>But at </a:t>
            </a:r>
            <a:r>
              <a:rPr lang="en-US" altLang="en-US" dirty="0"/>
              <a:t>the cost </a:t>
            </a:r>
            <a:r>
              <a:rPr lang="en-US" altLang="en-US" dirty="0" smtClean="0"/>
              <a:t>of reducing </a:t>
            </a:r>
            <a:r>
              <a:rPr lang="en-US" altLang="en-US" dirty="0"/>
              <a:t>the incomes of </a:t>
            </a:r>
            <a:r>
              <a:rPr lang="en-US" altLang="en-US" dirty="0" smtClean="0"/>
              <a:t>the firms</a:t>
            </a:r>
            <a:r>
              <a:rPr lang="en-US" altLang="en-US" dirty="0"/>
              <a:t>’ owners, workers, and </a:t>
            </a:r>
            <a:r>
              <a:rPr lang="en-US" altLang="en-US" dirty="0" smtClean="0"/>
              <a:t>customers</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C667A295-9C93-4A83-8AB7-A788A6F4EEA8}" type="slidenum">
              <a:rPr lang="en-US" altLang="en-US" sz="1200" smtClean="0">
                <a:solidFill>
                  <a:srgbClr val="002060"/>
                </a:solidFill>
              </a:rPr>
              <a:pPr algn="ctr" eaLnBrk="1" hangingPunct="1"/>
              <a:t>3</a:t>
            </a:fld>
            <a:endParaRPr lang="en-US" altLang="en-US" sz="1200" smtClean="0">
              <a:solidFill>
                <a:srgbClr val="002060"/>
              </a:solidFill>
            </a:endParaRP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3359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wrap="square" anchor="t"/>
          <a:lstStyle/>
          <a:p>
            <a:pPr eaLnBrk="1" hangingPunct="1"/>
            <a:r>
              <a:rPr lang="en-US" altLang="en-US" sz="3600" dirty="0"/>
              <a:t>Principle 1: People Face Trade-offs</a:t>
            </a:r>
            <a:endParaRPr lang="en-US" altLang="en-US" sz="3600" dirty="0" smtClean="0"/>
          </a:p>
        </p:txBody>
      </p:sp>
      <p:sp>
        <p:nvSpPr>
          <p:cNvPr id="21507" name="Content Placeholder 2"/>
          <p:cNvSpPr>
            <a:spLocks noGrp="1"/>
          </p:cNvSpPr>
          <p:nvPr>
            <p:ph idx="1"/>
          </p:nvPr>
        </p:nvSpPr>
        <p:spPr>
          <a:xfrm>
            <a:off x="277813" y="1025525"/>
            <a:ext cx="8713787" cy="5422900"/>
          </a:xfrm>
        </p:spPr>
        <p:txBody>
          <a:bodyPr/>
          <a:lstStyle/>
          <a:p>
            <a:r>
              <a:rPr lang="en-US" altLang="en-US" dirty="0" smtClean="0"/>
              <a:t>Efficiency: </a:t>
            </a:r>
            <a:r>
              <a:rPr lang="en-US" altLang="en-US" sz="3200" dirty="0" smtClean="0">
                <a:solidFill>
                  <a:schemeClr val="tx1"/>
                </a:solidFill>
              </a:rPr>
              <a:t>society </a:t>
            </a:r>
            <a:r>
              <a:rPr lang="en-US" altLang="en-US" sz="3200" dirty="0">
                <a:solidFill>
                  <a:schemeClr val="tx1"/>
                </a:solidFill>
              </a:rPr>
              <a:t>gets the most from its scarce resources</a:t>
            </a:r>
          </a:p>
          <a:p>
            <a:r>
              <a:rPr lang="en-US" altLang="en-US" dirty="0"/>
              <a:t>Equality: </a:t>
            </a:r>
            <a:r>
              <a:rPr lang="en-US" altLang="en-US" sz="3200" dirty="0" smtClean="0">
                <a:solidFill>
                  <a:schemeClr val="tx1"/>
                </a:solidFill>
              </a:rPr>
              <a:t>prosperity </a:t>
            </a:r>
            <a:r>
              <a:rPr lang="en-US" altLang="en-US" sz="3200" dirty="0">
                <a:solidFill>
                  <a:schemeClr val="tx1"/>
                </a:solidFill>
              </a:rPr>
              <a:t>is distributed uniformly among society’s members</a:t>
            </a:r>
            <a:endParaRPr lang="en-US" altLang="en-US" dirty="0">
              <a:solidFill>
                <a:schemeClr val="tx1"/>
              </a:solidFill>
            </a:endParaRPr>
          </a:p>
          <a:p>
            <a:r>
              <a:rPr lang="en-US" altLang="en-US" dirty="0"/>
              <a:t>Tradeoff:  </a:t>
            </a:r>
            <a:endParaRPr lang="en-US" altLang="en-US" dirty="0" smtClean="0"/>
          </a:p>
          <a:p>
            <a:pPr lvl="1"/>
            <a:r>
              <a:rPr lang="en-US" altLang="en-US" dirty="0" smtClean="0"/>
              <a:t>To </a:t>
            </a:r>
            <a:r>
              <a:rPr lang="en-US" altLang="en-US" dirty="0"/>
              <a:t>achieve greater equality, </a:t>
            </a:r>
            <a:r>
              <a:rPr lang="en-US" altLang="en-US" dirty="0" smtClean="0"/>
              <a:t>could redistribute </a:t>
            </a:r>
            <a:r>
              <a:rPr lang="en-US" altLang="en-US" dirty="0"/>
              <a:t>income from wealthy to </a:t>
            </a:r>
            <a:r>
              <a:rPr lang="en-US" altLang="en-US" dirty="0" smtClean="0"/>
              <a:t>poor</a:t>
            </a:r>
          </a:p>
          <a:p>
            <a:pPr lvl="1"/>
            <a:r>
              <a:rPr lang="en-US" altLang="en-US" dirty="0" smtClean="0"/>
              <a:t>But </a:t>
            </a:r>
            <a:r>
              <a:rPr lang="en-US" altLang="en-US" dirty="0"/>
              <a:t>this reduces incentive to work </a:t>
            </a:r>
            <a:r>
              <a:rPr lang="en-US" altLang="en-US" dirty="0" smtClean="0"/>
              <a:t>and produce</a:t>
            </a:r>
            <a:r>
              <a:rPr lang="en-US" altLang="en-US" dirty="0"/>
              <a:t>, shrinks the size of </a:t>
            </a:r>
            <a:r>
              <a:rPr lang="en-US" altLang="en-US" dirty="0" smtClean="0"/>
              <a:t>economic </a:t>
            </a:r>
            <a:r>
              <a:rPr lang="en-US" altLang="en-US" dirty="0"/>
              <a:t>“</a:t>
            </a:r>
            <a:r>
              <a:rPr lang="en-US" altLang="en-US" dirty="0" smtClean="0"/>
              <a:t>pie” </a:t>
            </a:r>
            <a:endParaRPr lang="en-US" altLang="en-US" dirty="0"/>
          </a:p>
          <a:p>
            <a:pPr lvl="2"/>
            <a:endParaRPr lang="en-US" altLang="en-US" dirty="0" smtClean="0"/>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D66EE1A1-B04E-4D8E-936F-E4C78BD6CFEC}" type="slidenum">
              <a:rPr lang="en-US" altLang="en-US" sz="1200" smtClean="0">
                <a:solidFill>
                  <a:srgbClr val="002060"/>
                </a:solidFill>
              </a:rPr>
              <a:pPr algn="ctr" eaLnBrk="1" hangingPunct="1"/>
              <a:t>4</a:t>
            </a:fld>
            <a:endParaRPr lang="en-US" altLang="en-US" sz="1200" smtClean="0">
              <a:solidFill>
                <a:srgbClr val="002060"/>
              </a:solidFill>
            </a:endParaRP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77802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40068" y="0"/>
            <a:ext cx="7803931" cy="860961"/>
          </a:xfrm>
        </p:spPr>
        <p:txBody>
          <a:bodyPr wrap="square" anchor="t"/>
          <a:lstStyle/>
          <a:p>
            <a:pPr marL="0" indent="0" eaLnBrk="1" hangingPunct="1">
              <a:defRPr/>
            </a:pPr>
            <a:r>
              <a:rPr lang="en-US" sz="3200" dirty="0"/>
              <a:t>Principle 2: The Cost of Something Is What You Give Up to Get It</a:t>
            </a:r>
          </a:p>
        </p:txBody>
      </p:sp>
      <p:sp>
        <p:nvSpPr>
          <p:cNvPr id="25603" name="Content Placeholder 2"/>
          <p:cNvSpPr>
            <a:spLocks noGrp="1"/>
          </p:cNvSpPr>
          <p:nvPr>
            <p:ph idx="1"/>
          </p:nvPr>
        </p:nvSpPr>
        <p:spPr/>
        <p:txBody>
          <a:bodyPr/>
          <a:lstStyle/>
          <a:p>
            <a:pPr eaLnBrk="1" hangingPunct="1">
              <a:defRPr/>
            </a:pPr>
            <a:r>
              <a:rPr lang="en-US" dirty="0" smtClean="0"/>
              <a:t>Making decisions:</a:t>
            </a:r>
          </a:p>
          <a:p>
            <a:pPr lvl="1" eaLnBrk="1" hangingPunct="1">
              <a:defRPr/>
            </a:pPr>
            <a:r>
              <a:rPr lang="en-US" dirty="0" smtClean="0"/>
              <a:t>Compare costs with benefits of alternatives</a:t>
            </a:r>
          </a:p>
          <a:p>
            <a:pPr lvl="1" eaLnBrk="1" hangingPunct="1">
              <a:defRPr/>
            </a:pPr>
            <a:r>
              <a:rPr lang="en-US" dirty="0" smtClean="0"/>
              <a:t>Need to include opportunity costs</a:t>
            </a:r>
          </a:p>
          <a:p>
            <a:pPr eaLnBrk="1" hangingPunct="1">
              <a:defRPr/>
            </a:pPr>
            <a:r>
              <a:rPr lang="en-US" dirty="0" smtClean="0"/>
              <a:t>Opportunity cost</a:t>
            </a:r>
          </a:p>
          <a:p>
            <a:pPr lvl="1" eaLnBrk="1" hangingPunct="1">
              <a:defRPr/>
            </a:pPr>
            <a:r>
              <a:rPr lang="en-US" dirty="0" smtClean="0"/>
              <a:t>Whatever must be given up to obtain some item</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258DB1D5-1407-4B75-87C6-A1F79120C6B8}" type="slidenum">
              <a:rPr lang="en-US" altLang="en-US" sz="1200" smtClean="0">
                <a:solidFill>
                  <a:srgbClr val="002060"/>
                </a:solidFill>
              </a:rPr>
              <a:pPr algn="ctr" eaLnBrk="1" hangingPunct="1"/>
              <a:t>5</a:t>
            </a:fld>
            <a:endParaRPr lang="en-US" altLang="en-US" sz="1200" smtClean="0">
              <a:solidFill>
                <a:srgbClr val="002060"/>
              </a:solidFill>
            </a:endParaRP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5603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40068" y="0"/>
            <a:ext cx="7803931" cy="860961"/>
          </a:xfrm>
        </p:spPr>
        <p:txBody>
          <a:bodyPr wrap="square" anchor="t"/>
          <a:lstStyle/>
          <a:p>
            <a:pPr marL="0" indent="0" eaLnBrk="1" hangingPunct="1">
              <a:defRPr/>
            </a:pPr>
            <a:r>
              <a:rPr lang="en-US" sz="3200" dirty="0"/>
              <a:t>Principle 2: The Cost of Something Is What You Give Up to Get It</a:t>
            </a:r>
          </a:p>
        </p:txBody>
      </p:sp>
      <p:sp>
        <p:nvSpPr>
          <p:cNvPr id="25603" name="Content Placeholder 2"/>
          <p:cNvSpPr>
            <a:spLocks noGrp="1"/>
          </p:cNvSpPr>
          <p:nvPr>
            <p:ph idx="1"/>
          </p:nvPr>
        </p:nvSpPr>
        <p:spPr/>
        <p:txBody>
          <a:bodyPr/>
          <a:lstStyle/>
          <a:p>
            <a:pPr eaLnBrk="1" hangingPunct="1">
              <a:defRPr/>
            </a:pPr>
            <a:r>
              <a:rPr lang="en-US" dirty="0"/>
              <a:t>The opportunity cost </a:t>
            </a:r>
            <a:r>
              <a:rPr lang="en-US" dirty="0" smtClean="0"/>
              <a:t>of:</a:t>
            </a:r>
          </a:p>
          <a:p>
            <a:pPr lvl="1" eaLnBrk="1" hangingPunct="1">
              <a:defRPr/>
            </a:pPr>
            <a:r>
              <a:rPr lang="en-US" dirty="0" smtClean="0"/>
              <a:t>Going </a:t>
            </a:r>
            <a:r>
              <a:rPr lang="en-US" dirty="0"/>
              <a:t>to college for a year </a:t>
            </a:r>
            <a:endParaRPr lang="en-US" dirty="0" smtClean="0"/>
          </a:p>
          <a:p>
            <a:pPr lvl="2" eaLnBrk="1" hangingPunct="1">
              <a:defRPr/>
            </a:pPr>
            <a:r>
              <a:rPr lang="en-US" dirty="0" smtClean="0"/>
              <a:t>Tuition</a:t>
            </a:r>
            <a:r>
              <a:rPr lang="en-US" dirty="0"/>
              <a:t>, books, and </a:t>
            </a:r>
            <a:r>
              <a:rPr lang="en-US" dirty="0" smtClean="0"/>
              <a:t>fees</a:t>
            </a:r>
          </a:p>
          <a:p>
            <a:pPr lvl="2" eaLnBrk="1" hangingPunct="1">
              <a:defRPr/>
            </a:pPr>
            <a:r>
              <a:rPr lang="en-US" dirty="0" smtClean="0"/>
              <a:t>PLUS </a:t>
            </a:r>
            <a:r>
              <a:rPr lang="en-US" dirty="0"/>
              <a:t>foregone </a:t>
            </a:r>
            <a:r>
              <a:rPr lang="en-US" dirty="0" smtClean="0"/>
              <a:t>wages</a:t>
            </a:r>
            <a:endParaRPr lang="en-US" dirty="0"/>
          </a:p>
          <a:p>
            <a:pPr lvl="1" eaLnBrk="1" hangingPunct="1">
              <a:defRPr/>
            </a:pPr>
            <a:r>
              <a:rPr lang="en-US" dirty="0" smtClean="0"/>
              <a:t>Going to the movies </a:t>
            </a:r>
          </a:p>
          <a:p>
            <a:pPr lvl="2" eaLnBrk="1" hangingPunct="1">
              <a:defRPr/>
            </a:pPr>
            <a:r>
              <a:rPr lang="en-US" dirty="0" smtClean="0"/>
              <a:t>The </a:t>
            </a:r>
            <a:r>
              <a:rPr lang="en-US" dirty="0"/>
              <a:t>price of the </a:t>
            </a:r>
            <a:r>
              <a:rPr lang="en-US" dirty="0" smtClean="0"/>
              <a:t>movie ticket</a:t>
            </a:r>
          </a:p>
          <a:p>
            <a:pPr lvl="2" eaLnBrk="1" hangingPunct="1">
              <a:defRPr/>
            </a:pPr>
            <a:r>
              <a:rPr lang="en-US" dirty="0" smtClean="0"/>
              <a:t>PLUS </a:t>
            </a:r>
            <a:r>
              <a:rPr lang="en-US" dirty="0"/>
              <a:t>the value of the time you spend in the </a:t>
            </a:r>
            <a:r>
              <a:rPr lang="en-US" dirty="0" smtClean="0"/>
              <a:t>theater</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258DB1D5-1407-4B75-87C6-A1F79120C6B8}" type="slidenum">
              <a:rPr lang="en-US" altLang="en-US" sz="1200" smtClean="0">
                <a:solidFill>
                  <a:srgbClr val="002060"/>
                </a:solidFill>
              </a:rPr>
              <a:pPr algn="ctr" eaLnBrk="1" hangingPunct="1"/>
              <a:t>6</a:t>
            </a:fld>
            <a:endParaRPr lang="en-US" altLang="en-US" sz="1200" smtClean="0">
              <a:solidFill>
                <a:srgbClr val="002060"/>
              </a:solidFill>
            </a:endParaRP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99052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40068" y="0"/>
            <a:ext cx="7803931" cy="860961"/>
          </a:xfrm>
        </p:spPr>
        <p:txBody>
          <a:bodyPr wrap="square" anchor="t"/>
          <a:lstStyle/>
          <a:p>
            <a:pPr marL="0" indent="0" eaLnBrk="1" hangingPunct="1">
              <a:defRPr/>
            </a:pPr>
            <a:r>
              <a:rPr lang="en-US" sz="3200" dirty="0"/>
              <a:t>Principle 3: Rational People Think at the Margin</a:t>
            </a:r>
          </a:p>
        </p:txBody>
      </p:sp>
      <p:sp>
        <p:nvSpPr>
          <p:cNvPr id="26627" name="Content Placeholder 2"/>
          <p:cNvSpPr>
            <a:spLocks noGrp="1"/>
          </p:cNvSpPr>
          <p:nvPr>
            <p:ph idx="1"/>
          </p:nvPr>
        </p:nvSpPr>
        <p:spPr/>
        <p:txBody>
          <a:bodyPr/>
          <a:lstStyle/>
          <a:p>
            <a:pPr eaLnBrk="1" hangingPunct="1">
              <a:defRPr/>
            </a:pPr>
            <a:r>
              <a:rPr lang="en-US" dirty="0" smtClean="0"/>
              <a:t>Rational people</a:t>
            </a:r>
          </a:p>
          <a:p>
            <a:pPr lvl="1" eaLnBrk="1" hangingPunct="1">
              <a:defRPr/>
            </a:pPr>
            <a:r>
              <a:rPr lang="en-US" dirty="0" smtClean="0"/>
              <a:t>Systematically and purposefully do the best they can to achieve their objectives</a:t>
            </a:r>
          </a:p>
          <a:p>
            <a:pPr lvl="1" eaLnBrk="1" hangingPunct="1">
              <a:defRPr/>
            </a:pPr>
            <a:r>
              <a:rPr lang="en-US" dirty="0" smtClean="0"/>
              <a:t>Given the available opportunities</a:t>
            </a:r>
          </a:p>
          <a:p>
            <a:pPr lvl="1" eaLnBrk="1" hangingPunct="1">
              <a:defRPr/>
            </a:pPr>
            <a:r>
              <a:rPr lang="en-US" dirty="0" smtClean="0"/>
              <a:t>Make </a:t>
            </a:r>
            <a:r>
              <a:rPr lang="en-US" dirty="0"/>
              <a:t>decisions by evaluating costs and benefits of marginal </a:t>
            </a:r>
            <a:r>
              <a:rPr lang="en-US" dirty="0" smtClean="0"/>
              <a:t>changes</a:t>
            </a:r>
          </a:p>
          <a:p>
            <a:pPr lvl="2" eaLnBrk="1" hangingPunct="1">
              <a:defRPr/>
            </a:pPr>
            <a:r>
              <a:rPr lang="en-US" dirty="0" smtClean="0"/>
              <a:t>Small incremental adjustments to a plan of action</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F271B6E0-2532-4410-8637-573066390243}" type="slidenum">
              <a:rPr lang="en-US" altLang="en-US" sz="1200" smtClean="0">
                <a:solidFill>
                  <a:srgbClr val="002060"/>
                </a:solidFill>
              </a:rPr>
              <a:pPr algn="ctr" eaLnBrk="1" hangingPunct="1"/>
              <a:t>7</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5927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40068" y="0"/>
            <a:ext cx="7803931" cy="860961"/>
          </a:xfrm>
        </p:spPr>
        <p:txBody>
          <a:bodyPr wrap="square" anchor="t"/>
          <a:lstStyle/>
          <a:p>
            <a:pPr marL="0" indent="0" eaLnBrk="1" hangingPunct="1">
              <a:defRPr/>
            </a:pPr>
            <a:r>
              <a:rPr lang="en-US" sz="3200" dirty="0"/>
              <a:t>Principle 3: Rational People Think at the Margin</a:t>
            </a:r>
          </a:p>
        </p:txBody>
      </p:sp>
      <p:sp>
        <p:nvSpPr>
          <p:cNvPr id="26627" name="Content Placeholder 2"/>
          <p:cNvSpPr>
            <a:spLocks noGrp="1"/>
          </p:cNvSpPr>
          <p:nvPr>
            <p:ph idx="1"/>
          </p:nvPr>
        </p:nvSpPr>
        <p:spPr/>
        <p:txBody>
          <a:bodyPr/>
          <a:lstStyle/>
          <a:p>
            <a:pPr eaLnBrk="1" hangingPunct="1">
              <a:defRPr/>
            </a:pPr>
            <a:r>
              <a:rPr lang="en-US" dirty="0" smtClean="0"/>
              <a:t>Examples:</a:t>
            </a:r>
          </a:p>
          <a:p>
            <a:pPr lvl="1" eaLnBrk="1" hangingPunct="1">
              <a:defRPr/>
            </a:pPr>
            <a:r>
              <a:rPr lang="en-US" dirty="0"/>
              <a:t>Cell phone users with unlimited minutes </a:t>
            </a:r>
            <a:r>
              <a:rPr lang="en-US" dirty="0" smtClean="0"/>
              <a:t>(the minutes are free at </a:t>
            </a:r>
            <a:r>
              <a:rPr lang="en-US" dirty="0"/>
              <a:t>the margin) </a:t>
            </a:r>
            <a:endParaRPr lang="en-US" dirty="0" smtClean="0"/>
          </a:p>
          <a:p>
            <a:pPr lvl="2" eaLnBrk="1" hangingPunct="1">
              <a:defRPr/>
            </a:pPr>
            <a:r>
              <a:rPr lang="en-US" dirty="0" smtClean="0"/>
              <a:t>Are </a:t>
            </a:r>
            <a:r>
              <a:rPr lang="en-US" dirty="0"/>
              <a:t>often prone to making </a:t>
            </a:r>
            <a:r>
              <a:rPr lang="en-US" dirty="0" smtClean="0"/>
              <a:t>long/frivolous calls</a:t>
            </a:r>
          </a:p>
          <a:p>
            <a:pPr lvl="2" eaLnBrk="1" hangingPunct="1">
              <a:defRPr/>
            </a:pPr>
            <a:r>
              <a:rPr lang="en-US" dirty="0" smtClean="0"/>
              <a:t>Marginal benefit of the call &gt; 0</a:t>
            </a:r>
            <a:endParaRPr lang="en-US" dirty="0"/>
          </a:p>
          <a:p>
            <a:pPr lvl="1" eaLnBrk="1" hangingPunct="1">
              <a:defRPr/>
            </a:pPr>
            <a:r>
              <a:rPr lang="en-US" dirty="0" smtClean="0"/>
              <a:t>A </a:t>
            </a:r>
            <a:r>
              <a:rPr lang="en-US" dirty="0"/>
              <a:t>manager considers whether to increase </a:t>
            </a:r>
            <a:r>
              <a:rPr lang="en-US" dirty="0" smtClean="0"/>
              <a:t>output</a:t>
            </a:r>
          </a:p>
          <a:p>
            <a:pPr lvl="2" eaLnBrk="1" hangingPunct="1">
              <a:defRPr/>
            </a:pPr>
            <a:r>
              <a:rPr lang="en-US" dirty="0" smtClean="0"/>
              <a:t>Compares </a:t>
            </a:r>
            <a:r>
              <a:rPr lang="en-US" dirty="0"/>
              <a:t>the cost of the needed labor and materials to the extra revenue</a:t>
            </a:r>
            <a:endParaRPr lang="en-US" dirty="0" smtClean="0"/>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F271B6E0-2532-4410-8637-573066390243}" type="slidenum">
              <a:rPr lang="en-US" altLang="en-US" sz="1200" smtClean="0">
                <a:solidFill>
                  <a:srgbClr val="002060"/>
                </a:solidFill>
              </a:rPr>
              <a:pPr algn="ctr" eaLnBrk="1" hangingPunct="1"/>
              <a:t>8</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0839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40068" y="129639"/>
            <a:ext cx="7803931" cy="860961"/>
          </a:xfrm>
        </p:spPr>
        <p:txBody>
          <a:bodyPr wrap="square" anchor="t"/>
          <a:lstStyle/>
          <a:p>
            <a:pPr eaLnBrk="1" hangingPunct="1"/>
            <a:r>
              <a:rPr lang="en-US" altLang="en-US" sz="3200" dirty="0"/>
              <a:t>Principle 4: People Respond to Incentives</a:t>
            </a:r>
          </a:p>
        </p:txBody>
      </p:sp>
      <p:sp>
        <p:nvSpPr>
          <p:cNvPr id="25603" name="Content Placeholder 2"/>
          <p:cNvSpPr>
            <a:spLocks noGrp="1"/>
          </p:cNvSpPr>
          <p:nvPr>
            <p:ph idx="1"/>
          </p:nvPr>
        </p:nvSpPr>
        <p:spPr/>
        <p:txBody>
          <a:bodyPr/>
          <a:lstStyle/>
          <a:p>
            <a:pPr eaLnBrk="1" hangingPunct="1"/>
            <a:r>
              <a:rPr lang="en-US" altLang="en-US" dirty="0" smtClean="0"/>
              <a:t>Incentive</a:t>
            </a:r>
          </a:p>
          <a:p>
            <a:pPr lvl="1" eaLnBrk="1" hangingPunct="1"/>
            <a:r>
              <a:rPr lang="en-US" altLang="en-US" dirty="0" smtClean="0"/>
              <a:t>Something that induces a person to act</a:t>
            </a:r>
          </a:p>
          <a:p>
            <a:pPr eaLnBrk="1" hangingPunct="1"/>
            <a:r>
              <a:rPr lang="en-US" altLang="en-US" dirty="0"/>
              <a:t>Examples:</a:t>
            </a:r>
          </a:p>
          <a:p>
            <a:pPr lvl="1" eaLnBrk="1" hangingPunct="1"/>
            <a:r>
              <a:rPr lang="en-US" altLang="en-US" dirty="0"/>
              <a:t>When gas prices rise, consumers buy more hybrid cars and fewer gas guzzling </a:t>
            </a:r>
            <a:r>
              <a:rPr lang="en-US" altLang="en-US" dirty="0" smtClean="0"/>
              <a:t>SUVs</a:t>
            </a:r>
            <a:endParaRPr lang="en-US" altLang="en-US" dirty="0"/>
          </a:p>
          <a:p>
            <a:pPr lvl="1" eaLnBrk="1" hangingPunct="1"/>
            <a:r>
              <a:rPr lang="en-US" altLang="en-US" dirty="0"/>
              <a:t>When cigarette taxes increase, </a:t>
            </a:r>
            <a:br>
              <a:rPr lang="en-US" altLang="en-US" dirty="0"/>
            </a:br>
            <a:r>
              <a:rPr lang="en-US" altLang="en-US" dirty="0"/>
              <a:t>teen smoking </a:t>
            </a:r>
            <a:r>
              <a:rPr lang="en-US" altLang="en-US" dirty="0" smtClean="0"/>
              <a:t>falls </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fld id="{8A71E2BD-391E-4B64-8867-9A644780BAF4}" type="slidenum">
              <a:rPr lang="en-US" altLang="en-US" sz="1200" smtClean="0">
                <a:solidFill>
                  <a:srgbClr val="002060"/>
                </a:solidFill>
              </a:rPr>
              <a:pPr algn="ctr" eaLnBrk="1" hangingPunct="1"/>
              <a:t>9</a:t>
            </a:fld>
            <a:endParaRPr lang="en-US" altLang="en-US" sz="1200" smtClean="0">
              <a:solidFill>
                <a:srgbClr val="002060"/>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pitchFamily="34" charset="0"/>
              </a:defRPr>
            </a:lvl1pPr>
            <a:lvl2pPr marL="742950" indent="-285750" algn="l" eaLnBrk="0" hangingPunct="0">
              <a:buFont typeface="Arial" pitchFamily="34" charset="0"/>
              <a:buChar char="–"/>
              <a:defRPr sz="3200">
                <a:solidFill>
                  <a:schemeClr val="tx1"/>
                </a:solidFill>
                <a:latin typeface="Arial" pitchFamily="34" charset="0"/>
              </a:defRPr>
            </a:lvl2pPr>
            <a:lvl3pPr marL="1143000" indent="-228600" algn="l" eaLnBrk="0" hangingPunct="0">
              <a:buSzPct val="90000"/>
              <a:defRPr sz="2800">
                <a:solidFill>
                  <a:schemeClr val="tx1"/>
                </a:solidFill>
                <a:latin typeface="Arial" pitchFamily="34" charset="0"/>
              </a:defRPr>
            </a:lvl3pPr>
            <a:lvl4pPr marL="1600200" indent="-228600" algn="l" eaLnBrk="0" hangingPunct="0">
              <a:buChar char="–"/>
              <a:defRPr sz="2400">
                <a:solidFill>
                  <a:schemeClr val="tx1"/>
                </a:solidFill>
                <a:latin typeface="Arial" pitchFamily="34" charset="0"/>
              </a:defRPr>
            </a:lvl4pPr>
            <a:lvl5pPr marL="2057400" indent="-228600" algn="l" eaLnBrk="0" hangingPunct="0">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1000"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33251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5783</TotalTime>
  <Words>1675</Words>
  <Application>Microsoft Office PowerPoint</Application>
  <PresentationFormat>如螢幕大小 (4:3)</PresentationFormat>
  <Paragraphs>114</Paragraphs>
  <Slides>9</Slides>
  <Notes>9</Notes>
  <HiddenSlides>0</HiddenSlides>
  <MMClips>0</MMClips>
  <ScaleCrop>false</ScaleCrop>
  <HeadingPairs>
    <vt:vector size="6" baseType="variant">
      <vt:variant>
        <vt:lpstr>使用字型</vt:lpstr>
      </vt:variant>
      <vt:variant>
        <vt:i4>7</vt:i4>
      </vt:variant>
      <vt:variant>
        <vt:lpstr>佈景主題</vt:lpstr>
      </vt:variant>
      <vt:variant>
        <vt:i4>9</vt:i4>
      </vt:variant>
      <vt:variant>
        <vt:lpstr>投影片標題</vt:lpstr>
      </vt:variant>
      <vt:variant>
        <vt:i4>9</vt:i4>
      </vt:variant>
    </vt:vector>
  </HeadingPairs>
  <TitlesOfParts>
    <vt:vector size="25" baseType="lpstr">
      <vt:lpstr>Sabon-Bold</vt:lpstr>
      <vt:lpstr>Arial</vt:lpstr>
      <vt:lpstr>Arial Narrow</vt:lpstr>
      <vt:lpstr>Calibri</vt:lpstr>
      <vt:lpstr>Cambria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How People Make Decisions</vt:lpstr>
      <vt:lpstr>Principle 1: People Face Trade-offs</vt:lpstr>
      <vt:lpstr>Principle 1: People Face Trade-offs</vt:lpstr>
      <vt:lpstr>Principle 1: People Face Trade-offs</vt:lpstr>
      <vt:lpstr>Principle 2: The Cost of Something Is What You Give Up to Get It</vt:lpstr>
      <vt:lpstr>Principle 2: The Cost of Something Is What You Give Up to Get It</vt:lpstr>
      <vt:lpstr>Principle 3: Rational People Think at the Margin</vt:lpstr>
      <vt:lpstr>Principle 3: Rational People Think at the Margin</vt:lpstr>
      <vt:lpstr>Principle 4: People Respond to Incentives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141</cp:revision>
  <dcterms:created xsi:type="dcterms:W3CDTF">2016-03-16T19:41:09Z</dcterms:created>
  <dcterms:modified xsi:type="dcterms:W3CDTF">2020-09-20T23:41:23Z</dcterms:modified>
</cp:coreProperties>
</file>