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63" r:id="rId3"/>
    <p:sldMasterId id="2147483665" r:id="rId4"/>
    <p:sldMasterId id="2147483668" r:id="rId5"/>
    <p:sldMasterId id="2147483678" r:id="rId6"/>
    <p:sldMasterId id="2147483670" r:id="rId7"/>
    <p:sldMasterId id="2147483675" r:id="rId8"/>
    <p:sldMasterId id="2147483672" r:id="rId9"/>
  </p:sldMasterIdLst>
  <p:notesMasterIdLst>
    <p:notesMasterId r:id="rId20"/>
  </p:notesMasterIdLst>
  <p:sldIdLst>
    <p:sldId id="267" r:id="rId10"/>
    <p:sldId id="316" r:id="rId11"/>
    <p:sldId id="271" r:id="rId12"/>
    <p:sldId id="322" r:id="rId13"/>
    <p:sldId id="328" r:id="rId14"/>
    <p:sldId id="329" r:id="rId15"/>
    <p:sldId id="330" r:id="rId16"/>
    <p:sldId id="279" r:id="rId17"/>
    <p:sldId id="311" r:id="rId18"/>
    <p:sldId id="33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221"/>
    <a:srgbClr val="005EA4"/>
    <a:srgbClr val="339933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6648" autoAdjust="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0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DD168-A957-4784-9C8A-5438585B9AF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6792-DBE1-4461-97FA-F85A7B48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F6792-DBE1-4461-97FA-F85A7B4881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6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this diagram, the green arrows represent flows of income/payments.  The red arrows represent flows of goods and services (including services of the factors of production in the lower half of the diagram).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keep the graph simple, we have omitted the government, financial system, and foreign sector, as discussed on the next slide. </a:t>
            </a:r>
          </a:p>
          <a:p>
            <a:pPr eaLnBrk="1" hangingPunct="1"/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may wish to change the order in which the elements appear.  To do so, look for “Custom Animation” in your version of PowerPoint.  </a:t>
            </a: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F6792-DBE1-4461-97FA-F85A7B4881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0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Here, we are using “workers” for the more general “resources,” to keep things simple and consistent with the previous examples.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F6792-DBE1-4461-97FA-F85A7B4881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F6792-DBE1-4461-97FA-F85A7B4881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bowed outward PPF is more realistic.  However, the linear PPF is simpler to work with, and we can learn a lot about how the economy works using the linear PPF.  In Chapter 3, we will use a linear PPF to show how trade can make two countries (or two individuals) better off. </a:t>
            </a: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F6792-DBE1-4461-97FA-F85A7B4881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5486400" y="5707063"/>
            <a:ext cx="3657601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1400" dirty="0" smtClean="0">
                <a:solidFill>
                  <a:srgbClr val="000000"/>
                </a:solidFill>
              </a:rPr>
              <a:t>Premium PowerPoint Slides by: </a:t>
            </a:r>
          </a:p>
          <a:p>
            <a:pPr algn="ctr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1400" dirty="0" smtClean="0">
                <a:solidFill>
                  <a:srgbClr val="000000"/>
                </a:solidFill>
              </a:rPr>
              <a:t>V.  </a:t>
            </a:r>
            <a:r>
              <a:rPr lang="en-US" altLang="en-US" sz="1400" dirty="0" err="1" smtClean="0">
                <a:solidFill>
                  <a:srgbClr val="000000"/>
                </a:solidFill>
              </a:rPr>
              <a:t>Andreea</a:t>
            </a:r>
            <a:r>
              <a:rPr lang="en-US" altLang="en-US" sz="1400" dirty="0" smtClean="0">
                <a:solidFill>
                  <a:srgbClr val="000000"/>
                </a:solidFill>
              </a:rPr>
              <a:t>  CHIRITESCU</a:t>
            </a:r>
          </a:p>
          <a:p>
            <a:pPr algn="ctr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1400" dirty="0" smtClean="0">
                <a:solidFill>
                  <a:srgbClr val="000000"/>
                </a:solidFill>
              </a:rPr>
              <a:t>Eastern Illinois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207172" y="3276600"/>
            <a:ext cx="6936827" cy="18129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rgbClr val="AE12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Chapter 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AE2A-3771-4BE5-9C85-74C66AABFB7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505200"/>
            <a:ext cx="1981200" cy="182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5E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CHAPTER</a:t>
            </a:r>
          </a:p>
          <a:p>
            <a:pPr lvl="0"/>
            <a:r>
              <a:rPr lang="en-US" dirty="0" smtClean="0"/>
              <a:t>#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N. GREGORY MANKIW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+mj-lt"/>
              </a:rPr>
              <a:t>ECONOMICS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Eighth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37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119"/>
            <a:ext cx="8492836" cy="583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95AB8-5D89-46A9-8508-FFECD7F103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1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00939"/>
            <a:ext cx="8686800" cy="860961"/>
          </a:xfrm>
        </p:spPr>
        <p:txBody>
          <a:bodyPr/>
          <a:lstStyle>
            <a:lvl1pPr>
              <a:defRPr sz="3600">
                <a:solidFill>
                  <a:srgbClr val="005EA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41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68" y="100939"/>
            <a:ext cx="7803931" cy="86096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5EA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27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68" y="100939"/>
            <a:ext cx="7803931" cy="86096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13" y="1025525"/>
            <a:ext cx="6656387" cy="5422900"/>
          </a:xfrm>
        </p:spPr>
        <p:txBody>
          <a:bodyPr/>
          <a:lstStyle>
            <a:lvl1pPr>
              <a:defRPr>
                <a:solidFill>
                  <a:srgbClr val="005EA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010400" y="4191000"/>
            <a:ext cx="2133600" cy="1295400"/>
          </a:xfrm>
        </p:spPr>
        <p:txBody>
          <a:bodyPr/>
          <a:lstStyle>
            <a:lvl1pPr marL="0" indent="0">
              <a:buNone/>
              <a:defRPr sz="2000" i="1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sym typeface="Wingdings" panose="05000000000000000000" pitchFamily="2" charset="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Picture comment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435600" y="901700"/>
            <a:ext cx="3365500" cy="4826000"/>
          </a:xfrm>
        </p:spPr>
        <p:txBody>
          <a:bodyPr/>
          <a:lstStyle>
            <a:lvl1pPr marL="0" indent="0" algn="l"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7425F-5E17-4209-B948-B5CE2119E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435600" y="901700"/>
            <a:ext cx="3365500" cy="4826000"/>
          </a:xfrm>
        </p:spPr>
        <p:txBody>
          <a:bodyPr/>
          <a:lstStyle>
            <a:lvl1pPr marL="0" indent="0" algn="l"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7425F-5E17-4209-B948-B5CE2119E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4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0939"/>
            <a:ext cx="8991600" cy="661061"/>
          </a:xfrm>
        </p:spPr>
        <p:txBody>
          <a:bodyPr/>
          <a:lstStyle>
            <a:lvl1pPr>
              <a:defRPr sz="3200">
                <a:solidFill>
                  <a:srgbClr val="005EA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41" y="914400"/>
            <a:ext cx="8518947" cy="55340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96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8622"/>
            <a:ext cx="8458200" cy="5788378"/>
          </a:xfrm>
        </p:spPr>
        <p:txBody>
          <a:bodyPr/>
          <a:lstStyle>
            <a:lvl1pPr>
              <a:defRPr>
                <a:solidFill>
                  <a:srgbClr val="AE122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68CB8-64E8-4A17-9AA1-DC0C06686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6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CFA536BC-3ED5-4293-8323-16A4258B4A0B}" type="slidenum">
              <a:rPr lang="en-US" smtClean="0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533400"/>
            <a:ext cx="8458200" cy="533400"/>
          </a:xfrm>
        </p:spPr>
        <p:txBody>
          <a:bodyPr/>
          <a:lstStyle>
            <a:lvl1pPr marL="0" indent="0">
              <a:buNone/>
              <a:defRPr sz="320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33400" y="1295400"/>
            <a:ext cx="8077200" cy="2209800"/>
          </a:xfrm>
        </p:spPr>
        <p:txBody>
          <a:bodyPr/>
          <a:lstStyle>
            <a:lvl1pPr marL="0" indent="0">
              <a:buNone/>
              <a:defRPr sz="3200" i="1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9144000" cy="6326187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21700" y="6484938"/>
            <a:ext cx="622300" cy="40957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C148E929-2C81-42BB-92FD-6CE3916FB07A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0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7"/>
          <p:cNvSpPr txBox="1">
            <a:spLocks/>
          </p:cNvSpPr>
          <p:nvPr userDrawn="1"/>
        </p:nvSpPr>
        <p:spPr>
          <a:xfrm>
            <a:off x="31750" y="766763"/>
            <a:ext cx="4540250" cy="20399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sz="2200" i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1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813"/>
            <a:ext cx="45720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54075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77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"/>
            <a:ext cx="9144000" cy="6400799"/>
            <a:chOff x="0" y="1"/>
            <a:chExt cx="9144000" cy="6477001"/>
          </a:xfrm>
        </p:grpSpPr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66801"/>
              <a:ext cx="9144000" cy="541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285750" cy="64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858250" y="1"/>
              <a:ext cx="285750" cy="64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3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58456" y="101600"/>
            <a:ext cx="8599794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Name </a:t>
            </a:r>
            <a:r>
              <a:rPr lang="en-US" altLang="en-US" dirty="0" err="1" smtClean="0"/>
              <a:t>fgchmvb</a:t>
            </a:r>
            <a:r>
              <a:rPr lang="en-US" altLang="en-US" dirty="0" smtClean="0"/>
              <a:t> </a:t>
            </a:r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912" y="1054100"/>
            <a:ext cx="85883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text </a:t>
            </a:r>
            <a:r>
              <a:rPr lang="en-US" altLang="en-US" dirty="0" err="1" smtClean="0"/>
              <a:t>stClick</a:t>
            </a:r>
            <a:r>
              <a:rPr lang="en-US" altLang="en-US" dirty="0" smtClean="0"/>
              <a:t> to edit Master </a:t>
            </a:r>
            <a:r>
              <a:rPr lang="en-US" altLang="en-US" dirty="0" err="1" smtClean="0"/>
              <a:t>yles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err="1" smtClean="0"/>
              <a:t>Thirdlevel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 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noFill/>
            <a:prstDash val="sysDot"/>
            <a:bevel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378B25E-053D-4AA2-A71D-1D9F2F8C0927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1"/>
            <a:ext cx="8605838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7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EA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4788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41388"/>
            <a:ext cx="88296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6248400"/>
            <a:ext cx="88296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324303" y="77788"/>
            <a:ext cx="7819697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Name fgchmvb </a:t>
            </a:r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813" y="1025525"/>
            <a:ext cx="85883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 stClick to edit Master 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Thirdlevel</a:t>
            </a:r>
          </a:p>
          <a:p>
            <a:pPr lvl="2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23025"/>
            <a:ext cx="520700" cy="379413"/>
          </a:xfrm>
          <a:prstGeom prst="rect">
            <a:avLst/>
          </a:prstGeom>
          <a:noFill/>
          <a:ln w="19050">
            <a:noFill/>
            <a:prstDash val="sysDot"/>
            <a:bevel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378B25E-053D-4AA2-A71D-1D9F2F8C0927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9857"/>
            <a:ext cx="8605838" cy="4981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8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7363"/>
            <a:ext cx="8591550" cy="565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 userDrawn="1"/>
        </p:nvGrpSpPr>
        <p:grpSpPr>
          <a:xfrm>
            <a:off x="0" y="1"/>
            <a:ext cx="9144000" cy="6542704"/>
            <a:chOff x="0" y="1"/>
            <a:chExt cx="9144000" cy="6542704"/>
          </a:xfrm>
        </p:grpSpPr>
        <p:pic>
          <p:nvPicPr>
            <p:cNvPr id="3080" name="Picture 10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1100" y="436563"/>
              <a:ext cx="342900" cy="605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11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41067"/>
              <a:ext cx="9144000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12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8" y="1"/>
              <a:ext cx="247650" cy="654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09550" y="0"/>
            <a:ext cx="87709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Figure 1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16002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</p:txBody>
      </p:sp>
      <p:sp>
        <p:nvSpPr>
          <p:cNvPr id="185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3825"/>
            <a:ext cx="520700" cy="379413"/>
          </a:xfrm>
          <a:prstGeom prst="rect">
            <a:avLst/>
          </a:prstGeom>
          <a:noFill/>
          <a:ln w="19050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E12E99D-42F8-4B90-BC1F-2FD222301686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615363" cy="516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0539" y="77773"/>
            <a:ext cx="8929618" cy="6297167"/>
            <a:chOff x="90539" y="77773"/>
            <a:chExt cx="8929618" cy="629716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90539" y="77773"/>
              <a:ext cx="2075718" cy="583326"/>
              <a:chOff x="90539" y="77773"/>
              <a:chExt cx="2075718" cy="583326"/>
            </a:xfrm>
          </p:grpSpPr>
          <p:cxnSp>
            <p:nvCxnSpPr>
              <p:cNvPr id="16" name="Straight Connector 15"/>
              <p:cNvCxnSpPr/>
              <p:nvPr userDrawn="1"/>
            </p:nvCxnSpPr>
            <p:spPr bwMode="auto">
              <a:xfrm>
                <a:off x="90539" y="536628"/>
                <a:ext cx="2075718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 userDrawn="1"/>
            </p:nvCxnSpPr>
            <p:spPr bwMode="auto">
              <a:xfrm flipV="1">
                <a:off x="202361" y="77773"/>
                <a:ext cx="0" cy="583326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8187163" y="6011640"/>
              <a:ext cx="832994" cy="363300"/>
              <a:chOff x="8187163" y="6011640"/>
              <a:chExt cx="832994" cy="363300"/>
            </a:xfrm>
          </p:grpSpPr>
          <p:cxnSp>
            <p:nvCxnSpPr>
              <p:cNvPr id="14" name="Straight Connector 13"/>
              <p:cNvCxnSpPr/>
              <p:nvPr userDrawn="1"/>
            </p:nvCxnSpPr>
            <p:spPr bwMode="auto">
              <a:xfrm>
                <a:off x="8187163" y="6292878"/>
                <a:ext cx="832994" cy="1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 userDrawn="1"/>
            </p:nvCxnSpPr>
            <p:spPr bwMode="auto">
              <a:xfrm>
                <a:off x="8942003" y="6011640"/>
                <a:ext cx="0" cy="363300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31808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1" y="457975"/>
            <a:ext cx="8705849" cy="586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076" name="Rectangle 2"/>
          <p:cNvSpPr>
            <a:spLocks noGrp="1" noChangeAspect="1" noChangeArrowheads="1"/>
          </p:cNvSpPr>
          <p:nvPr userDrawn="1">
            <p:ph type="title"/>
          </p:nvPr>
        </p:nvSpPr>
        <p:spPr bwMode="auto">
          <a:xfrm>
            <a:off x="209550" y="0"/>
            <a:ext cx="87709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Table 1</a:t>
            </a:r>
          </a:p>
        </p:txBody>
      </p:sp>
      <p:sp>
        <p:nvSpPr>
          <p:cNvPr id="3077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14338" y="16002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</p:txBody>
      </p:sp>
      <p:sp>
        <p:nvSpPr>
          <p:cNvPr id="185357" name="Rectangle 1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618538" y="6473825"/>
            <a:ext cx="520700" cy="379413"/>
          </a:xfrm>
          <a:prstGeom prst="rect">
            <a:avLst/>
          </a:prstGeom>
          <a:noFill/>
          <a:ln w="19050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E12E99D-42F8-4B90-BC1F-2FD222301686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" y="0"/>
            <a:ext cx="9144001" cy="6568831"/>
            <a:chOff x="-1" y="0"/>
            <a:chExt cx="9144001" cy="6568831"/>
          </a:xfrm>
        </p:grpSpPr>
        <p:pic>
          <p:nvPicPr>
            <p:cNvPr id="23555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200" y="418246"/>
              <a:ext cx="304800" cy="6069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grpSp>
          <p:nvGrpSpPr>
            <p:cNvPr id="3" name="Group 2"/>
            <p:cNvGrpSpPr/>
            <p:nvPr userDrawn="1"/>
          </p:nvGrpSpPr>
          <p:grpSpPr>
            <a:xfrm>
              <a:off x="-1" y="0"/>
              <a:ext cx="9108746" cy="6568831"/>
              <a:chOff x="-1" y="0"/>
              <a:chExt cx="9108746" cy="6568831"/>
            </a:xfrm>
          </p:grpSpPr>
          <p:pic>
            <p:nvPicPr>
              <p:cNvPr id="23556" name="Picture 4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0"/>
                <a:ext cx="310551" cy="6568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</p:pic>
          <p:pic>
            <p:nvPicPr>
              <p:cNvPr id="23557" name="Picture 5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85" y="6146800"/>
                <a:ext cx="9014960" cy="345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</p:pic>
        </p:grpSp>
      </p:grpSp>
      <p:grpSp>
        <p:nvGrpSpPr>
          <p:cNvPr id="17" name="Group 16"/>
          <p:cNvGrpSpPr/>
          <p:nvPr userDrawn="1"/>
        </p:nvGrpSpPr>
        <p:grpSpPr>
          <a:xfrm>
            <a:off x="124529" y="47182"/>
            <a:ext cx="8861865" cy="6259718"/>
            <a:chOff x="124529" y="47182"/>
            <a:chExt cx="8861865" cy="6259718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124529" y="47182"/>
              <a:ext cx="1704271" cy="583326"/>
              <a:chOff x="124529" y="47182"/>
              <a:chExt cx="1704271" cy="583326"/>
            </a:xfrm>
          </p:grpSpPr>
          <p:cxnSp>
            <p:nvCxnSpPr>
              <p:cNvPr id="7" name="Straight Connector 6"/>
              <p:cNvCxnSpPr/>
              <p:nvPr userDrawn="1"/>
            </p:nvCxnSpPr>
            <p:spPr bwMode="auto">
              <a:xfrm>
                <a:off x="124529" y="506037"/>
                <a:ext cx="1704271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 userDrawn="1"/>
            </p:nvCxnSpPr>
            <p:spPr bwMode="auto">
              <a:xfrm flipV="1">
                <a:off x="236351" y="47182"/>
                <a:ext cx="0" cy="583326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8153400" y="5943600"/>
              <a:ext cx="832994" cy="363300"/>
              <a:chOff x="8153400" y="5943600"/>
              <a:chExt cx="832994" cy="363300"/>
            </a:xfrm>
          </p:grpSpPr>
          <p:cxnSp>
            <p:nvCxnSpPr>
              <p:cNvPr id="22" name="Straight Connector 21"/>
              <p:cNvCxnSpPr/>
              <p:nvPr userDrawn="1"/>
            </p:nvCxnSpPr>
            <p:spPr bwMode="auto">
              <a:xfrm>
                <a:off x="8153400" y="6224838"/>
                <a:ext cx="832994" cy="1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 userDrawn="1"/>
            </p:nvCxnSpPr>
            <p:spPr bwMode="auto">
              <a:xfrm>
                <a:off x="8908240" y="5943600"/>
                <a:ext cx="0" cy="363300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0" y="6400800"/>
            <a:ext cx="8615363" cy="5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3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647949" y="3409951"/>
            <a:ext cx="563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6201" y="77788"/>
            <a:ext cx="90678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Name </a:t>
            </a:r>
            <a:r>
              <a:rPr lang="en-US" altLang="en-US" dirty="0" err="1" smtClean="0"/>
              <a:t>fgchmvb</a:t>
            </a:r>
            <a:r>
              <a:rPr lang="en-US" altLang="en-US" dirty="0" smtClean="0"/>
              <a:t> 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noFill/>
            <a:prstDash val="sysDot"/>
            <a:bevel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378B25E-053D-4AA2-A71D-1D9F2F8C0927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24601"/>
            <a:ext cx="8605838" cy="5334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91250" y="3409951"/>
            <a:ext cx="563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06413" y="0"/>
            <a:ext cx="84502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Master case-study #2</a:t>
            </a:r>
          </a:p>
        </p:txBody>
      </p:sp>
      <p:sp>
        <p:nvSpPr>
          <p:cNvPr id="6150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700088"/>
            <a:ext cx="8458200" cy="577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  - </a:t>
            </a:r>
            <a:r>
              <a:rPr lang="en-US" altLang="en-US" dirty="0" err="1" smtClean="0"/>
              <a:t>colorat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diferit</a:t>
            </a:r>
            <a:endParaRPr lang="en-US" altLang="en-US" dirty="0" smtClean="0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8063" y="6467475"/>
            <a:ext cx="5159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CFA536BC-3ED5-4293-8323-16A4258B4A0B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1"/>
            <a:ext cx="8643938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9525"/>
            <a:ext cx="7953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7" name="Group 2"/>
          <p:cNvGrpSpPr>
            <a:grpSpLocks/>
          </p:cNvGrpSpPr>
          <p:nvPr userDrawn="1"/>
        </p:nvGrpSpPr>
        <p:grpSpPr bwMode="auto">
          <a:xfrm>
            <a:off x="8561388" y="0"/>
            <a:ext cx="582612" cy="609600"/>
            <a:chOff x="8513384" y="0"/>
            <a:chExt cx="582991" cy="609600"/>
          </a:xfrm>
        </p:grpSpPr>
        <p:pic>
          <p:nvPicPr>
            <p:cNvPr id="5128" name="Picture 18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3384" y="138345"/>
              <a:ext cx="3619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19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400" y="0"/>
              <a:ext cx="18097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74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AE122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599"/>
            <a:ext cx="9144000" cy="535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1524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  - </a:t>
            </a:r>
            <a:r>
              <a:rPr lang="en-US" altLang="en-US" dirty="0" err="1" smtClean="0"/>
              <a:t>colorat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diferit</a:t>
            </a:r>
            <a:endParaRPr lang="en-US" altLang="en-US" dirty="0" smtClean="0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8063" y="6467475"/>
            <a:ext cx="5159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CFA536BC-3ED5-4293-8323-16A4258B4A0B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1"/>
            <a:ext cx="8643938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06413" y="0"/>
            <a:ext cx="84502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ASK THE EXPERTS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18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008332" y="0"/>
            <a:ext cx="71356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Appendix master title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58225" y="6488113"/>
            <a:ext cx="485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FCD5D5FD-C24C-4EC1-877A-4A06FFD43F54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auto">
          <a:xfrm>
            <a:off x="457200" y="592138"/>
            <a:ext cx="8482013" cy="58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2017" y="72581"/>
            <a:ext cx="1976315" cy="6252019"/>
            <a:chOff x="26319" y="75430"/>
            <a:chExt cx="1976315" cy="6409508"/>
          </a:xfrm>
        </p:grpSpPr>
        <p:pic>
          <p:nvPicPr>
            <p:cNvPr id="6155" name="Picture 1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9" y="75430"/>
              <a:ext cx="1976315" cy="52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156" name="Picture 1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9" y="563034"/>
              <a:ext cx="391023" cy="592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grpSp>
        <p:nvGrpSpPr>
          <p:cNvPr id="2" name="Group 1"/>
          <p:cNvGrpSpPr/>
          <p:nvPr userDrawn="1"/>
        </p:nvGrpSpPr>
        <p:grpSpPr>
          <a:xfrm>
            <a:off x="8218204" y="750888"/>
            <a:ext cx="893380" cy="5573712"/>
            <a:chOff x="8229600" y="750888"/>
            <a:chExt cx="893380" cy="5734050"/>
          </a:xfrm>
        </p:grpSpPr>
        <p:pic>
          <p:nvPicPr>
            <p:cNvPr id="13" name="Picture 1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2905" y="750888"/>
              <a:ext cx="90075" cy="573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157" name="Picture 1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6434982"/>
              <a:ext cx="893380" cy="4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24600"/>
            <a:ext cx="8637588" cy="533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</p:spPr>
        <p:txBody>
          <a:bodyPr wrap="square" anchor="t"/>
          <a:lstStyle/>
          <a:p>
            <a:pPr eaLnBrk="1" hangingPunct="1"/>
            <a:r>
              <a:rPr lang="en-US" altLang="en-US" smtClean="0"/>
              <a:t>The Economist as a Scientist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5696"/>
                </a:solidFill>
              </a:rPr>
              <a:t>Circular-flow diagram</a:t>
            </a:r>
          </a:p>
          <a:p>
            <a:pPr lvl="1"/>
            <a:r>
              <a:rPr lang="en-US" altLang="en-US" dirty="0" smtClean="0"/>
              <a:t>Visual model of the economy</a:t>
            </a:r>
          </a:p>
          <a:p>
            <a:pPr lvl="1"/>
            <a:r>
              <a:rPr lang="en-US" altLang="en-US" dirty="0" smtClean="0"/>
              <a:t>Shows how dollars flow through markets among households and firms</a:t>
            </a:r>
          </a:p>
          <a:p>
            <a:r>
              <a:rPr lang="en-US" altLang="en-US" dirty="0" smtClean="0"/>
              <a:t>Two decision makers</a:t>
            </a:r>
          </a:p>
          <a:p>
            <a:pPr lvl="1"/>
            <a:r>
              <a:rPr lang="en-US" altLang="en-US" dirty="0" smtClean="0"/>
              <a:t>Firms and Households </a:t>
            </a:r>
          </a:p>
          <a:p>
            <a:r>
              <a:rPr lang="en-US" altLang="en-US" dirty="0" smtClean="0"/>
              <a:t>Interacting in two markets</a:t>
            </a:r>
          </a:p>
          <a:p>
            <a:pPr lvl="1"/>
            <a:r>
              <a:rPr lang="en-US" altLang="en-US" dirty="0" smtClean="0"/>
              <a:t>Market for gods and services</a:t>
            </a:r>
          </a:p>
          <a:p>
            <a:pPr lvl="1"/>
            <a:r>
              <a:rPr lang="en-US" altLang="en-US" dirty="0" smtClean="0"/>
              <a:t>Market for factors of production (inputs)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charset="0"/>
              </a:defRPr>
            </a:lvl1pPr>
            <a:lvl2pPr marL="742950" indent="-285750" algn="l" eaLnBrk="0" hangingPunct="0">
              <a:buFont typeface="Arial" charset="0"/>
              <a:buChar char="–"/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chemeClr val="tx1"/>
                </a:solidFill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43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charset="0"/>
              </a:defRPr>
            </a:lvl1pPr>
            <a:lvl2pPr marL="742950" indent="-285750" algn="l" eaLnBrk="0" hangingPunct="0">
              <a:buFont typeface="Arial" charset="0"/>
              <a:buChar char="–"/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4CCFF848-2177-41EA-AAA2-5EC53D6C7C0C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1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4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A positive statement is an assertion about how the world is</a:t>
            </a:r>
          </a:p>
          <a:p>
            <a:r>
              <a:rPr lang="en-US" sz="3000" dirty="0" smtClean="0"/>
              <a:t>A </a:t>
            </a:r>
            <a:r>
              <a:rPr lang="en-US" sz="3000" dirty="0"/>
              <a:t>normative statement is an assertion </a:t>
            </a:r>
            <a:r>
              <a:rPr lang="en-US" sz="3000" dirty="0" smtClean="0"/>
              <a:t>about how </a:t>
            </a:r>
            <a:r>
              <a:rPr lang="en-US" sz="3000" dirty="0"/>
              <a:t>the world ought to </a:t>
            </a:r>
            <a:r>
              <a:rPr lang="en-US" sz="3000" dirty="0" smtClean="0"/>
              <a:t>be</a:t>
            </a:r>
          </a:p>
          <a:p>
            <a:r>
              <a:rPr lang="en-US" sz="3000" dirty="0" smtClean="0"/>
              <a:t>As policy advisers, economists make normative statements</a:t>
            </a:r>
            <a:endParaRPr lang="en-US" sz="3000" dirty="0"/>
          </a:p>
          <a:p>
            <a:r>
              <a:rPr lang="en-US" sz="3000" dirty="0" smtClean="0"/>
              <a:t>Economists sometimes offer conflicting advice</a:t>
            </a:r>
          </a:p>
          <a:p>
            <a:pPr lvl="1"/>
            <a:r>
              <a:rPr lang="en-US" sz="2800" dirty="0" smtClean="0"/>
              <a:t>Differences </a:t>
            </a:r>
            <a:r>
              <a:rPr lang="en-US" sz="2800" dirty="0"/>
              <a:t>in </a:t>
            </a:r>
            <a:r>
              <a:rPr lang="en-US" sz="2800" dirty="0" smtClean="0"/>
              <a:t>scientific judgments</a:t>
            </a:r>
          </a:p>
          <a:p>
            <a:pPr lvl="1"/>
            <a:r>
              <a:rPr lang="en-US" sz="2800" dirty="0" smtClean="0"/>
              <a:t>Differences </a:t>
            </a:r>
            <a:r>
              <a:rPr lang="en-US" sz="2800" dirty="0"/>
              <a:t>in </a:t>
            </a:r>
            <a:r>
              <a:rPr lang="en-US" sz="2800" dirty="0" smtClean="0"/>
              <a:t>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C29DC-2178-4274-9150-45F8EBD31C2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17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Figure </a:t>
            </a:r>
            <a:r>
              <a:rPr lang="en-US" altLang="en-US" dirty="0"/>
              <a:t>1	</a:t>
            </a:r>
            <a:r>
              <a:rPr lang="en-US" altLang="en-US" sz="2800" dirty="0"/>
              <a:t>The circular flow</a:t>
            </a:r>
            <a:endParaRPr lang="en-US" altLang="en-US" sz="2800" dirty="0" smtClean="0"/>
          </a:p>
        </p:txBody>
      </p:sp>
      <p:sp>
        <p:nvSpPr>
          <p:cNvPr id="17411" name="Slide Number Placeholder 1"/>
          <p:cNvSpPr>
            <a:spLocks noGrp="1"/>
          </p:cNvSpPr>
          <p:nvPr>
            <p:ph type="sldNum" sz="quarter" idx="13"/>
          </p:nvPr>
        </p:nvSpPr>
        <p:spPr>
          <a:noFill/>
          <a:ln w="952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EF31E863-AF0C-48E5-9875-85C9A2B3C40E}" type="slidenum">
              <a:rPr lang="en-US" altLang="en-US" smtClean="0">
                <a:solidFill>
                  <a:srgbClr val="002060"/>
                </a:solidFill>
              </a:rPr>
              <a:pPr algn="ctr" eaLnBrk="1" hangingPunct="1"/>
              <a:t>2</a:t>
            </a:fld>
            <a:endParaRPr lang="en-US" altLang="en-US" smtClean="0">
              <a:solidFill>
                <a:srgbClr val="002060"/>
              </a:solidFill>
            </a:endParaRPr>
          </a:p>
        </p:txBody>
      </p:sp>
      <p:sp>
        <p:nvSpPr>
          <p:cNvPr id="17412" name="Footer Placeholder 9"/>
          <p:cNvSpPr>
            <a:spLocks noGrp="1"/>
          </p:cNvSpPr>
          <p:nvPr>
            <p:ph type="ftr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3357563" y="4435475"/>
            <a:ext cx="2422525" cy="1689100"/>
            <a:chOff x="2115" y="2794"/>
            <a:chExt cx="1526" cy="1064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2138" y="2794"/>
              <a:ext cx="1462" cy="106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2115" y="2930"/>
              <a:ext cx="1526" cy="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dirty="0">
                  <a:latin typeface="Arial" pitchFamily="34" charset="0"/>
                  <a:cs typeface="Arial" pitchFamily="34" charset="0"/>
                </a:rPr>
                <a:t>Markets for Factors of Production</a:t>
              </a:r>
            </a:p>
          </p:txBody>
        </p:sp>
      </p:grpSp>
      <p:grpSp>
        <p:nvGrpSpPr>
          <p:cNvPr id="21" name="Group 6"/>
          <p:cNvGrpSpPr>
            <a:grpSpLocks/>
          </p:cNvGrpSpPr>
          <p:nvPr/>
        </p:nvGrpSpPr>
        <p:grpSpPr bwMode="auto">
          <a:xfrm>
            <a:off x="6624638" y="2968625"/>
            <a:ext cx="2162175" cy="893763"/>
            <a:chOff x="4173" y="1870"/>
            <a:chExt cx="1362" cy="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4173" y="1870"/>
              <a:ext cx="1362" cy="56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4202" y="1998"/>
              <a:ext cx="130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700">
                  <a:latin typeface="Arial" pitchFamily="34" charset="0"/>
                  <a:cs typeface="Arial" pitchFamily="34" charset="0"/>
                </a:rPr>
                <a:t>Households</a:t>
              </a:r>
            </a:p>
          </p:txBody>
        </p:sp>
      </p:grpSp>
      <p:grpSp>
        <p:nvGrpSpPr>
          <p:cNvPr id="24" name="Group 9"/>
          <p:cNvGrpSpPr>
            <a:grpSpLocks/>
          </p:cNvGrpSpPr>
          <p:nvPr/>
        </p:nvGrpSpPr>
        <p:grpSpPr bwMode="auto">
          <a:xfrm>
            <a:off x="241300" y="2978150"/>
            <a:ext cx="1944688" cy="893763"/>
            <a:chOff x="131" y="1876"/>
            <a:chExt cx="1225" cy="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31" y="1876"/>
              <a:ext cx="1225" cy="56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246" y="1989"/>
              <a:ext cx="102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700" dirty="0">
                  <a:latin typeface="Arial" pitchFamily="34" charset="0"/>
                  <a:cs typeface="Arial" pitchFamily="34" charset="0"/>
                </a:rPr>
                <a:t>Firms</a:t>
              </a:r>
            </a:p>
          </p:txBody>
        </p:sp>
      </p:grp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5719763" y="3860800"/>
            <a:ext cx="2900362" cy="2098675"/>
            <a:chOff x="3603" y="2432"/>
            <a:chExt cx="1827" cy="1322"/>
          </a:xfrm>
        </p:grpSpPr>
        <p:grpSp>
          <p:nvGrpSpPr>
            <p:cNvPr id="28" name="Group 13"/>
            <p:cNvGrpSpPr>
              <a:grpSpLocks/>
            </p:cNvGrpSpPr>
            <p:nvPr/>
          </p:nvGrpSpPr>
          <p:grpSpPr bwMode="auto">
            <a:xfrm rot="5400000">
              <a:off x="3866" y="2169"/>
              <a:ext cx="1048" cy="1573"/>
              <a:chOff x="3840" y="1040"/>
              <a:chExt cx="1008" cy="752"/>
            </a:xfrm>
          </p:grpSpPr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 flipH="1">
                <a:off x="3840" y="1040"/>
                <a:ext cx="1008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>
                <a:off x="4830" y="1041"/>
                <a:ext cx="0" cy="751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3821" y="3456"/>
              <a:ext cx="16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>
                  <a:latin typeface="Arial" pitchFamily="34" charset="0"/>
                  <a:cs typeface="Arial" pitchFamily="34" charset="0"/>
                </a:rPr>
                <a:t>            Income</a:t>
              </a:r>
            </a:p>
          </p:txBody>
        </p:sp>
      </p:grpSp>
      <p:grpSp>
        <p:nvGrpSpPr>
          <p:cNvPr id="32" name="Group 17"/>
          <p:cNvGrpSpPr>
            <a:grpSpLocks/>
          </p:cNvGrpSpPr>
          <p:nvPr/>
        </p:nvGrpSpPr>
        <p:grpSpPr bwMode="auto">
          <a:xfrm>
            <a:off x="484188" y="3890963"/>
            <a:ext cx="2947987" cy="2433637"/>
            <a:chOff x="305" y="2451"/>
            <a:chExt cx="1857" cy="1533"/>
          </a:xfrm>
        </p:grpSpPr>
        <p:grpSp>
          <p:nvGrpSpPr>
            <p:cNvPr id="33" name="Group 18"/>
            <p:cNvGrpSpPr>
              <a:grpSpLocks/>
            </p:cNvGrpSpPr>
            <p:nvPr/>
          </p:nvGrpSpPr>
          <p:grpSpPr bwMode="auto">
            <a:xfrm>
              <a:off x="454" y="2451"/>
              <a:ext cx="1708" cy="1029"/>
              <a:chOff x="454" y="2451"/>
              <a:chExt cx="1684" cy="1029"/>
            </a:xfrm>
          </p:grpSpPr>
          <p:sp>
            <p:nvSpPr>
              <p:cNvPr id="35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54" y="3480"/>
                <a:ext cx="1684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Line 20"/>
              <p:cNvSpPr>
                <a:spLocks noChangeShapeType="1"/>
              </p:cNvSpPr>
              <p:nvPr/>
            </p:nvSpPr>
            <p:spPr bwMode="auto">
              <a:xfrm rot="10800000">
                <a:off x="472" y="2451"/>
                <a:ext cx="0" cy="1029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305" y="3470"/>
              <a:ext cx="1408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Arial" pitchFamily="34" charset="0"/>
                </a:rPr>
                <a:t>Wages, rent, profit</a:t>
              </a:r>
            </a:p>
          </p:txBody>
        </p:sp>
      </p:grpSp>
      <p:grpSp>
        <p:nvGrpSpPr>
          <p:cNvPr id="37" name="Group 22"/>
          <p:cNvGrpSpPr>
            <a:grpSpLocks/>
          </p:cNvGrpSpPr>
          <p:nvPr/>
        </p:nvGrpSpPr>
        <p:grpSpPr bwMode="auto">
          <a:xfrm>
            <a:off x="1158875" y="3876675"/>
            <a:ext cx="2222500" cy="1285875"/>
            <a:chOff x="730" y="2442"/>
            <a:chExt cx="1400" cy="810"/>
          </a:xfrm>
        </p:grpSpPr>
        <p:grpSp>
          <p:nvGrpSpPr>
            <p:cNvPr id="38" name="Group 23"/>
            <p:cNvGrpSpPr>
              <a:grpSpLocks/>
            </p:cNvGrpSpPr>
            <p:nvPr/>
          </p:nvGrpSpPr>
          <p:grpSpPr bwMode="auto">
            <a:xfrm>
              <a:off x="730" y="2442"/>
              <a:ext cx="1400" cy="810"/>
              <a:chOff x="986" y="2478"/>
              <a:chExt cx="879" cy="774"/>
            </a:xfrm>
          </p:grpSpPr>
          <p:sp>
            <p:nvSpPr>
              <p:cNvPr id="40" name="Line 24"/>
              <p:cNvSpPr>
                <a:spLocks noChangeShapeType="1"/>
              </p:cNvSpPr>
              <p:nvPr/>
            </p:nvSpPr>
            <p:spPr bwMode="auto">
              <a:xfrm rot="5400000" flipH="1" flipV="1">
                <a:off x="600" y="2865"/>
                <a:ext cx="774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rot="5400000" flipV="1">
                <a:off x="1426" y="2794"/>
                <a:ext cx="0" cy="879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758" y="2736"/>
              <a:ext cx="1262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500">
                  <a:latin typeface="Arial" pitchFamily="34" charset="0"/>
                  <a:cs typeface="Arial" pitchFamily="34" charset="0"/>
                </a:rPr>
                <a:t>Factors of production</a:t>
              </a:r>
            </a:p>
          </p:txBody>
        </p:sp>
      </p:grpSp>
      <p:grpSp>
        <p:nvGrpSpPr>
          <p:cNvPr id="42" name="Group 27"/>
          <p:cNvGrpSpPr>
            <a:grpSpLocks/>
          </p:cNvGrpSpPr>
          <p:nvPr/>
        </p:nvGrpSpPr>
        <p:grpSpPr bwMode="auto">
          <a:xfrm>
            <a:off x="5732463" y="3860800"/>
            <a:ext cx="2125662" cy="1301750"/>
            <a:chOff x="3611" y="2432"/>
            <a:chExt cx="1339" cy="820"/>
          </a:xfrm>
        </p:grpSpPr>
        <p:grpSp>
          <p:nvGrpSpPr>
            <p:cNvPr id="43" name="Group 28"/>
            <p:cNvGrpSpPr>
              <a:grpSpLocks/>
            </p:cNvGrpSpPr>
            <p:nvPr/>
          </p:nvGrpSpPr>
          <p:grpSpPr bwMode="auto">
            <a:xfrm>
              <a:off x="3611" y="2432"/>
              <a:ext cx="1339" cy="820"/>
              <a:chOff x="3611" y="2456"/>
              <a:chExt cx="1339" cy="796"/>
            </a:xfrm>
          </p:grpSpPr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 flipH="1" flipV="1">
                <a:off x="3611" y="3248"/>
                <a:ext cx="1339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 flipV="1">
                <a:off x="4931" y="2456"/>
                <a:ext cx="0" cy="796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682" y="2749"/>
              <a:ext cx="1262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Arial" pitchFamily="34" charset="0"/>
                </a:rPr>
                <a:t>Labor, land, capital</a:t>
              </a:r>
            </a:p>
          </p:txBody>
        </p:sp>
      </p:grpSp>
      <p:grpSp>
        <p:nvGrpSpPr>
          <p:cNvPr id="47" name="Group 32"/>
          <p:cNvGrpSpPr>
            <a:grpSpLocks/>
          </p:cNvGrpSpPr>
          <p:nvPr/>
        </p:nvGrpSpPr>
        <p:grpSpPr bwMode="auto">
          <a:xfrm>
            <a:off x="5662613" y="893763"/>
            <a:ext cx="3167062" cy="2068512"/>
            <a:chOff x="3567" y="563"/>
            <a:chExt cx="1995" cy="1303"/>
          </a:xfrm>
        </p:grpSpPr>
        <p:grpSp>
          <p:nvGrpSpPr>
            <p:cNvPr id="48" name="Group 33"/>
            <p:cNvGrpSpPr>
              <a:grpSpLocks/>
            </p:cNvGrpSpPr>
            <p:nvPr/>
          </p:nvGrpSpPr>
          <p:grpSpPr bwMode="auto">
            <a:xfrm>
              <a:off x="3567" y="852"/>
              <a:ext cx="1621" cy="1014"/>
              <a:chOff x="3527" y="852"/>
              <a:chExt cx="1661" cy="998"/>
            </a:xfrm>
          </p:grpSpPr>
          <p:sp>
            <p:nvSpPr>
              <p:cNvPr id="50" name="Line 34"/>
              <p:cNvSpPr>
                <a:spLocks noChangeShapeType="1"/>
              </p:cNvSpPr>
              <p:nvPr/>
            </p:nvSpPr>
            <p:spPr bwMode="auto">
              <a:xfrm flipH="1">
                <a:off x="3527" y="861"/>
                <a:ext cx="1661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Line 35"/>
              <p:cNvSpPr>
                <a:spLocks noChangeShapeType="1"/>
              </p:cNvSpPr>
              <p:nvPr/>
            </p:nvSpPr>
            <p:spPr bwMode="auto">
              <a:xfrm>
                <a:off x="5168" y="852"/>
                <a:ext cx="0" cy="998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3743" y="563"/>
              <a:ext cx="181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>
                  <a:latin typeface="Arial" pitchFamily="34" charset="0"/>
                  <a:cs typeface="Arial" pitchFamily="34" charset="0"/>
                </a:rPr>
                <a:t>          Spending</a:t>
              </a:r>
            </a:p>
          </p:txBody>
        </p:sp>
      </p:grpSp>
      <p:grpSp>
        <p:nvGrpSpPr>
          <p:cNvPr id="52" name="Group 37"/>
          <p:cNvGrpSpPr>
            <a:grpSpLocks/>
          </p:cNvGrpSpPr>
          <p:nvPr/>
        </p:nvGrpSpPr>
        <p:grpSpPr bwMode="auto">
          <a:xfrm>
            <a:off x="5708650" y="1662113"/>
            <a:ext cx="2128838" cy="1295400"/>
            <a:chOff x="3596" y="1047"/>
            <a:chExt cx="1341" cy="816"/>
          </a:xfrm>
        </p:grpSpPr>
        <p:grpSp>
          <p:nvGrpSpPr>
            <p:cNvPr id="53" name="Group 38"/>
            <p:cNvGrpSpPr>
              <a:grpSpLocks/>
            </p:cNvGrpSpPr>
            <p:nvPr/>
          </p:nvGrpSpPr>
          <p:grpSpPr bwMode="auto">
            <a:xfrm>
              <a:off x="3596" y="1047"/>
              <a:ext cx="1341" cy="816"/>
              <a:chOff x="3596" y="1047"/>
              <a:chExt cx="1341" cy="816"/>
            </a:xfrm>
          </p:grpSpPr>
          <p:sp>
            <p:nvSpPr>
              <p:cNvPr id="55" name="Line 39"/>
              <p:cNvSpPr>
                <a:spLocks noChangeShapeType="1"/>
              </p:cNvSpPr>
              <p:nvPr/>
            </p:nvSpPr>
            <p:spPr bwMode="auto">
              <a:xfrm rot="-5400000" flipH="1" flipV="1">
                <a:off x="4510" y="1455"/>
                <a:ext cx="816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Line 40"/>
              <p:cNvSpPr>
                <a:spLocks noChangeShapeType="1"/>
              </p:cNvSpPr>
              <p:nvPr/>
            </p:nvSpPr>
            <p:spPr bwMode="auto">
              <a:xfrm rot="16200000" flipV="1">
                <a:off x="4267" y="388"/>
                <a:ext cx="0" cy="1341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4" name="Text Box 41"/>
            <p:cNvSpPr txBox="1">
              <a:spLocks noChangeArrowheads="1"/>
            </p:cNvSpPr>
            <p:nvPr/>
          </p:nvSpPr>
          <p:spPr bwMode="auto">
            <a:xfrm>
              <a:off x="4095" y="1064"/>
              <a:ext cx="825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500">
                  <a:latin typeface="Arial" pitchFamily="34" charset="0"/>
                  <a:cs typeface="Arial" pitchFamily="34" charset="0"/>
                </a:rPr>
                <a:t>G &amp; S bought</a:t>
              </a:r>
            </a:p>
          </p:txBody>
        </p:sp>
      </p:grpSp>
      <p:grpSp>
        <p:nvGrpSpPr>
          <p:cNvPr id="57" name="Group 42"/>
          <p:cNvGrpSpPr>
            <a:grpSpLocks/>
          </p:cNvGrpSpPr>
          <p:nvPr/>
        </p:nvGrpSpPr>
        <p:grpSpPr bwMode="auto">
          <a:xfrm>
            <a:off x="1117600" y="1606550"/>
            <a:ext cx="2259013" cy="1366838"/>
            <a:chOff x="704" y="1012"/>
            <a:chExt cx="1423" cy="861"/>
          </a:xfrm>
        </p:grpSpPr>
        <p:grpSp>
          <p:nvGrpSpPr>
            <p:cNvPr id="58" name="Group 43"/>
            <p:cNvGrpSpPr>
              <a:grpSpLocks/>
            </p:cNvGrpSpPr>
            <p:nvPr/>
          </p:nvGrpSpPr>
          <p:grpSpPr bwMode="auto">
            <a:xfrm>
              <a:off x="704" y="1012"/>
              <a:ext cx="1423" cy="861"/>
              <a:chOff x="704" y="1012"/>
              <a:chExt cx="1423" cy="885"/>
            </a:xfrm>
          </p:grpSpPr>
          <p:sp>
            <p:nvSpPr>
              <p:cNvPr id="60" name="Line 44"/>
              <p:cNvSpPr>
                <a:spLocks noChangeShapeType="1"/>
              </p:cNvSpPr>
              <p:nvPr/>
            </p:nvSpPr>
            <p:spPr bwMode="auto">
              <a:xfrm rot="10800000" flipH="1" flipV="1">
                <a:off x="704" y="1024"/>
                <a:ext cx="1423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Line 45"/>
              <p:cNvSpPr>
                <a:spLocks noChangeShapeType="1"/>
              </p:cNvSpPr>
              <p:nvPr/>
            </p:nvSpPr>
            <p:spPr bwMode="auto">
              <a:xfrm rot="10800000" flipV="1">
                <a:off x="721" y="1012"/>
                <a:ext cx="0" cy="885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745" y="1023"/>
              <a:ext cx="825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Arial" pitchFamily="34" charset="0"/>
                </a:rPr>
                <a:t>G &amp; S sold</a:t>
              </a:r>
            </a:p>
          </p:txBody>
        </p:sp>
      </p:grpSp>
      <p:grpSp>
        <p:nvGrpSpPr>
          <p:cNvPr id="62" name="Group 47"/>
          <p:cNvGrpSpPr>
            <a:grpSpLocks/>
          </p:cNvGrpSpPr>
          <p:nvPr/>
        </p:nvGrpSpPr>
        <p:grpSpPr bwMode="auto">
          <a:xfrm>
            <a:off x="593725" y="869950"/>
            <a:ext cx="2887663" cy="2097088"/>
            <a:chOff x="374" y="548"/>
            <a:chExt cx="1819" cy="1321"/>
          </a:xfrm>
        </p:grpSpPr>
        <p:grpSp>
          <p:nvGrpSpPr>
            <p:cNvPr id="63" name="Group 48"/>
            <p:cNvGrpSpPr>
              <a:grpSpLocks/>
            </p:cNvGrpSpPr>
            <p:nvPr/>
          </p:nvGrpSpPr>
          <p:grpSpPr bwMode="auto">
            <a:xfrm rot="-5400000">
              <a:off x="796" y="500"/>
              <a:ext cx="1055" cy="1683"/>
              <a:chOff x="3840" y="1040"/>
              <a:chExt cx="1008" cy="752"/>
            </a:xfrm>
          </p:grpSpPr>
          <p:sp>
            <p:nvSpPr>
              <p:cNvPr id="65" name="Line 49"/>
              <p:cNvSpPr>
                <a:spLocks noChangeShapeType="1"/>
              </p:cNvSpPr>
              <p:nvPr/>
            </p:nvSpPr>
            <p:spPr bwMode="auto">
              <a:xfrm flipH="1">
                <a:off x="3840" y="1040"/>
                <a:ext cx="1008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Line 50"/>
              <p:cNvSpPr>
                <a:spLocks noChangeShapeType="1"/>
              </p:cNvSpPr>
              <p:nvPr/>
            </p:nvSpPr>
            <p:spPr bwMode="auto">
              <a:xfrm>
                <a:off x="4830" y="1041"/>
                <a:ext cx="0" cy="751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4" name="Text Box 51"/>
            <p:cNvSpPr txBox="1">
              <a:spLocks noChangeArrowheads="1"/>
            </p:cNvSpPr>
            <p:nvPr/>
          </p:nvSpPr>
          <p:spPr bwMode="auto">
            <a:xfrm>
              <a:off x="374" y="548"/>
              <a:ext cx="181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Arial" pitchFamily="34" charset="0"/>
                </a:rPr>
                <a:t>Revenue</a:t>
              </a:r>
            </a:p>
          </p:txBody>
        </p:sp>
      </p:grpSp>
      <p:grpSp>
        <p:nvGrpSpPr>
          <p:cNvPr id="67" name="Group 52"/>
          <p:cNvGrpSpPr>
            <a:grpSpLocks/>
          </p:cNvGrpSpPr>
          <p:nvPr/>
        </p:nvGrpSpPr>
        <p:grpSpPr bwMode="auto">
          <a:xfrm>
            <a:off x="3386138" y="815975"/>
            <a:ext cx="2320925" cy="1689100"/>
            <a:chOff x="2133" y="514"/>
            <a:chExt cx="1462" cy="1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Oval 53"/>
            <p:cNvSpPr>
              <a:spLocks noChangeArrowheads="1"/>
            </p:cNvSpPr>
            <p:nvPr/>
          </p:nvSpPr>
          <p:spPr bwMode="auto">
            <a:xfrm>
              <a:off x="2133" y="514"/>
              <a:ext cx="1462" cy="106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 Box 54"/>
            <p:cNvSpPr txBox="1">
              <a:spLocks noChangeArrowheads="1"/>
            </p:cNvSpPr>
            <p:nvPr/>
          </p:nvSpPr>
          <p:spPr bwMode="auto">
            <a:xfrm>
              <a:off x="2190" y="671"/>
              <a:ext cx="1371" cy="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dirty="0">
                  <a:latin typeface="Arial" pitchFamily="34" charset="0"/>
                  <a:cs typeface="Arial" pitchFamily="34" charset="0"/>
                </a:rPr>
                <a:t>Markets for Goods &amp;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7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eaLnBrk="1" hangingPunct="1"/>
            <a:r>
              <a:rPr lang="en-US" altLang="en-US" dirty="0" smtClean="0"/>
              <a:t>The PPF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5696"/>
                </a:solidFill>
              </a:rPr>
              <a:t>Production possibilities frontier</a:t>
            </a:r>
          </a:p>
          <a:p>
            <a:pPr lvl="1"/>
            <a:r>
              <a:rPr lang="en-US" altLang="en-US" dirty="0" smtClean="0"/>
              <a:t>A graph: combinations of output that the economy can possibly produce</a:t>
            </a:r>
          </a:p>
          <a:p>
            <a:pPr lvl="1"/>
            <a:r>
              <a:rPr lang="en-US" altLang="en-US" dirty="0" smtClean="0"/>
              <a:t>Given the available</a:t>
            </a:r>
          </a:p>
          <a:p>
            <a:pPr lvl="2"/>
            <a:r>
              <a:rPr lang="en-US" altLang="en-US" dirty="0" smtClean="0"/>
              <a:t>Factors of production and technology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184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charset="0"/>
              </a:defRPr>
            </a:lvl1pPr>
            <a:lvl2pPr marL="742950" indent="-285750" algn="l" eaLnBrk="0" hangingPunct="0">
              <a:buFont typeface="Arial" charset="0"/>
              <a:buChar char="–"/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E873B2A1-42AF-4082-91D3-E8BC15B135CF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3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charset="0"/>
              </a:defRPr>
            </a:lvl1pPr>
            <a:lvl2pPr marL="742950" indent="-285750" algn="l" eaLnBrk="0" hangingPunct="0">
              <a:buFont typeface="Arial" charset="0"/>
              <a:buChar char="–"/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chemeClr val="tx1"/>
                </a:solidFill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975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</p:spPr>
        <p:txBody>
          <a:bodyPr wrap="square" anchor="t"/>
          <a:lstStyle/>
          <a:p>
            <a:pPr eaLnBrk="1" hangingPunct="1"/>
            <a:r>
              <a:rPr lang="en-US" altLang="en-US" dirty="0" smtClean="0"/>
              <a:t>The PPF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Moving </a:t>
            </a:r>
            <a:r>
              <a:rPr lang="en-US" altLang="en-US" dirty="0"/>
              <a:t>along a PPF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Involves </a:t>
            </a:r>
            <a:r>
              <a:rPr lang="en-US" altLang="en-US" dirty="0"/>
              <a:t>shifting </a:t>
            </a:r>
            <a:r>
              <a:rPr lang="en-US" altLang="en-US" dirty="0" smtClean="0"/>
              <a:t>resources </a:t>
            </a:r>
            <a:r>
              <a:rPr lang="en-US" altLang="en-US" dirty="0"/>
              <a:t>from the production of one good to the </a:t>
            </a:r>
            <a:r>
              <a:rPr lang="en-US" altLang="en-US" dirty="0" smtClean="0"/>
              <a:t>other </a:t>
            </a:r>
            <a:endParaRPr lang="en-US" altLang="en-US" dirty="0"/>
          </a:p>
          <a:p>
            <a:r>
              <a:rPr lang="en-US" altLang="en-US" dirty="0"/>
              <a:t>Society faces a </a:t>
            </a:r>
            <a:r>
              <a:rPr lang="en-US" altLang="en-US" dirty="0" smtClean="0"/>
              <a:t>tradeoff</a:t>
            </a:r>
          </a:p>
          <a:p>
            <a:pPr lvl="1"/>
            <a:r>
              <a:rPr lang="en-US" altLang="en-US" dirty="0" smtClean="0"/>
              <a:t>Getting </a:t>
            </a:r>
            <a:r>
              <a:rPr lang="en-US" altLang="en-US" dirty="0"/>
              <a:t>more of one good requires sacrificing some of the </a:t>
            </a:r>
            <a:r>
              <a:rPr lang="en-US" altLang="en-US" dirty="0" smtClean="0"/>
              <a:t>other  </a:t>
            </a:r>
            <a:endParaRPr lang="en-US" altLang="en-US" dirty="0"/>
          </a:p>
          <a:p>
            <a:r>
              <a:rPr lang="en-US" altLang="en-US" dirty="0"/>
              <a:t>The slope of the PPF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opportunity cost of one good in terms of the other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charset="0"/>
              </a:defRPr>
            </a:lvl1pPr>
            <a:lvl2pPr marL="742950" indent="-285750" algn="l" eaLnBrk="0" hangingPunct="0">
              <a:buFont typeface="Arial" charset="0"/>
              <a:buChar char="–"/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chemeClr val="tx1"/>
                </a:solidFill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15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charset="0"/>
              </a:defRPr>
            </a:lvl1pPr>
            <a:lvl2pPr marL="742950" indent="-285750" algn="l" eaLnBrk="0" hangingPunct="0">
              <a:buFont typeface="Arial" charset="0"/>
              <a:buChar char="–"/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39AE0F80-5848-43B2-BFD8-A0D7D340C1BA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4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PPF Might Be </a:t>
            </a:r>
            <a:r>
              <a:rPr lang="en-US" dirty="0" smtClean="0"/>
              <a:t>Bowed Outward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8800" y="697400"/>
            <a:ext cx="3162300" cy="5030300"/>
          </a:xfrm>
        </p:spPr>
        <p:txBody>
          <a:bodyPr/>
          <a:lstStyle/>
          <a:p>
            <a:r>
              <a:rPr lang="en-US" sz="2800" dirty="0"/>
              <a:t>At point A</a:t>
            </a:r>
            <a:r>
              <a:rPr lang="en-US" sz="2800" dirty="0" smtClean="0"/>
              <a:t>, most </a:t>
            </a:r>
            <a:r>
              <a:rPr lang="en-US" sz="2800" dirty="0"/>
              <a:t>workers </a:t>
            </a:r>
            <a:r>
              <a:rPr lang="en-US" sz="2800" dirty="0" smtClean="0"/>
              <a:t>are producing </a:t>
            </a:r>
            <a:r>
              <a:rPr lang="en-US" sz="2800" dirty="0"/>
              <a:t>beer</a:t>
            </a:r>
            <a:r>
              <a:rPr lang="en-US" sz="2800" dirty="0" smtClean="0"/>
              <a:t>, even </a:t>
            </a:r>
            <a:r>
              <a:rPr lang="en-US" sz="2800" dirty="0"/>
              <a:t>those </a:t>
            </a:r>
            <a:r>
              <a:rPr lang="en-US" sz="2800" dirty="0" smtClean="0"/>
              <a:t>who are </a:t>
            </a:r>
            <a:r>
              <a:rPr lang="en-US" sz="2800" dirty="0"/>
              <a:t>better </a:t>
            </a:r>
            <a:r>
              <a:rPr lang="en-US" sz="2800" dirty="0" smtClean="0"/>
              <a:t>suited to </a:t>
            </a:r>
            <a:r>
              <a:rPr lang="en-US" sz="2800" dirty="0"/>
              <a:t>building bikes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So, do not have to </a:t>
            </a:r>
            <a:r>
              <a:rPr lang="en-US" sz="2800" dirty="0" smtClean="0"/>
              <a:t>give </a:t>
            </a:r>
            <a:r>
              <a:rPr lang="en-US" sz="2800" dirty="0"/>
              <a:t>up much beer </a:t>
            </a:r>
            <a:r>
              <a:rPr lang="en-US" sz="2800" dirty="0" smtClean="0"/>
              <a:t>to </a:t>
            </a:r>
            <a:r>
              <a:rPr lang="en-US" sz="2800" dirty="0"/>
              <a:t>get more bikes.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37425F-5E17-4209-B948-B5CE2119E4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33400" y="919650"/>
            <a:ext cx="4719638" cy="4781551"/>
            <a:chOff x="2332" y="906"/>
            <a:chExt cx="2973" cy="3012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675" y="919"/>
              <a:ext cx="2593" cy="2491"/>
              <a:chOff x="2462" y="910"/>
              <a:chExt cx="2871" cy="2379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2462" y="910"/>
                <a:ext cx="0" cy="23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2462" y="3289"/>
                <a:ext cx="28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236" y="3395"/>
              <a:ext cx="106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>
                  <a:latin typeface="Arial" pitchFamily="34" charset="0"/>
                  <a:cs typeface="Arial" pitchFamily="34" charset="0"/>
                </a:rPr>
                <a:t>Mountain Bikes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 rot="-5400000">
              <a:off x="2020" y="1218"/>
              <a:ext cx="9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 dirty="0">
                  <a:latin typeface="Arial" pitchFamily="34" charset="0"/>
                  <a:cs typeface="Arial" pitchFamily="34" charset="0"/>
                </a:rPr>
                <a:t>Beer</a:t>
              </a:r>
            </a:p>
          </p:txBody>
        </p:sp>
        <p:sp>
          <p:nvSpPr>
            <p:cNvPr id="10" name="Arc 10"/>
            <p:cNvSpPr>
              <a:spLocks/>
            </p:cNvSpPr>
            <p:nvPr/>
          </p:nvSpPr>
          <p:spPr bwMode="auto">
            <a:xfrm>
              <a:off x="2525" y="1250"/>
              <a:ext cx="2273" cy="2486"/>
            </a:xfrm>
            <a:custGeom>
              <a:avLst/>
              <a:gdLst>
                <a:gd name="T0" fmla="*/ 0 w 21415"/>
                <a:gd name="T1" fmla="*/ 0 h 21559"/>
                <a:gd name="T2" fmla="*/ 0 w 21415"/>
                <a:gd name="T3" fmla="*/ 0 h 21559"/>
                <a:gd name="T4" fmla="*/ 0 w 21415"/>
                <a:gd name="T5" fmla="*/ 0 h 21559"/>
                <a:gd name="T6" fmla="*/ 0 60000 65536"/>
                <a:gd name="T7" fmla="*/ 0 60000 65536"/>
                <a:gd name="T8" fmla="*/ 0 60000 65536"/>
                <a:gd name="T9" fmla="*/ 0 w 21415"/>
                <a:gd name="T10" fmla="*/ 0 h 21559"/>
                <a:gd name="T11" fmla="*/ 21415 w 21415"/>
                <a:gd name="T12" fmla="*/ 21559 h 215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15" h="21559" fill="none" extrusionOk="0">
                  <a:moveTo>
                    <a:pt x="1324" y="-1"/>
                  </a:moveTo>
                  <a:cubicBezTo>
                    <a:pt x="11642" y="633"/>
                    <a:pt x="20064" y="8488"/>
                    <a:pt x="21414" y="18738"/>
                  </a:cubicBezTo>
                </a:path>
                <a:path w="21415" h="21559" stroke="0" extrusionOk="0">
                  <a:moveTo>
                    <a:pt x="1324" y="-1"/>
                  </a:moveTo>
                  <a:cubicBezTo>
                    <a:pt x="11642" y="633"/>
                    <a:pt x="20064" y="8488"/>
                    <a:pt x="21414" y="18738"/>
                  </a:cubicBezTo>
                  <a:lnTo>
                    <a:pt x="0" y="21559"/>
                  </a:lnTo>
                  <a:close/>
                </a:path>
              </a:pathLst>
            </a:cu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317187" y="1008550"/>
            <a:ext cx="379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1433075" y="1441937"/>
            <a:ext cx="141287" cy="138113"/>
          </a:xfrm>
          <a:prstGeom prst="ellipse">
            <a:avLst/>
          </a:prstGeom>
          <a:solidFill>
            <a:srgbClr val="CC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1572775" y="1507025"/>
            <a:ext cx="669925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4"/>
          <p:cNvGrpSpPr>
            <a:grpSpLocks/>
          </p:cNvGrpSpPr>
          <p:nvPr/>
        </p:nvGrpSpPr>
        <p:grpSpPr bwMode="auto">
          <a:xfrm>
            <a:off x="2147450" y="1500675"/>
            <a:ext cx="141287" cy="333375"/>
            <a:chOff x="3365" y="1285"/>
            <a:chExt cx="89" cy="210"/>
          </a:xfrm>
        </p:grpSpPr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3365" y="1408"/>
              <a:ext cx="89" cy="87"/>
            </a:xfrm>
            <a:prstGeom prst="ellipse">
              <a:avLst/>
            </a:pr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407" y="1285"/>
              <a:ext cx="1" cy="167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630050" y="697400"/>
            <a:ext cx="2714625" cy="10156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At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opportunity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cost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mountain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bikes is low.</a:t>
            </a:r>
          </a:p>
        </p:txBody>
      </p:sp>
    </p:spTree>
    <p:extLst>
      <p:ext uri="{BB962C8B-B14F-4D97-AF65-F5344CB8AC3E}">
        <p14:creationId xmlns:p14="http://schemas.microsoft.com/office/powerpoint/2010/main" val="21229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PPF Might Be </a:t>
            </a:r>
            <a:r>
              <a:rPr lang="en-US" dirty="0" smtClean="0"/>
              <a:t>Bowed Outward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410200" y="583100"/>
            <a:ext cx="3505200" cy="5665299"/>
          </a:xfrm>
        </p:spPr>
        <p:txBody>
          <a:bodyPr/>
          <a:lstStyle/>
          <a:p>
            <a:r>
              <a:rPr lang="en-US" sz="2800" dirty="0"/>
              <a:t>At B, most workers are producing bikes.  </a:t>
            </a:r>
            <a:br>
              <a:rPr lang="en-US" sz="2800" dirty="0"/>
            </a:br>
            <a:r>
              <a:rPr lang="en-US" sz="2800" dirty="0"/>
              <a:t>The few left in </a:t>
            </a:r>
            <a:r>
              <a:rPr lang="en-US" sz="2800" dirty="0" smtClean="0"/>
              <a:t>beer production </a:t>
            </a:r>
            <a:r>
              <a:rPr lang="en-US" sz="2800" dirty="0"/>
              <a:t>are the best </a:t>
            </a:r>
            <a:r>
              <a:rPr lang="en-US" sz="2800" dirty="0" smtClean="0"/>
              <a:t>brewers</a:t>
            </a:r>
            <a:r>
              <a:rPr lang="en-US" sz="2800" dirty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Producing more bikes would require shifting some of the best brewers away from beer production </a:t>
            </a:r>
            <a:br>
              <a:rPr lang="en-US" sz="2800" dirty="0" smtClean="0"/>
            </a:br>
            <a:r>
              <a:rPr lang="en-US" sz="2800" dirty="0" smtClean="0"/>
              <a:t>causing a big drop in beer output.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37425F-5E17-4209-B948-B5CE2119E4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33400" y="919650"/>
            <a:ext cx="4719638" cy="4781551"/>
            <a:chOff x="2332" y="906"/>
            <a:chExt cx="2973" cy="3012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675" y="919"/>
              <a:ext cx="2593" cy="2491"/>
              <a:chOff x="2462" y="910"/>
              <a:chExt cx="2871" cy="2379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2462" y="910"/>
                <a:ext cx="0" cy="23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2462" y="3289"/>
                <a:ext cx="28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236" y="3395"/>
              <a:ext cx="106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>
                  <a:latin typeface="Arial" pitchFamily="34" charset="0"/>
                  <a:cs typeface="Arial" pitchFamily="34" charset="0"/>
                </a:rPr>
                <a:t>Mountain Bikes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 rot="-5400000">
              <a:off x="2020" y="1218"/>
              <a:ext cx="9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 dirty="0">
                  <a:latin typeface="Arial" pitchFamily="34" charset="0"/>
                  <a:cs typeface="Arial" pitchFamily="34" charset="0"/>
                </a:rPr>
                <a:t>Beer</a:t>
              </a:r>
            </a:p>
          </p:txBody>
        </p:sp>
        <p:sp>
          <p:nvSpPr>
            <p:cNvPr id="10" name="Arc 10"/>
            <p:cNvSpPr>
              <a:spLocks/>
            </p:cNvSpPr>
            <p:nvPr/>
          </p:nvSpPr>
          <p:spPr bwMode="auto">
            <a:xfrm>
              <a:off x="2525" y="1250"/>
              <a:ext cx="2273" cy="2486"/>
            </a:xfrm>
            <a:custGeom>
              <a:avLst/>
              <a:gdLst>
                <a:gd name="T0" fmla="*/ 0 w 21415"/>
                <a:gd name="T1" fmla="*/ 0 h 21559"/>
                <a:gd name="T2" fmla="*/ 0 w 21415"/>
                <a:gd name="T3" fmla="*/ 0 h 21559"/>
                <a:gd name="T4" fmla="*/ 0 w 21415"/>
                <a:gd name="T5" fmla="*/ 0 h 21559"/>
                <a:gd name="T6" fmla="*/ 0 60000 65536"/>
                <a:gd name="T7" fmla="*/ 0 60000 65536"/>
                <a:gd name="T8" fmla="*/ 0 60000 65536"/>
                <a:gd name="T9" fmla="*/ 0 w 21415"/>
                <a:gd name="T10" fmla="*/ 0 h 21559"/>
                <a:gd name="T11" fmla="*/ 21415 w 21415"/>
                <a:gd name="T12" fmla="*/ 21559 h 215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15" h="21559" fill="none" extrusionOk="0">
                  <a:moveTo>
                    <a:pt x="1324" y="-1"/>
                  </a:moveTo>
                  <a:cubicBezTo>
                    <a:pt x="11642" y="633"/>
                    <a:pt x="20064" y="8488"/>
                    <a:pt x="21414" y="18738"/>
                  </a:cubicBezTo>
                </a:path>
                <a:path w="21415" h="21559" stroke="0" extrusionOk="0">
                  <a:moveTo>
                    <a:pt x="1324" y="-1"/>
                  </a:moveTo>
                  <a:cubicBezTo>
                    <a:pt x="11642" y="633"/>
                    <a:pt x="20064" y="8488"/>
                    <a:pt x="21414" y="18738"/>
                  </a:cubicBezTo>
                  <a:lnTo>
                    <a:pt x="0" y="21559"/>
                  </a:lnTo>
                  <a:close/>
                </a:path>
              </a:pathLst>
            </a:cu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317187" y="1008550"/>
            <a:ext cx="379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1433075" y="1441937"/>
            <a:ext cx="141287" cy="138113"/>
          </a:xfrm>
          <a:prstGeom prst="ellipse">
            <a:avLst/>
          </a:prstGeom>
          <a:solidFill>
            <a:srgbClr val="CC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1572775" y="1507025"/>
            <a:ext cx="669925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4"/>
          <p:cNvGrpSpPr>
            <a:grpSpLocks/>
          </p:cNvGrpSpPr>
          <p:nvPr/>
        </p:nvGrpSpPr>
        <p:grpSpPr bwMode="auto">
          <a:xfrm>
            <a:off x="2147450" y="1500675"/>
            <a:ext cx="141287" cy="333375"/>
            <a:chOff x="3365" y="1285"/>
            <a:chExt cx="89" cy="210"/>
          </a:xfrm>
        </p:grpSpPr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3365" y="1408"/>
              <a:ext cx="89" cy="87"/>
            </a:xfrm>
            <a:prstGeom prst="ellipse">
              <a:avLst/>
            </a:pr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407" y="1285"/>
              <a:ext cx="1" cy="167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3622675" y="2514600"/>
            <a:ext cx="379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3638550" y="2909887"/>
            <a:ext cx="141287" cy="138113"/>
          </a:xfrm>
          <a:prstGeom prst="ellipse">
            <a:avLst/>
          </a:prstGeom>
          <a:solidFill>
            <a:srgbClr val="CC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3751262" y="2974975"/>
            <a:ext cx="5461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14"/>
          <p:cNvGrpSpPr>
            <a:grpSpLocks/>
          </p:cNvGrpSpPr>
          <p:nvPr/>
        </p:nvGrpSpPr>
        <p:grpSpPr bwMode="auto">
          <a:xfrm>
            <a:off x="4202112" y="2973387"/>
            <a:ext cx="141288" cy="1182688"/>
            <a:chOff x="4648" y="2212"/>
            <a:chExt cx="89" cy="745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4648" y="2870"/>
              <a:ext cx="89" cy="87"/>
            </a:xfrm>
            <a:prstGeom prst="ellipse">
              <a:avLst/>
            </a:pr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 flipH="1">
              <a:off x="4693" y="2212"/>
              <a:ext cx="0" cy="66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790109" y="3439013"/>
            <a:ext cx="2359025" cy="10156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At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opportunity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cost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mountain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bikes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high.</a:t>
            </a:r>
          </a:p>
        </p:txBody>
      </p:sp>
    </p:spTree>
    <p:extLst>
      <p:ext uri="{BB962C8B-B14F-4D97-AF65-F5344CB8AC3E}">
        <p14:creationId xmlns:p14="http://schemas.microsoft.com/office/powerpoint/2010/main" val="101996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Why the PPF Might Be Bowed Outward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PPF </a:t>
            </a:r>
            <a:r>
              <a:rPr lang="en-US" dirty="0"/>
              <a:t>is </a:t>
            </a:r>
            <a:r>
              <a:rPr lang="en-US" dirty="0" smtClean="0"/>
              <a:t>bowed outward when: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workers have different </a:t>
            </a:r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opportunity costs of producing one good in terms of the </a:t>
            </a:r>
            <a:r>
              <a:rPr lang="en-US" dirty="0" smtClean="0"/>
              <a:t>other </a:t>
            </a:r>
            <a:endParaRPr lang="en-US" dirty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some other resource, or mix of resources with varying opportunity </a:t>
            </a:r>
            <a:r>
              <a:rPr lang="en-US" dirty="0" smtClean="0"/>
              <a:t>costs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different types of land suited for </a:t>
            </a:r>
            <a:r>
              <a:rPr lang="en-US" dirty="0" smtClean="0"/>
              <a:t>different uses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C29DC-2178-4274-9150-45F8EBD31C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00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049338" y="101600"/>
            <a:ext cx="8094662" cy="860425"/>
          </a:xfrm>
        </p:spPr>
        <p:txBody>
          <a:bodyPr wrap="square" anchor="t"/>
          <a:lstStyle/>
          <a:p>
            <a:pPr algn="r" eaLnBrk="1" hangingPunct="1"/>
            <a:r>
              <a:rPr lang="en-US" altLang="en-US" smtClean="0"/>
              <a:t>The Economist as Policy Adviser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Positive statements: descriptive</a:t>
            </a:r>
          </a:p>
          <a:p>
            <a:pPr lvl="1"/>
            <a:r>
              <a:rPr lang="en-US" altLang="en-US" dirty="0" smtClean="0"/>
              <a:t>Attempt to describe the world as it is</a:t>
            </a:r>
          </a:p>
          <a:p>
            <a:pPr lvl="1"/>
            <a:r>
              <a:rPr lang="en-US" altLang="en-US" dirty="0" smtClean="0"/>
              <a:t>Confirm or refute by examining </a:t>
            </a:r>
            <a:r>
              <a:rPr lang="en-US" altLang="en-US" dirty="0"/>
              <a:t>evidence: “Minimum-wage laws cause </a:t>
            </a:r>
            <a:r>
              <a:rPr lang="en-US" altLang="en-US" dirty="0" smtClean="0"/>
              <a:t>unemployment”</a:t>
            </a:r>
          </a:p>
          <a:p>
            <a:r>
              <a:rPr lang="en-US" altLang="en-US" dirty="0" smtClean="0"/>
              <a:t>Normative statements: prescriptive</a:t>
            </a:r>
          </a:p>
          <a:p>
            <a:pPr lvl="1"/>
            <a:r>
              <a:rPr lang="en-US" altLang="en-US" dirty="0" smtClean="0"/>
              <a:t>Attempt to prescribe how the world should be: “The </a:t>
            </a:r>
            <a:r>
              <a:rPr lang="en-US" altLang="en-US" dirty="0"/>
              <a:t>government should raise the minimum </a:t>
            </a:r>
            <a:r>
              <a:rPr lang="en-US" altLang="en-US" dirty="0" smtClean="0"/>
              <a:t>wage”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charset="0"/>
              </a:defRPr>
            </a:lvl1pPr>
            <a:lvl2pPr marL="742950" indent="-285750" algn="l" eaLnBrk="0" hangingPunct="0">
              <a:buFont typeface="Arial" charset="0"/>
              <a:buChar char="–"/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chemeClr val="tx1"/>
                </a:solidFill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66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charset="0"/>
              </a:defRPr>
            </a:lvl1pPr>
            <a:lvl2pPr marL="742950" indent="-285750" algn="l" eaLnBrk="0" hangingPunct="0">
              <a:buFont typeface="Arial" charset="0"/>
              <a:buChar char="–"/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FB639FC9-B438-42E9-9B7E-4529763DCBB5}" type="slidenum">
              <a:rPr lang="en-US" altLang="en-US" sz="1200" smtClean="0">
                <a:solidFill>
                  <a:srgbClr val="002060"/>
                </a:solidFill>
              </a:rPr>
              <a:pPr algn="ctr" eaLnBrk="1" hangingPunct="1"/>
              <a:t>8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Economists </a:t>
            </a:r>
            <a:r>
              <a:rPr lang="en-US" sz="3000" dirty="0" smtClean="0"/>
              <a:t>are scientists</a:t>
            </a:r>
          </a:p>
          <a:p>
            <a:pPr lvl="1"/>
            <a:r>
              <a:rPr lang="en-US" sz="3000" dirty="0" smtClean="0"/>
              <a:t>Make appropriate assumptions </a:t>
            </a:r>
            <a:r>
              <a:rPr lang="en-US" sz="3000" dirty="0"/>
              <a:t>and build simplified </a:t>
            </a:r>
            <a:r>
              <a:rPr lang="en-US" sz="3000" dirty="0" smtClean="0"/>
              <a:t>models</a:t>
            </a:r>
          </a:p>
          <a:p>
            <a:pPr lvl="1"/>
            <a:r>
              <a:rPr lang="en-US" sz="3000" dirty="0" smtClean="0"/>
              <a:t>The circular-flow </a:t>
            </a:r>
            <a:r>
              <a:rPr lang="en-US" sz="3000" dirty="0"/>
              <a:t>diagram and </a:t>
            </a:r>
            <a:r>
              <a:rPr lang="en-US" sz="3000" dirty="0" smtClean="0"/>
              <a:t>the production </a:t>
            </a:r>
            <a:r>
              <a:rPr lang="en-US" sz="3000" dirty="0"/>
              <a:t>possibilities </a:t>
            </a:r>
            <a:r>
              <a:rPr lang="en-US" sz="3000" dirty="0" smtClean="0"/>
              <a:t>frontier</a:t>
            </a:r>
            <a:endParaRPr lang="en-US" sz="3000" dirty="0"/>
          </a:p>
          <a:p>
            <a:r>
              <a:rPr lang="en-US" sz="3000" dirty="0" err="1" smtClean="0"/>
              <a:t>Microeconomists</a:t>
            </a:r>
            <a:r>
              <a:rPr lang="en-US" sz="3000" dirty="0" smtClean="0"/>
              <a:t> study </a:t>
            </a:r>
            <a:r>
              <a:rPr lang="en-US" sz="3000" dirty="0"/>
              <a:t>decision making by households and </a:t>
            </a:r>
            <a:r>
              <a:rPr lang="en-US" sz="3000" dirty="0" smtClean="0"/>
              <a:t>firms and their interactions in the marketplace </a:t>
            </a:r>
          </a:p>
          <a:p>
            <a:r>
              <a:rPr lang="en-US" sz="3000" dirty="0" smtClean="0"/>
              <a:t>Macroeconomists </a:t>
            </a:r>
            <a:r>
              <a:rPr lang="en-US" sz="3000" dirty="0"/>
              <a:t>study the </a:t>
            </a:r>
            <a:r>
              <a:rPr lang="en-US" sz="3000" dirty="0" smtClean="0"/>
              <a:t>forces and </a:t>
            </a:r>
            <a:r>
              <a:rPr lang="en-US" sz="3000" dirty="0"/>
              <a:t>trends that affect the economy as a </a:t>
            </a:r>
            <a:r>
              <a:rPr lang="en-US" sz="3000" dirty="0" smtClean="0"/>
              <a:t>whole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C29DC-2178-4274-9150-45F8EBD31C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70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title">
  <a:themeElements>
    <a:clrScheme name="Open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penSlide">
      <a:majorFont>
        <a:latin typeface="Sabon-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pen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ro / Summary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hapter content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gur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abl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tiveLearning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Case study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Ask Experts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Appendix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6023</TotalTime>
  <Words>1260</Words>
  <Application>Microsoft Office PowerPoint</Application>
  <PresentationFormat>如螢幕大小 (4:3)</PresentationFormat>
  <Paragraphs>108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9</vt:i4>
      </vt:variant>
      <vt:variant>
        <vt:lpstr>投影片標題</vt:lpstr>
      </vt:variant>
      <vt:variant>
        <vt:i4>10</vt:i4>
      </vt:variant>
    </vt:vector>
  </HeadingPairs>
  <TitlesOfParts>
    <vt:vector size="26" baseType="lpstr">
      <vt:lpstr>Sabon-Bold</vt:lpstr>
      <vt:lpstr>Arial</vt:lpstr>
      <vt:lpstr>Arial Narrow</vt:lpstr>
      <vt:lpstr>Calibri</vt:lpstr>
      <vt:lpstr>Cambria</vt:lpstr>
      <vt:lpstr>Times New Roman</vt:lpstr>
      <vt:lpstr>Wingdings</vt:lpstr>
      <vt:lpstr>Chapter title</vt:lpstr>
      <vt:lpstr>Intro / Summary</vt:lpstr>
      <vt:lpstr>Chapter content</vt:lpstr>
      <vt:lpstr>Figure</vt:lpstr>
      <vt:lpstr>Table</vt:lpstr>
      <vt:lpstr>ActiveLearning</vt:lpstr>
      <vt:lpstr>Case study</vt:lpstr>
      <vt:lpstr>Ask Experts</vt:lpstr>
      <vt:lpstr>Appendix</vt:lpstr>
      <vt:lpstr>The Economist as a Scientist</vt:lpstr>
      <vt:lpstr>Figure 1 The circular flow</vt:lpstr>
      <vt:lpstr>The PPF</vt:lpstr>
      <vt:lpstr>The PPF</vt:lpstr>
      <vt:lpstr>Why the PPF Might Be Bowed Outward</vt:lpstr>
      <vt:lpstr>Why the PPF Might Be Bowed Outward</vt:lpstr>
      <vt:lpstr>Why the PPF Might Be Bowed Outward</vt:lpstr>
      <vt:lpstr>The Economist as Policy Adviser</vt:lpstr>
      <vt:lpstr>Summary</vt:lpstr>
      <vt:lpstr>Summary</vt:lpstr>
    </vt:vector>
  </TitlesOfParts>
  <Company>Eastern Illinois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 Chiritescu</dc:creator>
  <cp:lastModifiedBy>HLCHU</cp:lastModifiedBy>
  <cp:revision>181</cp:revision>
  <dcterms:created xsi:type="dcterms:W3CDTF">2016-03-16T19:41:09Z</dcterms:created>
  <dcterms:modified xsi:type="dcterms:W3CDTF">2020-09-20T23:48:37Z</dcterms:modified>
</cp:coreProperties>
</file>