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theme/theme7.xml" ContentType="application/vnd.openxmlformats-officedocument.theme+xml"/>
  <Override PartName="/ppt/slideLayouts/slideLayout11.xml" ContentType="application/vnd.openxmlformats-officedocument.presentationml.slideLayout+xml"/>
  <Override PartName="/ppt/theme/theme8.xml" ContentType="application/vnd.openxmlformats-officedocument.theme+xml"/>
  <Override PartName="/ppt/slideLayouts/slideLayout12.xml" ContentType="application/vnd.openxmlformats-officedocument.presentationml.slideLayout+xml"/>
  <Override PartName="/ppt/theme/theme9.xml" ContentType="application/vnd.openxmlformats-officedocument.theme+xml"/>
  <Override PartName="/ppt/slideLayouts/slideLayout13.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 id="2147483684" r:id="rId10"/>
  </p:sldMasterIdLst>
  <p:notesMasterIdLst>
    <p:notesMasterId r:id="rId36"/>
  </p:notesMasterIdLst>
  <p:sldIdLst>
    <p:sldId id="256" r:id="rId11"/>
    <p:sldId id="389" r:id="rId12"/>
    <p:sldId id="391" r:id="rId13"/>
    <p:sldId id="347" r:id="rId14"/>
    <p:sldId id="348" r:id="rId15"/>
    <p:sldId id="395" r:id="rId16"/>
    <p:sldId id="396" r:id="rId17"/>
    <p:sldId id="397" r:id="rId18"/>
    <p:sldId id="420" r:id="rId19"/>
    <p:sldId id="405" r:id="rId20"/>
    <p:sldId id="408" r:id="rId21"/>
    <p:sldId id="382" r:id="rId22"/>
    <p:sldId id="415" r:id="rId23"/>
    <p:sldId id="383" r:id="rId24"/>
    <p:sldId id="416" r:id="rId25"/>
    <p:sldId id="418" r:id="rId26"/>
    <p:sldId id="414" r:id="rId27"/>
    <p:sldId id="376" r:id="rId28"/>
    <p:sldId id="419" r:id="rId29"/>
    <p:sldId id="363" r:id="rId30"/>
    <p:sldId id="365" r:id="rId31"/>
    <p:sldId id="377" r:id="rId32"/>
    <p:sldId id="378" r:id="rId33"/>
    <p:sldId id="380" r:id="rId34"/>
    <p:sldId id="38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a:srgbClr val="FFCCCC"/>
    <a:srgbClr val="0000FF"/>
    <a:srgbClr val="AE1221"/>
    <a:srgbClr val="005EA4"/>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93296" autoAdjust="0"/>
  </p:normalViewPr>
  <p:slideViewPr>
    <p:cSldViewPr>
      <p:cViewPr varScale="1">
        <p:scale>
          <a:sx n="64" d="100"/>
          <a:sy n="64" d="100"/>
        </p:scale>
        <p:origin x="1340" y="36"/>
      </p:cViewPr>
      <p:guideLst>
        <p:guide orient="horz" pos="2160"/>
        <p:guide pos="2880"/>
      </p:guideLst>
    </p:cSldViewPr>
  </p:slideViewPr>
  <p:outlineViewPr>
    <p:cViewPr>
      <p:scale>
        <a:sx n="33" d="100"/>
        <a:sy n="33" d="100"/>
      </p:scale>
      <p:origin x="0" y="31626"/>
    </p:cViewPr>
  </p:outlineViewPr>
  <p:notesTextViewPr>
    <p:cViewPr>
      <p:scale>
        <a:sx n="1" d="1"/>
        <a:sy n="1" d="1"/>
      </p:scale>
      <p:origin x="0" y="0"/>
    </p:cViewPr>
  </p:notesTextViewPr>
  <p:sorterViewPr>
    <p:cViewPr>
      <p:scale>
        <a:sx n="70" d="100"/>
        <a:sy n="70" d="100"/>
      </p:scale>
      <p:origin x="0" y="5586"/>
    </p:cViewPr>
  </p:sorterViewPr>
  <p:notesViewPr>
    <p:cSldViewPr>
      <p:cViewPr varScale="1">
        <p:scale>
          <a:sx n="53" d="100"/>
          <a:sy n="53" d="100"/>
        </p:scale>
        <p:origin x="-29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theme" Target="theme/theme1.xml"/><Relationship Id="rId21" Type="http://schemas.openxmlformats.org/officeDocument/2006/relationships/slide" Target="slides/slide11.xml"/><Relationship Id="rId34" Type="http://schemas.openxmlformats.org/officeDocument/2006/relationships/slide" Target="slides/slide24.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10/22/2020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dirty="0" smtClean="0"/>
              <a:t>The elasticity chapter in most principles textbooks is fairly technical, and is not always students’ favorite.   This PowerPoint chapter contains several special features designed to engage and motivate students to learn this important material.</a:t>
            </a:r>
          </a:p>
          <a:p>
            <a:pPr eaLnBrk="1" hangingPunct="1"/>
            <a:endParaRPr lang="en-US" sz="1000" dirty="0" smtClean="0"/>
          </a:p>
          <a:p>
            <a:pPr eaLnBrk="1" hangingPunct="1"/>
            <a:r>
              <a:rPr lang="en-US" sz="1000" dirty="0" smtClean="0"/>
              <a:t>First, we consider a scenario in which students face a business decision—whether to raise the price of a service they sell.  This scenario is used to illustrate the effects of raising price on number of units sold and on revenue, which students immediately recognize as critical to the business decision. </a:t>
            </a:r>
          </a:p>
          <a:p>
            <a:pPr eaLnBrk="1" hangingPunct="1"/>
            <a:endParaRPr lang="en-US" sz="1000" dirty="0" smtClean="0"/>
          </a:p>
          <a:p>
            <a:pPr eaLnBrk="1" hangingPunct="1"/>
            <a:r>
              <a:rPr lang="en-US" sz="1000" dirty="0" smtClean="0"/>
              <a:t>Second, instead of merely listing the determinants of elasticity, students are asked to think about some concrete examples and deduce from each one a lesson about the determinants of elasticity.  </a:t>
            </a:r>
          </a:p>
          <a:p>
            <a:pPr eaLnBrk="1" hangingPunct="1"/>
            <a:endParaRPr lang="en-US" sz="1000" dirty="0" smtClean="0"/>
          </a:p>
          <a:p>
            <a:pPr eaLnBrk="1" hangingPunct="1"/>
            <a:r>
              <a:rPr lang="en-US" sz="1000" dirty="0" smtClean="0"/>
              <a:t>Third, instead of putting the applications at the end of the chapter (as in the textbook), this PowerPoint includes one of them immediately after the section on price elasticity of demand.  This helps break up what would otherwise be a long stretch of theory.  </a:t>
            </a:r>
          </a:p>
          <a:p>
            <a:pPr eaLnBrk="1" hangingPunct="1"/>
            <a:endParaRPr lang="en-US" sz="1000" dirty="0" smtClean="0"/>
          </a:p>
          <a:p>
            <a:pPr eaLnBrk="1" hangingPunct="1"/>
            <a:r>
              <a:rPr lang="en-US" sz="1000" dirty="0" smtClean="0"/>
              <a:t>Please be assured that this PowerPoint presentation is, nonetheless, very consistent with the textbook’s approach. </a:t>
            </a:r>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Point out to students that the area (outlined in blue) representing lost revenue due to lower Q is larger than the area (outlined in green) representing increased revenue due to higher P.  Hence, the net effect is a fall in revenue.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2400221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 the textbook, this application appears near the end of the chapter, and you can easily move these slides to the end if you wish to teach things in the same order as the book.  </a:t>
            </a:r>
          </a:p>
          <a:p>
            <a:pPr eaLnBrk="1" hangingPunct="1"/>
            <a:endParaRPr lang="en-US" dirty="0" smtClean="0"/>
          </a:p>
          <a:p>
            <a:pPr eaLnBrk="1" hangingPunct="1"/>
            <a:r>
              <a:rPr lang="en-US" dirty="0" smtClean="0"/>
              <a:t>However, I encourage you to consider teaching this application right here—immediately after the section on price elasticity of demand.  It is safe to do so, as this application only requires knowledge of price elasticity of demand.  Also, putting the application here breaks up what would otherwise be a very long section of theory with a real-world example that most students find very interesting.  Knowing elasticity helps us understand what might otherwise be a counter-intuitive result (that drug interdiction increases drug-related crime rather than reducing it).  </a:t>
            </a:r>
          </a:p>
          <a:p>
            <a:pPr eaLnBrk="1" hangingPunct="1">
              <a:spcBef>
                <a:spcPct val="40000"/>
              </a:spcBef>
            </a:pPr>
            <a:endParaRPr lang="en-US" dirty="0" smtClean="0"/>
          </a:p>
          <a:p>
            <a:pPr eaLnBrk="1" hangingPunct="1">
              <a:spcBef>
                <a:spcPct val="40000"/>
              </a:spcBef>
            </a:pPr>
            <a:r>
              <a:rPr lang="en-US" dirty="0" smtClean="0"/>
              <a:t>One side effect of illegal drug use is crime:  Users often turn to crime to finance their habit.</a:t>
            </a:r>
          </a:p>
          <a:p>
            <a:pPr eaLnBrk="1" hangingPunct="1">
              <a:spcBef>
                <a:spcPct val="40000"/>
              </a:spcBef>
            </a:pPr>
            <a:r>
              <a:rPr lang="en-US" dirty="0" smtClean="0"/>
              <a:t>We examine two policies designed to reduce illegal drug use and see what effects they have on drug-related crime.  </a:t>
            </a:r>
          </a:p>
          <a:p>
            <a:pPr eaLnBrk="1" hangingPunct="1">
              <a:spcBef>
                <a:spcPct val="40000"/>
              </a:spcBef>
            </a:pPr>
            <a:r>
              <a:rPr lang="en-US" dirty="0" smtClean="0"/>
              <a:t>For simplicity, we assume the total dollar value of drug-related crime equals total expenditure on drugs.  </a:t>
            </a:r>
          </a:p>
          <a:p>
            <a:pPr eaLnBrk="1" hangingPunct="1">
              <a:spcBef>
                <a:spcPct val="40000"/>
              </a:spcBef>
            </a:pPr>
            <a:r>
              <a:rPr lang="en-US" dirty="0" smtClean="0"/>
              <a:t>Demand for illegal drugs is inelastic, due to addiction issues.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3645218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E954298-198B-4A61-A479-E705B9DC5AC5}" type="slidenum">
              <a:rPr lang="en-US" smtClean="0"/>
              <a:pPr/>
              <a:t>13</a:t>
            </a:fld>
            <a:endParaRPr lang="en-US" smtClean="0"/>
          </a:p>
        </p:txBody>
      </p:sp>
      <p:sp>
        <p:nvSpPr>
          <p:cNvPr id="10342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38CEDF6-06DB-4918-88BE-F34AFE00E6BD}" type="slidenum">
              <a:rPr lang="en-US" sz="1200">
                <a:cs typeface="Arial" charset="0"/>
              </a:rPr>
              <a:pPr algn="r"/>
              <a:t>13</a:t>
            </a:fld>
            <a:endParaRPr lang="en-US" sz="1200">
              <a:cs typeface="Arial" charset="0"/>
            </a:endParaRPr>
          </a:p>
        </p:txBody>
      </p:sp>
      <p:sp>
        <p:nvSpPr>
          <p:cNvPr id="103428" name="Rectangle 2"/>
          <p:cNvSpPr>
            <a:spLocks noGrp="1" noRot="1" noChangeAspect="1" noChangeArrowheads="1" noTextEdit="1"/>
          </p:cNvSpPr>
          <p:nvPr>
            <p:ph type="sldImg"/>
          </p:nvPr>
        </p:nvSpPr>
        <p:spPr>
          <a:xfrm>
            <a:off x="1143000" y="534988"/>
            <a:ext cx="4572000" cy="3429000"/>
          </a:xfrm>
          <a:ln/>
        </p:spPr>
      </p:sp>
      <p:sp>
        <p:nvSpPr>
          <p:cNvPr id="103429" name="Rectangle 3"/>
          <p:cNvSpPr>
            <a:spLocks noGrp="1" noChangeArrowheads="1"/>
          </p:cNvSpPr>
          <p:nvPr>
            <p:ph type="body" idx="1"/>
          </p:nvPr>
        </p:nvSpPr>
        <p:spPr>
          <a:xfrm>
            <a:off x="685800" y="4248150"/>
            <a:ext cx="5486400" cy="4210050"/>
          </a:xfrm>
          <a:noFill/>
          <a:ln/>
        </p:spPr>
        <p:txBody>
          <a:bodyPr/>
          <a:lstStyle/>
          <a:p>
            <a:pPr eaLnBrk="1" hangingPunct="1"/>
            <a:r>
              <a:rPr lang="en-US" dirty="0" smtClean="0"/>
              <a:t>By the time all elements have appeared on the screen, the slide will look kind of busy.  I think this is okay, because the elements appear on the screen one by one, so students have time to absorb each one before the next one appears.  </a:t>
            </a:r>
          </a:p>
          <a:p>
            <a:pPr eaLnBrk="1" hangingPunct="1"/>
            <a:endParaRPr lang="en-US" dirty="0" smtClean="0"/>
          </a:p>
          <a:p>
            <a:pPr eaLnBrk="1" hangingPunct="1"/>
            <a:r>
              <a:rPr lang="en-US" dirty="0" smtClean="0"/>
              <a:t>However, if you’d rather strip the slide down a bit, here’s a suggestion:  in “Normal” view (which one uses to edit slides), you can delete the boxes that represent the initial and new values of drug-related crime, and the accompanying captions.  Then, when presenting this slide in class, simply point out (with your mouse cursor, a laser pointer, or even your arms and hands) the areas that represent the initial and new values of drug-related crime.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4084991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D591E5A0-865D-452B-A1A2-3582E8F7A452}" type="slidenum">
              <a:rPr lang="en-US" smtClean="0"/>
              <a:pPr/>
              <a:t>15</a:t>
            </a:fld>
            <a:endParaRPr lang="en-US" smtClean="0"/>
          </a:p>
        </p:txBody>
      </p:sp>
      <p:sp>
        <p:nvSpPr>
          <p:cNvPr id="10445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619932F-8EAE-4B81-880F-313764792D13}" type="slidenum">
              <a:rPr lang="en-US" sz="1200">
                <a:cs typeface="Arial" charset="0"/>
              </a:rPr>
              <a:pPr algn="r"/>
              <a:t>15</a:t>
            </a:fld>
            <a:endParaRPr lang="en-US" sz="1200">
              <a:cs typeface="Arial" charset="0"/>
            </a:endParaRPr>
          </a:p>
        </p:txBody>
      </p:sp>
      <p:sp>
        <p:nvSpPr>
          <p:cNvPr id="104452" name="Rectangle 2"/>
          <p:cNvSpPr>
            <a:spLocks noGrp="1" noRot="1" noChangeAspect="1" noChangeArrowheads="1" noTextEdit="1"/>
          </p:cNvSpPr>
          <p:nvPr>
            <p:ph type="sldImg"/>
          </p:nvPr>
        </p:nvSpPr>
        <p:spPr>
          <a:xfrm>
            <a:off x="1143000" y="534988"/>
            <a:ext cx="4572000" cy="3429000"/>
          </a:xfrm>
          <a:ln/>
        </p:spPr>
      </p:sp>
      <p:sp>
        <p:nvSpPr>
          <p:cNvPr id="104453" name="Rectangle 3"/>
          <p:cNvSpPr>
            <a:spLocks noGrp="1" noChangeArrowheads="1"/>
          </p:cNvSpPr>
          <p:nvPr>
            <p:ph type="body" idx="1"/>
          </p:nvPr>
        </p:nvSpPr>
        <p:spPr>
          <a:xfrm>
            <a:off x="685800" y="4248150"/>
            <a:ext cx="5486400" cy="4210050"/>
          </a:xfrm>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7CF461EA-0FC9-4D9D-8A5D-925E6FED90F6}" type="slidenum">
              <a:rPr lang="en-US" smtClean="0"/>
              <a:pPr/>
              <a:t>16</a:t>
            </a:fld>
            <a:endParaRPr lang="en-US" smtClean="0"/>
          </a:p>
        </p:txBody>
      </p:sp>
      <p:sp>
        <p:nvSpPr>
          <p:cNvPr id="1064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545C2CE-C09C-439D-A40D-941449CE32D2}" type="slidenum">
              <a:rPr lang="en-US" sz="1200">
                <a:cs typeface="Arial" charset="0"/>
              </a:rPr>
              <a:pPr algn="r"/>
              <a:t>16</a:t>
            </a:fld>
            <a:endParaRPr lang="en-US" sz="1200">
              <a:cs typeface="Arial" charset="0"/>
            </a:endParaRPr>
          </a:p>
        </p:txBody>
      </p:sp>
      <p:sp>
        <p:nvSpPr>
          <p:cNvPr id="106500" name="Rectangle 2"/>
          <p:cNvSpPr>
            <a:spLocks noGrp="1" noRot="1" noChangeAspect="1" noChangeArrowheads="1" noTextEdit="1"/>
          </p:cNvSpPr>
          <p:nvPr>
            <p:ph type="sldImg"/>
          </p:nvPr>
        </p:nvSpPr>
        <p:spPr>
          <a:xfrm>
            <a:off x="1143000" y="534988"/>
            <a:ext cx="4572000" cy="3429000"/>
          </a:xfrm>
          <a:ln/>
        </p:spPr>
      </p:sp>
      <p:sp>
        <p:nvSpPr>
          <p:cNvPr id="106501" name="Rectangle 3"/>
          <p:cNvSpPr>
            <a:spLocks noGrp="1" noChangeArrowheads="1"/>
          </p:cNvSpPr>
          <p:nvPr>
            <p:ph type="body" idx="1"/>
          </p:nvPr>
        </p:nvSpPr>
        <p:spPr>
          <a:xfrm>
            <a:off x="685800" y="4248150"/>
            <a:ext cx="5486400" cy="4210050"/>
          </a:xfrm>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section is not perfectly analogous to the section on the determinants of the price elasticity of demand, but it’s similar enough that you can probably cover it more quickly and with much less hand-holding.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3039070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This is Figure 6 from the textbook. </a:t>
            </a:r>
          </a:p>
          <a:p>
            <a:pPr eaLnBrk="1" hangingPunct="1"/>
            <a:r>
              <a:rPr lang="en-US" sz="1200" dirty="0" smtClean="0"/>
              <a:t>When the price rises from $3 to $4 (a 29% increase, using the midpoint method), quantity rises from 100 to 120 (or 67%).   Because 67% &gt; 29%, price elasticity of supply is greater than one.  </a:t>
            </a:r>
          </a:p>
          <a:p>
            <a:pPr eaLnBrk="1" hangingPunct="1"/>
            <a:r>
              <a:rPr lang="en-US" sz="1200" dirty="0" smtClean="0"/>
              <a:t>When the price rises from $12 to $15 (22%), quantity rises from 500 to 525 (about 5%), so price elasticity of supply is less than one.  </a:t>
            </a:r>
          </a:p>
          <a:p>
            <a:pPr eaLnBrk="1" hangingPunct="1"/>
            <a:endParaRPr lang="en-US" sz="1200" dirty="0" smtClean="0"/>
          </a:p>
          <a:p>
            <a:pPr eaLnBrk="1" hangingPunct="1"/>
            <a:r>
              <a:rPr lang="en-US" sz="1200" dirty="0" smtClean="0"/>
              <a:t>When output is very low, it is relatively easy for firms to increase output: they may have excess capacity, or they are not requiring full effort from their workers.  Increasing output is not difficult, so it doesn’t take much of an increase in price to induce an increase in production.  </a:t>
            </a:r>
          </a:p>
          <a:p>
            <a:pPr eaLnBrk="1" hangingPunct="1"/>
            <a:endParaRPr lang="en-US" sz="1200" dirty="0" smtClean="0"/>
          </a:p>
          <a:p>
            <a:pPr eaLnBrk="1" hangingPunct="1"/>
            <a:r>
              <a:rPr lang="en-US" sz="1200" dirty="0" smtClean="0"/>
              <a:t>When output is very high, it is relatively expensive for firms to increase output further:  there’s little or no excess capacity, they are already running their factories and machines at a high level of intensity.  To increase output further, they might have to pay their workers overtime, and their machines experience more wear and tear and therefore require more repairs.  So, at high levels of output, it takes a much larger price increase to make firms willing to increase output further.  </a:t>
            </a:r>
          </a:p>
          <a:p>
            <a:pPr eaLnBrk="1" hangingPunct="1"/>
            <a:endParaRPr lang="en-US" sz="1200" dirty="0" smtClean="0"/>
          </a:p>
          <a:p>
            <a:pPr eaLnBrk="1" hangingPunct="1"/>
            <a:r>
              <a:rPr lang="en-US" sz="1200" dirty="0" smtClean="0"/>
              <a:t>Eventually, firms bump up against their capacity constraints, and simply cannot increase output in response to further price increases.  </a:t>
            </a:r>
          </a:p>
          <a:p>
            <a:pPr eaLnBrk="1" hangingPunct="1"/>
            <a:endParaRPr lang="en-US" sz="1200" dirty="0" smtClean="0"/>
          </a:p>
          <a:p>
            <a:pPr eaLnBrk="1" hangingPunct="1"/>
            <a:r>
              <a:rPr lang="en-US" sz="1200" dirty="0" smtClean="0"/>
              <a:t>Of course, all of this applies to the short run.  In the long run, firms can build more factories, and (depending on the market structure) new firms can enter the market.  </a:t>
            </a:r>
          </a:p>
          <a:p>
            <a:pPr eaLnBrk="1" hangingPunct="1"/>
            <a:endParaRPr lang="en-US" sz="1200" dirty="0" smtClean="0"/>
          </a:p>
          <a:p>
            <a:pPr eaLnBrk="1" hangingPunct="1"/>
            <a:r>
              <a:rPr lang="en-US" sz="1200" b="1" dirty="0" smtClean="0"/>
              <a:t>Real-world example:  </a:t>
            </a:r>
            <a:r>
              <a:rPr lang="en-US" sz="1200" dirty="0" smtClean="0"/>
              <a:t>In the peak summer driving season, gasoline demand is highest.  Many refineries are producing near capacity, so the supply curve is steep.  In other months, when demand is lower, refineries have more excess capacity, and the supply curve is not as steep.</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1695297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This topic and the next one (cross-price elasticity) are located after the price elasticity of demand in the text, but they do not appear anywhere else in the book.  Instructors who are pressed for time may consider cutting these topics.  </a:t>
            </a:r>
          </a:p>
          <a:p>
            <a:pPr eaLnBrk="1" hangingPunct="1"/>
            <a:endParaRPr lang="en-US" dirty="0" smtClean="0"/>
          </a:p>
          <a:p>
            <a:pPr eaLnBrk="1" hangingPunct="1"/>
            <a:r>
              <a:rPr lang="en-US" dirty="0" smtClean="0"/>
              <a:t>(This is merely my suggestion, not the official position of Greg Mankiw or Cengage Learning.)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304510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substitutes, an increase in price of beef causes an increase in demand for chicken.</a:t>
            </a:r>
          </a:p>
          <a:p>
            <a:r>
              <a:rPr lang="en-US" dirty="0" smtClean="0"/>
              <a:t>Complements:</a:t>
            </a:r>
            <a:r>
              <a:rPr lang="en-US" baseline="0" dirty="0" smtClean="0"/>
              <a:t> </a:t>
            </a:r>
            <a:r>
              <a:rPr lang="en-US" dirty="0" smtClean="0"/>
              <a:t>an increase in price of computers causes decrease in demand for software</a:t>
            </a:r>
          </a:p>
          <a:p>
            <a:endParaRPr lang="en-US" dirty="0" smtClean="0"/>
          </a:p>
          <a:p>
            <a:r>
              <a:rPr lang="en-US" dirty="0" smtClean="0"/>
              <a:t>Interesting articles on cross-price elasticity:</a:t>
            </a:r>
          </a:p>
          <a:p>
            <a:r>
              <a:rPr lang="en-US" sz="1200" dirty="0" smtClean="0"/>
              <a:t>“As Gas Costs Soar, Buyers Flock to Small Cars”</a:t>
            </a:r>
            <a:br>
              <a:rPr lang="en-US" sz="1200" dirty="0" smtClean="0"/>
            </a:br>
            <a:r>
              <a:rPr lang="en-US" sz="1200" dirty="0" smtClean="0"/>
              <a:t>     -New York Times, 5/2/2008</a:t>
            </a:r>
          </a:p>
          <a:p>
            <a:r>
              <a:rPr lang="en-US" sz="1200" dirty="0" smtClean="0"/>
              <a:t>“Gas Prices Drive Students to Online Courses”</a:t>
            </a:r>
            <a:br>
              <a:rPr lang="en-US" sz="1200" dirty="0" smtClean="0"/>
            </a:br>
            <a:r>
              <a:rPr lang="en-US" sz="1200" dirty="0" smtClean="0"/>
              <a:t>     -Chronicle of Higher Education, 7/8/2008</a:t>
            </a:r>
          </a:p>
          <a:p>
            <a:r>
              <a:rPr lang="en-US" sz="1200" dirty="0" smtClean="0"/>
              <a:t>“Gas prices knock bicycle sales, repairs into higher gear”   </a:t>
            </a:r>
            <a:br>
              <a:rPr lang="en-US" sz="1200" dirty="0" smtClean="0"/>
            </a:br>
            <a:r>
              <a:rPr lang="en-US" sz="1200" dirty="0" smtClean="0"/>
              <a:t>     -Associated Press, 5/11/2008</a:t>
            </a:r>
          </a:p>
          <a:p>
            <a:r>
              <a:rPr lang="en-US" sz="1200" dirty="0" smtClean="0"/>
              <a:t>“Camel demand soars in India” </a:t>
            </a:r>
            <a:br>
              <a:rPr lang="en-US" sz="1200" dirty="0" smtClean="0"/>
            </a:br>
            <a:r>
              <a:rPr lang="en-US" sz="1200" dirty="0" smtClean="0"/>
              <a:t>(as a substitute for “gas-guzzling tractors”)   </a:t>
            </a:r>
            <a:br>
              <a:rPr lang="en-US" sz="1200" dirty="0" smtClean="0"/>
            </a:br>
            <a:r>
              <a:rPr lang="en-US" sz="1200" dirty="0" smtClean="0"/>
              <a:t>     -Financial Times, 5/2/2008</a:t>
            </a:r>
          </a:p>
          <a:p>
            <a:r>
              <a:rPr lang="en-US" sz="1200" dirty="0" smtClean="0"/>
              <a:t>“High gas prices drive farmer to switch to mules”</a:t>
            </a:r>
            <a:br>
              <a:rPr lang="en-US" sz="1200" dirty="0" smtClean="0"/>
            </a:br>
            <a:r>
              <a:rPr lang="en-US" sz="1200" dirty="0" smtClean="0"/>
              <a:t>     -Associated Press, 5/21/2008</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1168576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It might be worth explaining to your students that “P and Q move in opposite directions” means that the percentage change in Q and the percentage change in P will have opposite signs, thus implying a negative price elasticity.  </a:t>
            </a:r>
          </a:p>
          <a:p>
            <a:pPr eaLnBrk="1" hangingPunct="1"/>
            <a:endParaRPr lang="en-US" dirty="0" smtClean="0"/>
          </a:p>
          <a:p>
            <a:pPr eaLnBrk="1" hangingPunct="1"/>
            <a:r>
              <a:rPr lang="en-US" dirty="0" smtClean="0"/>
              <a:t>To be consistent with the text, the last statement says that we will report all price elasticities as positive numbers.  It might be slightly more accurate to say that we will report all elasticities as non-negative numbers:  we want to allow for the (admittedly rare) case of zero elasticity.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a:p>
        </p:txBody>
      </p:sp>
    </p:spTree>
    <p:extLst>
      <p:ext uri="{BB962C8B-B14F-4D97-AF65-F5344CB8AC3E}">
        <p14:creationId xmlns:p14="http://schemas.microsoft.com/office/powerpoint/2010/main" val="4071259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already discussed one of the three applications in the textbook (Does Drug Interdiction Increase or Decrease Drug-related Crime?)</a:t>
            </a:r>
          </a:p>
          <a:p>
            <a:r>
              <a:rPr lang="en-US" dirty="0" smtClean="0"/>
              <a:t>Two more are presented in</a:t>
            </a:r>
            <a:r>
              <a:rPr lang="en-US" baseline="0" dirty="0" smtClean="0"/>
              <a:t> this and the next few slides</a:t>
            </a:r>
            <a:r>
              <a:rPr lang="en-US" dirty="0" smtClean="0"/>
              <a:t>.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2968814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Figure 7 from the text.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an advance in farm technology increases the supply of wheat from S</a:t>
            </a:r>
            <a:r>
              <a:rPr lang="en-US" baseline="-25000" dirty="0" smtClean="0"/>
              <a:t>1</a:t>
            </a:r>
            <a:r>
              <a:rPr lang="en-US" dirty="0" smtClean="0"/>
              <a:t> to S</a:t>
            </a:r>
            <a:r>
              <a:rPr lang="en-US" baseline="-25000" dirty="0" smtClean="0"/>
              <a:t>2</a:t>
            </a:r>
            <a:r>
              <a:rPr lang="en-US" dirty="0" smtClean="0"/>
              <a:t>, the price of wheat falls. Because the demand for wheat is inelastic, the increase in the quantity sold from 100 to 110 is proportionately smaller than the decrease in the price from $3 to $2. As a result, farmers’ total revenue falls from $300 ($3 × 100) to $220 ($2 × 110).</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1641863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Figure</a:t>
            </a:r>
            <a:r>
              <a:rPr lang="en-US" baseline="0" dirty="0" smtClean="0"/>
              <a:t> 8 from the textbook.</a:t>
            </a:r>
          </a:p>
          <a:p>
            <a:r>
              <a:rPr lang="en-US" dirty="0" smtClean="0"/>
              <a:t>When the supply of oil falls, the response depends on the time horizon. In the short run, supply and demand are relatively inelastic, as in panel (a). Thus, when the supply curve shifts from S</a:t>
            </a:r>
            <a:r>
              <a:rPr lang="en-US" baseline="-25000" dirty="0" smtClean="0"/>
              <a:t>1</a:t>
            </a:r>
            <a:r>
              <a:rPr lang="en-US" dirty="0" smtClean="0"/>
              <a:t> to S</a:t>
            </a:r>
            <a:r>
              <a:rPr lang="en-US" baseline="-25000" dirty="0" smtClean="0"/>
              <a:t>2</a:t>
            </a:r>
            <a:r>
              <a:rPr lang="en-US" dirty="0" smtClean="0"/>
              <a:t>, the price rises substantially. </a:t>
            </a:r>
          </a:p>
          <a:p>
            <a:r>
              <a:rPr lang="en-US" dirty="0" smtClean="0"/>
              <a:t>In the long run, however, supply and demand are relatively elastic, as in panel (b). In this case, the same size shift in the supply curve (S</a:t>
            </a:r>
            <a:r>
              <a:rPr lang="en-US" baseline="-25000" dirty="0" smtClean="0"/>
              <a:t>1</a:t>
            </a:r>
            <a:r>
              <a:rPr lang="en-US" dirty="0" smtClean="0"/>
              <a:t> to S</a:t>
            </a:r>
            <a:r>
              <a:rPr lang="en-US" baseline="-25000" dirty="0" smtClean="0"/>
              <a:t>2</a:t>
            </a:r>
            <a:r>
              <a:rPr lang="en-US" dirty="0" smtClean="0"/>
              <a:t>) causes a smaller increase in the price.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934380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5000"/>
              </a:lnSpc>
              <a:spcBef>
                <a:spcPct val="10000"/>
              </a:spcBef>
              <a:buClr>
                <a:srgbClr val="00B85C"/>
              </a:buClr>
              <a:buSzPct val="120000"/>
              <a:buFont typeface="Wingdings" pitchFamily="2" charset="2"/>
              <a:buNone/>
            </a:pPr>
            <a:r>
              <a:rPr lang="en-US" sz="1200" i="0" dirty="0" smtClean="0">
                <a:solidFill>
                  <a:srgbClr val="FF0000"/>
                </a:solidFill>
                <a:latin typeface="Arial"/>
                <a:cs typeface="Arial"/>
              </a:rPr>
              <a:t>It doesn’t matter if we are going from A to B or from B to A, we always get the same result.</a:t>
            </a:r>
            <a:endParaRPr lang="en-US" sz="1400" i="0" dirty="0" smtClean="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2923264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 essence, the textbook says “Here are the determinants of elasticity.  The first one is availability of close substitutes.  Here’s an example….”   </a:t>
            </a:r>
          </a:p>
          <a:p>
            <a:pPr eaLnBrk="1" hangingPunct="1"/>
            <a:endParaRPr lang="en-US" dirty="0" smtClean="0"/>
          </a:p>
          <a:p>
            <a:pPr eaLnBrk="1" hangingPunct="1"/>
            <a:r>
              <a:rPr lang="en-US" dirty="0" smtClean="0"/>
              <a:t>That’s great for a textbook.  For teaching, I’ve found a different approach to be far more effective:  having students deduce the general lessons from specific examples they can figure out using common sense.  This is the approach on the next few slides.  </a:t>
            </a:r>
          </a:p>
          <a:p>
            <a:pPr eaLnBrk="1" hangingPunct="1"/>
            <a:endParaRPr lang="en-US" dirty="0" smtClean="0"/>
          </a:p>
          <a:p>
            <a:pPr eaLnBrk="1" hangingPunct="1"/>
            <a:r>
              <a:rPr lang="en-US" dirty="0" smtClean="0"/>
              <a:t>Also, see notes on the next slide for a good suggestion.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515818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Suggestion:  For each of these examples, display the slide title (which lists the two goods) and the first two lines of text (which ask which good experiences the biggest drop in demand in response to a 20% price increase).  Give your students a quiet minute to formulate their answers.  Then, ask for volunteers.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286008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You might need to clarify the nature of this thought experiment. </a:t>
            </a:r>
          </a:p>
          <a:p>
            <a:pPr eaLnBrk="1" hangingPunct="1"/>
            <a:endParaRPr lang="en-US" dirty="0" smtClean="0"/>
          </a:p>
          <a:p>
            <a:pPr eaLnBrk="1" hangingPunct="1"/>
            <a:r>
              <a:rPr lang="en-US" dirty="0" smtClean="0"/>
              <a:t>Here, we look at two alternate scenarios.  In the first, the price of blue jeans (and no other clothing) rises by 20%, and we observe the percentage decrease in quantity of blue jeans demanded.  </a:t>
            </a:r>
          </a:p>
          <a:p>
            <a:pPr eaLnBrk="1" hangingPunct="1"/>
            <a:endParaRPr lang="en-US" dirty="0" smtClean="0"/>
          </a:p>
          <a:p>
            <a:pPr eaLnBrk="1" hangingPunct="1"/>
            <a:r>
              <a:rPr lang="en-US" dirty="0" smtClean="0"/>
              <a:t>In the second scenario, the price of </a:t>
            </a:r>
            <a:r>
              <a:rPr lang="en-US" u="sng" dirty="0" smtClean="0"/>
              <a:t>all</a:t>
            </a:r>
            <a:r>
              <a:rPr lang="en-US" dirty="0" smtClean="0"/>
              <a:t> clothing rises by 20%, and we observe the percentage decrease in demand for all clothing.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3339788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3339788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3339788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The material on this slide is not used anywhere else in the textbook, so it’s a candidate for skipping if you’re short on time. (This is not the official position of Greg Mankiw or Cengage Learning.)  </a:t>
            </a:r>
          </a:p>
          <a:p>
            <a:pPr eaLnBrk="1" hangingPunct="1"/>
            <a:endParaRPr lang="en-US" sz="1200" dirty="0" smtClean="0"/>
          </a:p>
          <a:p>
            <a:pPr eaLnBrk="1" hangingPunct="1"/>
            <a:r>
              <a:rPr lang="en-US" sz="1200" dirty="0" smtClean="0"/>
              <a:t>Due to space limitations, this slide uses “E” as an abbreviation for elasticity.  The calculations shown on the slide use the midpoint method. </a:t>
            </a:r>
          </a:p>
          <a:p>
            <a:pPr eaLnBrk="1" hangingPunct="1"/>
            <a:endParaRPr lang="en-US" sz="1200" dirty="0" smtClean="0"/>
          </a:p>
          <a:p>
            <a:pPr eaLnBrk="1" hangingPunct="1"/>
            <a:r>
              <a:rPr lang="en-US" sz="1200" dirty="0" smtClean="0"/>
              <a:t>As you move down a linear demand curve, the slope remains constant.  You can verify this by calculating the slope between any two pairs of points on the line (rise over run). </a:t>
            </a:r>
          </a:p>
          <a:p>
            <a:pPr eaLnBrk="1" hangingPunct="1">
              <a:lnSpc>
                <a:spcPct val="103000"/>
              </a:lnSpc>
            </a:pPr>
            <a:endParaRPr lang="en-US" sz="1200" dirty="0" smtClean="0"/>
          </a:p>
          <a:p>
            <a:pPr eaLnBrk="1" hangingPunct="1"/>
            <a:r>
              <a:rPr lang="en-US" sz="1200" dirty="0" smtClean="0"/>
              <a:t>However, the percentage changes between pairs of points vary, so the elasticity varies.  The calculations shown on the slide confirm that elasticity falls as you move downward and rightward along a linear demand curve.  Here’s some intuition from the textbook:</a:t>
            </a:r>
          </a:p>
          <a:p>
            <a:pPr eaLnBrk="1" hangingPunct="1"/>
            <a:endParaRPr lang="en-US" sz="1200" dirty="0" smtClean="0"/>
          </a:p>
          <a:p>
            <a:pPr marL="0" marR="0" indent="0" algn="l" defTabSz="914400" rtl="0" eaLnBrk="1" fontAlgn="auto" latinLnBrk="0" hangingPunct="1">
              <a:buClrTx/>
              <a:buSzTx/>
              <a:buFontTx/>
              <a:buNone/>
              <a:tabLst/>
              <a:defRPr/>
            </a:pPr>
            <a:r>
              <a:rPr lang="en-US" sz="1200" kern="1200" dirty="0" smtClean="0">
                <a:solidFill>
                  <a:schemeClr val="tx1"/>
                </a:solidFill>
                <a:effectLst/>
              </a:rPr>
              <a:t>“The explanation for this fact comes from the arithmetic of percentage changes.  When the price is low and consumers are buying a lot, a $1 price increase and 2-unit reduction in quantity demanded constitute a large percentage increase in the price and a small percentage decrease in quantity demanded, resulting in a small elasticity  By contrast, when the price is high and consumers are not buying much, the same $1 price increase and 2-unit reduction in quantity demanded constitute a small percentage increase in the price and a large percentage decrease in quantity demanded, resulting in a large elasticity.”</a:t>
            </a:r>
          </a:p>
          <a:p>
            <a:pPr marL="0" marR="0" indent="0" algn="l" defTabSz="914400" rtl="0" eaLnBrk="1" fontAlgn="auto" latinLnBrk="0" hangingPunct="1">
              <a:buClrTx/>
              <a:buSzTx/>
              <a:buFontTx/>
              <a:buNone/>
              <a:tabLst/>
              <a:defRPr/>
            </a:pPr>
            <a:endParaRPr lang="en-US" sz="1200" kern="1200" dirty="0" smtClean="0">
              <a:solidFill>
                <a:schemeClr val="tx1"/>
              </a:solidFill>
              <a:effectLst/>
            </a:endParaRPr>
          </a:p>
          <a:p>
            <a:pPr marL="0" marR="0" indent="0" algn="l" defTabSz="914400" rtl="0" eaLnBrk="1" fontAlgn="auto" latinLnBrk="0" hangingPunct="1">
              <a:buClrTx/>
              <a:buSzTx/>
              <a:buFontTx/>
              <a:buNone/>
              <a:tabLst/>
              <a:defRPr/>
            </a:pPr>
            <a:r>
              <a:rPr lang="en-US" sz="1200" kern="1200" dirty="0" smtClean="0">
                <a:solidFill>
                  <a:schemeClr val="tx1"/>
                </a:solidFill>
                <a:effectLst/>
              </a:rPr>
              <a:t>Note also that the most elastic portion of the demand curve is where buyers have relatively</a:t>
            </a:r>
            <a:r>
              <a:rPr lang="en-US" sz="1200" kern="1200" baseline="0" dirty="0" smtClean="0">
                <a:solidFill>
                  <a:schemeClr val="tx1"/>
                </a:solidFill>
                <a:effectLst/>
              </a:rPr>
              <a:t> few units and a high willingness to pay for additional units.  As buyers acquire more units and their willingness to pay for additional ones falls, so does the price elasticity of demand. </a:t>
            </a:r>
            <a:endParaRPr lang="en-US" sz="1200" kern="1200" dirty="0" smtClean="0">
              <a:solidFill>
                <a:schemeClr val="tx1"/>
              </a:solidFill>
              <a:effectLst/>
            </a:endParaRP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9780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473218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04800" y="1066800"/>
            <a:ext cx="8588375" cy="22098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04800" y="3429000"/>
            <a:ext cx="8534400" cy="2743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55469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wipe(left)">
                                      <p:cBhvr>
                                        <p:cTn id="28" dur="500"/>
                                        <p:tgtEl>
                                          <p:spTgt spid="7">
                                            <p:txEl>
                                              <p:pRg st="0" end="0"/>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left)">
                                      <p:cBhvr>
                                        <p:cTn id="32" dur="500"/>
                                        <p:tgtEl>
                                          <p:spTgt spid="7">
                                            <p:txEl>
                                              <p:pRg st="1" end="1"/>
                                            </p:txEl>
                                          </p:spTgt>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Effect transition="in" filter="wipe(left)">
                                      <p:cBhvr>
                                        <p:cTn id="36" dur="500"/>
                                        <p:tgtEl>
                                          <p:spTgt spid="7">
                                            <p:txEl>
                                              <p:pRg st="2" end="2"/>
                                            </p:txEl>
                                          </p:spTgt>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wipe(left)">
                                      <p:cBhvr>
                                        <p:cTn id="40" dur="500"/>
                                        <p:tgtEl>
                                          <p:spTgt spid="7">
                                            <p:txEl>
                                              <p:pRg st="3" end="3"/>
                                            </p:txEl>
                                          </p:spTgt>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7">
                                            <p:txEl>
                                              <p:pRg st="4" end="4"/>
                                            </p:txEl>
                                          </p:spTgt>
                                        </p:tgtEl>
                                        <p:attrNameLst>
                                          <p:attrName>style.visibility</p:attrName>
                                        </p:attrNameLst>
                                      </p:cBhvr>
                                      <p:to>
                                        <p:strVal val="visible"/>
                                      </p:to>
                                    </p:set>
                                    <p:animEffect transition="in" filter="wipe(left)">
                                      <p:cBhvr>
                                        <p:cTn id="44"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7" grpId="0" uiExpand="1" build="p">
        <p:tmplLst>
          <p:tmpl lvl="1">
            <p:tnLst>
              <p:par>
                <p:cTn presetID="22" presetClass="entr" presetSubtype="8"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TextBox 4"/>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itchFamily="18" charset="0"/>
                <a:ea typeface="Verdana" pitchFamily="34" charset="0"/>
                <a:cs typeface="Times New Roman" pitchFamily="18" charset="0"/>
              </a:rPr>
              <a:pPr algn="r"/>
              <a:t>‹#›</a:t>
            </a:fld>
            <a:endParaRPr lang="en-US" sz="1700" i="0" dirty="0">
              <a:solidFill>
                <a:srgbClr val="B2B2B2"/>
              </a:solidFill>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7410585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0.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0" y="1"/>
            <a:ext cx="9144000" cy="6542704"/>
            <a:chOff x="0" y="1"/>
            <a:chExt cx="9144000" cy="6542704"/>
          </a:xfrm>
        </p:grpSpPr>
        <p:pic>
          <p:nvPicPr>
            <p:cNvPr id="19"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pic>
          <p:nvPicPr>
            <p:cNvPr id="2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pic>
          <p:nvPicPr>
            <p:cNvPr id="2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pic>
          <p:nvPicPr>
            <p:cNvPr id="22"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95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a:t>
            </a:r>
            <a:r>
              <a:rPr lang="en-US" dirty="0" err="1" smtClean="0">
                <a:solidFill>
                  <a:srgbClr val="000000"/>
                </a:solidFill>
              </a:rPr>
              <a:t>Cengage</a:t>
            </a:r>
            <a:r>
              <a:rPr lang="en-US" dirty="0" smtClean="0">
                <a:solidFill>
                  <a:srgbClr val="000000"/>
                </a:solidFill>
              </a:rPr>
              <a:t>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468984569"/>
      </p:ext>
    </p:extLst>
  </p:cSld>
  <p:clrMap bg1="lt1" tx1="dk1" bg2="lt2" tx2="dk2" accent1="accent1" accent2="accent2" accent3="accent3" accent4="accent4" accent5="accent5" accent6="accent6" hlink="hlink" folHlink="folHlink"/>
  <p:sldLayoutIdLst>
    <p:sldLayoutId id="2147483685"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1375484" cy="1055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82" r:id="rId2"/>
    <p:sldLayoutId id="2147483674" r:id="rId3"/>
  </p:sldLayoutIdLst>
  <p:transition/>
  <p:timing>
    <p:tnLst>
      <p:par>
        <p:cTn id="1" dur="indefinite" restart="never" nodeType="tmRoot"/>
      </p:par>
    </p:tn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 id="2147483683" r:id="rId2"/>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400800"/>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29.wmf"/><Relationship Id="rId5" Type="http://schemas.openxmlformats.org/officeDocument/2006/relationships/oleObject" Target="../embeddings/oleObject3.bin"/><Relationship Id="rId4" Type="http://schemas.openxmlformats.org/officeDocument/2006/relationships/hyperlink" Target="../../../../Program%20Files/TurningPoint/2003/Questions.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6.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7.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0" y="3276600"/>
            <a:ext cx="7010399" cy="1981200"/>
          </a:xfrm>
        </p:spPr>
        <p:txBody>
          <a:bodyPr/>
          <a:lstStyle/>
          <a:p>
            <a:pPr>
              <a:defRPr/>
            </a:pPr>
            <a:r>
              <a:rPr lang="en-US" sz="5400" dirty="0"/>
              <a:t>Elasticity and Its Application</a:t>
            </a:r>
          </a:p>
        </p:txBody>
      </p:sp>
      <p:sp>
        <p:nvSpPr>
          <p:cNvPr id="11" name="Text Placeholder 10"/>
          <p:cNvSpPr>
            <a:spLocks noGrp="1"/>
          </p:cNvSpPr>
          <p:nvPr>
            <p:ph type="body" sz="quarter" idx="16"/>
          </p:nvPr>
        </p:nvSpPr>
        <p:spPr/>
        <p:txBody>
          <a:bodyPr/>
          <a:lstStyle/>
          <a:p>
            <a:r>
              <a:rPr lang="en-US" dirty="0" smtClean="0"/>
              <a:t>CHAPTER</a:t>
            </a:r>
          </a:p>
          <a:p>
            <a:r>
              <a:rPr lang="en-US" sz="6600" dirty="0" smtClean="0">
                <a:solidFill>
                  <a:schemeClr val="tx2"/>
                </a:solidFill>
                <a:latin typeface="Cambria Math" panose="02040503050406030204" pitchFamily="18" charset="0"/>
                <a:ea typeface="Cambria Math" panose="02040503050406030204" pitchFamily="18" charset="0"/>
              </a:rPr>
              <a:t>5</a:t>
            </a:r>
            <a:endParaRPr lang="en-US" sz="6600" dirty="0">
              <a:solidFill>
                <a:schemeClr val="tx2"/>
              </a:solidFill>
              <a:latin typeface="Cambria Math" panose="02040503050406030204" pitchFamily="18" charset="0"/>
              <a:ea typeface="Cambria Math" panose="02040503050406030204" pitchFamily="18" charset="0"/>
            </a:endParaRPr>
          </a:p>
        </p:txBody>
      </p:sp>
      <p:sp>
        <p:nvSpPr>
          <p:cNvPr id="5" name="Footer Placeholder 4"/>
          <p:cNvSpPr>
            <a:spLocks noGrp="1"/>
          </p:cNvSpPr>
          <p:nvPr>
            <p:ph type="ftr" sz="quarter" idx="15"/>
          </p:nvPr>
        </p:nvSpPr>
        <p:spPr/>
        <p:txBody>
          <a:body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Elasticity along a Linear Demand Curve </a:t>
            </a:r>
          </a:p>
        </p:txBody>
      </p:sp>
      <p:sp>
        <p:nvSpPr>
          <p:cNvPr id="3" name="Text Placeholder 2"/>
          <p:cNvSpPr>
            <a:spLocks noGrp="1"/>
          </p:cNvSpPr>
          <p:nvPr>
            <p:ph type="body" sz="quarter" idx="12"/>
          </p:nvPr>
        </p:nvSpPr>
        <p:spPr>
          <a:xfrm>
            <a:off x="5562600" y="1412876"/>
            <a:ext cx="3238500" cy="4314824"/>
          </a:xfrm>
        </p:spPr>
        <p:txBody>
          <a:bodyPr/>
          <a:lstStyle/>
          <a:p>
            <a:r>
              <a:rPr lang="en-US" sz="2800" dirty="0"/>
              <a:t>The slope </a:t>
            </a:r>
            <a:r>
              <a:rPr lang="en-US" sz="2800" dirty="0" smtClean="0"/>
              <a:t>of </a:t>
            </a:r>
            <a:r>
              <a:rPr lang="en-US" sz="2800" dirty="0"/>
              <a:t>a linear demand curve is constant, </a:t>
            </a:r>
            <a:r>
              <a:rPr lang="en-US" sz="2800" dirty="0" smtClean="0"/>
              <a:t>but </a:t>
            </a:r>
            <a:r>
              <a:rPr lang="en-US" sz="2800" dirty="0"/>
              <a:t>its elasticity </a:t>
            </a:r>
            <a:br>
              <a:rPr lang="en-US" sz="2800" dirty="0"/>
            </a:br>
            <a:r>
              <a:rPr lang="en-US" sz="2800" dirty="0"/>
              <a:t>is not. </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10</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5"/>
          <p:cNvGrpSpPr>
            <a:grpSpLocks/>
          </p:cNvGrpSpPr>
          <p:nvPr/>
        </p:nvGrpSpPr>
        <p:grpSpPr bwMode="auto">
          <a:xfrm>
            <a:off x="414338" y="1412875"/>
            <a:ext cx="4486275" cy="4341813"/>
            <a:chOff x="261" y="890"/>
            <a:chExt cx="2826" cy="2735"/>
          </a:xfrm>
        </p:grpSpPr>
        <p:grpSp>
          <p:nvGrpSpPr>
            <p:cNvPr id="7" name="Group 6"/>
            <p:cNvGrpSpPr>
              <a:grpSpLocks/>
            </p:cNvGrpSpPr>
            <p:nvPr/>
          </p:nvGrpSpPr>
          <p:grpSpPr bwMode="auto">
            <a:xfrm>
              <a:off x="575" y="890"/>
              <a:ext cx="2512" cy="2570"/>
              <a:chOff x="432" y="911"/>
              <a:chExt cx="2986" cy="2570"/>
            </a:xfrm>
          </p:grpSpPr>
          <p:grpSp>
            <p:nvGrpSpPr>
              <p:cNvPr id="16" name="Group 7"/>
              <p:cNvGrpSpPr>
                <a:grpSpLocks/>
              </p:cNvGrpSpPr>
              <p:nvPr/>
            </p:nvGrpSpPr>
            <p:grpSpPr bwMode="auto">
              <a:xfrm>
                <a:off x="607" y="1177"/>
                <a:ext cx="2502" cy="2164"/>
                <a:chOff x="1098" y="1361"/>
                <a:chExt cx="2116" cy="2027"/>
              </a:xfrm>
            </p:grpSpPr>
            <p:sp>
              <p:nvSpPr>
                <p:cNvPr id="19" name="Line 8"/>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20" name="Line 9"/>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17" name="Text Box 10"/>
              <p:cNvSpPr txBox="1">
                <a:spLocks noChangeArrowheads="1"/>
              </p:cNvSpPr>
              <p:nvPr/>
            </p:nvSpPr>
            <p:spPr bwMode="auto">
              <a:xfrm>
                <a:off x="432" y="911"/>
                <a:ext cx="39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18" name="Text Box 11"/>
              <p:cNvSpPr txBox="1">
                <a:spLocks noChangeArrowheads="1"/>
              </p:cNvSpPr>
              <p:nvPr/>
            </p:nvSpPr>
            <p:spPr bwMode="auto">
              <a:xfrm>
                <a:off x="3051" y="3193"/>
                <a:ext cx="36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sp>
          <p:nvSpPr>
            <p:cNvPr id="8" name="Text Box 12"/>
            <p:cNvSpPr txBox="1">
              <a:spLocks noChangeArrowheads="1"/>
            </p:cNvSpPr>
            <p:nvPr/>
          </p:nvSpPr>
          <p:spPr bwMode="auto">
            <a:xfrm>
              <a:off x="261" y="1251"/>
              <a:ext cx="456" cy="298"/>
            </a:xfrm>
            <a:prstGeom prst="rect">
              <a:avLst/>
            </a:prstGeom>
            <a:noFill/>
            <a:ln w="9525">
              <a:noFill/>
              <a:miter lim="800000"/>
              <a:headEnd/>
              <a:tailEnd/>
            </a:ln>
          </p:spPr>
          <p:txBody>
            <a:bodyPr anchor="ctr">
              <a:spAutoFit/>
            </a:bodyPr>
            <a:lstStyle/>
            <a:p>
              <a:pPr algn="r">
                <a:spcBef>
                  <a:spcPct val="50000"/>
                </a:spcBef>
              </a:pPr>
              <a:r>
                <a:rPr lang="en-US" sz="2500">
                  <a:latin typeface="Arial"/>
                  <a:cs typeface="Arial"/>
                </a:rPr>
                <a:t>$30</a:t>
              </a:r>
            </a:p>
          </p:txBody>
        </p:sp>
        <p:sp>
          <p:nvSpPr>
            <p:cNvPr id="9" name="Text Box 13"/>
            <p:cNvSpPr txBox="1">
              <a:spLocks noChangeArrowheads="1"/>
            </p:cNvSpPr>
            <p:nvPr/>
          </p:nvSpPr>
          <p:spPr bwMode="auto">
            <a:xfrm>
              <a:off x="261" y="1896"/>
              <a:ext cx="456" cy="298"/>
            </a:xfrm>
            <a:prstGeom prst="rect">
              <a:avLst/>
            </a:prstGeom>
            <a:noFill/>
            <a:ln w="9525">
              <a:noFill/>
              <a:miter lim="800000"/>
              <a:headEnd/>
              <a:tailEnd/>
            </a:ln>
          </p:spPr>
          <p:txBody>
            <a:bodyPr anchor="ctr">
              <a:spAutoFit/>
            </a:bodyPr>
            <a:lstStyle/>
            <a:p>
              <a:pPr algn="r">
                <a:spcBef>
                  <a:spcPct val="50000"/>
                </a:spcBef>
              </a:pPr>
              <a:r>
                <a:rPr lang="en-US" sz="2500">
                  <a:latin typeface="Arial"/>
                  <a:cs typeface="Arial"/>
                </a:rPr>
                <a:t>20</a:t>
              </a:r>
            </a:p>
          </p:txBody>
        </p:sp>
        <p:sp>
          <p:nvSpPr>
            <p:cNvPr id="10" name="Text Box 14"/>
            <p:cNvSpPr txBox="1">
              <a:spLocks noChangeArrowheads="1"/>
            </p:cNvSpPr>
            <p:nvPr/>
          </p:nvSpPr>
          <p:spPr bwMode="auto">
            <a:xfrm>
              <a:off x="261" y="2532"/>
              <a:ext cx="456" cy="298"/>
            </a:xfrm>
            <a:prstGeom prst="rect">
              <a:avLst/>
            </a:prstGeom>
            <a:noFill/>
            <a:ln w="9525">
              <a:noFill/>
              <a:miter lim="800000"/>
              <a:headEnd/>
              <a:tailEnd/>
            </a:ln>
          </p:spPr>
          <p:txBody>
            <a:bodyPr anchor="ctr">
              <a:spAutoFit/>
            </a:bodyPr>
            <a:lstStyle/>
            <a:p>
              <a:pPr algn="r">
                <a:spcBef>
                  <a:spcPct val="50000"/>
                </a:spcBef>
              </a:pPr>
              <a:r>
                <a:rPr lang="en-US" sz="2500">
                  <a:latin typeface="Arial"/>
                  <a:cs typeface="Arial"/>
                </a:rPr>
                <a:t>10</a:t>
              </a:r>
            </a:p>
          </p:txBody>
        </p:sp>
        <p:sp>
          <p:nvSpPr>
            <p:cNvPr id="11" name="Text Box 15"/>
            <p:cNvSpPr txBox="1">
              <a:spLocks noChangeArrowheads="1"/>
            </p:cNvSpPr>
            <p:nvPr/>
          </p:nvSpPr>
          <p:spPr bwMode="auto">
            <a:xfrm>
              <a:off x="261" y="3165"/>
              <a:ext cx="456" cy="298"/>
            </a:xfrm>
            <a:prstGeom prst="rect">
              <a:avLst/>
            </a:prstGeom>
            <a:noFill/>
            <a:ln w="9525">
              <a:noFill/>
              <a:miter lim="800000"/>
              <a:headEnd/>
              <a:tailEnd/>
            </a:ln>
          </p:spPr>
          <p:txBody>
            <a:bodyPr anchor="ctr">
              <a:spAutoFit/>
            </a:bodyPr>
            <a:lstStyle/>
            <a:p>
              <a:pPr algn="r">
                <a:spcBef>
                  <a:spcPct val="50000"/>
                </a:spcBef>
              </a:pPr>
              <a:r>
                <a:rPr lang="en-US" sz="2500">
                  <a:latin typeface="Arial"/>
                  <a:cs typeface="Arial"/>
                </a:rPr>
                <a:t>$0</a:t>
              </a:r>
            </a:p>
          </p:txBody>
        </p:sp>
        <p:sp>
          <p:nvSpPr>
            <p:cNvPr id="12" name="Text Box 16"/>
            <p:cNvSpPr txBox="1">
              <a:spLocks noChangeArrowheads="1"/>
            </p:cNvSpPr>
            <p:nvPr/>
          </p:nvSpPr>
          <p:spPr bwMode="auto">
            <a:xfrm>
              <a:off x="594" y="3327"/>
              <a:ext cx="264" cy="298"/>
            </a:xfrm>
            <a:prstGeom prst="rect">
              <a:avLst/>
            </a:prstGeom>
            <a:noFill/>
            <a:ln w="9525">
              <a:noFill/>
              <a:miter lim="800000"/>
              <a:headEnd/>
              <a:tailEnd/>
            </a:ln>
          </p:spPr>
          <p:txBody>
            <a:bodyPr anchor="ctr">
              <a:spAutoFit/>
            </a:bodyPr>
            <a:lstStyle/>
            <a:p>
              <a:pPr algn="ctr">
                <a:spcBef>
                  <a:spcPct val="50000"/>
                </a:spcBef>
              </a:pPr>
              <a:r>
                <a:rPr lang="en-US" sz="2500">
                  <a:latin typeface="Arial"/>
                  <a:cs typeface="Arial"/>
                </a:rPr>
                <a:t>0</a:t>
              </a:r>
            </a:p>
          </p:txBody>
        </p:sp>
        <p:sp>
          <p:nvSpPr>
            <p:cNvPr id="13" name="Text Box 17"/>
            <p:cNvSpPr txBox="1">
              <a:spLocks noChangeArrowheads="1"/>
            </p:cNvSpPr>
            <p:nvPr/>
          </p:nvSpPr>
          <p:spPr bwMode="auto">
            <a:xfrm>
              <a:off x="1086" y="3327"/>
              <a:ext cx="396" cy="298"/>
            </a:xfrm>
            <a:prstGeom prst="rect">
              <a:avLst/>
            </a:prstGeom>
            <a:noFill/>
            <a:ln w="9525">
              <a:noFill/>
              <a:miter lim="800000"/>
              <a:headEnd/>
              <a:tailEnd/>
            </a:ln>
          </p:spPr>
          <p:txBody>
            <a:bodyPr anchor="ctr">
              <a:spAutoFit/>
            </a:bodyPr>
            <a:lstStyle/>
            <a:p>
              <a:pPr algn="ctr">
                <a:spcBef>
                  <a:spcPct val="50000"/>
                </a:spcBef>
              </a:pPr>
              <a:r>
                <a:rPr lang="en-US" sz="2500">
                  <a:latin typeface="Arial"/>
                  <a:cs typeface="Arial"/>
                </a:rPr>
                <a:t>20</a:t>
              </a:r>
            </a:p>
          </p:txBody>
        </p:sp>
        <p:sp>
          <p:nvSpPr>
            <p:cNvPr id="14" name="Text Box 18"/>
            <p:cNvSpPr txBox="1">
              <a:spLocks noChangeArrowheads="1"/>
            </p:cNvSpPr>
            <p:nvPr/>
          </p:nvSpPr>
          <p:spPr bwMode="auto">
            <a:xfrm>
              <a:off x="1650" y="3327"/>
              <a:ext cx="396" cy="298"/>
            </a:xfrm>
            <a:prstGeom prst="rect">
              <a:avLst/>
            </a:prstGeom>
            <a:noFill/>
            <a:ln w="9525">
              <a:noFill/>
              <a:miter lim="800000"/>
              <a:headEnd/>
              <a:tailEnd/>
            </a:ln>
          </p:spPr>
          <p:txBody>
            <a:bodyPr anchor="ctr">
              <a:spAutoFit/>
            </a:bodyPr>
            <a:lstStyle/>
            <a:p>
              <a:pPr algn="ctr">
                <a:spcBef>
                  <a:spcPct val="50000"/>
                </a:spcBef>
              </a:pPr>
              <a:r>
                <a:rPr lang="en-US" sz="2500">
                  <a:latin typeface="Arial"/>
                  <a:cs typeface="Arial"/>
                </a:rPr>
                <a:t>40</a:t>
              </a:r>
            </a:p>
          </p:txBody>
        </p:sp>
        <p:sp>
          <p:nvSpPr>
            <p:cNvPr id="15" name="Text Box 19"/>
            <p:cNvSpPr txBox="1">
              <a:spLocks noChangeArrowheads="1"/>
            </p:cNvSpPr>
            <p:nvPr/>
          </p:nvSpPr>
          <p:spPr bwMode="auto">
            <a:xfrm>
              <a:off x="2202" y="3327"/>
              <a:ext cx="396" cy="298"/>
            </a:xfrm>
            <a:prstGeom prst="rect">
              <a:avLst/>
            </a:prstGeom>
            <a:noFill/>
            <a:ln w="9525">
              <a:noFill/>
              <a:miter lim="800000"/>
              <a:headEnd/>
              <a:tailEnd/>
            </a:ln>
          </p:spPr>
          <p:txBody>
            <a:bodyPr anchor="ctr">
              <a:spAutoFit/>
            </a:bodyPr>
            <a:lstStyle/>
            <a:p>
              <a:pPr algn="ctr">
                <a:spcBef>
                  <a:spcPct val="50000"/>
                </a:spcBef>
              </a:pPr>
              <a:r>
                <a:rPr lang="en-US" sz="2500">
                  <a:latin typeface="Arial"/>
                  <a:cs typeface="Arial"/>
                </a:rPr>
                <a:t>60</a:t>
              </a:r>
            </a:p>
          </p:txBody>
        </p:sp>
      </p:grpSp>
      <p:grpSp>
        <p:nvGrpSpPr>
          <p:cNvPr id="21" name="Group 21"/>
          <p:cNvGrpSpPr>
            <a:grpSpLocks/>
          </p:cNvGrpSpPr>
          <p:nvPr/>
        </p:nvGrpSpPr>
        <p:grpSpPr bwMode="auto">
          <a:xfrm>
            <a:off x="1076325" y="2154238"/>
            <a:ext cx="2801938" cy="3181350"/>
            <a:chOff x="678" y="1357"/>
            <a:chExt cx="1765" cy="2004"/>
          </a:xfrm>
        </p:grpSpPr>
        <p:sp>
          <p:nvSpPr>
            <p:cNvPr id="22" name="Line 22"/>
            <p:cNvSpPr>
              <a:spLocks noChangeShapeType="1"/>
            </p:cNvSpPr>
            <p:nvPr/>
          </p:nvSpPr>
          <p:spPr bwMode="auto">
            <a:xfrm>
              <a:off x="728" y="1401"/>
              <a:ext cx="1682" cy="1921"/>
            </a:xfrm>
            <a:prstGeom prst="line">
              <a:avLst/>
            </a:prstGeom>
            <a:noFill/>
            <a:ln w="38100">
              <a:solidFill>
                <a:srgbClr val="003399"/>
              </a:solidFill>
              <a:round/>
              <a:headEnd/>
              <a:tailEnd/>
            </a:ln>
          </p:spPr>
          <p:txBody>
            <a:bodyPr/>
            <a:lstStyle/>
            <a:p>
              <a:endParaRPr lang="en-US">
                <a:latin typeface="Arial"/>
                <a:cs typeface="Arial"/>
              </a:endParaRPr>
            </a:p>
          </p:txBody>
        </p:sp>
        <p:sp>
          <p:nvSpPr>
            <p:cNvPr id="23" name="Oval 23"/>
            <p:cNvSpPr>
              <a:spLocks noChangeArrowheads="1"/>
            </p:cNvSpPr>
            <p:nvPr/>
          </p:nvSpPr>
          <p:spPr bwMode="auto">
            <a:xfrm>
              <a:off x="678" y="1357"/>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4" name="Oval 24"/>
            <p:cNvSpPr>
              <a:spLocks noChangeArrowheads="1"/>
            </p:cNvSpPr>
            <p:nvPr/>
          </p:nvSpPr>
          <p:spPr bwMode="auto">
            <a:xfrm>
              <a:off x="2355" y="3274"/>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nvGrpSpPr>
          <p:cNvPr id="25" name="Group 25"/>
          <p:cNvGrpSpPr>
            <a:grpSpLocks/>
          </p:cNvGrpSpPr>
          <p:nvPr/>
        </p:nvGrpSpPr>
        <p:grpSpPr bwMode="auto">
          <a:xfrm>
            <a:off x="1152525" y="3178175"/>
            <a:ext cx="954088" cy="2090738"/>
            <a:chOff x="726" y="2002"/>
            <a:chExt cx="601" cy="1317"/>
          </a:xfrm>
        </p:grpSpPr>
        <p:sp>
          <p:nvSpPr>
            <p:cNvPr id="26" name="Oval 26"/>
            <p:cNvSpPr>
              <a:spLocks noChangeArrowheads="1"/>
            </p:cNvSpPr>
            <p:nvPr/>
          </p:nvSpPr>
          <p:spPr bwMode="auto">
            <a:xfrm>
              <a:off x="1239" y="2002"/>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nvGrpSpPr>
            <p:cNvPr id="27" name="Group 27"/>
            <p:cNvGrpSpPr>
              <a:grpSpLocks/>
            </p:cNvGrpSpPr>
            <p:nvPr/>
          </p:nvGrpSpPr>
          <p:grpSpPr bwMode="auto">
            <a:xfrm>
              <a:off x="726" y="2049"/>
              <a:ext cx="558" cy="1270"/>
              <a:chOff x="357" y="2450"/>
              <a:chExt cx="795" cy="646"/>
            </a:xfrm>
          </p:grpSpPr>
          <p:sp>
            <p:nvSpPr>
              <p:cNvPr id="28" name="Line 28"/>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9" name="Line 29"/>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grpSp>
      <p:grpSp>
        <p:nvGrpSpPr>
          <p:cNvPr id="30" name="Group 30"/>
          <p:cNvGrpSpPr>
            <a:grpSpLocks/>
          </p:cNvGrpSpPr>
          <p:nvPr/>
        </p:nvGrpSpPr>
        <p:grpSpPr bwMode="auto">
          <a:xfrm>
            <a:off x="1149350" y="4187825"/>
            <a:ext cx="1852613" cy="1079500"/>
            <a:chOff x="724" y="2638"/>
            <a:chExt cx="1167" cy="680"/>
          </a:xfrm>
        </p:grpSpPr>
        <p:sp>
          <p:nvSpPr>
            <p:cNvPr id="31" name="Oval 31"/>
            <p:cNvSpPr>
              <a:spLocks noChangeArrowheads="1"/>
            </p:cNvSpPr>
            <p:nvPr/>
          </p:nvSpPr>
          <p:spPr bwMode="auto">
            <a:xfrm>
              <a:off x="1803" y="2638"/>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nvGrpSpPr>
            <p:cNvPr id="32" name="Group 32"/>
            <p:cNvGrpSpPr>
              <a:grpSpLocks/>
            </p:cNvGrpSpPr>
            <p:nvPr/>
          </p:nvGrpSpPr>
          <p:grpSpPr bwMode="auto">
            <a:xfrm>
              <a:off x="724" y="2685"/>
              <a:ext cx="1124" cy="633"/>
              <a:chOff x="357" y="2450"/>
              <a:chExt cx="795" cy="646"/>
            </a:xfrm>
          </p:grpSpPr>
          <p:sp>
            <p:nvSpPr>
              <p:cNvPr id="33" name="Line 33"/>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4" name="Line 34"/>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grpSp>
      <p:sp>
        <p:nvSpPr>
          <p:cNvPr id="35" name="AutoShape 35"/>
          <p:cNvSpPr>
            <a:spLocks/>
          </p:cNvSpPr>
          <p:nvPr/>
        </p:nvSpPr>
        <p:spPr bwMode="auto">
          <a:xfrm rot="-2471049">
            <a:off x="2520950" y="2881313"/>
            <a:ext cx="404813" cy="1319212"/>
          </a:xfrm>
          <a:prstGeom prst="rightBrace">
            <a:avLst>
              <a:gd name="adj1" fmla="val 81470"/>
              <a:gd name="adj2" fmla="val 50000"/>
            </a:avLst>
          </a:prstGeom>
          <a:noFill/>
          <a:ln w="12700">
            <a:solidFill>
              <a:srgbClr val="008000"/>
            </a:solidFill>
            <a:round/>
            <a:headEnd/>
            <a:tailEnd/>
          </a:ln>
        </p:spPr>
        <p:txBody>
          <a:bodyPr wrap="none" anchor="ctr"/>
          <a:lstStyle/>
          <a:p>
            <a:endParaRPr lang="en-US">
              <a:latin typeface="Arial"/>
              <a:cs typeface="Arial"/>
            </a:endParaRPr>
          </a:p>
        </p:txBody>
      </p:sp>
      <p:sp>
        <p:nvSpPr>
          <p:cNvPr id="36" name="AutoShape 36"/>
          <p:cNvSpPr>
            <a:spLocks/>
          </p:cNvSpPr>
          <p:nvPr/>
        </p:nvSpPr>
        <p:spPr bwMode="auto">
          <a:xfrm rot="-2471049">
            <a:off x="3406775" y="3895725"/>
            <a:ext cx="404813" cy="1319213"/>
          </a:xfrm>
          <a:prstGeom prst="rightBrace">
            <a:avLst>
              <a:gd name="adj1" fmla="val 81471"/>
              <a:gd name="adj2" fmla="val 50000"/>
            </a:avLst>
          </a:prstGeom>
          <a:noFill/>
          <a:ln w="12700">
            <a:solidFill>
              <a:srgbClr val="993300"/>
            </a:solidFill>
            <a:round/>
            <a:headEnd/>
            <a:tailEnd/>
          </a:ln>
        </p:spPr>
        <p:txBody>
          <a:bodyPr wrap="none" anchor="ctr"/>
          <a:lstStyle/>
          <a:p>
            <a:endParaRPr lang="en-US">
              <a:latin typeface="Arial"/>
              <a:cs typeface="Arial"/>
            </a:endParaRPr>
          </a:p>
        </p:txBody>
      </p:sp>
      <p:sp>
        <p:nvSpPr>
          <p:cNvPr id="37" name="AutoShape 40"/>
          <p:cNvSpPr>
            <a:spLocks/>
          </p:cNvSpPr>
          <p:nvPr/>
        </p:nvSpPr>
        <p:spPr bwMode="auto">
          <a:xfrm rot="-2471049">
            <a:off x="1639888" y="1857375"/>
            <a:ext cx="404812" cy="1319213"/>
          </a:xfrm>
          <a:prstGeom prst="rightBrace">
            <a:avLst>
              <a:gd name="adj1" fmla="val 81471"/>
              <a:gd name="adj2" fmla="val 50000"/>
            </a:avLst>
          </a:prstGeom>
          <a:noFill/>
          <a:ln w="12700">
            <a:solidFill>
              <a:srgbClr val="800080"/>
            </a:solidFill>
            <a:round/>
            <a:headEnd/>
            <a:tailEnd/>
          </a:ln>
        </p:spPr>
        <p:txBody>
          <a:bodyPr wrap="none" anchor="ctr"/>
          <a:lstStyle/>
          <a:p>
            <a:endParaRPr lang="en-US">
              <a:latin typeface="Arial"/>
              <a:cs typeface="Arial"/>
            </a:endParaRPr>
          </a:p>
        </p:txBody>
      </p:sp>
      <p:grpSp>
        <p:nvGrpSpPr>
          <p:cNvPr id="38" name="Group 49"/>
          <p:cNvGrpSpPr>
            <a:grpSpLocks/>
          </p:cNvGrpSpPr>
          <p:nvPr/>
        </p:nvGrpSpPr>
        <p:grpSpPr bwMode="auto">
          <a:xfrm>
            <a:off x="1858963" y="1776413"/>
            <a:ext cx="2727325" cy="906462"/>
            <a:chOff x="1298" y="707"/>
            <a:chExt cx="1718" cy="571"/>
          </a:xfrm>
        </p:grpSpPr>
        <p:grpSp>
          <p:nvGrpSpPr>
            <p:cNvPr id="39" name="Group 48"/>
            <p:cNvGrpSpPr>
              <a:grpSpLocks/>
            </p:cNvGrpSpPr>
            <p:nvPr/>
          </p:nvGrpSpPr>
          <p:grpSpPr bwMode="auto">
            <a:xfrm>
              <a:off x="1747" y="707"/>
              <a:ext cx="662" cy="571"/>
              <a:chOff x="1747" y="707"/>
              <a:chExt cx="662" cy="571"/>
            </a:xfrm>
          </p:grpSpPr>
          <p:sp>
            <p:nvSpPr>
              <p:cNvPr id="42" name="Text Box 43"/>
              <p:cNvSpPr txBox="1">
                <a:spLocks noChangeArrowheads="1"/>
              </p:cNvSpPr>
              <p:nvPr/>
            </p:nvSpPr>
            <p:spPr bwMode="auto">
              <a:xfrm>
                <a:off x="1758" y="707"/>
                <a:ext cx="642" cy="298"/>
              </a:xfrm>
              <a:prstGeom prst="rect">
                <a:avLst/>
              </a:prstGeom>
              <a:noFill/>
              <a:ln w="9525">
                <a:noFill/>
                <a:miter lim="800000"/>
                <a:headEnd/>
                <a:tailEnd/>
              </a:ln>
            </p:spPr>
            <p:txBody>
              <a:bodyPr>
                <a:spAutoFit/>
              </a:bodyPr>
              <a:lstStyle/>
              <a:p>
                <a:pPr algn="ctr">
                  <a:spcBef>
                    <a:spcPct val="50000"/>
                  </a:spcBef>
                </a:pPr>
                <a:r>
                  <a:rPr lang="en-US" sz="2500">
                    <a:solidFill>
                      <a:srgbClr val="800080"/>
                    </a:solidFill>
                    <a:latin typeface="Arial"/>
                    <a:cs typeface="Arial"/>
                  </a:rPr>
                  <a:t>200%</a:t>
                </a:r>
                <a:endParaRPr lang="en-US" sz="2500" b="1" i="1" baseline="30000">
                  <a:solidFill>
                    <a:srgbClr val="800080"/>
                  </a:solidFill>
                  <a:latin typeface="Arial"/>
                  <a:cs typeface="Arial"/>
                </a:endParaRPr>
              </a:p>
            </p:txBody>
          </p:sp>
          <p:sp>
            <p:nvSpPr>
              <p:cNvPr id="43" name="Text Box 44"/>
              <p:cNvSpPr txBox="1">
                <a:spLocks noChangeArrowheads="1"/>
              </p:cNvSpPr>
              <p:nvPr/>
            </p:nvSpPr>
            <p:spPr bwMode="auto">
              <a:xfrm>
                <a:off x="1747" y="980"/>
                <a:ext cx="662" cy="298"/>
              </a:xfrm>
              <a:prstGeom prst="rect">
                <a:avLst/>
              </a:prstGeom>
              <a:noFill/>
              <a:ln w="9525">
                <a:noFill/>
                <a:miter lim="800000"/>
                <a:headEnd/>
                <a:tailEnd/>
              </a:ln>
            </p:spPr>
            <p:txBody>
              <a:bodyPr>
                <a:spAutoFit/>
              </a:bodyPr>
              <a:lstStyle/>
              <a:p>
                <a:pPr algn="ctr">
                  <a:spcBef>
                    <a:spcPct val="50000"/>
                  </a:spcBef>
                </a:pPr>
                <a:r>
                  <a:rPr lang="en-US" sz="2500">
                    <a:solidFill>
                      <a:srgbClr val="800080"/>
                    </a:solidFill>
                    <a:latin typeface="Arial"/>
                    <a:cs typeface="Arial"/>
                  </a:rPr>
                  <a:t>40%</a:t>
                </a:r>
                <a:endParaRPr lang="en-US" sz="2500" b="1" i="1" baseline="30000">
                  <a:solidFill>
                    <a:srgbClr val="800080"/>
                  </a:solidFill>
                  <a:latin typeface="Arial"/>
                  <a:cs typeface="Arial"/>
                </a:endParaRPr>
              </a:p>
            </p:txBody>
          </p:sp>
          <p:sp>
            <p:nvSpPr>
              <p:cNvPr id="44" name="Line 45"/>
              <p:cNvSpPr>
                <a:spLocks noChangeShapeType="1"/>
              </p:cNvSpPr>
              <p:nvPr/>
            </p:nvSpPr>
            <p:spPr bwMode="auto">
              <a:xfrm flipV="1">
                <a:off x="1814" y="998"/>
                <a:ext cx="520" cy="0"/>
              </a:xfrm>
              <a:prstGeom prst="line">
                <a:avLst/>
              </a:prstGeom>
              <a:noFill/>
              <a:ln w="12700">
                <a:solidFill>
                  <a:srgbClr val="800080"/>
                </a:solidFill>
                <a:round/>
                <a:headEnd/>
                <a:tailEnd/>
              </a:ln>
            </p:spPr>
            <p:txBody>
              <a:bodyPr/>
              <a:lstStyle/>
              <a:p>
                <a:endParaRPr lang="en-US">
                  <a:latin typeface="Arial"/>
                  <a:cs typeface="Arial"/>
                </a:endParaRPr>
              </a:p>
            </p:txBody>
          </p:sp>
        </p:grpSp>
        <p:sp>
          <p:nvSpPr>
            <p:cNvPr id="40" name="Text Box 46"/>
            <p:cNvSpPr txBox="1">
              <a:spLocks noChangeArrowheads="1"/>
            </p:cNvSpPr>
            <p:nvPr/>
          </p:nvSpPr>
          <p:spPr bwMode="auto">
            <a:xfrm>
              <a:off x="2348" y="845"/>
              <a:ext cx="668" cy="298"/>
            </a:xfrm>
            <a:prstGeom prst="rect">
              <a:avLst/>
            </a:prstGeom>
            <a:noFill/>
            <a:ln w="9525">
              <a:noFill/>
              <a:miter lim="800000"/>
              <a:headEnd/>
              <a:tailEnd/>
            </a:ln>
          </p:spPr>
          <p:txBody>
            <a:bodyPr>
              <a:spAutoFit/>
            </a:bodyPr>
            <a:lstStyle/>
            <a:p>
              <a:pPr>
                <a:spcBef>
                  <a:spcPct val="50000"/>
                </a:spcBef>
              </a:pPr>
              <a:r>
                <a:rPr lang="en-US" sz="2500">
                  <a:solidFill>
                    <a:srgbClr val="800080"/>
                  </a:solidFill>
                  <a:latin typeface="Arial"/>
                  <a:cs typeface="Arial"/>
                </a:rPr>
                <a:t>= 5.0</a:t>
              </a:r>
            </a:p>
          </p:txBody>
        </p:sp>
        <p:sp>
          <p:nvSpPr>
            <p:cNvPr id="41" name="Text Box 47"/>
            <p:cNvSpPr txBox="1">
              <a:spLocks noChangeArrowheads="1"/>
            </p:cNvSpPr>
            <p:nvPr/>
          </p:nvSpPr>
          <p:spPr bwMode="auto">
            <a:xfrm>
              <a:off x="1298" y="840"/>
              <a:ext cx="508" cy="298"/>
            </a:xfrm>
            <a:prstGeom prst="rect">
              <a:avLst/>
            </a:prstGeom>
            <a:noFill/>
            <a:ln w="9525">
              <a:noFill/>
              <a:miter lim="800000"/>
              <a:headEnd/>
              <a:tailEnd/>
            </a:ln>
          </p:spPr>
          <p:txBody>
            <a:bodyPr>
              <a:spAutoFit/>
            </a:bodyPr>
            <a:lstStyle/>
            <a:p>
              <a:pPr algn="r">
                <a:spcBef>
                  <a:spcPct val="50000"/>
                </a:spcBef>
              </a:pPr>
              <a:r>
                <a:rPr lang="en-US" sz="2500" b="1" i="1">
                  <a:solidFill>
                    <a:srgbClr val="800080"/>
                  </a:solidFill>
                  <a:latin typeface="Arial"/>
                  <a:cs typeface="Arial"/>
                </a:rPr>
                <a:t>E</a:t>
              </a:r>
              <a:r>
                <a:rPr lang="en-US" sz="2500">
                  <a:solidFill>
                    <a:srgbClr val="800080"/>
                  </a:solidFill>
                  <a:latin typeface="Arial"/>
                  <a:cs typeface="Arial"/>
                </a:rPr>
                <a:t> </a:t>
              </a:r>
              <a:r>
                <a:rPr lang="en-US" sz="1200">
                  <a:solidFill>
                    <a:srgbClr val="800080"/>
                  </a:solidFill>
                  <a:latin typeface="Arial"/>
                  <a:cs typeface="Arial"/>
                </a:rPr>
                <a:t> </a:t>
              </a:r>
              <a:r>
                <a:rPr lang="en-US" sz="2500">
                  <a:solidFill>
                    <a:srgbClr val="800080"/>
                  </a:solidFill>
                  <a:latin typeface="Arial"/>
                  <a:cs typeface="Arial"/>
                </a:rPr>
                <a:t>=</a:t>
              </a:r>
            </a:p>
          </p:txBody>
        </p:sp>
      </p:grpSp>
      <p:grpSp>
        <p:nvGrpSpPr>
          <p:cNvPr id="45" name="Group 50"/>
          <p:cNvGrpSpPr>
            <a:grpSpLocks/>
          </p:cNvGrpSpPr>
          <p:nvPr/>
        </p:nvGrpSpPr>
        <p:grpSpPr bwMode="auto">
          <a:xfrm>
            <a:off x="2725738" y="2805113"/>
            <a:ext cx="2727325" cy="906462"/>
            <a:chOff x="1298" y="707"/>
            <a:chExt cx="1718" cy="571"/>
          </a:xfrm>
        </p:grpSpPr>
        <p:grpSp>
          <p:nvGrpSpPr>
            <p:cNvPr id="46" name="Group 51"/>
            <p:cNvGrpSpPr>
              <a:grpSpLocks/>
            </p:cNvGrpSpPr>
            <p:nvPr/>
          </p:nvGrpSpPr>
          <p:grpSpPr bwMode="auto">
            <a:xfrm>
              <a:off x="1747" y="707"/>
              <a:ext cx="662" cy="571"/>
              <a:chOff x="1747" y="707"/>
              <a:chExt cx="662" cy="571"/>
            </a:xfrm>
          </p:grpSpPr>
          <p:sp>
            <p:nvSpPr>
              <p:cNvPr id="49" name="Text Box 52"/>
              <p:cNvSpPr txBox="1">
                <a:spLocks noChangeArrowheads="1"/>
              </p:cNvSpPr>
              <p:nvPr/>
            </p:nvSpPr>
            <p:spPr bwMode="auto">
              <a:xfrm>
                <a:off x="1758" y="707"/>
                <a:ext cx="642" cy="298"/>
              </a:xfrm>
              <a:prstGeom prst="rect">
                <a:avLst/>
              </a:prstGeom>
              <a:noFill/>
              <a:ln w="9525">
                <a:noFill/>
                <a:miter lim="800000"/>
                <a:headEnd/>
                <a:tailEnd/>
              </a:ln>
            </p:spPr>
            <p:txBody>
              <a:bodyPr>
                <a:spAutoFit/>
              </a:bodyPr>
              <a:lstStyle/>
              <a:p>
                <a:pPr algn="ctr">
                  <a:spcBef>
                    <a:spcPct val="50000"/>
                  </a:spcBef>
                </a:pPr>
                <a:r>
                  <a:rPr lang="en-US" sz="2500" dirty="0">
                    <a:solidFill>
                      <a:srgbClr val="009900"/>
                    </a:solidFill>
                    <a:latin typeface="Arial"/>
                    <a:cs typeface="Arial"/>
                  </a:rPr>
                  <a:t>67%</a:t>
                </a:r>
                <a:endParaRPr lang="en-US" sz="2500" b="1" i="1" baseline="30000" dirty="0">
                  <a:solidFill>
                    <a:srgbClr val="009900"/>
                  </a:solidFill>
                  <a:latin typeface="Arial"/>
                  <a:cs typeface="Arial"/>
                </a:endParaRPr>
              </a:p>
            </p:txBody>
          </p:sp>
          <p:sp>
            <p:nvSpPr>
              <p:cNvPr id="50" name="Text Box 53"/>
              <p:cNvSpPr txBox="1">
                <a:spLocks noChangeArrowheads="1"/>
              </p:cNvSpPr>
              <p:nvPr/>
            </p:nvSpPr>
            <p:spPr bwMode="auto">
              <a:xfrm>
                <a:off x="1747" y="980"/>
                <a:ext cx="662" cy="298"/>
              </a:xfrm>
              <a:prstGeom prst="rect">
                <a:avLst/>
              </a:prstGeom>
              <a:noFill/>
              <a:ln w="9525">
                <a:noFill/>
                <a:miter lim="800000"/>
                <a:headEnd/>
                <a:tailEnd/>
              </a:ln>
            </p:spPr>
            <p:txBody>
              <a:bodyPr>
                <a:spAutoFit/>
              </a:bodyPr>
              <a:lstStyle/>
              <a:p>
                <a:pPr algn="ctr">
                  <a:spcBef>
                    <a:spcPct val="50000"/>
                  </a:spcBef>
                </a:pPr>
                <a:r>
                  <a:rPr lang="en-US" sz="2500">
                    <a:solidFill>
                      <a:srgbClr val="009900"/>
                    </a:solidFill>
                    <a:latin typeface="Arial"/>
                    <a:cs typeface="Arial"/>
                  </a:rPr>
                  <a:t>67%</a:t>
                </a:r>
                <a:endParaRPr lang="en-US" sz="2500" b="1" i="1" baseline="30000">
                  <a:solidFill>
                    <a:srgbClr val="009900"/>
                  </a:solidFill>
                  <a:latin typeface="Arial"/>
                  <a:cs typeface="Arial"/>
                </a:endParaRPr>
              </a:p>
            </p:txBody>
          </p:sp>
          <p:sp>
            <p:nvSpPr>
              <p:cNvPr id="51" name="Line 54"/>
              <p:cNvSpPr>
                <a:spLocks noChangeShapeType="1"/>
              </p:cNvSpPr>
              <p:nvPr/>
            </p:nvSpPr>
            <p:spPr bwMode="auto">
              <a:xfrm flipV="1">
                <a:off x="1814" y="998"/>
                <a:ext cx="520" cy="0"/>
              </a:xfrm>
              <a:prstGeom prst="line">
                <a:avLst/>
              </a:prstGeom>
              <a:noFill/>
              <a:ln w="12700">
                <a:solidFill>
                  <a:srgbClr val="009900"/>
                </a:solidFill>
                <a:round/>
                <a:headEnd/>
                <a:tailEnd/>
              </a:ln>
            </p:spPr>
            <p:txBody>
              <a:bodyPr/>
              <a:lstStyle/>
              <a:p>
                <a:endParaRPr lang="en-US">
                  <a:latin typeface="Arial"/>
                  <a:cs typeface="Arial"/>
                </a:endParaRPr>
              </a:p>
            </p:txBody>
          </p:sp>
        </p:grpSp>
        <p:sp>
          <p:nvSpPr>
            <p:cNvPr id="47" name="Text Box 55"/>
            <p:cNvSpPr txBox="1">
              <a:spLocks noChangeArrowheads="1"/>
            </p:cNvSpPr>
            <p:nvPr/>
          </p:nvSpPr>
          <p:spPr bwMode="auto">
            <a:xfrm>
              <a:off x="2348" y="845"/>
              <a:ext cx="668" cy="298"/>
            </a:xfrm>
            <a:prstGeom prst="rect">
              <a:avLst/>
            </a:prstGeom>
            <a:noFill/>
            <a:ln w="9525">
              <a:noFill/>
              <a:miter lim="800000"/>
              <a:headEnd/>
              <a:tailEnd/>
            </a:ln>
          </p:spPr>
          <p:txBody>
            <a:bodyPr>
              <a:spAutoFit/>
            </a:bodyPr>
            <a:lstStyle/>
            <a:p>
              <a:pPr>
                <a:spcBef>
                  <a:spcPct val="50000"/>
                </a:spcBef>
              </a:pPr>
              <a:r>
                <a:rPr lang="en-US" sz="2500" dirty="0">
                  <a:solidFill>
                    <a:srgbClr val="009900"/>
                  </a:solidFill>
                  <a:latin typeface="Arial"/>
                  <a:cs typeface="Arial"/>
                </a:rPr>
                <a:t>= 1.0</a:t>
              </a:r>
            </a:p>
          </p:txBody>
        </p:sp>
        <p:sp>
          <p:nvSpPr>
            <p:cNvPr id="48" name="Text Box 56"/>
            <p:cNvSpPr txBox="1">
              <a:spLocks noChangeArrowheads="1"/>
            </p:cNvSpPr>
            <p:nvPr/>
          </p:nvSpPr>
          <p:spPr bwMode="auto">
            <a:xfrm>
              <a:off x="1298" y="840"/>
              <a:ext cx="508" cy="298"/>
            </a:xfrm>
            <a:prstGeom prst="rect">
              <a:avLst/>
            </a:prstGeom>
            <a:noFill/>
            <a:ln w="9525">
              <a:noFill/>
              <a:miter lim="800000"/>
              <a:headEnd/>
              <a:tailEnd/>
            </a:ln>
          </p:spPr>
          <p:txBody>
            <a:bodyPr>
              <a:spAutoFit/>
            </a:bodyPr>
            <a:lstStyle/>
            <a:p>
              <a:pPr algn="r">
                <a:spcBef>
                  <a:spcPct val="50000"/>
                </a:spcBef>
              </a:pPr>
              <a:r>
                <a:rPr lang="en-US" sz="2500" b="1" i="1" dirty="0">
                  <a:solidFill>
                    <a:srgbClr val="009900"/>
                  </a:solidFill>
                  <a:latin typeface="Arial"/>
                  <a:cs typeface="Arial"/>
                </a:rPr>
                <a:t>E</a:t>
              </a:r>
              <a:r>
                <a:rPr lang="en-US" sz="2500" dirty="0">
                  <a:solidFill>
                    <a:srgbClr val="009900"/>
                  </a:solidFill>
                  <a:latin typeface="Arial"/>
                  <a:cs typeface="Arial"/>
                </a:rPr>
                <a:t> </a:t>
              </a:r>
              <a:r>
                <a:rPr lang="en-US" sz="1200" dirty="0">
                  <a:solidFill>
                    <a:srgbClr val="009900"/>
                  </a:solidFill>
                  <a:latin typeface="Arial"/>
                  <a:cs typeface="Arial"/>
                </a:rPr>
                <a:t> </a:t>
              </a:r>
              <a:r>
                <a:rPr lang="en-US" sz="2500" dirty="0">
                  <a:solidFill>
                    <a:srgbClr val="009900"/>
                  </a:solidFill>
                  <a:latin typeface="Arial"/>
                  <a:cs typeface="Arial"/>
                </a:rPr>
                <a:t>=</a:t>
              </a:r>
            </a:p>
          </p:txBody>
        </p:sp>
      </p:grpSp>
      <p:grpSp>
        <p:nvGrpSpPr>
          <p:cNvPr id="52" name="Group 57"/>
          <p:cNvGrpSpPr>
            <a:grpSpLocks/>
          </p:cNvGrpSpPr>
          <p:nvPr/>
        </p:nvGrpSpPr>
        <p:grpSpPr bwMode="auto">
          <a:xfrm>
            <a:off x="3614738" y="3811588"/>
            <a:ext cx="2727325" cy="906462"/>
            <a:chOff x="1298" y="707"/>
            <a:chExt cx="1718" cy="571"/>
          </a:xfrm>
        </p:grpSpPr>
        <p:grpSp>
          <p:nvGrpSpPr>
            <p:cNvPr id="53" name="Group 58"/>
            <p:cNvGrpSpPr>
              <a:grpSpLocks/>
            </p:cNvGrpSpPr>
            <p:nvPr/>
          </p:nvGrpSpPr>
          <p:grpSpPr bwMode="auto">
            <a:xfrm>
              <a:off x="1747" y="707"/>
              <a:ext cx="662" cy="571"/>
              <a:chOff x="1747" y="707"/>
              <a:chExt cx="662" cy="571"/>
            </a:xfrm>
          </p:grpSpPr>
          <p:sp>
            <p:nvSpPr>
              <p:cNvPr id="56" name="Text Box 59"/>
              <p:cNvSpPr txBox="1">
                <a:spLocks noChangeArrowheads="1"/>
              </p:cNvSpPr>
              <p:nvPr/>
            </p:nvSpPr>
            <p:spPr bwMode="auto">
              <a:xfrm>
                <a:off x="1758" y="707"/>
                <a:ext cx="642" cy="298"/>
              </a:xfrm>
              <a:prstGeom prst="rect">
                <a:avLst/>
              </a:prstGeom>
              <a:noFill/>
              <a:ln w="9525">
                <a:noFill/>
                <a:miter lim="800000"/>
                <a:headEnd/>
                <a:tailEnd/>
              </a:ln>
            </p:spPr>
            <p:txBody>
              <a:bodyPr>
                <a:spAutoFit/>
              </a:bodyPr>
              <a:lstStyle/>
              <a:p>
                <a:pPr algn="ctr">
                  <a:spcBef>
                    <a:spcPct val="50000"/>
                  </a:spcBef>
                </a:pPr>
                <a:r>
                  <a:rPr lang="en-US" sz="2500">
                    <a:solidFill>
                      <a:srgbClr val="996633"/>
                    </a:solidFill>
                    <a:latin typeface="Arial"/>
                    <a:cs typeface="Arial"/>
                  </a:rPr>
                  <a:t>40%</a:t>
                </a:r>
                <a:endParaRPr lang="en-US" sz="2500" b="1" i="1" baseline="30000">
                  <a:solidFill>
                    <a:srgbClr val="996633"/>
                  </a:solidFill>
                  <a:latin typeface="Arial"/>
                  <a:cs typeface="Arial"/>
                </a:endParaRPr>
              </a:p>
            </p:txBody>
          </p:sp>
          <p:sp>
            <p:nvSpPr>
              <p:cNvPr id="57" name="Text Box 60"/>
              <p:cNvSpPr txBox="1">
                <a:spLocks noChangeArrowheads="1"/>
              </p:cNvSpPr>
              <p:nvPr/>
            </p:nvSpPr>
            <p:spPr bwMode="auto">
              <a:xfrm>
                <a:off x="1747" y="980"/>
                <a:ext cx="662" cy="298"/>
              </a:xfrm>
              <a:prstGeom prst="rect">
                <a:avLst/>
              </a:prstGeom>
              <a:noFill/>
              <a:ln w="9525">
                <a:noFill/>
                <a:miter lim="800000"/>
                <a:headEnd/>
                <a:tailEnd/>
              </a:ln>
            </p:spPr>
            <p:txBody>
              <a:bodyPr>
                <a:spAutoFit/>
              </a:bodyPr>
              <a:lstStyle/>
              <a:p>
                <a:pPr algn="ctr">
                  <a:spcBef>
                    <a:spcPct val="50000"/>
                  </a:spcBef>
                </a:pPr>
                <a:r>
                  <a:rPr lang="en-US" sz="2500">
                    <a:solidFill>
                      <a:srgbClr val="996633"/>
                    </a:solidFill>
                    <a:latin typeface="Arial"/>
                    <a:cs typeface="Arial"/>
                  </a:rPr>
                  <a:t>200%</a:t>
                </a:r>
                <a:endParaRPr lang="en-US" sz="2500" b="1" i="1" baseline="30000">
                  <a:solidFill>
                    <a:srgbClr val="996633"/>
                  </a:solidFill>
                  <a:latin typeface="Arial"/>
                  <a:cs typeface="Arial"/>
                </a:endParaRPr>
              </a:p>
            </p:txBody>
          </p:sp>
          <p:sp>
            <p:nvSpPr>
              <p:cNvPr id="58" name="Line 61"/>
              <p:cNvSpPr>
                <a:spLocks noChangeShapeType="1"/>
              </p:cNvSpPr>
              <p:nvPr/>
            </p:nvSpPr>
            <p:spPr bwMode="auto">
              <a:xfrm flipV="1">
                <a:off x="1814" y="998"/>
                <a:ext cx="520" cy="0"/>
              </a:xfrm>
              <a:prstGeom prst="line">
                <a:avLst/>
              </a:prstGeom>
              <a:noFill/>
              <a:ln w="12700">
                <a:solidFill>
                  <a:srgbClr val="996633"/>
                </a:solidFill>
                <a:round/>
                <a:headEnd/>
                <a:tailEnd/>
              </a:ln>
            </p:spPr>
            <p:txBody>
              <a:bodyPr/>
              <a:lstStyle/>
              <a:p>
                <a:endParaRPr lang="en-US">
                  <a:latin typeface="Arial"/>
                  <a:cs typeface="Arial"/>
                </a:endParaRPr>
              </a:p>
            </p:txBody>
          </p:sp>
        </p:grpSp>
        <p:sp>
          <p:nvSpPr>
            <p:cNvPr id="54" name="Text Box 62"/>
            <p:cNvSpPr txBox="1">
              <a:spLocks noChangeArrowheads="1"/>
            </p:cNvSpPr>
            <p:nvPr/>
          </p:nvSpPr>
          <p:spPr bwMode="auto">
            <a:xfrm>
              <a:off x="2348" y="845"/>
              <a:ext cx="668" cy="298"/>
            </a:xfrm>
            <a:prstGeom prst="rect">
              <a:avLst/>
            </a:prstGeom>
            <a:noFill/>
            <a:ln w="9525">
              <a:noFill/>
              <a:miter lim="800000"/>
              <a:headEnd/>
              <a:tailEnd/>
            </a:ln>
          </p:spPr>
          <p:txBody>
            <a:bodyPr>
              <a:spAutoFit/>
            </a:bodyPr>
            <a:lstStyle/>
            <a:p>
              <a:pPr>
                <a:spcBef>
                  <a:spcPct val="50000"/>
                </a:spcBef>
              </a:pPr>
              <a:r>
                <a:rPr lang="en-US" sz="2500">
                  <a:solidFill>
                    <a:srgbClr val="996633"/>
                  </a:solidFill>
                  <a:latin typeface="Arial"/>
                  <a:cs typeface="Arial"/>
                </a:rPr>
                <a:t>= 0.2</a:t>
              </a:r>
            </a:p>
          </p:txBody>
        </p:sp>
        <p:sp>
          <p:nvSpPr>
            <p:cNvPr id="55" name="Text Box 63"/>
            <p:cNvSpPr txBox="1">
              <a:spLocks noChangeArrowheads="1"/>
            </p:cNvSpPr>
            <p:nvPr/>
          </p:nvSpPr>
          <p:spPr bwMode="auto">
            <a:xfrm>
              <a:off x="1298" y="840"/>
              <a:ext cx="508" cy="298"/>
            </a:xfrm>
            <a:prstGeom prst="rect">
              <a:avLst/>
            </a:prstGeom>
            <a:noFill/>
            <a:ln w="9525">
              <a:noFill/>
              <a:miter lim="800000"/>
              <a:headEnd/>
              <a:tailEnd/>
            </a:ln>
          </p:spPr>
          <p:txBody>
            <a:bodyPr>
              <a:spAutoFit/>
            </a:bodyPr>
            <a:lstStyle/>
            <a:p>
              <a:pPr algn="r">
                <a:spcBef>
                  <a:spcPct val="50000"/>
                </a:spcBef>
              </a:pPr>
              <a:r>
                <a:rPr lang="en-US" sz="2500" b="1" i="1">
                  <a:solidFill>
                    <a:srgbClr val="996633"/>
                  </a:solidFill>
                  <a:latin typeface="Arial"/>
                  <a:cs typeface="Arial"/>
                </a:rPr>
                <a:t>E</a:t>
              </a:r>
              <a:r>
                <a:rPr lang="en-US" sz="2500">
                  <a:solidFill>
                    <a:srgbClr val="996633"/>
                  </a:solidFill>
                  <a:latin typeface="Arial"/>
                  <a:cs typeface="Arial"/>
                </a:rPr>
                <a:t> </a:t>
              </a:r>
              <a:r>
                <a:rPr lang="en-US" sz="1200">
                  <a:solidFill>
                    <a:srgbClr val="996633"/>
                  </a:solidFill>
                  <a:latin typeface="Arial"/>
                  <a:cs typeface="Arial"/>
                </a:rPr>
                <a:t> </a:t>
              </a:r>
              <a:r>
                <a:rPr lang="en-US" sz="2500">
                  <a:solidFill>
                    <a:srgbClr val="996633"/>
                  </a:solidFill>
                  <a:latin typeface="Arial"/>
                  <a:cs typeface="Arial"/>
                </a:rPr>
                <a:t>=</a:t>
              </a:r>
            </a:p>
          </p:txBody>
        </p:sp>
      </p:grpSp>
    </p:spTree>
    <p:extLst>
      <p:ext uri="{BB962C8B-B14F-4D97-AF65-F5344CB8AC3E}">
        <p14:creationId xmlns:p14="http://schemas.microsoft.com/office/powerpoint/2010/main" val="351955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trips(downRigh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strips(downRight)">
                                      <p:cBhvr>
                                        <p:cTn id="16" dur="500"/>
                                        <p:tgtEl>
                                          <p:spTgt spid="25"/>
                                        </p:tgtEl>
                                      </p:cBhvr>
                                    </p:animEffect>
                                  </p:childTnLst>
                                </p:cTn>
                              </p:par>
                            </p:childTnLst>
                          </p:cTn>
                        </p:par>
                        <p:par>
                          <p:cTn id="17" fill="hold">
                            <p:stCondLst>
                              <p:cond delay="500"/>
                            </p:stCondLst>
                            <p:childTnLst>
                              <p:par>
                                <p:cTn id="18" presetID="18" presetClass="entr" presetSubtype="6"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strips(downRight)">
                                      <p:cBhvr>
                                        <p:cTn id="20" dur="500"/>
                                        <p:tgtEl>
                                          <p:spTgt spid="37"/>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strips(downRight)">
                                      <p:cBhvr>
                                        <p:cTn id="29" dur="500"/>
                                        <p:tgtEl>
                                          <p:spTgt spid="30"/>
                                        </p:tgtEl>
                                      </p:cBhvr>
                                    </p:animEffect>
                                  </p:childTnLst>
                                </p:cTn>
                              </p:par>
                            </p:childTnLst>
                          </p:cTn>
                        </p:par>
                        <p:par>
                          <p:cTn id="30" fill="hold">
                            <p:stCondLst>
                              <p:cond delay="500"/>
                            </p:stCondLst>
                            <p:childTnLst>
                              <p:par>
                                <p:cTn id="31" presetID="18" presetClass="entr" presetSubtype="6"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strips(downRight)">
                                      <p:cBhvr>
                                        <p:cTn id="33" dur="500"/>
                                        <p:tgtEl>
                                          <p:spTgt spid="35"/>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left)">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strips(downRight)">
                                      <p:cBhvr>
                                        <p:cTn id="42" dur="500"/>
                                        <p:tgtEl>
                                          <p:spTgt spid="36"/>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left)">
                                      <p:cBhvr>
                                        <p:cTn id="4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5"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Elasticity and Total Revenue</a:t>
            </a:r>
          </a:p>
        </p:txBody>
      </p:sp>
      <p:sp>
        <p:nvSpPr>
          <p:cNvPr id="3" name="Text Placeholder 2"/>
          <p:cNvSpPr>
            <a:spLocks noGrp="1"/>
          </p:cNvSpPr>
          <p:nvPr>
            <p:ph type="body" sz="quarter" idx="12"/>
          </p:nvPr>
        </p:nvSpPr>
        <p:spPr>
          <a:xfrm>
            <a:off x="5257800" y="901700"/>
            <a:ext cx="3733800" cy="5346700"/>
          </a:xfrm>
        </p:spPr>
        <p:txBody>
          <a:bodyPr/>
          <a:lstStyle/>
          <a:p>
            <a:r>
              <a:rPr lang="en-US" sz="2700" dirty="0"/>
              <a:t>Elastic </a:t>
            </a:r>
            <a:r>
              <a:rPr lang="en-US" sz="2700" dirty="0" smtClean="0"/>
              <a:t>demand</a:t>
            </a:r>
            <a:r>
              <a:rPr lang="en-US" sz="2700" dirty="0"/>
              <a:t/>
            </a:r>
            <a:br>
              <a:rPr lang="en-US" sz="2700" dirty="0"/>
            </a:br>
            <a:r>
              <a:rPr lang="en-US" sz="2700" dirty="0"/>
              <a:t>(elasticity = 1.8</a:t>
            </a:r>
            <a:r>
              <a:rPr lang="en-US" sz="2700" dirty="0" smtClean="0"/>
              <a:t>)</a:t>
            </a:r>
          </a:p>
          <a:p>
            <a:endParaRPr lang="en-US" sz="2700" dirty="0" smtClean="0"/>
          </a:p>
          <a:p>
            <a:r>
              <a:rPr lang="en-US" sz="2700" dirty="0">
                <a:solidFill>
                  <a:srgbClr val="005EA4"/>
                </a:solidFill>
                <a:cs typeface="Arial"/>
              </a:rPr>
              <a:t>If </a:t>
            </a:r>
            <a:r>
              <a:rPr lang="en-US" sz="2700" b="1" i="1" dirty="0">
                <a:solidFill>
                  <a:srgbClr val="005EA4"/>
                </a:solidFill>
                <a:cs typeface="Arial"/>
              </a:rPr>
              <a:t>P</a:t>
            </a:r>
            <a:r>
              <a:rPr lang="en-US" sz="2700" dirty="0">
                <a:solidFill>
                  <a:srgbClr val="005EA4"/>
                </a:solidFill>
                <a:cs typeface="Arial"/>
              </a:rPr>
              <a:t> = $200, </a:t>
            </a:r>
            <a:r>
              <a:rPr lang="en-US" sz="2700" b="1" i="1" dirty="0" smtClean="0">
                <a:solidFill>
                  <a:srgbClr val="005EA4"/>
                </a:solidFill>
                <a:cs typeface="Arial"/>
              </a:rPr>
              <a:t>Q</a:t>
            </a:r>
            <a:r>
              <a:rPr lang="en-US" sz="2700" dirty="0" smtClean="0">
                <a:solidFill>
                  <a:srgbClr val="005EA4"/>
                </a:solidFill>
                <a:cs typeface="Arial"/>
              </a:rPr>
              <a:t> </a:t>
            </a:r>
            <a:r>
              <a:rPr lang="en-US" sz="2700" dirty="0">
                <a:solidFill>
                  <a:srgbClr val="005EA4"/>
                </a:solidFill>
                <a:cs typeface="Arial"/>
              </a:rPr>
              <a:t>= </a:t>
            </a:r>
            <a:r>
              <a:rPr lang="en-US" sz="2700" dirty="0" smtClean="0">
                <a:solidFill>
                  <a:srgbClr val="005EA4"/>
                </a:solidFill>
                <a:cs typeface="Arial"/>
              </a:rPr>
              <a:t>12, </a:t>
            </a:r>
            <a:r>
              <a:rPr lang="en-US" sz="2700" dirty="0">
                <a:solidFill>
                  <a:srgbClr val="005EA4"/>
                </a:solidFill>
                <a:cs typeface="Arial"/>
              </a:rPr>
              <a:t>and revenue = $</a:t>
            </a:r>
            <a:r>
              <a:rPr lang="en-US" sz="2700" dirty="0" smtClean="0">
                <a:solidFill>
                  <a:srgbClr val="005EA4"/>
                </a:solidFill>
                <a:cs typeface="Arial"/>
              </a:rPr>
              <a:t>2400</a:t>
            </a:r>
            <a:endParaRPr lang="en-US" sz="2700" dirty="0">
              <a:solidFill>
                <a:srgbClr val="005EA4"/>
              </a:solidFill>
              <a:cs typeface="Arial"/>
            </a:endParaRPr>
          </a:p>
          <a:p>
            <a:endParaRPr lang="en-US" sz="2700" dirty="0" smtClean="0">
              <a:cs typeface="Arial"/>
            </a:endParaRPr>
          </a:p>
          <a:p>
            <a:r>
              <a:rPr lang="en-US" sz="2700" dirty="0" smtClean="0">
                <a:solidFill>
                  <a:srgbClr val="00B050"/>
                </a:solidFill>
                <a:cs typeface="Arial"/>
              </a:rPr>
              <a:t>If </a:t>
            </a:r>
            <a:r>
              <a:rPr lang="en-US" sz="2700" b="1" i="1" dirty="0">
                <a:solidFill>
                  <a:srgbClr val="00B050"/>
                </a:solidFill>
                <a:cs typeface="Arial"/>
              </a:rPr>
              <a:t>P</a:t>
            </a:r>
            <a:r>
              <a:rPr lang="en-US" sz="2700" dirty="0">
                <a:solidFill>
                  <a:srgbClr val="00B050"/>
                </a:solidFill>
                <a:cs typeface="Arial"/>
              </a:rPr>
              <a:t> = $250, </a:t>
            </a:r>
            <a:r>
              <a:rPr lang="en-US" sz="2700" b="1" i="1" dirty="0" smtClean="0">
                <a:solidFill>
                  <a:srgbClr val="00B050"/>
                </a:solidFill>
                <a:cs typeface="Arial"/>
              </a:rPr>
              <a:t>Q</a:t>
            </a:r>
            <a:r>
              <a:rPr lang="en-US" sz="2700" dirty="0" smtClean="0">
                <a:solidFill>
                  <a:srgbClr val="00B050"/>
                </a:solidFill>
                <a:cs typeface="Arial"/>
              </a:rPr>
              <a:t> </a:t>
            </a:r>
            <a:r>
              <a:rPr lang="en-US" sz="2700" dirty="0">
                <a:solidFill>
                  <a:srgbClr val="00B050"/>
                </a:solidFill>
                <a:cs typeface="Arial"/>
              </a:rPr>
              <a:t>= </a:t>
            </a:r>
            <a:r>
              <a:rPr lang="en-US" sz="2700" dirty="0" smtClean="0">
                <a:solidFill>
                  <a:srgbClr val="00B050"/>
                </a:solidFill>
                <a:cs typeface="Arial"/>
              </a:rPr>
              <a:t>8, </a:t>
            </a:r>
            <a:r>
              <a:rPr lang="en-US" sz="2700" dirty="0">
                <a:solidFill>
                  <a:srgbClr val="00B050"/>
                </a:solidFill>
                <a:cs typeface="Arial"/>
              </a:rPr>
              <a:t>and </a:t>
            </a:r>
            <a:br>
              <a:rPr lang="en-US" sz="2700" dirty="0">
                <a:solidFill>
                  <a:srgbClr val="00B050"/>
                </a:solidFill>
                <a:cs typeface="Arial"/>
              </a:rPr>
            </a:br>
            <a:r>
              <a:rPr lang="en-US" sz="2700" dirty="0">
                <a:solidFill>
                  <a:srgbClr val="00B050"/>
                </a:solidFill>
                <a:cs typeface="Arial"/>
              </a:rPr>
              <a:t>revenue = $</a:t>
            </a:r>
            <a:r>
              <a:rPr lang="en-US" sz="2700" dirty="0" smtClean="0">
                <a:solidFill>
                  <a:srgbClr val="00B050"/>
                </a:solidFill>
                <a:cs typeface="Arial"/>
              </a:rPr>
              <a:t>2000</a:t>
            </a:r>
            <a:endParaRPr lang="en-US" sz="2700" dirty="0">
              <a:solidFill>
                <a:srgbClr val="00B050"/>
              </a:solidFill>
              <a:cs typeface="Arial"/>
            </a:endParaRPr>
          </a:p>
          <a:p>
            <a:endParaRPr lang="en-US" sz="2700" dirty="0" smtClean="0">
              <a:cs typeface="Arial"/>
            </a:endParaRPr>
          </a:p>
          <a:p>
            <a:r>
              <a:rPr lang="en-US" sz="2700" dirty="0" smtClean="0">
                <a:cs typeface="Arial"/>
              </a:rPr>
              <a:t>When </a:t>
            </a:r>
            <a:r>
              <a:rPr lang="en-US" sz="2700" b="1" i="1" dirty="0">
                <a:cs typeface="Arial"/>
              </a:rPr>
              <a:t>D</a:t>
            </a:r>
            <a:r>
              <a:rPr lang="en-US" sz="2700" dirty="0">
                <a:cs typeface="Arial"/>
              </a:rPr>
              <a:t> is elastic, </a:t>
            </a:r>
            <a:br>
              <a:rPr lang="en-US" sz="2700" dirty="0">
                <a:cs typeface="Arial"/>
              </a:rPr>
            </a:br>
            <a:r>
              <a:rPr lang="en-US" sz="2700" dirty="0">
                <a:cs typeface="Arial"/>
              </a:rPr>
              <a:t>a price </a:t>
            </a:r>
            <a:r>
              <a:rPr lang="en-US" sz="2700" dirty="0" smtClean="0">
                <a:cs typeface="Arial"/>
              </a:rPr>
              <a:t>increase causes </a:t>
            </a:r>
            <a:r>
              <a:rPr lang="en-US" sz="2700" dirty="0">
                <a:cs typeface="Arial"/>
              </a:rPr>
              <a:t>revenue to fall. </a:t>
            </a:r>
          </a:p>
          <a:p>
            <a:endParaRPr lang="en-US" sz="2700" dirty="0"/>
          </a:p>
          <a:p>
            <a:endParaRPr lang="en-US" sz="27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11</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4"/>
          <p:cNvGrpSpPr>
            <a:grpSpLocks/>
          </p:cNvGrpSpPr>
          <p:nvPr/>
        </p:nvGrpSpPr>
        <p:grpSpPr bwMode="auto">
          <a:xfrm>
            <a:off x="623888" y="1608137"/>
            <a:ext cx="4449762" cy="3868738"/>
            <a:chOff x="2444" y="900"/>
            <a:chExt cx="2803" cy="2437"/>
          </a:xfrm>
        </p:grpSpPr>
        <p:grpSp>
          <p:nvGrpSpPr>
            <p:cNvPr id="7" name="Group 5"/>
            <p:cNvGrpSpPr>
              <a:grpSpLocks/>
            </p:cNvGrpSpPr>
            <p:nvPr/>
          </p:nvGrpSpPr>
          <p:grpSpPr bwMode="auto">
            <a:xfrm>
              <a:off x="2591" y="1175"/>
              <a:ext cx="2350" cy="2015"/>
              <a:chOff x="1098" y="1361"/>
              <a:chExt cx="2116" cy="2027"/>
            </a:xfrm>
          </p:grpSpPr>
          <p:sp>
            <p:nvSpPr>
              <p:cNvPr id="10"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8"/>
            <p:cNvSpPr txBox="1">
              <a:spLocks noChangeArrowheads="1"/>
            </p:cNvSpPr>
            <p:nvPr/>
          </p:nvSpPr>
          <p:spPr bwMode="auto">
            <a:xfrm>
              <a:off x="2444" y="900"/>
              <a:ext cx="316" cy="289"/>
            </a:xfrm>
            <a:prstGeom prst="rect">
              <a:avLst/>
            </a:prstGeom>
            <a:noFill/>
            <a:ln w="9525">
              <a:noFill/>
              <a:miter lim="800000"/>
              <a:headEnd/>
              <a:tailEnd/>
            </a:ln>
          </p:spPr>
          <p:txBody>
            <a:bodyPr>
              <a:spAutoFit/>
            </a:bodyPr>
            <a:lstStyle/>
            <a:p>
              <a:pPr algn="ctr">
                <a:spcBef>
                  <a:spcPct val="50000"/>
                </a:spcBef>
              </a:pPr>
              <a:r>
                <a:rPr lang="en-US" sz="2400" b="1" i="1" dirty="0">
                  <a:latin typeface="Arial"/>
                  <a:cs typeface="Arial"/>
                </a:rPr>
                <a:t>P</a:t>
              </a:r>
            </a:p>
          </p:txBody>
        </p:sp>
        <p:sp>
          <p:nvSpPr>
            <p:cNvPr id="9" name="Text Box 9"/>
            <p:cNvSpPr txBox="1">
              <a:spLocks noChangeArrowheads="1"/>
            </p:cNvSpPr>
            <p:nvPr/>
          </p:nvSpPr>
          <p:spPr bwMode="auto">
            <a:xfrm>
              <a:off x="4886" y="3046"/>
              <a:ext cx="361" cy="291"/>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12" name="Group 39"/>
          <p:cNvGrpSpPr>
            <a:grpSpLocks/>
          </p:cNvGrpSpPr>
          <p:nvPr/>
        </p:nvGrpSpPr>
        <p:grpSpPr bwMode="auto">
          <a:xfrm>
            <a:off x="1200150" y="2479675"/>
            <a:ext cx="3905250" cy="1722437"/>
            <a:chOff x="2996" y="1521"/>
            <a:chExt cx="2460" cy="1085"/>
          </a:xfrm>
        </p:grpSpPr>
        <p:sp>
          <p:nvSpPr>
            <p:cNvPr id="13" name="Line 11"/>
            <p:cNvSpPr>
              <a:spLocks noChangeShapeType="1"/>
            </p:cNvSpPr>
            <p:nvPr/>
          </p:nvSpPr>
          <p:spPr bwMode="auto">
            <a:xfrm>
              <a:off x="2996" y="1521"/>
              <a:ext cx="2045" cy="919"/>
            </a:xfrm>
            <a:prstGeom prst="line">
              <a:avLst/>
            </a:prstGeom>
            <a:noFill/>
            <a:ln w="38100">
              <a:solidFill>
                <a:schemeClr val="accent6">
                  <a:lumMod val="50000"/>
                </a:schemeClr>
              </a:solidFill>
              <a:round/>
              <a:headEnd/>
              <a:tailEnd/>
            </a:ln>
          </p:spPr>
          <p:txBody>
            <a:bodyPr/>
            <a:lstStyle/>
            <a:p>
              <a:endParaRPr lang="en-US">
                <a:latin typeface="Arial"/>
                <a:cs typeface="Arial"/>
              </a:endParaRPr>
            </a:p>
          </p:txBody>
        </p:sp>
        <p:sp>
          <p:nvSpPr>
            <p:cNvPr id="14" name="Text Box 12"/>
            <p:cNvSpPr txBox="1">
              <a:spLocks noChangeArrowheads="1"/>
            </p:cNvSpPr>
            <p:nvPr/>
          </p:nvSpPr>
          <p:spPr bwMode="auto">
            <a:xfrm>
              <a:off x="4882" y="2318"/>
              <a:ext cx="574"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p>
          </p:txBody>
        </p:sp>
      </p:grpSp>
      <p:sp>
        <p:nvSpPr>
          <p:cNvPr id="15" name="Rectangle 35"/>
          <p:cNvSpPr>
            <a:spLocks noChangeArrowheads="1"/>
          </p:cNvSpPr>
          <p:nvPr/>
        </p:nvSpPr>
        <p:spPr bwMode="auto">
          <a:xfrm>
            <a:off x="2359025" y="3632200"/>
            <a:ext cx="1314450" cy="1600200"/>
          </a:xfrm>
          <a:prstGeom prst="rect">
            <a:avLst/>
          </a:prstGeom>
          <a:pattFill prst="wdDnDiag">
            <a:fgClr>
              <a:srgbClr val="0000FF">
                <a:alpha val="50195"/>
              </a:srgbClr>
            </a:fgClr>
            <a:bgClr>
              <a:srgbClr val="33CCFF">
                <a:alpha val="50195"/>
              </a:srgbClr>
            </a:bgClr>
          </a:pattFill>
          <a:ln w="38100">
            <a:solidFill>
              <a:srgbClr val="0000CC"/>
            </a:solidFill>
            <a:miter lim="800000"/>
            <a:headEnd/>
            <a:tailEnd/>
          </a:ln>
        </p:spPr>
        <p:txBody>
          <a:bodyPr wrap="none" anchor="ctr"/>
          <a:lstStyle/>
          <a:p>
            <a:endParaRPr lang="en-US">
              <a:latin typeface="Arial"/>
              <a:cs typeface="Arial"/>
            </a:endParaRPr>
          </a:p>
        </p:txBody>
      </p:sp>
      <p:sp>
        <p:nvSpPr>
          <p:cNvPr id="16" name="Rectangle 36"/>
          <p:cNvSpPr>
            <a:spLocks noChangeArrowheads="1"/>
          </p:cNvSpPr>
          <p:nvPr/>
        </p:nvSpPr>
        <p:spPr bwMode="auto">
          <a:xfrm>
            <a:off x="887413" y="3017837"/>
            <a:ext cx="1428750" cy="571500"/>
          </a:xfrm>
          <a:prstGeom prst="rect">
            <a:avLst/>
          </a:prstGeom>
          <a:pattFill prst="wdUpDiag">
            <a:fgClr>
              <a:srgbClr val="FF9900">
                <a:alpha val="50195"/>
              </a:srgbClr>
            </a:fgClr>
            <a:bgClr>
              <a:srgbClr val="FFFF99">
                <a:alpha val="50195"/>
              </a:srgbClr>
            </a:bgClr>
          </a:pattFill>
          <a:ln w="38100">
            <a:solidFill>
              <a:srgbClr val="66FF66"/>
            </a:solidFill>
            <a:miter lim="800000"/>
            <a:headEnd/>
            <a:tailEnd/>
          </a:ln>
        </p:spPr>
        <p:txBody>
          <a:bodyPr wrap="none" anchor="ctr"/>
          <a:lstStyle/>
          <a:p>
            <a:endParaRPr lang="en-US">
              <a:latin typeface="Arial"/>
              <a:cs typeface="Arial"/>
            </a:endParaRPr>
          </a:p>
        </p:txBody>
      </p:sp>
      <p:sp>
        <p:nvSpPr>
          <p:cNvPr id="17" name="Text Box 37"/>
          <p:cNvSpPr txBox="1">
            <a:spLocks noChangeArrowheads="1"/>
          </p:cNvSpPr>
          <p:nvPr/>
        </p:nvSpPr>
        <p:spPr bwMode="auto">
          <a:xfrm>
            <a:off x="3694113" y="2074862"/>
            <a:ext cx="1390650" cy="1571625"/>
          </a:xfrm>
          <a:prstGeom prst="rect">
            <a:avLst/>
          </a:prstGeom>
          <a:noFill/>
          <a:ln w="38100">
            <a:solidFill>
              <a:srgbClr val="0000FF"/>
            </a:solidFill>
            <a:miter lim="800000"/>
            <a:headEnd/>
            <a:tailEnd/>
          </a:ln>
        </p:spPr>
        <p:txBody>
          <a:bodyPr>
            <a:spAutoFit/>
          </a:bodyPr>
          <a:lstStyle/>
          <a:p>
            <a:pPr>
              <a:spcBef>
                <a:spcPct val="50000"/>
              </a:spcBef>
            </a:pPr>
            <a:r>
              <a:rPr lang="en-US" sz="2400" dirty="0">
                <a:latin typeface="Arial"/>
                <a:cs typeface="Arial"/>
              </a:rPr>
              <a:t>lost revenue due to lower </a:t>
            </a:r>
            <a:r>
              <a:rPr lang="en-US" sz="2400" b="1" i="1" dirty="0">
                <a:latin typeface="Arial"/>
                <a:cs typeface="Arial"/>
              </a:rPr>
              <a:t>Q</a:t>
            </a:r>
          </a:p>
        </p:txBody>
      </p:sp>
      <p:sp>
        <p:nvSpPr>
          <p:cNvPr id="18" name="Text Box 38"/>
          <p:cNvSpPr txBox="1">
            <a:spLocks noChangeArrowheads="1"/>
          </p:cNvSpPr>
          <p:nvPr/>
        </p:nvSpPr>
        <p:spPr bwMode="auto">
          <a:xfrm>
            <a:off x="1979612" y="1360487"/>
            <a:ext cx="1692276" cy="1569660"/>
          </a:xfrm>
          <a:prstGeom prst="rect">
            <a:avLst/>
          </a:prstGeom>
          <a:noFill/>
          <a:ln w="38100">
            <a:solidFill>
              <a:srgbClr val="66FF66"/>
            </a:solidFill>
            <a:miter lim="800000"/>
            <a:headEnd/>
            <a:tailEnd/>
          </a:ln>
        </p:spPr>
        <p:txBody>
          <a:bodyPr wrap="square">
            <a:spAutoFit/>
          </a:bodyPr>
          <a:lstStyle/>
          <a:p>
            <a:pPr>
              <a:spcBef>
                <a:spcPct val="50000"/>
              </a:spcBef>
            </a:pPr>
            <a:r>
              <a:rPr lang="en-US" sz="2400" dirty="0">
                <a:latin typeface="Arial"/>
                <a:cs typeface="Arial"/>
              </a:rPr>
              <a:t>increased revenue due to higher </a:t>
            </a:r>
            <a:r>
              <a:rPr lang="en-US" sz="2400" b="1" i="1" dirty="0">
                <a:latin typeface="Arial"/>
                <a:cs typeface="Arial"/>
              </a:rPr>
              <a:t>P</a:t>
            </a:r>
          </a:p>
        </p:txBody>
      </p:sp>
      <p:sp>
        <p:nvSpPr>
          <p:cNvPr id="19" name="Text Box 40"/>
          <p:cNvSpPr txBox="1">
            <a:spLocks noChangeArrowheads="1"/>
          </p:cNvSpPr>
          <p:nvPr/>
        </p:nvSpPr>
        <p:spPr bwMode="auto">
          <a:xfrm>
            <a:off x="497891" y="730594"/>
            <a:ext cx="4217987" cy="461665"/>
          </a:xfrm>
          <a:prstGeom prst="rect">
            <a:avLst/>
          </a:prstGeom>
          <a:noFill/>
          <a:ln w="9525">
            <a:noFill/>
            <a:miter lim="800000"/>
            <a:headEnd/>
            <a:tailEnd/>
          </a:ln>
        </p:spPr>
        <p:txBody>
          <a:bodyPr wrap="square">
            <a:spAutoFit/>
          </a:bodyPr>
          <a:lstStyle/>
          <a:p>
            <a:pPr algn="ctr">
              <a:spcBef>
                <a:spcPct val="50000"/>
              </a:spcBef>
            </a:pPr>
            <a:r>
              <a:rPr lang="en-US" sz="2400" dirty="0">
                <a:latin typeface="Arial"/>
                <a:cs typeface="Arial"/>
              </a:rPr>
              <a:t>Deman</a:t>
            </a:r>
            <a:r>
              <a:rPr lang="en-US" altLang="moh-CA" sz="2400" dirty="0">
                <a:latin typeface="Arial"/>
                <a:cs typeface="Arial"/>
              </a:rPr>
              <a:t>d</a:t>
            </a:r>
            <a:r>
              <a:rPr lang="en-US" sz="2400" dirty="0">
                <a:latin typeface="Arial"/>
                <a:cs typeface="Arial"/>
              </a:rPr>
              <a:t> for your websites</a:t>
            </a:r>
          </a:p>
        </p:txBody>
      </p:sp>
      <p:grpSp>
        <p:nvGrpSpPr>
          <p:cNvPr id="20" name="Group 14"/>
          <p:cNvGrpSpPr>
            <a:grpSpLocks/>
          </p:cNvGrpSpPr>
          <p:nvPr/>
        </p:nvGrpSpPr>
        <p:grpSpPr bwMode="auto">
          <a:xfrm>
            <a:off x="-14288" y="3376612"/>
            <a:ext cx="3990975" cy="2312988"/>
            <a:chOff x="2229" y="2086"/>
            <a:chExt cx="2514" cy="1457"/>
          </a:xfrm>
        </p:grpSpPr>
        <p:sp>
          <p:nvSpPr>
            <p:cNvPr id="21" name="Rectangle 15"/>
            <p:cNvSpPr>
              <a:spLocks noChangeArrowheads="1"/>
            </p:cNvSpPr>
            <p:nvPr/>
          </p:nvSpPr>
          <p:spPr bwMode="auto">
            <a:xfrm>
              <a:off x="2787" y="2238"/>
              <a:ext cx="1779" cy="1020"/>
            </a:xfrm>
            <a:prstGeom prst="rect">
              <a:avLst/>
            </a:prstGeom>
            <a:solidFill>
              <a:srgbClr val="0066FF">
                <a:alpha val="50195"/>
              </a:srgbClr>
            </a:solidFill>
            <a:ln w="9525">
              <a:noFill/>
              <a:miter lim="800000"/>
              <a:headEnd/>
              <a:tailEnd/>
            </a:ln>
          </p:spPr>
          <p:txBody>
            <a:bodyPr wrap="none" anchor="ctr"/>
            <a:lstStyle/>
            <a:p>
              <a:endParaRPr lang="en-US">
                <a:latin typeface="Arial"/>
                <a:cs typeface="Arial"/>
              </a:endParaRPr>
            </a:p>
          </p:txBody>
        </p:sp>
        <p:grpSp>
          <p:nvGrpSpPr>
            <p:cNvPr id="22" name="Group 16"/>
            <p:cNvGrpSpPr>
              <a:grpSpLocks/>
            </p:cNvGrpSpPr>
            <p:nvPr/>
          </p:nvGrpSpPr>
          <p:grpSpPr bwMode="auto">
            <a:xfrm>
              <a:off x="2229" y="2086"/>
              <a:ext cx="2514" cy="1457"/>
              <a:chOff x="2040" y="2014"/>
              <a:chExt cx="2514" cy="1457"/>
            </a:xfrm>
          </p:grpSpPr>
          <p:sp>
            <p:nvSpPr>
              <p:cNvPr id="24" name="Text Box 17"/>
              <p:cNvSpPr txBox="1">
                <a:spLocks noChangeArrowheads="1"/>
              </p:cNvSpPr>
              <p:nvPr/>
            </p:nvSpPr>
            <p:spPr bwMode="auto">
              <a:xfrm>
                <a:off x="2040" y="2014"/>
                <a:ext cx="549" cy="288"/>
              </a:xfrm>
              <a:prstGeom prst="rect">
                <a:avLst/>
              </a:prstGeom>
              <a:noFill/>
              <a:ln w="9525">
                <a:noFill/>
                <a:miter lim="800000"/>
                <a:headEnd/>
                <a:tailEnd/>
              </a:ln>
            </p:spPr>
            <p:txBody>
              <a:bodyPr>
                <a:spAutoFit/>
              </a:bodyPr>
              <a:lstStyle/>
              <a:p>
                <a:pPr algn="r">
                  <a:spcBef>
                    <a:spcPct val="50000"/>
                  </a:spcBef>
                </a:pPr>
                <a:r>
                  <a:rPr lang="en-US" sz="2400" dirty="0">
                    <a:latin typeface="Arial"/>
                    <a:cs typeface="Arial"/>
                  </a:rPr>
                  <a:t>$200</a:t>
                </a:r>
                <a:endParaRPr lang="en-US" sz="2400" baseline="-25000" dirty="0">
                  <a:latin typeface="Arial"/>
                  <a:cs typeface="Arial"/>
                </a:endParaRPr>
              </a:p>
            </p:txBody>
          </p:sp>
          <p:sp>
            <p:nvSpPr>
              <p:cNvPr id="25" name="Text Box 18"/>
              <p:cNvSpPr txBox="1">
                <a:spLocks noChangeArrowheads="1"/>
              </p:cNvSpPr>
              <p:nvPr/>
            </p:nvSpPr>
            <p:spPr bwMode="auto">
              <a:xfrm>
                <a:off x="4209" y="3183"/>
                <a:ext cx="345" cy="288"/>
              </a:xfrm>
              <a:prstGeom prst="rect">
                <a:avLst/>
              </a:prstGeom>
              <a:noFill/>
              <a:ln w="9525">
                <a:noFill/>
                <a:miter lim="800000"/>
                <a:headEnd/>
                <a:tailEnd/>
              </a:ln>
            </p:spPr>
            <p:txBody>
              <a:bodyPr>
                <a:spAutoFit/>
              </a:bodyPr>
              <a:lstStyle/>
              <a:p>
                <a:pPr algn="ctr">
                  <a:spcBef>
                    <a:spcPct val="50000"/>
                  </a:spcBef>
                </a:pPr>
                <a:r>
                  <a:rPr lang="en-US" sz="2400" dirty="0">
                    <a:latin typeface="Arial"/>
                    <a:cs typeface="Arial"/>
                  </a:rPr>
                  <a:t>12</a:t>
                </a:r>
                <a:endParaRPr lang="en-US" sz="2400" baseline="-25000" dirty="0">
                  <a:latin typeface="Arial"/>
                  <a:cs typeface="Arial"/>
                </a:endParaRPr>
              </a:p>
            </p:txBody>
          </p:sp>
          <p:grpSp>
            <p:nvGrpSpPr>
              <p:cNvPr id="26" name="Group 19"/>
              <p:cNvGrpSpPr>
                <a:grpSpLocks/>
              </p:cNvGrpSpPr>
              <p:nvPr/>
            </p:nvGrpSpPr>
            <p:grpSpPr bwMode="auto">
              <a:xfrm>
                <a:off x="2605" y="2161"/>
                <a:ext cx="1773" cy="1013"/>
                <a:chOff x="357" y="2450"/>
                <a:chExt cx="795" cy="646"/>
              </a:xfrm>
            </p:grpSpPr>
            <p:sp>
              <p:nvSpPr>
                <p:cNvPr id="27" name="Line 20"/>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28" name="Line 21"/>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grpSp>
      <p:grpSp>
        <p:nvGrpSpPr>
          <p:cNvPr id="29" name="Group 25"/>
          <p:cNvGrpSpPr>
            <a:grpSpLocks/>
          </p:cNvGrpSpPr>
          <p:nvPr/>
        </p:nvGrpSpPr>
        <p:grpSpPr bwMode="auto">
          <a:xfrm>
            <a:off x="-25399" y="2771775"/>
            <a:ext cx="2655888" cy="2943225"/>
            <a:chOff x="2222" y="1705"/>
            <a:chExt cx="1673" cy="1854"/>
          </a:xfrm>
        </p:grpSpPr>
        <p:grpSp>
          <p:nvGrpSpPr>
            <p:cNvPr id="30" name="Group 26"/>
            <p:cNvGrpSpPr>
              <a:grpSpLocks/>
            </p:cNvGrpSpPr>
            <p:nvPr/>
          </p:nvGrpSpPr>
          <p:grpSpPr bwMode="auto">
            <a:xfrm>
              <a:off x="2222" y="1705"/>
              <a:ext cx="1673" cy="1854"/>
              <a:chOff x="2033" y="1633"/>
              <a:chExt cx="1673" cy="1854"/>
            </a:xfrm>
          </p:grpSpPr>
          <p:sp>
            <p:nvSpPr>
              <p:cNvPr id="33" name="Text Box 27"/>
              <p:cNvSpPr txBox="1">
                <a:spLocks noChangeArrowheads="1"/>
              </p:cNvSpPr>
              <p:nvPr/>
            </p:nvSpPr>
            <p:spPr bwMode="auto">
              <a:xfrm>
                <a:off x="2033" y="1633"/>
                <a:ext cx="556" cy="288"/>
              </a:xfrm>
              <a:prstGeom prst="rect">
                <a:avLst/>
              </a:prstGeom>
              <a:noFill/>
              <a:ln w="9525">
                <a:noFill/>
                <a:miter lim="800000"/>
                <a:headEnd/>
                <a:tailEnd/>
              </a:ln>
            </p:spPr>
            <p:txBody>
              <a:bodyPr>
                <a:spAutoFit/>
              </a:bodyPr>
              <a:lstStyle/>
              <a:p>
                <a:pPr algn="r">
                  <a:spcBef>
                    <a:spcPct val="50000"/>
                  </a:spcBef>
                </a:pPr>
                <a:r>
                  <a:rPr lang="en-US" sz="2400" dirty="0">
                    <a:latin typeface="Arial"/>
                    <a:cs typeface="Arial"/>
                  </a:rPr>
                  <a:t>$250</a:t>
                </a:r>
                <a:endParaRPr lang="en-US" sz="2400" baseline="-25000" dirty="0">
                  <a:latin typeface="Arial"/>
                  <a:cs typeface="Arial"/>
                </a:endParaRPr>
              </a:p>
            </p:txBody>
          </p:sp>
          <p:sp>
            <p:nvSpPr>
              <p:cNvPr id="34" name="Text Box 28"/>
              <p:cNvSpPr txBox="1">
                <a:spLocks noChangeArrowheads="1"/>
              </p:cNvSpPr>
              <p:nvPr/>
            </p:nvSpPr>
            <p:spPr bwMode="auto">
              <a:xfrm>
                <a:off x="3336" y="3199"/>
                <a:ext cx="370"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8</a:t>
                </a:r>
                <a:endParaRPr lang="en-US" sz="2400" baseline="-25000">
                  <a:latin typeface="Arial"/>
                  <a:cs typeface="Arial"/>
                </a:endParaRPr>
              </a:p>
            </p:txBody>
          </p:sp>
          <p:grpSp>
            <p:nvGrpSpPr>
              <p:cNvPr id="35" name="Group 29"/>
              <p:cNvGrpSpPr>
                <a:grpSpLocks/>
              </p:cNvGrpSpPr>
              <p:nvPr/>
            </p:nvGrpSpPr>
            <p:grpSpPr bwMode="auto">
              <a:xfrm>
                <a:off x="2595" y="1775"/>
                <a:ext cx="929" cy="1402"/>
                <a:chOff x="357" y="2450"/>
                <a:chExt cx="795" cy="646"/>
              </a:xfrm>
            </p:grpSpPr>
            <p:sp>
              <p:nvSpPr>
                <p:cNvPr id="36" name="Line 30"/>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37" name="Line 31"/>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sp>
          <p:nvSpPr>
            <p:cNvPr id="32" name="Rectangle 33"/>
            <p:cNvSpPr>
              <a:spLocks noChangeArrowheads="1"/>
            </p:cNvSpPr>
            <p:nvPr/>
          </p:nvSpPr>
          <p:spPr bwMode="auto">
            <a:xfrm>
              <a:off x="2808" y="1851"/>
              <a:ext cx="918" cy="1407"/>
            </a:xfrm>
            <a:prstGeom prst="rect">
              <a:avLst/>
            </a:prstGeom>
            <a:solidFill>
              <a:srgbClr val="66FF66">
                <a:alpha val="33000"/>
              </a:srgbClr>
            </a:solidFill>
            <a:ln w="38100">
              <a:solidFill>
                <a:srgbClr val="66FF66"/>
              </a:solidFill>
              <a:miter lim="800000"/>
              <a:headEnd/>
              <a:tailEnd/>
            </a:ln>
          </p:spPr>
          <p:txBody>
            <a:bodyPr wrap="none" anchor="ctr"/>
            <a:lstStyle/>
            <a:p>
              <a:endParaRPr lang="en-US">
                <a:latin typeface="Arial"/>
                <a:cs typeface="Arial"/>
              </a:endParaRPr>
            </a:p>
          </p:txBody>
        </p:sp>
      </p:grpSp>
    </p:spTree>
    <p:extLst>
      <p:ext uri="{BB962C8B-B14F-4D97-AF65-F5344CB8AC3E}">
        <p14:creationId xmlns:p14="http://schemas.microsoft.com/office/powerpoint/2010/main" val="379997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19"/>
                                        </p:tgtEl>
                                      </p:cBhvr>
                                    </p:animEffect>
                                    <p:set>
                                      <p:cBhvr>
                                        <p:cTn id="30" dur="1" fill="hold">
                                          <p:stCondLst>
                                            <p:cond delay="499"/>
                                          </p:stCondLst>
                                        </p:cTn>
                                        <p:tgtEl>
                                          <p:spTgt spid="19"/>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wipe(left)">
                                      <p:cBhvr>
                                        <p:cTn id="4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animBg="1"/>
      <p:bldP spid="16" grpId="0" animBg="1"/>
      <p:bldP spid="17" grpId="0" animBg="1"/>
      <p:bldP spid="18" grpId="0" animBg="1"/>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z="3200" dirty="0"/>
              <a:t>Does Drug Interdiction Increase </a:t>
            </a:r>
            <a:r>
              <a:rPr lang="en-US" altLang="en-US" sz="3200" dirty="0" smtClean="0"/>
              <a:t/>
            </a:r>
            <a:br>
              <a:rPr lang="en-US" altLang="en-US" sz="3200" dirty="0" smtClean="0"/>
            </a:br>
            <a:r>
              <a:rPr lang="en-US" altLang="en-US" sz="3200" dirty="0" smtClean="0"/>
              <a:t>or </a:t>
            </a:r>
            <a:r>
              <a:rPr lang="en-US" altLang="en-US" sz="3200" dirty="0"/>
              <a:t>Decrease Drug-related Crime?</a:t>
            </a:r>
          </a:p>
        </p:txBody>
      </p:sp>
      <p:sp>
        <p:nvSpPr>
          <p:cNvPr id="48131" name="Content Placeholder 2"/>
          <p:cNvSpPr>
            <a:spLocks noGrp="1"/>
          </p:cNvSpPr>
          <p:nvPr>
            <p:ph idx="1"/>
          </p:nvPr>
        </p:nvSpPr>
        <p:spPr/>
        <p:txBody>
          <a:bodyPr/>
          <a:lstStyle/>
          <a:p>
            <a:pPr marL="514350" indent="-514350">
              <a:buFont typeface="+mj-lt"/>
              <a:buAutoNum type="arabicPeriod"/>
            </a:pPr>
            <a:r>
              <a:rPr lang="en-US" altLang="en-US" dirty="0" smtClean="0"/>
              <a:t>Increase the number of federal agents devoted to the war on drugs</a:t>
            </a:r>
          </a:p>
          <a:p>
            <a:pPr lvl="1"/>
            <a:r>
              <a:rPr lang="en-US" altLang="en-US" dirty="0" smtClean="0"/>
              <a:t>Illegal drugs: supply curve shifts left</a:t>
            </a:r>
          </a:p>
          <a:p>
            <a:pPr lvl="2"/>
            <a:r>
              <a:rPr lang="en-US" altLang="en-US" dirty="0" smtClean="0"/>
              <a:t>Higher price and lower quantity</a:t>
            </a:r>
          </a:p>
          <a:p>
            <a:pPr lvl="1"/>
            <a:r>
              <a:rPr lang="en-US" altLang="en-US" dirty="0" smtClean="0"/>
              <a:t>Amount of drug-related crimes</a:t>
            </a:r>
          </a:p>
          <a:p>
            <a:pPr lvl="2"/>
            <a:r>
              <a:rPr lang="en-US" altLang="en-US" dirty="0" smtClean="0"/>
              <a:t>Inelastic demand for drugs</a:t>
            </a:r>
          </a:p>
          <a:p>
            <a:pPr lvl="2"/>
            <a:r>
              <a:rPr lang="en-US" altLang="en-US" dirty="0" smtClean="0"/>
              <a:t>Higher drugs price: higher total revenue</a:t>
            </a:r>
          </a:p>
          <a:p>
            <a:pPr lvl="2"/>
            <a:r>
              <a:rPr lang="en-US" altLang="en-US" dirty="0" smtClean="0"/>
              <a:t>Increase drug-related crime</a:t>
            </a:r>
          </a:p>
        </p:txBody>
      </p:sp>
      <p:sp>
        <p:nvSpPr>
          <p:cNvPr id="4813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4E7E86F-F14D-4306-A3B1-9AFDA49C6A7F}" type="slidenum">
              <a:rPr lang="en-US" altLang="en-US" sz="1200" smtClean="0">
                <a:solidFill>
                  <a:srgbClr val="002060"/>
                </a:solidFill>
              </a:rPr>
              <a:pPr algn="ctr" eaLnBrk="1" hangingPunct="1"/>
              <a:t>12</a:t>
            </a:fld>
            <a:endParaRPr lang="en-US" altLang="en-US" sz="1200" smtClean="0">
              <a:solidFill>
                <a:srgbClr val="002060"/>
              </a:solidFill>
            </a:endParaRPr>
          </a:p>
        </p:txBody>
      </p:sp>
      <p:sp>
        <p:nvSpPr>
          <p:cNvPr id="481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24063187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5359400" y="1595438"/>
            <a:ext cx="1490663" cy="3128962"/>
            <a:chOff x="3446" y="1165"/>
            <a:chExt cx="939" cy="1971"/>
          </a:xfrm>
        </p:grpSpPr>
        <p:sp>
          <p:nvSpPr>
            <p:cNvPr id="42032" name="Line 17"/>
            <p:cNvSpPr>
              <a:spLocks noChangeShapeType="1"/>
            </p:cNvSpPr>
            <p:nvPr/>
          </p:nvSpPr>
          <p:spPr bwMode="auto">
            <a:xfrm>
              <a:off x="3624" y="1417"/>
              <a:ext cx="761" cy="1719"/>
            </a:xfrm>
            <a:prstGeom prst="line">
              <a:avLst/>
            </a:prstGeom>
            <a:noFill/>
            <a:ln w="38100">
              <a:solidFill>
                <a:schemeClr val="tx2"/>
              </a:solidFill>
              <a:round/>
              <a:headEnd/>
              <a:tailEnd/>
            </a:ln>
          </p:spPr>
          <p:txBody>
            <a:bodyPr/>
            <a:lstStyle/>
            <a:p>
              <a:endParaRPr lang="en-US">
                <a:latin typeface="Arial"/>
                <a:cs typeface="Arial"/>
              </a:endParaRPr>
            </a:p>
          </p:txBody>
        </p:sp>
        <p:sp>
          <p:nvSpPr>
            <p:cNvPr id="42033" name="Text Box 18"/>
            <p:cNvSpPr txBox="1">
              <a:spLocks noChangeArrowheads="1"/>
            </p:cNvSpPr>
            <p:nvPr/>
          </p:nvSpPr>
          <p:spPr bwMode="auto">
            <a:xfrm>
              <a:off x="3446" y="1165"/>
              <a:ext cx="413"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r>
                <a:rPr lang="en-US" sz="2400" b="1" baseline="-25000">
                  <a:latin typeface="Arial"/>
                  <a:cs typeface="Arial"/>
                </a:rPr>
                <a:t>1</a:t>
              </a:r>
            </a:p>
          </p:txBody>
        </p:sp>
      </p:grpSp>
      <p:sp>
        <p:nvSpPr>
          <p:cNvPr id="41989" name="Rectangle 2"/>
          <p:cNvSpPr>
            <a:spLocks noGrp="1" noChangeArrowheads="1"/>
          </p:cNvSpPr>
          <p:nvPr>
            <p:ph type="title"/>
          </p:nvPr>
        </p:nvSpPr>
        <p:spPr/>
        <p:txBody>
          <a:bodyPr>
            <a:noAutofit/>
          </a:bodyPr>
          <a:lstStyle/>
          <a:p>
            <a:pPr eaLnBrk="1" hangingPunct="1"/>
            <a:r>
              <a:rPr lang="en-US" sz="3200" dirty="0" smtClean="0"/>
              <a:t>Policy 1:  Interdiction</a:t>
            </a:r>
          </a:p>
        </p:txBody>
      </p:sp>
      <p:sp>
        <p:nvSpPr>
          <p:cNvPr id="14" name="Text Placeholder 13"/>
          <p:cNvSpPr>
            <a:spLocks noGrp="1"/>
          </p:cNvSpPr>
          <p:nvPr>
            <p:ph type="body" sz="quarter" idx="12"/>
          </p:nvPr>
        </p:nvSpPr>
        <p:spPr>
          <a:xfrm>
            <a:off x="82884" y="703264"/>
            <a:ext cx="3814763" cy="5773736"/>
          </a:xfrm>
        </p:spPr>
        <p:txBody>
          <a:bodyPr/>
          <a:lstStyle/>
          <a:p>
            <a:r>
              <a:rPr lang="en-US" sz="2800" dirty="0">
                <a:cs typeface="Arial"/>
              </a:rPr>
              <a:t>Interdiction </a:t>
            </a:r>
            <a:endParaRPr lang="en-US" sz="2800" dirty="0" smtClean="0">
              <a:cs typeface="Arial"/>
            </a:endParaRPr>
          </a:p>
          <a:p>
            <a:r>
              <a:rPr lang="en-US" sz="2800" dirty="0" smtClean="0">
                <a:cs typeface="Arial"/>
              </a:rPr>
              <a:t>reduces </a:t>
            </a:r>
            <a:r>
              <a:rPr lang="en-US" sz="2800" dirty="0">
                <a:cs typeface="Arial"/>
              </a:rPr>
              <a:t>the </a:t>
            </a:r>
            <a:endParaRPr lang="en-US" sz="2800" dirty="0" smtClean="0">
              <a:cs typeface="Arial"/>
            </a:endParaRPr>
          </a:p>
          <a:p>
            <a:r>
              <a:rPr lang="en-US" sz="2800" dirty="0" smtClean="0">
                <a:cs typeface="Arial"/>
              </a:rPr>
              <a:t>supply </a:t>
            </a:r>
            <a:r>
              <a:rPr lang="en-US" sz="2800" dirty="0">
                <a:cs typeface="Arial"/>
              </a:rPr>
              <a:t>of drugs.</a:t>
            </a:r>
          </a:p>
          <a:p>
            <a:endParaRPr lang="en-US" sz="2800" dirty="0" smtClean="0"/>
          </a:p>
          <a:p>
            <a:r>
              <a:rPr lang="en-US" sz="2800" dirty="0" smtClean="0">
                <a:cs typeface="Arial"/>
              </a:rPr>
              <a:t>Demand </a:t>
            </a:r>
            <a:r>
              <a:rPr lang="en-US" sz="2800" dirty="0">
                <a:cs typeface="Arial"/>
              </a:rPr>
              <a:t>for drugs is </a:t>
            </a:r>
            <a:r>
              <a:rPr lang="en-US" sz="2800" dirty="0" smtClean="0">
                <a:cs typeface="Arial"/>
              </a:rPr>
              <a:t>inelastic: </a:t>
            </a:r>
            <a:r>
              <a:rPr lang="en-US" sz="2800" b="1" i="1" dirty="0" smtClean="0">
                <a:cs typeface="Arial"/>
              </a:rPr>
              <a:t>P</a:t>
            </a:r>
            <a:r>
              <a:rPr lang="en-US" sz="2800" dirty="0" smtClean="0">
                <a:cs typeface="Arial"/>
              </a:rPr>
              <a:t> </a:t>
            </a:r>
            <a:r>
              <a:rPr lang="en-US" sz="2800" dirty="0">
                <a:cs typeface="Arial"/>
              </a:rPr>
              <a:t>rises </a:t>
            </a:r>
            <a:r>
              <a:rPr lang="en-US" sz="2800" dirty="0" smtClean="0">
                <a:cs typeface="Arial"/>
              </a:rPr>
              <a:t>proportionally </a:t>
            </a:r>
            <a:r>
              <a:rPr lang="en-US" sz="2800" dirty="0">
                <a:cs typeface="Arial"/>
              </a:rPr>
              <a:t>more than </a:t>
            </a:r>
            <a:r>
              <a:rPr lang="en-US" sz="2800" b="1" i="1" dirty="0">
                <a:cs typeface="Arial"/>
              </a:rPr>
              <a:t>Q</a:t>
            </a:r>
            <a:r>
              <a:rPr lang="en-US" sz="2800" dirty="0">
                <a:cs typeface="Arial"/>
              </a:rPr>
              <a:t> falls</a:t>
            </a:r>
            <a:r>
              <a:rPr lang="en-US" sz="2800" dirty="0" smtClean="0">
                <a:cs typeface="Arial"/>
              </a:rPr>
              <a:t>.</a:t>
            </a:r>
          </a:p>
          <a:p>
            <a:endParaRPr lang="en-US" sz="2800" dirty="0">
              <a:cs typeface="Arial"/>
            </a:endParaRPr>
          </a:p>
          <a:p>
            <a:r>
              <a:rPr lang="en-US" sz="2800" dirty="0">
                <a:cs typeface="Arial"/>
              </a:rPr>
              <a:t>Result: an increase in </a:t>
            </a:r>
            <a:br>
              <a:rPr lang="en-US" sz="2800" dirty="0">
                <a:cs typeface="Arial"/>
              </a:rPr>
            </a:br>
            <a:r>
              <a:rPr lang="en-US" sz="2800" dirty="0">
                <a:cs typeface="Arial"/>
              </a:rPr>
              <a:t>total spending on drugs, and in drug-related crime</a:t>
            </a:r>
          </a:p>
          <a:p>
            <a:endParaRPr lang="en-US" sz="2800" dirty="0">
              <a:cs typeface="Arial"/>
            </a:endParaRPr>
          </a:p>
          <a:p>
            <a:endParaRPr lang="en-US" sz="2800" dirty="0"/>
          </a:p>
        </p:txBody>
      </p:sp>
      <p:sp>
        <p:nvSpPr>
          <p:cNvPr id="4199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grpSp>
        <p:nvGrpSpPr>
          <p:cNvPr id="3" name="Group 4"/>
          <p:cNvGrpSpPr>
            <a:grpSpLocks/>
          </p:cNvGrpSpPr>
          <p:nvPr/>
        </p:nvGrpSpPr>
        <p:grpSpPr bwMode="auto">
          <a:xfrm>
            <a:off x="2767013" y="1158875"/>
            <a:ext cx="5857875" cy="4781551"/>
            <a:chOff x="1743" y="730"/>
            <a:chExt cx="3690" cy="3012"/>
          </a:xfrm>
        </p:grpSpPr>
        <p:grpSp>
          <p:nvGrpSpPr>
            <p:cNvPr id="4" name="Group 5"/>
            <p:cNvGrpSpPr>
              <a:grpSpLocks/>
            </p:cNvGrpSpPr>
            <p:nvPr/>
          </p:nvGrpSpPr>
          <p:grpSpPr bwMode="auto">
            <a:xfrm>
              <a:off x="2613" y="792"/>
              <a:ext cx="2750" cy="2433"/>
              <a:chOff x="1098" y="1361"/>
              <a:chExt cx="2116" cy="2027"/>
            </a:xfrm>
          </p:grpSpPr>
          <p:sp>
            <p:nvSpPr>
              <p:cNvPr id="42030"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42031"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42028" name="Text Box 8"/>
            <p:cNvSpPr txBox="1">
              <a:spLocks noChangeArrowheads="1"/>
            </p:cNvSpPr>
            <p:nvPr/>
          </p:nvSpPr>
          <p:spPr bwMode="auto">
            <a:xfrm>
              <a:off x="1743" y="730"/>
              <a:ext cx="854" cy="523"/>
            </a:xfrm>
            <a:prstGeom prst="rect">
              <a:avLst/>
            </a:prstGeom>
            <a:noFill/>
            <a:ln w="9525">
              <a:noFill/>
              <a:miter lim="800000"/>
              <a:headEnd/>
              <a:tailEnd/>
            </a:ln>
          </p:spPr>
          <p:txBody>
            <a:bodyPr>
              <a:spAutoFit/>
            </a:bodyPr>
            <a:lstStyle/>
            <a:p>
              <a:pPr algn="r">
                <a:spcBef>
                  <a:spcPct val="50000"/>
                </a:spcBef>
              </a:pPr>
              <a:r>
                <a:rPr lang="en-US" sz="2400">
                  <a:latin typeface="Arial"/>
                  <a:cs typeface="Arial"/>
                </a:rPr>
                <a:t>Price of Drugs</a:t>
              </a:r>
            </a:p>
          </p:txBody>
        </p:sp>
        <p:sp>
          <p:nvSpPr>
            <p:cNvPr id="42029" name="Text Box 9"/>
            <p:cNvSpPr txBox="1">
              <a:spLocks noChangeArrowheads="1"/>
            </p:cNvSpPr>
            <p:nvPr/>
          </p:nvSpPr>
          <p:spPr bwMode="auto">
            <a:xfrm>
              <a:off x="4498" y="3219"/>
              <a:ext cx="935" cy="523"/>
            </a:xfrm>
            <a:prstGeom prst="rect">
              <a:avLst/>
            </a:prstGeom>
            <a:noFill/>
            <a:ln w="9525">
              <a:noFill/>
              <a:miter lim="800000"/>
              <a:headEnd/>
              <a:tailEnd/>
            </a:ln>
          </p:spPr>
          <p:txBody>
            <a:bodyPr>
              <a:spAutoFit/>
            </a:bodyPr>
            <a:lstStyle/>
            <a:p>
              <a:pPr algn="r">
                <a:spcBef>
                  <a:spcPct val="50000"/>
                </a:spcBef>
              </a:pPr>
              <a:r>
                <a:rPr lang="en-US" sz="2400">
                  <a:latin typeface="Arial"/>
                  <a:cs typeface="Arial"/>
                </a:rPr>
                <a:t>Quantity </a:t>
              </a:r>
              <a:br>
                <a:rPr lang="en-US" sz="2400">
                  <a:latin typeface="Arial"/>
                  <a:cs typeface="Arial"/>
                </a:rPr>
              </a:br>
              <a:r>
                <a:rPr lang="en-US" sz="2400">
                  <a:latin typeface="Arial"/>
                  <a:cs typeface="Arial"/>
                </a:rPr>
                <a:t>of Drugs</a:t>
              </a:r>
            </a:p>
          </p:txBody>
        </p:sp>
      </p:grpSp>
      <p:grpSp>
        <p:nvGrpSpPr>
          <p:cNvPr id="5" name="Group 10"/>
          <p:cNvGrpSpPr>
            <a:grpSpLocks/>
          </p:cNvGrpSpPr>
          <p:nvPr/>
        </p:nvGrpSpPr>
        <p:grpSpPr bwMode="auto">
          <a:xfrm>
            <a:off x="5830888" y="1908175"/>
            <a:ext cx="2371725" cy="2224088"/>
            <a:chOff x="3459" y="1417"/>
            <a:chExt cx="1494" cy="1401"/>
          </a:xfrm>
        </p:grpSpPr>
        <p:sp>
          <p:nvSpPr>
            <p:cNvPr id="42025" name="Line 11"/>
            <p:cNvSpPr>
              <a:spLocks noChangeShapeType="1"/>
            </p:cNvSpPr>
            <p:nvPr/>
          </p:nvSpPr>
          <p:spPr bwMode="auto">
            <a:xfrm flipV="1">
              <a:off x="3459" y="1611"/>
              <a:ext cx="1198" cy="1207"/>
            </a:xfrm>
            <a:prstGeom prst="line">
              <a:avLst/>
            </a:prstGeom>
            <a:noFill/>
            <a:ln w="38100">
              <a:solidFill>
                <a:schemeClr val="tx2"/>
              </a:solidFill>
              <a:round/>
              <a:headEnd/>
              <a:tailEnd/>
            </a:ln>
          </p:spPr>
          <p:txBody>
            <a:bodyPr/>
            <a:lstStyle/>
            <a:p>
              <a:endParaRPr lang="en-US">
                <a:latin typeface="Arial"/>
                <a:cs typeface="Arial"/>
              </a:endParaRPr>
            </a:p>
          </p:txBody>
        </p:sp>
        <p:sp>
          <p:nvSpPr>
            <p:cNvPr id="42026" name="Text Box 12"/>
            <p:cNvSpPr txBox="1">
              <a:spLocks noChangeArrowheads="1"/>
            </p:cNvSpPr>
            <p:nvPr/>
          </p:nvSpPr>
          <p:spPr bwMode="auto">
            <a:xfrm>
              <a:off x="4596" y="1417"/>
              <a:ext cx="35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S</a:t>
              </a:r>
              <a:r>
                <a:rPr lang="en-US" sz="2400" b="1" baseline="-25000">
                  <a:latin typeface="Arial"/>
                  <a:cs typeface="Arial"/>
                </a:rPr>
                <a:t>1</a:t>
              </a:r>
            </a:p>
          </p:txBody>
        </p:sp>
      </p:grpSp>
      <p:grpSp>
        <p:nvGrpSpPr>
          <p:cNvPr id="6" name="Group 13"/>
          <p:cNvGrpSpPr>
            <a:grpSpLocks/>
          </p:cNvGrpSpPr>
          <p:nvPr/>
        </p:nvGrpSpPr>
        <p:grpSpPr bwMode="auto">
          <a:xfrm>
            <a:off x="4776788" y="1425575"/>
            <a:ext cx="2362200" cy="2297113"/>
            <a:chOff x="2979" y="938"/>
            <a:chExt cx="1488" cy="1447"/>
          </a:xfrm>
        </p:grpSpPr>
        <p:sp>
          <p:nvSpPr>
            <p:cNvPr id="42023" name="Line 14"/>
            <p:cNvSpPr>
              <a:spLocks noChangeShapeType="1"/>
            </p:cNvSpPr>
            <p:nvPr/>
          </p:nvSpPr>
          <p:spPr bwMode="auto">
            <a:xfrm flipV="1">
              <a:off x="2979" y="1178"/>
              <a:ext cx="1198" cy="1207"/>
            </a:xfrm>
            <a:prstGeom prst="line">
              <a:avLst/>
            </a:prstGeom>
            <a:noFill/>
            <a:ln w="38100">
              <a:solidFill>
                <a:srgbClr val="CC0000"/>
              </a:solidFill>
              <a:round/>
              <a:headEnd/>
              <a:tailEnd/>
            </a:ln>
          </p:spPr>
          <p:txBody>
            <a:bodyPr/>
            <a:lstStyle/>
            <a:p>
              <a:endParaRPr lang="en-US">
                <a:latin typeface="Arial"/>
                <a:cs typeface="Arial"/>
              </a:endParaRPr>
            </a:p>
          </p:txBody>
        </p:sp>
        <p:sp>
          <p:nvSpPr>
            <p:cNvPr id="42024" name="Text Box 15"/>
            <p:cNvSpPr txBox="1">
              <a:spLocks noChangeArrowheads="1"/>
            </p:cNvSpPr>
            <p:nvPr/>
          </p:nvSpPr>
          <p:spPr bwMode="auto">
            <a:xfrm>
              <a:off x="4054" y="938"/>
              <a:ext cx="413"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S</a:t>
              </a:r>
              <a:r>
                <a:rPr lang="en-US" sz="2400" b="1" baseline="-25000">
                  <a:latin typeface="Arial"/>
                  <a:cs typeface="Arial"/>
                </a:rPr>
                <a:t>2</a:t>
              </a:r>
            </a:p>
          </p:txBody>
        </p:sp>
      </p:grpSp>
      <p:grpSp>
        <p:nvGrpSpPr>
          <p:cNvPr id="7" name="Group 19"/>
          <p:cNvGrpSpPr>
            <a:grpSpLocks/>
          </p:cNvGrpSpPr>
          <p:nvPr/>
        </p:nvGrpSpPr>
        <p:grpSpPr bwMode="auto">
          <a:xfrm>
            <a:off x="3543300" y="3371850"/>
            <a:ext cx="3084513" cy="2201863"/>
            <a:chOff x="2232" y="2124"/>
            <a:chExt cx="1943" cy="1387"/>
          </a:xfrm>
        </p:grpSpPr>
        <p:sp>
          <p:nvSpPr>
            <p:cNvPr id="42017" name="Text Box 20"/>
            <p:cNvSpPr txBox="1">
              <a:spLocks noChangeArrowheads="1"/>
            </p:cNvSpPr>
            <p:nvPr/>
          </p:nvSpPr>
          <p:spPr bwMode="auto">
            <a:xfrm>
              <a:off x="2232" y="2124"/>
              <a:ext cx="387"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1</a:t>
              </a:r>
            </a:p>
          </p:txBody>
        </p:sp>
        <p:sp>
          <p:nvSpPr>
            <p:cNvPr id="42018" name="Text Box 21"/>
            <p:cNvSpPr txBox="1">
              <a:spLocks noChangeArrowheads="1"/>
            </p:cNvSpPr>
            <p:nvPr/>
          </p:nvSpPr>
          <p:spPr bwMode="auto">
            <a:xfrm>
              <a:off x="3830" y="3223"/>
              <a:ext cx="345"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nvGrpSpPr>
            <p:cNvPr id="8" name="Group 22"/>
            <p:cNvGrpSpPr>
              <a:grpSpLocks/>
            </p:cNvGrpSpPr>
            <p:nvPr/>
          </p:nvGrpSpPr>
          <p:grpSpPr bwMode="auto">
            <a:xfrm>
              <a:off x="2617" y="2270"/>
              <a:ext cx="1387" cy="955"/>
              <a:chOff x="357" y="2450"/>
              <a:chExt cx="795" cy="646"/>
            </a:xfrm>
          </p:grpSpPr>
          <p:sp>
            <p:nvSpPr>
              <p:cNvPr id="42021" name="Line 23"/>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2022" name="Line 24"/>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sp>
          <p:nvSpPr>
            <p:cNvPr id="42020" name="Oval 25"/>
            <p:cNvSpPr>
              <a:spLocks noChangeArrowheads="1"/>
            </p:cNvSpPr>
            <p:nvPr/>
          </p:nvSpPr>
          <p:spPr bwMode="auto">
            <a:xfrm>
              <a:off x="3963" y="2226"/>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nvGrpSpPr>
          <p:cNvPr id="9" name="Group 26"/>
          <p:cNvGrpSpPr>
            <a:grpSpLocks/>
          </p:cNvGrpSpPr>
          <p:nvPr/>
        </p:nvGrpSpPr>
        <p:grpSpPr bwMode="auto">
          <a:xfrm>
            <a:off x="3567113" y="2360613"/>
            <a:ext cx="2627312" cy="3216275"/>
            <a:chOff x="2247" y="1487"/>
            <a:chExt cx="1655" cy="2026"/>
          </a:xfrm>
        </p:grpSpPr>
        <p:sp>
          <p:nvSpPr>
            <p:cNvPr id="42011" name="Text Box 27"/>
            <p:cNvSpPr txBox="1">
              <a:spLocks noChangeArrowheads="1"/>
            </p:cNvSpPr>
            <p:nvPr/>
          </p:nvSpPr>
          <p:spPr bwMode="auto">
            <a:xfrm>
              <a:off x="2247" y="1487"/>
              <a:ext cx="376"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2</a:t>
              </a:r>
            </a:p>
          </p:txBody>
        </p:sp>
        <p:sp>
          <p:nvSpPr>
            <p:cNvPr id="42012" name="Text Box 28"/>
            <p:cNvSpPr txBox="1">
              <a:spLocks noChangeArrowheads="1"/>
            </p:cNvSpPr>
            <p:nvPr/>
          </p:nvSpPr>
          <p:spPr bwMode="auto">
            <a:xfrm>
              <a:off x="3532" y="3225"/>
              <a:ext cx="37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2</a:t>
              </a:r>
            </a:p>
          </p:txBody>
        </p:sp>
        <p:grpSp>
          <p:nvGrpSpPr>
            <p:cNvPr id="10" name="Group 29"/>
            <p:cNvGrpSpPr>
              <a:grpSpLocks/>
            </p:cNvGrpSpPr>
            <p:nvPr/>
          </p:nvGrpSpPr>
          <p:grpSpPr bwMode="auto">
            <a:xfrm>
              <a:off x="2618" y="1632"/>
              <a:ext cx="1100" cy="1589"/>
              <a:chOff x="357" y="2450"/>
              <a:chExt cx="795" cy="646"/>
            </a:xfrm>
          </p:grpSpPr>
          <p:sp>
            <p:nvSpPr>
              <p:cNvPr id="42015" name="Line 30"/>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2016" name="Line 31"/>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sp>
          <p:nvSpPr>
            <p:cNvPr id="42014" name="Oval 32"/>
            <p:cNvSpPr>
              <a:spLocks noChangeArrowheads="1"/>
            </p:cNvSpPr>
            <p:nvPr/>
          </p:nvSpPr>
          <p:spPr bwMode="auto">
            <a:xfrm>
              <a:off x="3678" y="1585"/>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113697" name="Line 33"/>
          <p:cNvSpPr>
            <a:spLocks noChangeShapeType="1"/>
          </p:cNvSpPr>
          <p:nvPr/>
        </p:nvSpPr>
        <p:spPr bwMode="auto">
          <a:xfrm flipH="1">
            <a:off x="6334125" y="2255838"/>
            <a:ext cx="1203325" cy="0"/>
          </a:xfrm>
          <a:prstGeom prst="line">
            <a:avLst/>
          </a:prstGeom>
          <a:noFill/>
          <a:ln w="38100">
            <a:solidFill>
              <a:srgbClr val="008080"/>
            </a:solidFill>
            <a:round/>
            <a:headEnd/>
            <a:tailEnd type="triangle" w="lg" len="med"/>
          </a:ln>
        </p:spPr>
        <p:txBody>
          <a:bodyPr/>
          <a:lstStyle/>
          <a:p>
            <a:endParaRPr lang="en-US">
              <a:latin typeface="Arial"/>
              <a:cs typeface="Arial"/>
            </a:endParaRPr>
          </a:p>
        </p:txBody>
      </p:sp>
      <p:sp>
        <p:nvSpPr>
          <p:cNvPr id="113698" name="Line 34"/>
          <p:cNvSpPr>
            <a:spLocks noChangeShapeType="1"/>
          </p:cNvSpPr>
          <p:nvPr/>
        </p:nvSpPr>
        <p:spPr bwMode="auto">
          <a:xfrm flipH="1">
            <a:off x="5902325" y="5118100"/>
            <a:ext cx="447675" cy="0"/>
          </a:xfrm>
          <a:prstGeom prst="line">
            <a:avLst/>
          </a:prstGeom>
          <a:noFill/>
          <a:ln w="38100">
            <a:solidFill>
              <a:srgbClr val="008080"/>
            </a:solidFill>
            <a:round/>
            <a:headEnd/>
            <a:tailEnd type="triangle" w="lg" len="med"/>
          </a:ln>
        </p:spPr>
        <p:txBody>
          <a:bodyPr/>
          <a:lstStyle/>
          <a:p>
            <a:endParaRPr lang="en-US">
              <a:latin typeface="Arial"/>
              <a:cs typeface="Arial"/>
            </a:endParaRPr>
          </a:p>
        </p:txBody>
      </p:sp>
      <p:sp>
        <p:nvSpPr>
          <p:cNvPr id="113699" name="Line 35"/>
          <p:cNvSpPr>
            <a:spLocks noChangeShapeType="1"/>
          </p:cNvSpPr>
          <p:nvPr/>
        </p:nvSpPr>
        <p:spPr bwMode="auto">
          <a:xfrm rot="5400000" flipH="1">
            <a:off x="3654425" y="3092451"/>
            <a:ext cx="1004887" cy="4762"/>
          </a:xfrm>
          <a:prstGeom prst="line">
            <a:avLst/>
          </a:prstGeom>
          <a:noFill/>
          <a:ln w="38100">
            <a:solidFill>
              <a:srgbClr val="008080"/>
            </a:solidFill>
            <a:round/>
            <a:headEnd/>
            <a:tailEnd type="triangle" w="lg" len="med"/>
          </a:ln>
        </p:spPr>
        <p:txBody>
          <a:bodyPr/>
          <a:lstStyle/>
          <a:p>
            <a:endParaRPr lang="en-US">
              <a:latin typeface="Arial"/>
              <a:cs typeface="Arial"/>
            </a:endParaRPr>
          </a:p>
        </p:txBody>
      </p:sp>
      <p:sp>
        <p:nvSpPr>
          <p:cNvPr id="113703" name="Rectangle 39"/>
          <p:cNvSpPr>
            <a:spLocks noChangeArrowheads="1"/>
          </p:cNvSpPr>
          <p:nvPr/>
        </p:nvSpPr>
        <p:spPr bwMode="auto">
          <a:xfrm>
            <a:off x="4157663" y="3606800"/>
            <a:ext cx="2190750" cy="1500188"/>
          </a:xfrm>
          <a:prstGeom prst="rect">
            <a:avLst/>
          </a:prstGeom>
          <a:solidFill>
            <a:srgbClr val="FF0000">
              <a:alpha val="36078"/>
            </a:srgbClr>
          </a:solidFill>
          <a:ln w="9525">
            <a:noFill/>
            <a:miter lim="800000"/>
            <a:headEnd/>
            <a:tailEnd/>
          </a:ln>
        </p:spPr>
        <p:txBody>
          <a:bodyPr wrap="none" anchor="ctr"/>
          <a:lstStyle/>
          <a:p>
            <a:endParaRPr lang="en-US">
              <a:latin typeface="Arial"/>
              <a:cs typeface="Arial"/>
            </a:endParaRPr>
          </a:p>
        </p:txBody>
      </p:sp>
      <p:grpSp>
        <p:nvGrpSpPr>
          <p:cNvPr id="11" name="Group 47"/>
          <p:cNvGrpSpPr>
            <a:grpSpLocks/>
          </p:cNvGrpSpPr>
          <p:nvPr/>
        </p:nvGrpSpPr>
        <p:grpSpPr bwMode="auto">
          <a:xfrm>
            <a:off x="4167188" y="777875"/>
            <a:ext cx="2951162" cy="4329113"/>
            <a:chOff x="2625" y="490"/>
            <a:chExt cx="1859" cy="2727"/>
          </a:xfrm>
        </p:grpSpPr>
        <p:sp>
          <p:nvSpPr>
            <p:cNvPr id="42007" name="Rectangle 40"/>
            <p:cNvSpPr>
              <a:spLocks noChangeArrowheads="1"/>
            </p:cNvSpPr>
            <p:nvPr/>
          </p:nvSpPr>
          <p:spPr bwMode="auto">
            <a:xfrm>
              <a:off x="2625" y="1641"/>
              <a:ext cx="1092" cy="1576"/>
            </a:xfrm>
            <a:prstGeom prst="rect">
              <a:avLst/>
            </a:prstGeom>
            <a:solidFill>
              <a:srgbClr val="66FF66">
                <a:alpha val="36078"/>
              </a:srgbClr>
            </a:solidFill>
            <a:ln w="9525">
              <a:solidFill>
                <a:srgbClr val="66FF66"/>
              </a:solidFill>
              <a:miter lim="800000"/>
              <a:headEnd/>
              <a:tailEnd/>
            </a:ln>
          </p:spPr>
          <p:txBody>
            <a:bodyPr wrap="none" anchor="ctr"/>
            <a:lstStyle/>
            <a:p>
              <a:endParaRPr lang="en-US">
                <a:latin typeface="Arial"/>
                <a:cs typeface="Arial"/>
              </a:endParaRPr>
            </a:p>
          </p:txBody>
        </p:sp>
        <p:grpSp>
          <p:nvGrpSpPr>
            <p:cNvPr id="12" name="Group 46"/>
            <p:cNvGrpSpPr>
              <a:grpSpLocks/>
            </p:cNvGrpSpPr>
            <p:nvPr/>
          </p:nvGrpSpPr>
          <p:grpSpPr bwMode="auto">
            <a:xfrm>
              <a:off x="2768" y="490"/>
              <a:ext cx="1716" cy="1231"/>
              <a:chOff x="2768" y="490"/>
              <a:chExt cx="1716" cy="1231"/>
            </a:xfrm>
          </p:grpSpPr>
          <p:sp>
            <p:nvSpPr>
              <p:cNvPr id="42009" name="Text Box 42"/>
              <p:cNvSpPr txBox="1">
                <a:spLocks noChangeArrowheads="1"/>
              </p:cNvSpPr>
              <p:nvPr/>
            </p:nvSpPr>
            <p:spPr bwMode="auto">
              <a:xfrm>
                <a:off x="2768" y="490"/>
                <a:ext cx="1716" cy="523"/>
              </a:xfrm>
              <a:prstGeom prst="rect">
                <a:avLst/>
              </a:prstGeom>
              <a:solidFill>
                <a:srgbClr val="66FF66">
                  <a:alpha val="36078"/>
                </a:srgbClr>
              </a:solidFill>
              <a:ln w="9525">
                <a:noFill/>
                <a:miter lim="800000"/>
                <a:headEnd/>
                <a:tailEnd/>
              </a:ln>
            </p:spPr>
            <p:txBody>
              <a:bodyPr>
                <a:spAutoFit/>
              </a:bodyPr>
              <a:lstStyle/>
              <a:p>
                <a:pPr>
                  <a:spcBef>
                    <a:spcPct val="50000"/>
                  </a:spcBef>
                </a:pPr>
                <a:r>
                  <a:rPr lang="en-US" sz="2400" dirty="0">
                    <a:latin typeface="Arial"/>
                    <a:cs typeface="Arial"/>
                  </a:rPr>
                  <a:t>new value of drug-related crime</a:t>
                </a:r>
              </a:p>
            </p:txBody>
          </p:sp>
          <p:sp>
            <p:nvSpPr>
              <p:cNvPr id="42010" name="Line 43"/>
              <p:cNvSpPr>
                <a:spLocks noChangeShapeType="1"/>
              </p:cNvSpPr>
              <p:nvPr/>
            </p:nvSpPr>
            <p:spPr bwMode="auto">
              <a:xfrm flipH="1">
                <a:off x="3081" y="1018"/>
                <a:ext cx="74" cy="703"/>
              </a:xfrm>
              <a:prstGeom prst="line">
                <a:avLst/>
              </a:prstGeom>
              <a:noFill/>
              <a:ln w="9525">
                <a:solidFill>
                  <a:schemeClr val="tx1"/>
                </a:solidFill>
                <a:round/>
                <a:headEnd/>
                <a:tailEnd/>
              </a:ln>
            </p:spPr>
            <p:txBody>
              <a:bodyPr/>
              <a:lstStyle/>
              <a:p>
                <a:endParaRPr lang="en-US">
                  <a:latin typeface="Arial"/>
                  <a:cs typeface="Arial"/>
                </a:endParaRPr>
              </a:p>
            </p:txBody>
          </p:sp>
        </p:grpSp>
      </p:grpSp>
      <p:grpSp>
        <p:nvGrpSpPr>
          <p:cNvPr id="13" name="Group 45"/>
          <p:cNvGrpSpPr>
            <a:grpSpLocks/>
          </p:cNvGrpSpPr>
          <p:nvPr/>
        </p:nvGrpSpPr>
        <p:grpSpPr bwMode="auto">
          <a:xfrm>
            <a:off x="6273800" y="3241676"/>
            <a:ext cx="2541588" cy="1570038"/>
            <a:chOff x="3952" y="2042"/>
            <a:chExt cx="1601" cy="989"/>
          </a:xfrm>
        </p:grpSpPr>
        <p:sp>
          <p:nvSpPr>
            <p:cNvPr id="42005" name="Text Box 41"/>
            <p:cNvSpPr txBox="1">
              <a:spLocks noChangeArrowheads="1"/>
            </p:cNvSpPr>
            <p:nvPr/>
          </p:nvSpPr>
          <p:spPr bwMode="auto">
            <a:xfrm>
              <a:off x="4467" y="2042"/>
              <a:ext cx="1086" cy="989"/>
            </a:xfrm>
            <a:prstGeom prst="rect">
              <a:avLst/>
            </a:prstGeom>
            <a:solidFill>
              <a:srgbClr val="FF0000">
                <a:alpha val="36078"/>
              </a:srgbClr>
            </a:solidFill>
            <a:ln w="9525">
              <a:noFill/>
              <a:miter lim="800000"/>
              <a:headEnd/>
              <a:tailEnd/>
            </a:ln>
          </p:spPr>
          <p:txBody>
            <a:bodyPr>
              <a:spAutoFit/>
            </a:bodyPr>
            <a:lstStyle/>
            <a:p>
              <a:pPr>
                <a:spcBef>
                  <a:spcPct val="50000"/>
                </a:spcBef>
              </a:pPr>
              <a:r>
                <a:rPr lang="en-US" sz="2400" dirty="0">
                  <a:latin typeface="Arial"/>
                  <a:cs typeface="Arial"/>
                </a:rPr>
                <a:t>initial value of drug-related crime</a:t>
              </a:r>
            </a:p>
          </p:txBody>
        </p:sp>
        <p:sp>
          <p:nvSpPr>
            <p:cNvPr id="42006" name="Line 44"/>
            <p:cNvSpPr>
              <a:spLocks noChangeShapeType="1"/>
            </p:cNvSpPr>
            <p:nvPr/>
          </p:nvSpPr>
          <p:spPr bwMode="auto">
            <a:xfrm flipV="1">
              <a:off x="3952" y="2498"/>
              <a:ext cx="509" cy="181"/>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15" name="Footer Placeholder 1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6" name="Slide Number Placeholder 15"/>
          <p:cNvSpPr>
            <a:spLocks noGrp="1"/>
          </p:cNvSpPr>
          <p:nvPr>
            <p:ph type="sldNum" sz="quarter" idx="13"/>
          </p:nvPr>
        </p:nvSpPr>
        <p:spPr/>
        <p:txBody>
          <a:bodyPr/>
          <a:lstStyle/>
          <a:p>
            <a:pPr>
              <a:defRPr/>
            </a:pPr>
            <a:fld id="{2F37425F-5E17-4209-B948-B5CE2119E408}" type="slidenum">
              <a:rPr lang="en-US" smtClean="0"/>
              <a:pPr>
                <a:defRPr/>
              </a:pPr>
              <a:t>13</a:t>
            </a:fld>
            <a:endParaRPr lang="en-US" dirty="0"/>
          </a:p>
        </p:txBody>
      </p:sp>
    </p:spTree>
    <p:extLst>
      <p:ext uri="{BB962C8B-B14F-4D97-AF65-F5344CB8AC3E}">
        <p14:creationId xmlns:p14="http://schemas.microsoft.com/office/powerpoint/2010/main" val="35306316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703"/>
                                        </p:tgtEl>
                                        <p:attrNameLst>
                                          <p:attrName>style.visibility</p:attrName>
                                        </p:attrNameLst>
                                      </p:cBhvr>
                                      <p:to>
                                        <p:strVal val="visible"/>
                                      </p:to>
                                    </p:set>
                                    <p:animEffect transition="in" filter="fade">
                                      <p:cBhvr>
                                        <p:cTn id="7" dur="500"/>
                                        <p:tgtEl>
                                          <p:spTgt spid="113703"/>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wipe(left)">
                                      <p:cBhvr>
                                        <p:cTn id="19" dur="500"/>
                                        <p:tgtEl>
                                          <p:spTgt spid="14">
                                            <p:txEl>
                                              <p:pRg st="1" end="1"/>
                                            </p:txEl>
                                          </p:spTgt>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animEffect transition="in" filter="wipe(left)">
                                      <p:cBhvr>
                                        <p:cTn id="23" dur="500"/>
                                        <p:tgtEl>
                                          <p:spTgt spid="14">
                                            <p:txEl>
                                              <p:pRg st="2" end="2"/>
                                            </p:txEl>
                                          </p:spTgt>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113697"/>
                                        </p:tgtEl>
                                        <p:attrNameLst>
                                          <p:attrName>style.visibility</p:attrName>
                                        </p:attrNameLst>
                                      </p:cBhvr>
                                      <p:to>
                                        <p:strVal val="visible"/>
                                      </p:to>
                                    </p:set>
                                    <p:animEffect transition="in" filter="wipe(right)">
                                      <p:cBhvr>
                                        <p:cTn id="27" dur="500"/>
                                        <p:tgtEl>
                                          <p:spTgt spid="113697"/>
                                        </p:tgtEl>
                                      </p:cBhvr>
                                    </p:animEffect>
                                  </p:childTnLst>
                                </p:cTn>
                              </p:par>
                            </p:childTnLst>
                          </p:cTn>
                        </p:par>
                        <p:par>
                          <p:cTn id="28" fill="hold">
                            <p:stCondLst>
                              <p:cond delay="2000"/>
                            </p:stCondLst>
                            <p:childTnLst>
                              <p:par>
                                <p:cTn id="29" presetID="18" presetClass="entr" presetSubtype="3"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strips(upRigh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
                                            <p:txEl>
                                              <p:pRg st="4" end="4"/>
                                            </p:txEl>
                                          </p:spTgt>
                                        </p:tgtEl>
                                        <p:attrNameLst>
                                          <p:attrName>style.visibility</p:attrName>
                                        </p:attrNameLst>
                                      </p:cBhvr>
                                      <p:to>
                                        <p:strVal val="visible"/>
                                      </p:to>
                                    </p:set>
                                    <p:animEffect transition="in" filter="wipe(left)">
                                      <p:cBhvr>
                                        <p:cTn id="36" dur="500"/>
                                        <p:tgtEl>
                                          <p:spTgt spid="14">
                                            <p:txEl>
                                              <p:pRg st="4" end="4"/>
                                            </p:txEl>
                                          </p:spTgt>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13699"/>
                                        </p:tgtEl>
                                        <p:attrNameLst>
                                          <p:attrName>style.visibility</p:attrName>
                                        </p:attrNameLst>
                                      </p:cBhvr>
                                      <p:to>
                                        <p:strVal val="visible"/>
                                      </p:to>
                                    </p:set>
                                    <p:animEffect transition="in" filter="wipe(down)">
                                      <p:cBhvr>
                                        <p:cTn id="40" dur="500"/>
                                        <p:tgtEl>
                                          <p:spTgt spid="113699"/>
                                        </p:tgtEl>
                                      </p:cBhvr>
                                    </p:animEffect>
                                  </p:childTnLst>
                                </p:cTn>
                              </p:par>
                            </p:childTnLst>
                          </p:cTn>
                        </p:par>
                        <p:par>
                          <p:cTn id="41" fill="hold">
                            <p:stCondLst>
                              <p:cond delay="1000"/>
                            </p:stCondLst>
                            <p:childTnLst>
                              <p:par>
                                <p:cTn id="42" presetID="18" presetClass="entr" presetSubtype="6"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strips(downRight)">
                                      <p:cBhvr>
                                        <p:cTn id="44" dur="500"/>
                                        <p:tgtEl>
                                          <p:spTgt spid="9"/>
                                        </p:tgtEl>
                                      </p:cBhvr>
                                    </p:animEffect>
                                  </p:childTnLst>
                                </p:cTn>
                              </p:par>
                            </p:childTnLst>
                          </p:cTn>
                        </p:par>
                        <p:par>
                          <p:cTn id="45" fill="hold">
                            <p:stCondLst>
                              <p:cond delay="1500"/>
                            </p:stCondLst>
                            <p:childTnLst>
                              <p:par>
                                <p:cTn id="46" presetID="22" presetClass="entr" presetSubtype="2" fill="hold" grpId="0" nodeType="afterEffect">
                                  <p:stCondLst>
                                    <p:cond delay="0"/>
                                  </p:stCondLst>
                                  <p:childTnLst>
                                    <p:set>
                                      <p:cBhvr>
                                        <p:cTn id="47" dur="1" fill="hold">
                                          <p:stCondLst>
                                            <p:cond delay="0"/>
                                          </p:stCondLst>
                                        </p:cTn>
                                        <p:tgtEl>
                                          <p:spTgt spid="113698"/>
                                        </p:tgtEl>
                                        <p:attrNameLst>
                                          <p:attrName>style.visibility</p:attrName>
                                        </p:attrNameLst>
                                      </p:cBhvr>
                                      <p:to>
                                        <p:strVal val="visible"/>
                                      </p:to>
                                    </p:set>
                                    <p:animEffect transition="in" filter="wipe(right)">
                                      <p:cBhvr>
                                        <p:cTn id="48" dur="500"/>
                                        <p:tgtEl>
                                          <p:spTgt spid="11369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4">
                                            <p:txEl>
                                              <p:pRg st="6" end="6"/>
                                            </p:txEl>
                                          </p:spTgt>
                                        </p:tgtEl>
                                        <p:attrNameLst>
                                          <p:attrName>style.visibility</p:attrName>
                                        </p:attrNameLst>
                                      </p:cBhvr>
                                      <p:to>
                                        <p:strVal val="visible"/>
                                      </p:to>
                                    </p:set>
                                    <p:animEffect transition="in" filter="wipe(left)">
                                      <p:cBhvr>
                                        <p:cTn id="57"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13697" grpId="0" animBg="1"/>
      <p:bldP spid="113698" grpId="0" animBg="1"/>
      <p:bldP spid="113699" grpId="0" animBg="1"/>
      <p:bldP spid="11370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z="3200" dirty="0"/>
              <a:t>Does Drug Interdiction Increase </a:t>
            </a:r>
            <a:br>
              <a:rPr lang="en-US" altLang="en-US" sz="3200" dirty="0"/>
            </a:br>
            <a:r>
              <a:rPr lang="en-US" altLang="en-US" sz="3200" dirty="0"/>
              <a:t>or Decrease Drug-related Crime?</a:t>
            </a:r>
            <a:endParaRPr lang="en-US" altLang="en-US" sz="3200" dirty="0" smtClean="0"/>
          </a:p>
        </p:txBody>
      </p:sp>
      <p:sp>
        <p:nvSpPr>
          <p:cNvPr id="49155" name="Content Placeholder 2"/>
          <p:cNvSpPr>
            <a:spLocks noGrp="1"/>
          </p:cNvSpPr>
          <p:nvPr>
            <p:ph idx="1"/>
          </p:nvPr>
        </p:nvSpPr>
        <p:spPr/>
        <p:txBody>
          <a:bodyPr/>
          <a:lstStyle/>
          <a:p>
            <a:pPr marL="514350" indent="-514350">
              <a:buFont typeface="+mj-lt"/>
              <a:buAutoNum type="arabicPeriod" startAt="2"/>
            </a:pPr>
            <a:r>
              <a:rPr lang="en-US" altLang="en-US" dirty="0" smtClean="0"/>
              <a:t>Policy of drug education</a:t>
            </a:r>
          </a:p>
          <a:p>
            <a:pPr lvl="1"/>
            <a:r>
              <a:rPr lang="en-US" altLang="en-US" dirty="0" smtClean="0"/>
              <a:t>Reduce demand for illegal drugs</a:t>
            </a:r>
          </a:p>
          <a:p>
            <a:pPr lvl="1"/>
            <a:r>
              <a:rPr lang="en-US" altLang="en-US" dirty="0" smtClean="0"/>
              <a:t>Left shift of demand curve</a:t>
            </a:r>
          </a:p>
          <a:p>
            <a:pPr lvl="1"/>
            <a:r>
              <a:rPr lang="en-US" altLang="en-US" dirty="0" smtClean="0"/>
              <a:t>Lower quantity</a:t>
            </a:r>
          </a:p>
          <a:p>
            <a:pPr lvl="1"/>
            <a:r>
              <a:rPr lang="en-US" altLang="en-US" dirty="0" smtClean="0"/>
              <a:t>Lower price</a:t>
            </a:r>
          </a:p>
          <a:p>
            <a:pPr lvl="1"/>
            <a:r>
              <a:rPr lang="en-US" altLang="en-US" dirty="0" smtClean="0"/>
              <a:t>Reduce drug-related crime</a:t>
            </a:r>
          </a:p>
        </p:txBody>
      </p:sp>
      <p:sp>
        <p:nvSpPr>
          <p:cNvPr id="4915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DCDA914-308F-492E-B508-90E9F580923B}" type="slidenum">
              <a:rPr lang="en-US" altLang="en-US" sz="1200" smtClean="0">
                <a:solidFill>
                  <a:srgbClr val="002060"/>
                </a:solidFill>
              </a:rPr>
              <a:pPr algn="ctr" eaLnBrk="1" hangingPunct="1"/>
              <a:t>14</a:t>
            </a:fld>
            <a:endParaRPr lang="en-US" altLang="en-US" sz="1200" smtClean="0">
              <a:solidFill>
                <a:srgbClr val="002060"/>
              </a:solidFill>
            </a:endParaRPr>
          </a:p>
        </p:txBody>
      </p:sp>
      <p:sp>
        <p:nvSpPr>
          <p:cNvPr id="491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7631914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noAutofit/>
          </a:bodyPr>
          <a:lstStyle/>
          <a:p>
            <a:pPr eaLnBrk="1" hangingPunct="1"/>
            <a:r>
              <a:rPr lang="en-US" sz="3200" dirty="0" smtClean="0"/>
              <a:t>Policy 2:  Education</a:t>
            </a:r>
          </a:p>
        </p:txBody>
      </p:sp>
      <p:sp>
        <p:nvSpPr>
          <p:cNvPr id="13" name="Text Placeholder 12"/>
          <p:cNvSpPr>
            <a:spLocks noGrp="1"/>
          </p:cNvSpPr>
          <p:nvPr>
            <p:ph type="body" sz="quarter" idx="12"/>
          </p:nvPr>
        </p:nvSpPr>
        <p:spPr>
          <a:xfrm>
            <a:off x="177800" y="747712"/>
            <a:ext cx="3098800" cy="5653087"/>
          </a:xfrm>
        </p:spPr>
        <p:txBody>
          <a:bodyPr/>
          <a:lstStyle/>
          <a:p>
            <a:r>
              <a:rPr lang="en-US" sz="2800" dirty="0">
                <a:cs typeface="Arial"/>
              </a:rPr>
              <a:t>Education reduces the demand for drugs</a:t>
            </a:r>
            <a:r>
              <a:rPr lang="en-US" sz="2800" dirty="0" smtClean="0">
                <a:cs typeface="Arial"/>
              </a:rPr>
              <a:t>.</a:t>
            </a:r>
          </a:p>
          <a:p>
            <a:endParaRPr lang="en-US" sz="2800" dirty="0">
              <a:cs typeface="Arial"/>
            </a:endParaRPr>
          </a:p>
          <a:p>
            <a:r>
              <a:rPr lang="en-US" sz="2800" b="1" i="1" dirty="0">
                <a:cs typeface="Arial"/>
              </a:rPr>
              <a:t>P</a:t>
            </a:r>
            <a:r>
              <a:rPr lang="en-US" sz="2800" dirty="0">
                <a:cs typeface="Arial"/>
              </a:rPr>
              <a:t> and </a:t>
            </a:r>
            <a:r>
              <a:rPr lang="en-US" sz="2800" b="1" i="1" dirty="0">
                <a:cs typeface="Arial"/>
              </a:rPr>
              <a:t>Q</a:t>
            </a:r>
            <a:r>
              <a:rPr lang="en-US" sz="2800" dirty="0">
                <a:cs typeface="Arial"/>
              </a:rPr>
              <a:t> fall. </a:t>
            </a:r>
          </a:p>
          <a:p>
            <a:endParaRPr lang="en-US" sz="2800" dirty="0" smtClean="0">
              <a:cs typeface="Arial"/>
            </a:endParaRPr>
          </a:p>
          <a:p>
            <a:r>
              <a:rPr lang="en-US" sz="2800" dirty="0">
                <a:cs typeface="Arial"/>
              </a:rPr>
              <a:t>Result:</a:t>
            </a:r>
            <a:br>
              <a:rPr lang="en-US" sz="2800" dirty="0">
                <a:cs typeface="Arial"/>
              </a:rPr>
            </a:br>
            <a:r>
              <a:rPr lang="en-US" sz="2800" dirty="0">
                <a:cs typeface="Arial"/>
              </a:rPr>
              <a:t>A decrease in total spending on drugs, and in drug-related crime. </a:t>
            </a:r>
          </a:p>
          <a:p>
            <a:endParaRPr lang="en-US" sz="2800" dirty="0">
              <a:cs typeface="Arial"/>
            </a:endParaRPr>
          </a:p>
          <a:p>
            <a:endParaRPr lang="en-US" sz="2800" dirty="0"/>
          </a:p>
        </p:txBody>
      </p:sp>
      <p:sp>
        <p:nvSpPr>
          <p:cNvPr id="43013"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grpSp>
        <p:nvGrpSpPr>
          <p:cNvPr id="2" name="Group 4"/>
          <p:cNvGrpSpPr>
            <a:grpSpLocks/>
          </p:cNvGrpSpPr>
          <p:nvPr/>
        </p:nvGrpSpPr>
        <p:grpSpPr bwMode="auto">
          <a:xfrm>
            <a:off x="2767013" y="1158875"/>
            <a:ext cx="5857875" cy="4781551"/>
            <a:chOff x="1743" y="730"/>
            <a:chExt cx="3690" cy="3012"/>
          </a:xfrm>
        </p:grpSpPr>
        <p:grpSp>
          <p:nvGrpSpPr>
            <p:cNvPr id="3" name="Group 5"/>
            <p:cNvGrpSpPr>
              <a:grpSpLocks/>
            </p:cNvGrpSpPr>
            <p:nvPr/>
          </p:nvGrpSpPr>
          <p:grpSpPr bwMode="auto">
            <a:xfrm>
              <a:off x="2613" y="792"/>
              <a:ext cx="2750" cy="2433"/>
              <a:chOff x="1098" y="1361"/>
              <a:chExt cx="2116" cy="2027"/>
            </a:xfrm>
          </p:grpSpPr>
          <p:sp>
            <p:nvSpPr>
              <p:cNvPr id="43055"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43056"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43053" name="Text Box 8"/>
            <p:cNvSpPr txBox="1">
              <a:spLocks noChangeArrowheads="1"/>
            </p:cNvSpPr>
            <p:nvPr/>
          </p:nvSpPr>
          <p:spPr bwMode="auto">
            <a:xfrm>
              <a:off x="1743" y="730"/>
              <a:ext cx="854" cy="523"/>
            </a:xfrm>
            <a:prstGeom prst="rect">
              <a:avLst/>
            </a:prstGeom>
            <a:noFill/>
            <a:ln w="9525">
              <a:noFill/>
              <a:miter lim="800000"/>
              <a:headEnd/>
              <a:tailEnd/>
            </a:ln>
          </p:spPr>
          <p:txBody>
            <a:bodyPr>
              <a:spAutoFit/>
            </a:bodyPr>
            <a:lstStyle/>
            <a:p>
              <a:pPr algn="r">
                <a:spcBef>
                  <a:spcPct val="50000"/>
                </a:spcBef>
              </a:pPr>
              <a:r>
                <a:rPr lang="en-US" sz="2400">
                  <a:latin typeface="Arial"/>
                  <a:cs typeface="Arial"/>
                </a:rPr>
                <a:t>Price of Drugs</a:t>
              </a:r>
            </a:p>
          </p:txBody>
        </p:sp>
        <p:sp>
          <p:nvSpPr>
            <p:cNvPr id="43054" name="Text Box 9"/>
            <p:cNvSpPr txBox="1">
              <a:spLocks noChangeArrowheads="1"/>
            </p:cNvSpPr>
            <p:nvPr/>
          </p:nvSpPr>
          <p:spPr bwMode="auto">
            <a:xfrm>
              <a:off x="4498" y="3219"/>
              <a:ext cx="935" cy="523"/>
            </a:xfrm>
            <a:prstGeom prst="rect">
              <a:avLst/>
            </a:prstGeom>
            <a:noFill/>
            <a:ln w="9525">
              <a:noFill/>
              <a:miter lim="800000"/>
              <a:headEnd/>
              <a:tailEnd/>
            </a:ln>
          </p:spPr>
          <p:txBody>
            <a:bodyPr>
              <a:spAutoFit/>
            </a:bodyPr>
            <a:lstStyle/>
            <a:p>
              <a:pPr algn="r">
                <a:spcBef>
                  <a:spcPct val="50000"/>
                </a:spcBef>
              </a:pPr>
              <a:r>
                <a:rPr lang="en-US" sz="2400">
                  <a:latin typeface="Arial"/>
                  <a:cs typeface="Arial"/>
                </a:rPr>
                <a:t>Quantity </a:t>
              </a:r>
              <a:br>
                <a:rPr lang="en-US" sz="2400">
                  <a:latin typeface="Arial"/>
                  <a:cs typeface="Arial"/>
                </a:rPr>
              </a:br>
              <a:r>
                <a:rPr lang="en-US" sz="2400">
                  <a:latin typeface="Arial"/>
                  <a:cs typeface="Arial"/>
                </a:rPr>
                <a:t>of Drugs</a:t>
              </a:r>
            </a:p>
          </p:txBody>
        </p:sp>
      </p:grpSp>
      <p:grpSp>
        <p:nvGrpSpPr>
          <p:cNvPr id="4" name="Group 10"/>
          <p:cNvGrpSpPr>
            <a:grpSpLocks/>
          </p:cNvGrpSpPr>
          <p:nvPr/>
        </p:nvGrpSpPr>
        <p:grpSpPr bwMode="auto">
          <a:xfrm>
            <a:off x="5470525" y="1849438"/>
            <a:ext cx="1490663" cy="3128962"/>
            <a:chOff x="3446" y="1165"/>
            <a:chExt cx="939" cy="1971"/>
          </a:xfrm>
        </p:grpSpPr>
        <p:sp>
          <p:nvSpPr>
            <p:cNvPr id="43050" name="Line 11"/>
            <p:cNvSpPr>
              <a:spLocks noChangeShapeType="1"/>
            </p:cNvSpPr>
            <p:nvPr/>
          </p:nvSpPr>
          <p:spPr bwMode="auto">
            <a:xfrm>
              <a:off x="3624" y="1417"/>
              <a:ext cx="761" cy="1719"/>
            </a:xfrm>
            <a:prstGeom prst="line">
              <a:avLst/>
            </a:prstGeom>
            <a:noFill/>
            <a:ln w="38100">
              <a:solidFill>
                <a:schemeClr val="tx2"/>
              </a:solidFill>
              <a:round/>
              <a:headEnd/>
              <a:tailEnd/>
            </a:ln>
          </p:spPr>
          <p:txBody>
            <a:bodyPr/>
            <a:lstStyle/>
            <a:p>
              <a:endParaRPr lang="en-US">
                <a:latin typeface="Arial"/>
                <a:cs typeface="Arial"/>
              </a:endParaRPr>
            </a:p>
          </p:txBody>
        </p:sp>
        <p:sp>
          <p:nvSpPr>
            <p:cNvPr id="43051" name="Text Box 12"/>
            <p:cNvSpPr txBox="1">
              <a:spLocks noChangeArrowheads="1"/>
            </p:cNvSpPr>
            <p:nvPr/>
          </p:nvSpPr>
          <p:spPr bwMode="auto">
            <a:xfrm>
              <a:off x="3446" y="1165"/>
              <a:ext cx="413"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r>
                <a:rPr lang="en-US" sz="2400" b="1" baseline="-25000">
                  <a:latin typeface="Arial"/>
                  <a:cs typeface="Arial"/>
                </a:rPr>
                <a:t>1</a:t>
              </a:r>
            </a:p>
          </p:txBody>
        </p:sp>
      </p:grpSp>
      <p:grpSp>
        <p:nvGrpSpPr>
          <p:cNvPr id="5" name="Group 13"/>
          <p:cNvGrpSpPr>
            <a:grpSpLocks/>
          </p:cNvGrpSpPr>
          <p:nvPr/>
        </p:nvGrpSpPr>
        <p:grpSpPr bwMode="auto">
          <a:xfrm>
            <a:off x="5491163" y="2249488"/>
            <a:ext cx="2371725" cy="2224087"/>
            <a:chOff x="3459" y="1417"/>
            <a:chExt cx="1494" cy="1401"/>
          </a:xfrm>
        </p:grpSpPr>
        <p:sp>
          <p:nvSpPr>
            <p:cNvPr id="43048" name="Line 14"/>
            <p:cNvSpPr>
              <a:spLocks noChangeShapeType="1"/>
            </p:cNvSpPr>
            <p:nvPr/>
          </p:nvSpPr>
          <p:spPr bwMode="auto">
            <a:xfrm flipV="1">
              <a:off x="3459" y="1611"/>
              <a:ext cx="1198" cy="1207"/>
            </a:xfrm>
            <a:prstGeom prst="line">
              <a:avLst/>
            </a:prstGeom>
            <a:noFill/>
            <a:ln w="38100">
              <a:solidFill>
                <a:schemeClr val="tx2"/>
              </a:solidFill>
              <a:round/>
              <a:headEnd/>
              <a:tailEnd/>
            </a:ln>
          </p:spPr>
          <p:txBody>
            <a:bodyPr/>
            <a:lstStyle/>
            <a:p>
              <a:endParaRPr lang="en-US">
                <a:latin typeface="Arial"/>
                <a:cs typeface="Arial"/>
              </a:endParaRPr>
            </a:p>
          </p:txBody>
        </p:sp>
        <p:sp>
          <p:nvSpPr>
            <p:cNvPr id="43049" name="Text Box 15"/>
            <p:cNvSpPr txBox="1">
              <a:spLocks noChangeArrowheads="1"/>
            </p:cNvSpPr>
            <p:nvPr/>
          </p:nvSpPr>
          <p:spPr bwMode="auto">
            <a:xfrm>
              <a:off x="4596" y="1417"/>
              <a:ext cx="35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S</a:t>
              </a:r>
              <a:endParaRPr lang="en-US" sz="2400" b="1" baseline="-25000">
                <a:latin typeface="Arial"/>
                <a:cs typeface="Arial"/>
              </a:endParaRPr>
            </a:p>
          </p:txBody>
        </p:sp>
      </p:grpSp>
      <p:grpSp>
        <p:nvGrpSpPr>
          <p:cNvPr id="6" name="Group 16"/>
          <p:cNvGrpSpPr>
            <a:grpSpLocks/>
          </p:cNvGrpSpPr>
          <p:nvPr/>
        </p:nvGrpSpPr>
        <p:grpSpPr bwMode="auto">
          <a:xfrm>
            <a:off x="3543300" y="3371850"/>
            <a:ext cx="3084513" cy="2201863"/>
            <a:chOff x="2232" y="2124"/>
            <a:chExt cx="1943" cy="1387"/>
          </a:xfrm>
        </p:grpSpPr>
        <p:sp>
          <p:nvSpPr>
            <p:cNvPr id="43042" name="Text Box 17"/>
            <p:cNvSpPr txBox="1">
              <a:spLocks noChangeArrowheads="1"/>
            </p:cNvSpPr>
            <p:nvPr/>
          </p:nvSpPr>
          <p:spPr bwMode="auto">
            <a:xfrm>
              <a:off x="2232" y="2124"/>
              <a:ext cx="387"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1</a:t>
              </a:r>
            </a:p>
          </p:txBody>
        </p:sp>
        <p:sp>
          <p:nvSpPr>
            <p:cNvPr id="43043" name="Text Box 18"/>
            <p:cNvSpPr txBox="1">
              <a:spLocks noChangeArrowheads="1"/>
            </p:cNvSpPr>
            <p:nvPr/>
          </p:nvSpPr>
          <p:spPr bwMode="auto">
            <a:xfrm>
              <a:off x="3830" y="3223"/>
              <a:ext cx="345"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nvGrpSpPr>
            <p:cNvPr id="7" name="Group 19"/>
            <p:cNvGrpSpPr>
              <a:grpSpLocks/>
            </p:cNvGrpSpPr>
            <p:nvPr/>
          </p:nvGrpSpPr>
          <p:grpSpPr bwMode="auto">
            <a:xfrm>
              <a:off x="2617" y="2270"/>
              <a:ext cx="1387" cy="955"/>
              <a:chOff x="357" y="2450"/>
              <a:chExt cx="795" cy="646"/>
            </a:xfrm>
          </p:grpSpPr>
          <p:sp>
            <p:nvSpPr>
              <p:cNvPr id="43046" name="Line 20"/>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3047" name="Line 21"/>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sp>
          <p:nvSpPr>
            <p:cNvPr id="43045" name="Oval 22"/>
            <p:cNvSpPr>
              <a:spLocks noChangeArrowheads="1"/>
            </p:cNvSpPr>
            <p:nvPr/>
          </p:nvSpPr>
          <p:spPr bwMode="auto">
            <a:xfrm>
              <a:off x="3963" y="2226"/>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nvGrpSpPr>
          <p:cNvPr id="8" name="Group 23"/>
          <p:cNvGrpSpPr>
            <a:grpSpLocks/>
          </p:cNvGrpSpPr>
          <p:nvPr/>
        </p:nvGrpSpPr>
        <p:grpSpPr bwMode="auto">
          <a:xfrm>
            <a:off x="4613275" y="1846263"/>
            <a:ext cx="1474788" cy="3125787"/>
            <a:chOff x="2906" y="1163"/>
            <a:chExt cx="929" cy="1969"/>
          </a:xfrm>
        </p:grpSpPr>
        <p:sp>
          <p:nvSpPr>
            <p:cNvPr id="43040" name="Line 24"/>
            <p:cNvSpPr>
              <a:spLocks noChangeShapeType="1"/>
            </p:cNvSpPr>
            <p:nvPr/>
          </p:nvSpPr>
          <p:spPr bwMode="auto">
            <a:xfrm>
              <a:off x="3074" y="1413"/>
              <a:ext cx="761" cy="1719"/>
            </a:xfrm>
            <a:prstGeom prst="line">
              <a:avLst/>
            </a:prstGeom>
            <a:noFill/>
            <a:ln w="38100">
              <a:solidFill>
                <a:srgbClr val="CC0000"/>
              </a:solidFill>
              <a:round/>
              <a:headEnd/>
              <a:tailEnd/>
            </a:ln>
          </p:spPr>
          <p:txBody>
            <a:bodyPr/>
            <a:lstStyle/>
            <a:p>
              <a:endParaRPr lang="en-US">
                <a:latin typeface="Arial"/>
                <a:cs typeface="Arial"/>
              </a:endParaRPr>
            </a:p>
          </p:txBody>
        </p:sp>
        <p:sp>
          <p:nvSpPr>
            <p:cNvPr id="43041" name="Text Box 25"/>
            <p:cNvSpPr txBox="1">
              <a:spLocks noChangeArrowheads="1"/>
            </p:cNvSpPr>
            <p:nvPr/>
          </p:nvSpPr>
          <p:spPr bwMode="auto">
            <a:xfrm>
              <a:off x="2906" y="1163"/>
              <a:ext cx="413"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r>
                <a:rPr lang="en-US" sz="2400" b="1" baseline="-25000">
                  <a:latin typeface="Arial"/>
                  <a:cs typeface="Arial"/>
                </a:rPr>
                <a:t>2</a:t>
              </a:r>
            </a:p>
          </p:txBody>
        </p:sp>
      </p:grpSp>
      <p:grpSp>
        <p:nvGrpSpPr>
          <p:cNvPr id="9" name="Group 26"/>
          <p:cNvGrpSpPr>
            <a:grpSpLocks/>
          </p:cNvGrpSpPr>
          <p:nvPr/>
        </p:nvGrpSpPr>
        <p:grpSpPr bwMode="auto">
          <a:xfrm>
            <a:off x="3548063" y="3965575"/>
            <a:ext cx="2492375" cy="1603375"/>
            <a:chOff x="2235" y="2498"/>
            <a:chExt cx="1570" cy="1010"/>
          </a:xfrm>
        </p:grpSpPr>
        <p:sp>
          <p:nvSpPr>
            <p:cNvPr id="43034" name="Text Box 27"/>
            <p:cNvSpPr txBox="1">
              <a:spLocks noChangeArrowheads="1"/>
            </p:cNvSpPr>
            <p:nvPr/>
          </p:nvSpPr>
          <p:spPr bwMode="auto">
            <a:xfrm>
              <a:off x="2235" y="2498"/>
              <a:ext cx="376"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2</a:t>
              </a:r>
            </a:p>
          </p:txBody>
        </p:sp>
        <p:sp>
          <p:nvSpPr>
            <p:cNvPr id="43035" name="Text Box 28"/>
            <p:cNvSpPr txBox="1">
              <a:spLocks noChangeArrowheads="1"/>
            </p:cNvSpPr>
            <p:nvPr/>
          </p:nvSpPr>
          <p:spPr bwMode="auto">
            <a:xfrm>
              <a:off x="3435" y="3220"/>
              <a:ext cx="37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2</a:t>
              </a:r>
            </a:p>
          </p:txBody>
        </p:sp>
        <p:grpSp>
          <p:nvGrpSpPr>
            <p:cNvPr id="10" name="Group 29"/>
            <p:cNvGrpSpPr>
              <a:grpSpLocks/>
            </p:cNvGrpSpPr>
            <p:nvPr/>
          </p:nvGrpSpPr>
          <p:grpSpPr bwMode="auto">
            <a:xfrm>
              <a:off x="2616" y="2645"/>
              <a:ext cx="1006" cy="583"/>
              <a:chOff x="357" y="2450"/>
              <a:chExt cx="795" cy="646"/>
            </a:xfrm>
          </p:grpSpPr>
          <p:sp>
            <p:nvSpPr>
              <p:cNvPr id="43038" name="Line 30"/>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3039" name="Line 31"/>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sp>
          <p:nvSpPr>
            <p:cNvPr id="43037" name="Oval 32"/>
            <p:cNvSpPr>
              <a:spLocks noChangeArrowheads="1"/>
            </p:cNvSpPr>
            <p:nvPr/>
          </p:nvSpPr>
          <p:spPr bwMode="auto">
            <a:xfrm>
              <a:off x="3579" y="2598"/>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114721" name="Line 33"/>
          <p:cNvSpPr>
            <a:spLocks noChangeShapeType="1"/>
          </p:cNvSpPr>
          <p:nvPr/>
        </p:nvSpPr>
        <p:spPr bwMode="auto">
          <a:xfrm flipH="1">
            <a:off x="5068888" y="2570163"/>
            <a:ext cx="755650" cy="0"/>
          </a:xfrm>
          <a:prstGeom prst="line">
            <a:avLst/>
          </a:prstGeom>
          <a:noFill/>
          <a:ln w="38100">
            <a:solidFill>
              <a:srgbClr val="008080"/>
            </a:solidFill>
            <a:round/>
            <a:headEnd/>
            <a:tailEnd type="triangle" w="lg" len="med"/>
          </a:ln>
        </p:spPr>
        <p:txBody>
          <a:bodyPr/>
          <a:lstStyle/>
          <a:p>
            <a:endParaRPr lang="en-US">
              <a:latin typeface="Arial"/>
              <a:cs typeface="Arial"/>
            </a:endParaRPr>
          </a:p>
        </p:txBody>
      </p:sp>
      <p:sp>
        <p:nvSpPr>
          <p:cNvPr id="114722" name="Line 34"/>
          <p:cNvSpPr>
            <a:spLocks noChangeShapeType="1"/>
          </p:cNvSpPr>
          <p:nvPr/>
        </p:nvSpPr>
        <p:spPr bwMode="auto">
          <a:xfrm flipH="1">
            <a:off x="5754688" y="5118100"/>
            <a:ext cx="595312" cy="0"/>
          </a:xfrm>
          <a:prstGeom prst="line">
            <a:avLst/>
          </a:prstGeom>
          <a:noFill/>
          <a:ln w="38100">
            <a:solidFill>
              <a:srgbClr val="008080"/>
            </a:solidFill>
            <a:round/>
            <a:headEnd/>
            <a:tailEnd type="triangle" w="lg" len="med"/>
          </a:ln>
        </p:spPr>
        <p:txBody>
          <a:bodyPr/>
          <a:lstStyle/>
          <a:p>
            <a:endParaRPr lang="en-US">
              <a:latin typeface="Arial"/>
              <a:cs typeface="Arial"/>
            </a:endParaRPr>
          </a:p>
        </p:txBody>
      </p:sp>
      <p:sp>
        <p:nvSpPr>
          <p:cNvPr id="114723" name="Line 35"/>
          <p:cNvSpPr>
            <a:spLocks noChangeShapeType="1"/>
          </p:cNvSpPr>
          <p:nvPr/>
        </p:nvSpPr>
        <p:spPr bwMode="auto">
          <a:xfrm rot="16200000" flipH="1">
            <a:off x="3861594" y="3909219"/>
            <a:ext cx="595312" cy="0"/>
          </a:xfrm>
          <a:prstGeom prst="line">
            <a:avLst/>
          </a:prstGeom>
          <a:noFill/>
          <a:ln w="38100">
            <a:solidFill>
              <a:srgbClr val="008080"/>
            </a:solidFill>
            <a:round/>
            <a:headEnd/>
            <a:tailEnd type="triangle" w="lg" len="med"/>
          </a:ln>
        </p:spPr>
        <p:txBody>
          <a:bodyPr/>
          <a:lstStyle/>
          <a:p>
            <a:endParaRPr lang="en-US">
              <a:latin typeface="Arial"/>
              <a:cs typeface="Arial"/>
            </a:endParaRPr>
          </a:p>
        </p:txBody>
      </p:sp>
      <p:sp>
        <p:nvSpPr>
          <p:cNvPr id="43026" name="Rectangle 39"/>
          <p:cNvSpPr>
            <a:spLocks noChangeArrowheads="1"/>
          </p:cNvSpPr>
          <p:nvPr/>
        </p:nvSpPr>
        <p:spPr bwMode="auto">
          <a:xfrm>
            <a:off x="4157663" y="3606800"/>
            <a:ext cx="2190750" cy="1500188"/>
          </a:xfrm>
          <a:prstGeom prst="rect">
            <a:avLst/>
          </a:prstGeom>
          <a:solidFill>
            <a:srgbClr val="FF0000">
              <a:alpha val="36078"/>
            </a:srgbClr>
          </a:solidFill>
          <a:ln w="9525">
            <a:noFill/>
            <a:miter lim="800000"/>
            <a:headEnd/>
            <a:tailEnd/>
          </a:ln>
        </p:spPr>
        <p:txBody>
          <a:bodyPr wrap="none" anchor="ctr"/>
          <a:lstStyle/>
          <a:p>
            <a:endParaRPr lang="en-US">
              <a:latin typeface="Arial"/>
              <a:cs typeface="Arial"/>
            </a:endParaRPr>
          </a:p>
        </p:txBody>
      </p:sp>
      <p:grpSp>
        <p:nvGrpSpPr>
          <p:cNvPr id="11" name="Group 40"/>
          <p:cNvGrpSpPr>
            <a:grpSpLocks/>
          </p:cNvGrpSpPr>
          <p:nvPr/>
        </p:nvGrpSpPr>
        <p:grpSpPr bwMode="auto">
          <a:xfrm>
            <a:off x="6273800" y="3241676"/>
            <a:ext cx="2541588" cy="1570038"/>
            <a:chOff x="3952" y="2042"/>
            <a:chExt cx="1601" cy="989"/>
          </a:xfrm>
        </p:grpSpPr>
        <p:sp>
          <p:nvSpPr>
            <p:cNvPr id="43032" name="Text Box 41"/>
            <p:cNvSpPr txBox="1">
              <a:spLocks noChangeArrowheads="1"/>
            </p:cNvSpPr>
            <p:nvPr/>
          </p:nvSpPr>
          <p:spPr bwMode="auto">
            <a:xfrm>
              <a:off x="4467" y="2042"/>
              <a:ext cx="1086" cy="989"/>
            </a:xfrm>
            <a:prstGeom prst="rect">
              <a:avLst/>
            </a:prstGeom>
            <a:solidFill>
              <a:srgbClr val="FF0000">
                <a:alpha val="36078"/>
              </a:srgbClr>
            </a:solidFill>
            <a:ln w="9525">
              <a:noFill/>
              <a:miter lim="800000"/>
              <a:headEnd/>
              <a:tailEnd/>
            </a:ln>
          </p:spPr>
          <p:txBody>
            <a:bodyPr>
              <a:spAutoFit/>
            </a:bodyPr>
            <a:lstStyle/>
            <a:p>
              <a:pPr>
                <a:spcBef>
                  <a:spcPct val="50000"/>
                </a:spcBef>
              </a:pPr>
              <a:r>
                <a:rPr lang="en-US" sz="2400">
                  <a:latin typeface="Arial"/>
                  <a:cs typeface="Arial"/>
                </a:rPr>
                <a:t>initial value of drug-related crime</a:t>
              </a:r>
            </a:p>
          </p:txBody>
        </p:sp>
        <p:sp>
          <p:nvSpPr>
            <p:cNvPr id="43033" name="Line 42"/>
            <p:cNvSpPr>
              <a:spLocks noChangeShapeType="1"/>
            </p:cNvSpPr>
            <p:nvPr/>
          </p:nvSpPr>
          <p:spPr bwMode="auto">
            <a:xfrm flipV="1">
              <a:off x="3952" y="2498"/>
              <a:ext cx="509" cy="181"/>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114732" name="Rectangle 44"/>
          <p:cNvSpPr>
            <a:spLocks noChangeArrowheads="1"/>
          </p:cNvSpPr>
          <p:nvPr/>
        </p:nvSpPr>
        <p:spPr bwMode="auto">
          <a:xfrm>
            <a:off x="4167188" y="4208463"/>
            <a:ext cx="1573212" cy="898525"/>
          </a:xfrm>
          <a:prstGeom prst="rect">
            <a:avLst/>
          </a:prstGeom>
          <a:solidFill>
            <a:srgbClr val="FFFF99"/>
          </a:solidFill>
          <a:ln w="9525">
            <a:noFill/>
            <a:miter lim="800000"/>
            <a:headEnd/>
            <a:tailEnd/>
          </a:ln>
        </p:spPr>
        <p:txBody>
          <a:bodyPr wrap="none" anchor="ctr"/>
          <a:lstStyle/>
          <a:p>
            <a:endParaRPr lang="en-US">
              <a:latin typeface="Arial"/>
              <a:cs typeface="Arial"/>
            </a:endParaRPr>
          </a:p>
        </p:txBody>
      </p:sp>
      <p:grpSp>
        <p:nvGrpSpPr>
          <p:cNvPr id="12" name="Group 48"/>
          <p:cNvGrpSpPr>
            <a:grpSpLocks/>
          </p:cNvGrpSpPr>
          <p:nvPr/>
        </p:nvGrpSpPr>
        <p:grpSpPr bwMode="auto">
          <a:xfrm>
            <a:off x="4394200" y="777875"/>
            <a:ext cx="2724150" cy="3516313"/>
            <a:chOff x="2768" y="490"/>
            <a:chExt cx="1716" cy="2215"/>
          </a:xfrm>
        </p:grpSpPr>
        <p:sp>
          <p:nvSpPr>
            <p:cNvPr id="43030" name="Text Box 46"/>
            <p:cNvSpPr txBox="1">
              <a:spLocks noChangeArrowheads="1"/>
            </p:cNvSpPr>
            <p:nvPr/>
          </p:nvSpPr>
          <p:spPr bwMode="auto">
            <a:xfrm>
              <a:off x="2768" y="490"/>
              <a:ext cx="1716" cy="523"/>
            </a:xfrm>
            <a:prstGeom prst="rect">
              <a:avLst/>
            </a:prstGeom>
            <a:solidFill>
              <a:srgbClr val="FFFF00">
                <a:alpha val="36078"/>
              </a:srgbClr>
            </a:solidFill>
            <a:ln w="9525">
              <a:noFill/>
              <a:miter lim="800000"/>
              <a:headEnd/>
              <a:tailEnd/>
            </a:ln>
          </p:spPr>
          <p:txBody>
            <a:bodyPr>
              <a:spAutoFit/>
            </a:bodyPr>
            <a:lstStyle/>
            <a:p>
              <a:pPr>
                <a:spcBef>
                  <a:spcPct val="50000"/>
                </a:spcBef>
              </a:pPr>
              <a:r>
                <a:rPr lang="en-US" sz="2400">
                  <a:latin typeface="Arial"/>
                  <a:cs typeface="Arial"/>
                </a:rPr>
                <a:t>new value of drug-related crime</a:t>
              </a:r>
            </a:p>
          </p:txBody>
        </p:sp>
        <p:sp>
          <p:nvSpPr>
            <p:cNvPr id="43031" name="Line 47"/>
            <p:cNvSpPr>
              <a:spLocks noChangeShapeType="1"/>
            </p:cNvSpPr>
            <p:nvPr/>
          </p:nvSpPr>
          <p:spPr bwMode="auto">
            <a:xfrm flipH="1">
              <a:off x="3120" y="1004"/>
              <a:ext cx="376" cy="1701"/>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14" name="Footer Placeholder 13"/>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5" name="Slide Number Placeholder 14"/>
          <p:cNvSpPr>
            <a:spLocks noGrp="1"/>
          </p:cNvSpPr>
          <p:nvPr>
            <p:ph type="sldNum" sz="quarter" idx="13"/>
          </p:nvPr>
        </p:nvSpPr>
        <p:spPr/>
        <p:txBody>
          <a:bodyPr/>
          <a:lstStyle/>
          <a:p>
            <a:pPr>
              <a:defRPr/>
            </a:pPr>
            <a:fld id="{2F37425F-5E17-4209-B948-B5CE2119E408}" type="slidenum">
              <a:rPr lang="en-US" smtClean="0"/>
              <a:pPr>
                <a:defRPr/>
              </a:pPr>
              <a:t>15</a:t>
            </a:fld>
            <a:endParaRPr lang="en-US" dirty="0"/>
          </a:p>
        </p:txBody>
      </p:sp>
    </p:spTree>
    <p:extLst>
      <p:ext uri="{BB962C8B-B14F-4D97-AF65-F5344CB8AC3E}">
        <p14:creationId xmlns:p14="http://schemas.microsoft.com/office/powerpoint/2010/main" val="39692872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4721"/>
                                        </p:tgtEl>
                                        <p:attrNameLst>
                                          <p:attrName>style.visibility</p:attrName>
                                        </p:attrNameLst>
                                      </p:cBhvr>
                                      <p:to>
                                        <p:strVal val="visible"/>
                                      </p:to>
                                    </p:set>
                                    <p:animEffect transition="in" filter="wipe(right)">
                                      <p:cBhvr>
                                        <p:cTn id="11" dur="500"/>
                                        <p:tgtEl>
                                          <p:spTgt spid="114721"/>
                                        </p:tgtEl>
                                      </p:cBhvr>
                                    </p:animEffect>
                                  </p:childTnLst>
                                </p:cTn>
                              </p:par>
                            </p:childTnLst>
                          </p:cTn>
                        </p:par>
                        <p:par>
                          <p:cTn id="12" fill="hold">
                            <p:stCondLst>
                              <p:cond delay="1000"/>
                            </p:stCondLst>
                            <p:childTnLst>
                              <p:par>
                                <p:cTn id="13" presetID="18" presetClass="entr" presetSubtype="6"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Righ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
                                            <p:txEl>
                                              <p:pRg st="2" end="2"/>
                                            </p:txEl>
                                          </p:spTgt>
                                        </p:tgtEl>
                                        <p:attrNameLst>
                                          <p:attrName>style.visibility</p:attrName>
                                        </p:attrNameLst>
                                      </p:cBhvr>
                                      <p:to>
                                        <p:strVal val="visible"/>
                                      </p:to>
                                    </p:set>
                                    <p:animEffect transition="in" filter="wipe(left)">
                                      <p:cBhvr>
                                        <p:cTn id="20" dur="500"/>
                                        <p:tgtEl>
                                          <p:spTgt spid="13">
                                            <p:txEl>
                                              <p:pRg st="2" end="2"/>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14723"/>
                                        </p:tgtEl>
                                        <p:attrNameLst>
                                          <p:attrName>style.visibility</p:attrName>
                                        </p:attrNameLst>
                                      </p:cBhvr>
                                      <p:to>
                                        <p:strVal val="visible"/>
                                      </p:to>
                                    </p:set>
                                    <p:animEffect transition="in" filter="wipe(up)">
                                      <p:cBhvr>
                                        <p:cTn id="24" dur="500"/>
                                        <p:tgtEl>
                                          <p:spTgt spid="114723"/>
                                        </p:tgtEl>
                                      </p:cBhvr>
                                    </p:animEffect>
                                  </p:childTnLst>
                                </p:cTn>
                              </p:par>
                            </p:childTnLst>
                          </p:cTn>
                        </p:par>
                        <p:par>
                          <p:cTn id="25" fill="hold">
                            <p:stCondLst>
                              <p:cond delay="1000"/>
                            </p:stCondLst>
                            <p:childTnLst>
                              <p:par>
                                <p:cTn id="26" presetID="18" presetClass="entr" presetSubtype="6"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strips(downRight)">
                                      <p:cBhvr>
                                        <p:cTn id="28" dur="500"/>
                                        <p:tgtEl>
                                          <p:spTgt spid="9"/>
                                        </p:tgtEl>
                                      </p:cBhvr>
                                    </p:animEffect>
                                  </p:childTnLst>
                                </p:cTn>
                              </p:par>
                            </p:childTnLst>
                          </p:cTn>
                        </p:par>
                        <p:par>
                          <p:cTn id="29" fill="hold">
                            <p:stCondLst>
                              <p:cond delay="1500"/>
                            </p:stCondLst>
                            <p:childTnLst>
                              <p:par>
                                <p:cTn id="30" presetID="22" presetClass="entr" presetSubtype="2" fill="hold" grpId="0" nodeType="afterEffect">
                                  <p:stCondLst>
                                    <p:cond delay="0"/>
                                  </p:stCondLst>
                                  <p:childTnLst>
                                    <p:set>
                                      <p:cBhvr>
                                        <p:cTn id="31" dur="1" fill="hold">
                                          <p:stCondLst>
                                            <p:cond delay="0"/>
                                          </p:stCondLst>
                                        </p:cTn>
                                        <p:tgtEl>
                                          <p:spTgt spid="114722"/>
                                        </p:tgtEl>
                                        <p:attrNameLst>
                                          <p:attrName>style.visibility</p:attrName>
                                        </p:attrNameLst>
                                      </p:cBhvr>
                                      <p:to>
                                        <p:strVal val="visible"/>
                                      </p:to>
                                    </p:set>
                                    <p:animEffect transition="in" filter="wipe(right)">
                                      <p:cBhvr>
                                        <p:cTn id="32" dur="500"/>
                                        <p:tgtEl>
                                          <p:spTgt spid="1147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4732"/>
                                        </p:tgtEl>
                                        <p:attrNameLst>
                                          <p:attrName>style.visibility</p:attrName>
                                        </p:attrNameLst>
                                      </p:cBhvr>
                                      <p:to>
                                        <p:strVal val="visible"/>
                                      </p:to>
                                    </p:set>
                                    <p:animEffect transition="in" filter="fade">
                                      <p:cBhvr>
                                        <p:cTn id="40" dur="500"/>
                                        <p:tgtEl>
                                          <p:spTgt spid="114732"/>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13">
                                            <p:txEl>
                                              <p:pRg st="4" end="4"/>
                                            </p:txEl>
                                          </p:spTgt>
                                        </p:tgtEl>
                                        <p:attrNameLst>
                                          <p:attrName>style.visibility</p:attrName>
                                        </p:attrNameLst>
                                      </p:cBhvr>
                                      <p:to>
                                        <p:strVal val="visible"/>
                                      </p:to>
                                    </p:set>
                                    <p:animEffect transition="in" filter="wipe(left)">
                                      <p:cBhvr>
                                        <p:cTn id="44"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114721" grpId="0" animBg="1"/>
      <p:bldP spid="114722" grpId="0" animBg="1"/>
      <p:bldP spid="114723" grpId="0" animBg="1"/>
      <p:bldP spid="11473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60"/>
          <p:cNvGrpSpPr>
            <a:grpSpLocks/>
          </p:cNvGrpSpPr>
          <p:nvPr/>
        </p:nvGrpSpPr>
        <p:grpSpPr bwMode="auto">
          <a:xfrm>
            <a:off x="7202488" y="3375025"/>
            <a:ext cx="547687" cy="2081213"/>
            <a:chOff x="4537" y="2126"/>
            <a:chExt cx="345" cy="1311"/>
          </a:xfrm>
        </p:grpSpPr>
        <p:sp>
          <p:nvSpPr>
            <p:cNvPr id="45103" name="Line 20"/>
            <p:cNvSpPr>
              <a:spLocks noChangeShapeType="1"/>
            </p:cNvSpPr>
            <p:nvPr/>
          </p:nvSpPr>
          <p:spPr bwMode="auto">
            <a:xfrm>
              <a:off x="4709" y="2126"/>
              <a:ext cx="0" cy="1025"/>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5104" name="Text Box 27"/>
            <p:cNvSpPr txBox="1">
              <a:spLocks noChangeArrowheads="1"/>
            </p:cNvSpPr>
            <p:nvPr/>
          </p:nvSpPr>
          <p:spPr bwMode="auto">
            <a:xfrm>
              <a:off x="4537" y="3149"/>
              <a:ext cx="345"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2</a:t>
              </a:r>
            </a:p>
          </p:txBody>
        </p:sp>
      </p:grpSp>
      <p:sp>
        <p:nvSpPr>
          <p:cNvPr id="45061" name="Rectangle 2"/>
          <p:cNvSpPr>
            <a:spLocks noGrp="1" noChangeArrowheads="1"/>
          </p:cNvSpPr>
          <p:nvPr>
            <p:ph type="title"/>
          </p:nvPr>
        </p:nvSpPr>
        <p:spPr/>
        <p:txBody>
          <a:bodyPr/>
          <a:lstStyle/>
          <a:p>
            <a:pPr eaLnBrk="1" hangingPunct="1"/>
            <a:r>
              <a:rPr lang="en-US" smtClean="0"/>
              <a:t>Price Elasticity of Supply</a:t>
            </a:r>
          </a:p>
        </p:txBody>
      </p:sp>
      <p:sp>
        <p:nvSpPr>
          <p:cNvPr id="126979" name="Rectangle 3"/>
          <p:cNvSpPr>
            <a:spLocks noGrp="1" noChangeArrowheads="1"/>
          </p:cNvSpPr>
          <p:nvPr>
            <p:ph type="body" sz="quarter" idx="12"/>
          </p:nvPr>
        </p:nvSpPr>
        <p:spPr>
          <a:xfrm>
            <a:off x="228600" y="838199"/>
            <a:ext cx="3581400" cy="5745163"/>
          </a:xfrm>
        </p:spPr>
        <p:txBody>
          <a:bodyPr>
            <a:normAutofit/>
          </a:bodyPr>
          <a:lstStyle/>
          <a:p>
            <a:pPr marL="0" indent="0" eaLnBrk="1" hangingPunct="1">
              <a:buFont typeface="Wingdings" pitchFamily="2" charset="2"/>
              <a:buNone/>
            </a:pPr>
            <a:r>
              <a:rPr lang="en-US" sz="2700" dirty="0" smtClean="0"/>
              <a:t>Price elasticity </a:t>
            </a:r>
            <a:br>
              <a:rPr lang="en-US" sz="2700" dirty="0" smtClean="0"/>
            </a:br>
            <a:r>
              <a:rPr lang="en-US" sz="2700" dirty="0" smtClean="0"/>
              <a:t>of supply </a:t>
            </a:r>
          </a:p>
          <a:p>
            <a:pPr marL="0" indent="0" eaLnBrk="1" hangingPunct="1">
              <a:buFont typeface="Wingdings" pitchFamily="2" charset="2"/>
              <a:buNone/>
            </a:pPr>
            <a:endParaRPr lang="en-US" sz="2700" dirty="0"/>
          </a:p>
          <a:p>
            <a:pPr marL="0" indent="0" eaLnBrk="1" hangingPunct="1">
              <a:buFont typeface="Wingdings" pitchFamily="2" charset="2"/>
              <a:buNone/>
            </a:pPr>
            <a:endParaRPr lang="en-US" sz="2700" dirty="0" smtClean="0"/>
          </a:p>
          <a:p>
            <a:pPr marL="0" indent="0" eaLnBrk="1" hangingPunct="1">
              <a:buFont typeface="Wingdings" pitchFamily="2" charset="2"/>
              <a:buNone/>
            </a:pPr>
            <a:endParaRPr lang="en-US" sz="2700" dirty="0"/>
          </a:p>
          <a:p>
            <a:pPr marL="0" indent="0" eaLnBrk="1" hangingPunct="1">
              <a:buFont typeface="Wingdings" pitchFamily="2" charset="2"/>
              <a:buNone/>
            </a:pPr>
            <a:endParaRPr lang="en-US" sz="2700" dirty="0" smtClean="0"/>
          </a:p>
          <a:p>
            <a:pPr marL="0" indent="0" eaLnBrk="1" hangingPunct="1">
              <a:buFont typeface="Wingdings" pitchFamily="2" charset="2"/>
              <a:buNone/>
            </a:pPr>
            <a:endParaRPr lang="en-US" sz="2700" dirty="0"/>
          </a:p>
          <a:p>
            <a:pPr marL="0" indent="0" eaLnBrk="1" hangingPunct="1">
              <a:buFont typeface="Wingdings" pitchFamily="2" charset="2"/>
              <a:buNone/>
            </a:pPr>
            <a:endParaRPr lang="en-US" sz="2700" dirty="0"/>
          </a:p>
          <a:p>
            <a:pPr eaLnBrk="1" hangingPunct="1"/>
            <a:r>
              <a:rPr lang="en-US" sz="2700" dirty="0"/>
              <a:t>Again, </a:t>
            </a:r>
            <a:r>
              <a:rPr lang="en-US" sz="2700" dirty="0" smtClean="0"/>
              <a:t>we use </a:t>
            </a:r>
            <a:r>
              <a:rPr lang="en-US" sz="2700" dirty="0"/>
              <a:t>the midpoint method to compute the percentage changes.</a:t>
            </a:r>
            <a:endParaRPr lang="en-US" sz="2700" dirty="0" smtClean="0"/>
          </a:p>
        </p:txBody>
      </p:sp>
      <p:sp>
        <p:nvSpPr>
          <p:cNvPr id="45063"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grpSp>
        <p:nvGrpSpPr>
          <p:cNvPr id="3" name="Group 5"/>
          <p:cNvGrpSpPr>
            <a:grpSpLocks/>
          </p:cNvGrpSpPr>
          <p:nvPr/>
        </p:nvGrpSpPr>
        <p:grpSpPr bwMode="auto">
          <a:xfrm>
            <a:off x="5343525" y="2346325"/>
            <a:ext cx="3406775" cy="2876550"/>
            <a:chOff x="3226" y="1041"/>
            <a:chExt cx="2146" cy="1812"/>
          </a:xfrm>
        </p:grpSpPr>
        <p:grpSp>
          <p:nvGrpSpPr>
            <p:cNvPr id="4" name="Group 6"/>
            <p:cNvGrpSpPr>
              <a:grpSpLocks/>
            </p:cNvGrpSpPr>
            <p:nvPr/>
          </p:nvGrpSpPr>
          <p:grpSpPr bwMode="auto">
            <a:xfrm>
              <a:off x="3421" y="1302"/>
              <a:ext cx="1661" cy="1413"/>
              <a:chOff x="1098" y="1361"/>
              <a:chExt cx="2116" cy="2027"/>
            </a:xfrm>
          </p:grpSpPr>
          <p:sp>
            <p:nvSpPr>
              <p:cNvPr id="45101" name="Line 7"/>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45102" name="Line 8"/>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45099" name="Text Box 9"/>
            <p:cNvSpPr txBox="1">
              <a:spLocks noChangeArrowheads="1"/>
            </p:cNvSpPr>
            <p:nvPr/>
          </p:nvSpPr>
          <p:spPr bwMode="auto">
            <a:xfrm>
              <a:off x="3226" y="1041"/>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45100" name="Text Box 10"/>
            <p:cNvSpPr txBox="1">
              <a:spLocks noChangeArrowheads="1"/>
            </p:cNvSpPr>
            <p:nvPr/>
          </p:nvSpPr>
          <p:spPr bwMode="auto">
            <a:xfrm>
              <a:off x="4985" y="2565"/>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5" name="Group 54"/>
          <p:cNvGrpSpPr>
            <a:grpSpLocks/>
          </p:cNvGrpSpPr>
          <p:nvPr/>
        </p:nvGrpSpPr>
        <p:grpSpPr bwMode="auto">
          <a:xfrm>
            <a:off x="6370638" y="2566988"/>
            <a:ext cx="2190750" cy="2189162"/>
            <a:chOff x="4013" y="1617"/>
            <a:chExt cx="1380" cy="1379"/>
          </a:xfrm>
        </p:grpSpPr>
        <p:sp>
          <p:nvSpPr>
            <p:cNvPr id="45096" name="Line 12"/>
            <p:cNvSpPr>
              <a:spLocks noChangeShapeType="1"/>
            </p:cNvSpPr>
            <p:nvPr/>
          </p:nvSpPr>
          <p:spPr bwMode="auto">
            <a:xfrm rot="6600000">
              <a:off x="3783" y="1847"/>
              <a:ext cx="1379" cy="919"/>
            </a:xfrm>
            <a:prstGeom prst="line">
              <a:avLst/>
            </a:prstGeom>
            <a:noFill/>
            <a:ln w="38100">
              <a:solidFill>
                <a:srgbClr val="003399"/>
              </a:solidFill>
              <a:round/>
              <a:headEnd/>
              <a:tailEnd/>
            </a:ln>
          </p:spPr>
          <p:txBody>
            <a:bodyPr/>
            <a:lstStyle/>
            <a:p>
              <a:endParaRPr lang="en-US">
                <a:latin typeface="Arial"/>
                <a:cs typeface="Arial"/>
              </a:endParaRPr>
            </a:p>
          </p:txBody>
        </p:sp>
        <p:sp>
          <p:nvSpPr>
            <p:cNvPr id="45097" name="Text Box 13"/>
            <p:cNvSpPr txBox="1">
              <a:spLocks noChangeArrowheads="1"/>
            </p:cNvSpPr>
            <p:nvPr/>
          </p:nvSpPr>
          <p:spPr bwMode="auto">
            <a:xfrm>
              <a:off x="5073" y="1632"/>
              <a:ext cx="32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S</a:t>
              </a:r>
            </a:p>
          </p:txBody>
        </p:sp>
      </p:grpSp>
      <p:grpSp>
        <p:nvGrpSpPr>
          <p:cNvPr id="6" name="Group 59"/>
          <p:cNvGrpSpPr>
            <a:grpSpLocks/>
          </p:cNvGrpSpPr>
          <p:nvPr/>
        </p:nvGrpSpPr>
        <p:grpSpPr bwMode="auto">
          <a:xfrm>
            <a:off x="5062538" y="3167063"/>
            <a:ext cx="2479675" cy="457200"/>
            <a:chOff x="3189" y="1995"/>
            <a:chExt cx="1562" cy="288"/>
          </a:xfrm>
        </p:grpSpPr>
        <p:sp>
          <p:nvSpPr>
            <p:cNvPr id="45093" name="Text Box 16"/>
            <p:cNvSpPr txBox="1">
              <a:spLocks noChangeArrowheads="1"/>
            </p:cNvSpPr>
            <p:nvPr/>
          </p:nvSpPr>
          <p:spPr bwMode="auto">
            <a:xfrm>
              <a:off x="3189" y="1995"/>
              <a:ext cx="376"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2</a:t>
              </a:r>
            </a:p>
          </p:txBody>
        </p:sp>
        <p:sp>
          <p:nvSpPr>
            <p:cNvPr id="45094" name="Line 19"/>
            <p:cNvSpPr>
              <a:spLocks noChangeShapeType="1"/>
            </p:cNvSpPr>
            <p:nvPr/>
          </p:nvSpPr>
          <p:spPr bwMode="auto">
            <a:xfrm>
              <a:off x="3570" y="2124"/>
              <a:ext cx="1139"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5095" name="Oval 23"/>
            <p:cNvSpPr>
              <a:spLocks noChangeArrowheads="1"/>
            </p:cNvSpPr>
            <p:nvPr/>
          </p:nvSpPr>
          <p:spPr bwMode="auto">
            <a:xfrm>
              <a:off x="4663" y="2081"/>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nvGrpSpPr>
          <p:cNvPr id="7" name="Group 58"/>
          <p:cNvGrpSpPr>
            <a:grpSpLocks/>
          </p:cNvGrpSpPr>
          <p:nvPr/>
        </p:nvGrpSpPr>
        <p:grpSpPr bwMode="auto">
          <a:xfrm>
            <a:off x="5045075" y="3686175"/>
            <a:ext cx="1958975" cy="1766888"/>
            <a:chOff x="3178" y="2322"/>
            <a:chExt cx="1234" cy="1113"/>
          </a:xfrm>
        </p:grpSpPr>
        <p:sp>
          <p:nvSpPr>
            <p:cNvPr id="45087" name="Text Box 17"/>
            <p:cNvSpPr txBox="1">
              <a:spLocks noChangeArrowheads="1"/>
            </p:cNvSpPr>
            <p:nvPr/>
          </p:nvSpPr>
          <p:spPr bwMode="auto">
            <a:xfrm>
              <a:off x="4042" y="3147"/>
              <a:ext cx="37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1</a:t>
              </a:r>
            </a:p>
          </p:txBody>
        </p:sp>
        <p:sp>
          <p:nvSpPr>
            <p:cNvPr id="45088" name="Text Box 26"/>
            <p:cNvSpPr txBox="1">
              <a:spLocks noChangeArrowheads="1"/>
            </p:cNvSpPr>
            <p:nvPr/>
          </p:nvSpPr>
          <p:spPr bwMode="auto">
            <a:xfrm>
              <a:off x="3178" y="2322"/>
              <a:ext cx="387"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1</a:t>
              </a:r>
            </a:p>
          </p:txBody>
        </p:sp>
        <p:grpSp>
          <p:nvGrpSpPr>
            <p:cNvPr id="8" name="Group 28"/>
            <p:cNvGrpSpPr>
              <a:grpSpLocks/>
            </p:cNvGrpSpPr>
            <p:nvPr/>
          </p:nvGrpSpPr>
          <p:grpSpPr bwMode="auto">
            <a:xfrm>
              <a:off x="3563" y="2469"/>
              <a:ext cx="680" cy="680"/>
              <a:chOff x="357" y="2450"/>
              <a:chExt cx="795" cy="646"/>
            </a:xfrm>
          </p:grpSpPr>
          <p:sp>
            <p:nvSpPr>
              <p:cNvPr id="45091" name="Line 29"/>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45092" name="Line 30"/>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sp>
          <p:nvSpPr>
            <p:cNvPr id="45090" name="Oval 33"/>
            <p:cNvSpPr>
              <a:spLocks noChangeArrowheads="1"/>
            </p:cNvSpPr>
            <p:nvPr/>
          </p:nvSpPr>
          <p:spPr bwMode="auto">
            <a:xfrm>
              <a:off x="4198" y="2429"/>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127010" name="Line 34"/>
          <p:cNvSpPr>
            <a:spLocks noChangeShapeType="1"/>
          </p:cNvSpPr>
          <p:nvPr/>
        </p:nvSpPr>
        <p:spPr bwMode="auto">
          <a:xfrm flipH="1" flipV="1">
            <a:off x="5810250" y="3387725"/>
            <a:ext cx="0" cy="508000"/>
          </a:xfrm>
          <a:prstGeom prst="line">
            <a:avLst/>
          </a:prstGeom>
          <a:noFill/>
          <a:ln w="50800">
            <a:solidFill>
              <a:srgbClr val="FF6600"/>
            </a:solidFill>
            <a:round/>
            <a:headEnd/>
            <a:tailEnd type="triangle" w="lg" len="med"/>
          </a:ln>
        </p:spPr>
        <p:txBody>
          <a:bodyPr/>
          <a:lstStyle/>
          <a:p>
            <a:endParaRPr lang="en-US">
              <a:latin typeface="Arial"/>
              <a:cs typeface="Arial"/>
            </a:endParaRPr>
          </a:p>
        </p:txBody>
      </p:sp>
      <p:sp>
        <p:nvSpPr>
          <p:cNvPr id="127011" name="Line 35"/>
          <p:cNvSpPr>
            <a:spLocks noChangeShapeType="1"/>
          </p:cNvSpPr>
          <p:nvPr/>
        </p:nvSpPr>
        <p:spPr bwMode="auto">
          <a:xfrm rot="5400000" flipV="1">
            <a:off x="7104063" y="4475162"/>
            <a:ext cx="0" cy="733425"/>
          </a:xfrm>
          <a:prstGeom prst="line">
            <a:avLst/>
          </a:prstGeom>
          <a:noFill/>
          <a:ln w="50800">
            <a:solidFill>
              <a:srgbClr val="FF6600"/>
            </a:solidFill>
            <a:round/>
            <a:headEnd/>
            <a:tailEnd type="triangle" w="lg" len="med"/>
          </a:ln>
        </p:spPr>
        <p:txBody>
          <a:bodyPr/>
          <a:lstStyle/>
          <a:p>
            <a:endParaRPr lang="en-US">
              <a:latin typeface="Arial"/>
              <a:cs typeface="Arial"/>
            </a:endParaRPr>
          </a:p>
        </p:txBody>
      </p:sp>
      <p:sp>
        <p:nvSpPr>
          <p:cNvPr id="127012" name="Text Box 36"/>
          <p:cNvSpPr txBox="1">
            <a:spLocks noChangeArrowheads="1"/>
          </p:cNvSpPr>
          <p:nvPr/>
        </p:nvSpPr>
        <p:spPr bwMode="auto">
          <a:xfrm>
            <a:off x="3886200" y="3208764"/>
            <a:ext cx="1203325" cy="830997"/>
          </a:xfrm>
          <a:prstGeom prst="rect">
            <a:avLst/>
          </a:prstGeom>
          <a:solidFill>
            <a:srgbClr val="FF9900">
              <a:alpha val="50195"/>
            </a:srgbClr>
          </a:solidFill>
          <a:ln w="9525">
            <a:noFill/>
            <a:miter lim="800000"/>
            <a:headEnd/>
            <a:tailEnd/>
          </a:ln>
        </p:spPr>
        <p:txBody>
          <a:bodyPr>
            <a:spAutoFit/>
          </a:bodyPr>
          <a:lstStyle/>
          <a:p>
            <a:pPr algn="ctr">
              <a:spcBef>
                <a:spcPct val="50000"/>
              </a:spcBef>
            </a:pPr>
            <a:r>
              <a:rPr lang="en-US" sz="2400" b="1" i="1" dirty="0">
                <a:latin typeface="Arial"/>
                <a:cs typeface="Arial"/>
              </a:rPr>
              <a:t>P</a:t>
            </a:r>
            <a:r>
              <a:rPr lang="en-US" sz="2400" dirty="0">
                <a:latin typeface="Arial"/>
                <a:cs typeface="Arial"/>
              </a:rPr>
              <a:t>  rises by 8%</a:t>
            </a:r>
          </a:p>
        </p:txBody>
      </p:sp>
      <p:sp>
        <p:nvSpPr>
          <p:cNvPr id="127013" name="Text Box 37"/>
          <p:cNvSpPr txBox="1">
            <a:spLocks noChangeArrowheads="1"/>
          </p:cNvSpPr>
          <p:nvPr/>
        </p:nvSpPr>
        <p:spPr bwMode="auto">
          <a:xfrm>
            <a:off x="6561931" y="5489910"/>
            <a:ext cx="1281113" cy="830997"/>
          </a:xfrm>
          <a:prstGeom prst="rect">
            <a:avLst/>
          </a:prstGeom>
          <a:solidFill>
            <a:srgbClr val="FF9900">
              <a:alpha val="50195"/>
            </a:srgbClr>
          </a:solidFill>
          <a:ln w="9525">
            <a:noFill/>
            <a:miter lim="800000"/>
            <a:headEnd/>
            <a:tailEnd/>
          </a:ln>
        </p:spPr>
        <p:txBody>
          <a:bodyPr>
            <a:spAutoFit/>
          </a:bodyPr>
          <a:lstStyle/>
          <a:p>
            <a:pPr algn="ctr">
              <a:spcBef>
                <a:spcPct val="50000"/>
              </a:spcBef>
            </a:pPr>
            <a:r>
              <a:rPr lang="en-US" sz="2400" b="1" i="1" dirty="0">
                <a:latin typeface="Arial"/>
                <a:cs typeface="Arial"/>
              </a:rPr>
              <a:t>Q</a:t>
            </a:r>
            <a:r>
              <a:rPr lang="en-US" sz="2400" dirty="0">
                <a:latin typeface="Arial"/>
                <a:cs typeface="Arial"/>
              </a:rPr>
              <a:t>  rises by 16%</a:t>
            </a:r>
          </a:p>
        </p:txBody>
      </p:sp>
      <p:graphicFrame>
        <p:nvGraphicFramePr>
          <p:cNvPr id="13" name="Object 12"/>
          <p:cNvGraphicFramePr>
            <a:graphicFrameLocks noChangeAspect="1"/>
          </p:cNvGraphicFramePr>
          <p:nvPr>
            <p:extLst>
              <p:ext uri="{D42A27DB-BD31-4B8C-83A1-F6EECF244321}">
                <p14:modId xmlns:p14="http://schemas.microsoft.com/office/powerpoint/2010/main" val="2320131965"/>
              </p:ext>
            </p:extLst>
          </p:nvPr>
        </p:nvGraphicFramePr>
        <p:xfrm>
          <a:off x="2546350" y="841375"/>
          <a:ext cx="5683250" cy="1063625"/>
        </p:xfrm>
        <a:graphic>
          <a:graphicData uri="http://schemas.openxmlformats.org/presentationml/2006/ole">
            <mc:AlternateContent xmlns:mc="http://schemas.openxmlformats.org/markup-compatibility/2006">
              <mc:Choice xmlns:v="urn:schemas-microsoft-com:vml" Requires="v">
                <p:oleObj spid="_x0000_s8213" name="Equation" r:id="rId5" imgW="2374560" imgH="444240" progId="Equation.DSMT4">
                  <p:embed/>
                </p:oleObj>
              </mc:Choice>
              <mc:Fallback>
                <p:oleObj name="Equation" r:id="rId5" imgW="2374560" imgH="444240" progId="Equation.DSMT4">
                  <p:embed/>
                  <p:pic>
                    <p:nvPicPr>
                      <p:cNvPr id="0" name=""/>
                      <p:cNvPicPr/>
                      <p:nvPr/>
                    </p:nvPicPr>
                    <p:blipFill>
                      <a:blip r:embed="rId6"/>
                      <a:stretch>
                        <a:fillRect/>
                      </a:stretch>
                    </p:blipFill>
                    <p:spPr>
                      <a:xfrm>
                        <a:off x="2546350" y="841375"/>
                        <a:ext cx="5683250" cy="1063625"/>
                      </a:xfrm>
                      <a:prstGeom prst="rect">
                        <a:avLst/>
                      </a:prstGeom>
                    </p:spPr>
                  </p:pic>
                </p:oleObj>
              </mc:Fallback>
            </mc:AlternateContent>
          </a:graphicData>
        </a:graphic>
      </p:graphicFrame>
      <p:sp>
        <p:nvSpPr>
          <p:cNvPr id="14" name="Footer Placeholder 13"/>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5" name="Slide Number Placeholder 14"/>
          <p:cNvSpPr>
            <a:spLocks noGrp="1"/>
          </p:cNvSpPr>
          <p:nvPr>
            <p:ph type="sldNum" sz="quarter" idx="13"/>
          </p:nvPr>
        </p:nvSpPr>
        <p:spPr/>
        <p:txBody>
          <a:bodyPr/>
          <a:lstStyle/>
          <a:p>
            <a:pPr>
              <a:defRPr/>
            </a:pPr>
            <a:fld id="{2F37425F-5E17-4209-B948-B5CE2119E408}" type="slidenum">
              <a:rPr lang="en-US" smtClean="0"/>
              <a:pPr>
                <a:defRPr/>
              </a:pPr>
              <a:t>16</a:t>
            </a:fld>
            <a:endParaRPr lang="en-US" dirty="0"/>
          </a:p>
        </p:txBody>
      </p:sp>
    </p:spTree>
    <p:extLst>
      <p:ext uri="{BB962C8B-B14F-4D97-AF65-F5344CB8AC3E}">
        <p14:creationId xmlns:p14="http://schemas.microsoft.com/office/powerpoint/2010/main" val="6937316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7012"/>
                                        </p:tgtEl>
                                        <p:attrNameLst>
                                          <p:attrName>style.visibility</p:attrName>
                                        </p:attrNameLst>
                                      </p:cBhvr>
                                      <p:to>
                                        <p:strVal val="visible"/>
                                      </p:to>
                                    </p:set>
                                    <p:animEffect transition="in" filter="fade">
                                      <p:cBhvr>
                                        <p:cTn id="7" dur="500"/>
                                        <p:tgtEl>
                                          <p:spTgt spid="12701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7010"/>
                                        </p:tgtEl>
                                        <p:attrNameLst>
                                          <p:attrName>style.visibility</p:attrName>
                                        </p:attrNameLst>
                                      </p:cBhvr>
                                      <p:to>
                                        <p:strVal val="visible"/>
                                      </p:to>
                                    </p:set>
                                    <p:animEffect transition="in" filter="wipe(down)">
                                      <p:cBhvr>
                                        <p:cTn id="11" dur="500"/>
                                        <p:tgtEl>
                                          <p:spTgt spid="1270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7013"/>
                                        </p:tgtEl>
                                        <p:attrNameLst>
                                          <p:attrName>style.visibility</p:attrName>
                                        </p:attrNameLst>
                                      </p:cBhvr>
                                      <p:to>
                                        <p:strVal val="visible"/>
                                      </p:to>
                                    </p:set>
                                    <p:animEffect transition="in" filter="fade">
                                      <p:cBhvr>
                                        <p:cTn id="20" dur="500"/>
                                        <p:tgtEl>
                                          <p:spTgt spid="12701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27011"/>
                                        </p:tgtEl>
                                        <p:attrNameLst>
                                          <p:attrName>style.visibility</p:attrName>
                                        </p:attrNameLst>
                                      </p:cBhvr>
                                      <p:to>
                                        <p:strVal val="visible"/>
                                      </p:to>
                                    </p:set>
                                    <p:animEffect transition="in" filter="wipe(left)">
                                      <p:cBhvr>
                                        <p:cTn id="24" dur="500"/>
                                        <p:tgtEl>
                                          <p:spTgt spid="127011"/>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126979">
                                            <p:txEl>
                                              <p:pRg st="0" end="0"/>
                                            </p:txEl>
                                          </p:spTgt>
                                        </p:tgtEl>
                                        <p:attrNameLst>
                                          <p:attrName>style.visibility</p:attrName>
                                        </p:attrNameLst>
                                      </p:cBhvr>
                                      <p:to>
                                        <p:strVal val="visible"/>
                                      </p:to>
                                    </p:set>
                                    <p:animEffect transition="in" filter="wipe(left)">
                                      <p:cBhvr>
                                        <p:cTn id="32" dur="500"/>
                                        <p:tgtEl>
                                          <p:spTgt spid="126979">
                                            <p:txEl>
                                              <p:pRg st="0" end="0"/>
                                            </p:txEl>
                                          </p:spTgt>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126979">
                                            <p:txEl>
                                              <p:pRg st="7" end="7"/>
                                            </p:txEl>
                                          </p:spTgt>
                                        </p:tgtEl>
                                        <p:attrNameLst>
                                          <p:attrName>style.visibility</p:attrName>
                                        </p:attrNameLst>
                                      </p:cBhvr>
                                      <p:to>
                                        <p:strVal val="visible"/>
                                      </p:to>
                                    </p:set>
                                    <p:animEffect transition="in" filter="wipe(left)">
                                      <p:cBhvr>
                                        <p:cTn id="40" dur="500"/>
                                        <p:tgtEl>
                                          <p:spTgt spid="1269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uiExpand="1" build="p" bldLvl="5"/>
      <p:bldP spid="127010" grpId="0" animBg="1"/>
      <p:bldP spid="127011" grpId="0" animBg="1"/>
      <p:bldP spid="127012" grpId="0" animBg="1"/>
      <p:bldP spid="1270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The Determinants of Supply Elasticity</a:t>
            </a:r>
          </a:p>
        </p:txBody>
      </p:sp>
      <p:sp>
        <p:nvSpPr>
          <p:cNvPr id="3" name="Content Placeholder 2"/>
          <p:cNvSpPr>
            <a:spLocks noGrp="1"/>
          </p:cNvSpPr>
          <p:nvPr>
            <p:ph idx="1"/>
          </p:nvPr>
        </p:nvSpPr>
        <p:spPr/>
        <p:txBody>
          <a:bodyPr/>
          <a:lstStyle/>
          <a:p>
            <a:pPr eaLnBrk="1" hangingPunct="1"/>
            <a:r>
              <a:rPr lang="en-US" dirty="0"/>
              <a:t>Greater price elasticity of supply</a:t>
            </a:r>
          </a:p>
          <a:p>
            <a:pPr lvl="1" eaLnBrk="1" hangingPunct="1"/>
            <a:r>
              <a:rPr lang="en-US" dirty="0"/>
              <a:t>The more easily sellers can change the quantity they produce</a:t>
            </a:r>
          </a:p>
          <a:p>
            <a:pPr lvl="2" eaLnBrk="1" hangingPunct="1"/>
            <a:r>
              <a:rPr lang="en-US" dirty="0"/>
              <a:t>Supply of beachfront property - harder to vary and thus less elastic than supply of new cars</a:t>
            </a:r>
          </a:p>
          <a:p>
            <a:pPr eaLnBrk="1" hangingPunct="1"/>
            <a:r>
              <a:rPr lang="en-US" dirty="0"/>
              <a:t>Price elasticity of supply is greater in the long run than in the short run</a:t>
            </a:r>
          </a:p>
          <a:p>
            <a:pPr lvl="1" eaLnBrk="1" hangingPunct="1"/>
            <a:r>
              <a:rPr lang="en-US" sz="3000" dirty="0" smtClean="0"/>
              <a:t>In the long run: firms </a:t>
            </a:r>
            <a:r>
              <a:rPr lang="en-US" sz="3000" dirty="0"/>
              <a:t>can build new factories, or new firms may be able to enter the </a:t>
            </a:r>
            <a:r>
              <a:rPr lang="en-US" sz="3000" dirty="0" smtClean="0"/>
              <a:t>market</a:t>
            </a:r>
            <a:endParaRPr lang="en-US" sz="30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92439974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3200" dirty="0" smtClean="0"/>
              <a:t>How </a:t>
            </a:r>
            <a:r>
              <a:rPr lang="en-US" altLang="en-US" sz="3200" dirty="0"/>
              <a:t>the Price Elasticity of Supply Can </a:t>
            </a:r>
            <a:r>
              <a:rPr lang="en-US" altLang="en-US" sz="3200" dirty="0" smtClean="0"/>
              <a:t>Vary</a:t>
            </a:r>
          </a:p>
        </p:txBody>
      </p:sp>
      <p:sp>
        <p:nvSpPr>
          <p:cNvPr id="3" name="Text Placeholder 2"/>
          <p:cNvSpPr>
            <a:spLocks noGrp="1"/>
          </p:cNvSpPr>
          <p:nvPr>
            <p:ph type="body" sz="quarter" idx="12"/>
          </p:nvPr>
        </p:nvSpPr>
        <p:spPr>
          <a:xfrm>
            <a:off x="6324600" y="1774254"/>
            <a:ext cx="2590800" cy="2569145"/>
          </a:xfrm>
          <a:solidFill>
            <a:srgbClr val="FFCCCC"/>
          </a:solidFill>
        </p:spPr>
        <p:txBody>
          <a:bodyPr/>
          <a:lstStyle/>
          <a:p>
            <a:r>
              <a:rPr lang="en-US" sz="2800" dirty="0"/>
              <a:t>Supply often becomes </a:t>
            </a:r>
            <a:r>
              <a:rPr lang="en-US" sz="2800" dirty="0" smtClean="0"/>
              <a:t>less </a:t>
            </a:r>
            <a:r>
              <a:rPr lang="en-US" sz="2800" dirty="0"/>
              <a:t>elastic </a:t>
            </a:r>
            <a:r>
              <a:rPr lang="en-US" sz="2800" dirty="0" smtClean="0"/>
              <a:t>as </a:t>
            </a:r>
            <a:r>
              <a:rPr lang="en-US" sz="2800" dirty="0"/>
              <a:t>Q rises, </a:t>
            </a:r>
            <a:r>
              <a:rPr lang="en-US" sz="2800" dirty="0" smtClean="0"/>
              <a:t>due </a:t>
            </a:r>
            <a:r>
              <a:rPr lang="en-US" sz="2800" dirty="0"/>
              <a:t>to capacity limits. </a:t>
            </a:r>
          </a:p>
        </p:txBody>
      </p:sp>
      <p:sp>
        <p:nvSpPr>
          <p:cNvPr id="41987"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5EF42B7C-B381-47D2-ABC6-4217D07BCA6A}" type="slidenum">
              <a:rPr lang="en-US" altLang="en-US" smtClean="0">
                <a:solidFill>
                  <a:srgbClr val="002060"/>
                </a:solidFill>
              </a:rPr>
              <a:pPr algn="ctr" eaLnBrk="1" hangingPunct="1"/>
              <a:t>18</a:t>
            </a:fld>
            <a:endParaRPr lang="en-US" altLang="en-US" smtClean="0">
              <a:solidFill>
                <a:srgbClr val="002060"/>
              </a:solidFill>
            </a:endParaRPr>
          </a:p>
        </p:txBody>
      </p:sp>
      <p:sp>
        <p:nvSpPr>
          <p:cNvPr id="41988"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2" name="Group 41"/>
          <p:cNvGrpSpPr>
            <a:grpSpLocks/>
          </p:cNvGrpSpPr>
          <p:nvPr/>
        </p:nvGrpSpPr>
        <p:grpSpPr bwMode="auto">
          <a:xfrm>
            <a:off x="381000" y="1687513"/>
            <a:ext cx="5715000" cy="3189287"/>
            <a:chOff x="152400" y="2069068"/>
            <a:chExt cx="5715000" cy="3188732"/>
          </a:xfrm>
        </p:grpSpPr>
        <p:sp>
          <p:nvSpPr>
            <p:cNvPr id="7" name="Rectangle 6"/>
            <p:cNvSpPr/>
            <p:nvPr/>
          </p:nvSpPr>
          <p:spPr>
            <a:xfrm>
              <a:off x="914400" y="2210330"/>
              <a:ext cx="4953000" cy="30474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sz="1800" dirty="0">
                <a:solidFill>
                  <a:schemeClr val="tx1"/>
                </a:solidFill>
              </a:endParaRPr>
            </a:p>
          </p:txBody>
        </p:sp>
        <p:grpSp>
          <p:nvGrpSpPr>
            <p:cNvPr id="42034" name="Group 13"/>
            <p:cNvGrpSpPr>
              <a:grpSpLocks/>
            </p:cNvGrpSpPr>
            <p:nvPr/>
          </p:nvGrpSpPr>
          <p:grpSpPr bwMode="auto">
            <a:xfrm>
              <a:off x="152400" y="2069068"/>
              <a:ext cx="774571" cy="3188732"/>
              <a:chOff x="152400" y="2069068"/>
              <a:chExt cx="774571" cy="3188732"/>
            </a:xfrm>
          </p:grpSpPr>
          <p:cxnSp>
            <p:nvCxnSpPr>
              <p:cNvPr id="9" name="Straight Connector 8"/>
              <p:cNvCxnSpPr/>
              <p:nvPr/>
            </p:nvCxnSpPr>
            <p:spPr>
              <a:xfrm rot="5400000">
                <a:off x="-608541" y="3733271"/>
                <a:ext cx="304747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036" name="TextBox 8"/>
              <p:cNvSpPr txBox="1">
                <a:spLocks noChangeArrowheads="1"/>
              </p:cNvSpPr>
              <p:nvPr/>
            </p:nvSpPr>
            <p:spPr bwMode="auto">
              <a:xfrm>
                <a:off x="152400" y="2069068"/>
                <a:ext cx="774571" cy="36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Price </a:t>
                </a:r>
              </a:p>
            </p:txBody>
          </p:sp>
        </p:grpSp>
      </p:grpSp>
      <p:grpSp>
        <p:nvGrpSpPr>
          <p:cNvPr id="4" name="Group 46"/>
          <p:cNvGrpSpPr>
            <a:grpSpLocks/>
          </p:cNvGrpSpPr>
          <p:nvPr/>
        </p:nvGrpSpPr>
        <p:grpSpPr bwMode="auto">
          <a:xfrm>
            <a:off x="906463" y="4876800"/>
            <a:ext cx="6145212" cy="381000"/>
            <a:chOff x="677692" y="5257800"/>
            <a:chExt cx="6145311" cy="381000"/>
          </a:xfrm>
        </p:grpSpPr>
        <p:cxnSp>
          <p:nvCxnSpPr>
            <p:cNvPr id="12" name="Straight Connector 11"/>
            <p:cNvCxnSpPr/>
            <p:nvPr/>
          </p:nvCxnSpPr>
          <p:spPr>
            <a:xfrm>
              <a:off x="914233" y="5257800"/>
              <a:ext cx="4953080" cy="111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031" name="TextBox 11"/>
            <p:cNvSpPr txBox="1">
              <a:spLocks noChangeArrowheads="1"/>
            </p:cNvSpPr>
            <p:nvPr/>
          </p:nvSpPr>
          <p:spPr bwMode="auto">
            <a:xfrm>
              <a:off x="5714991" y="5269468"/>
              <a:ext cx="1108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Quantity </a:t>
              </a:r>
            </a:p>
          </p:txBody>
        </p:sp>
        <p:sp>
          <p:nvSpPr>
            <p:cNvPr id="42032" name="TextBox 12"/>
            <p:cNvSpPr txBox="1">
              <a:spLocks noChangeArrowheads="1"/>
            </p:cNvSpPr>
            <p:nvPr/>
          </p:nvSpPr>
          <p:spPr bwMode="auto">
            <a:xfrm>
              <a:off x="677692" y="5257800"/>
              <a:ext cx="3129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0</a:t>
              </a:r>
            </a:p>
          </p:txBody>
        </p:sp>
      </p:grpSp>
      <p:grpSp>
        <p:nvGrpSpPr>
          <p:cNvPr id="5" name="Group 55"/>
          <p:cNvGrpSpPr>
            <a:grpSpLocks/>
          </p:cNvGrpSpPr>
          <p:nvPr/>
        </p:nvGrpSpPr>
        <p:grpSpPr bwMode="auto">
          <a:xfrm>
            <a:off x="573088" y="2155825"/>
            <a:ext cx="4379912" cy="369888"/>
            <a:chOff x="421249" y="3200400"/>
            <a:chExt cx="4379351" cy="368778"/>
          </a:xfrm>
        </p:grpSpPr>
        <p:cxnSp>
          <p:nvCxnSpPr>
            <p:cNvPr id="16" name="Straight Connector 15"/>
            <p:cNvCxnSpPr/>
            <p:nvPr/>
          </p:nvCxnSpPr>
          <p:spPr>
            <a:xfrm>
              <a:off x="991088" y="3428314"/>
              <a:ext cx="3809512" cy="1583"/>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029" name="TextBox 15"/>
            <p:cNvSpPr txBox="1">
              <a:spLocks noChangeArrowheads="1"/>
            </p:cNvSpPr>
            <p:nvPr/>
          </p:nvSpPr>
          <p:spPr bwMode="auto">
            <a:xfrm>
              <a:off x="421249" y="3200400"/>
              <a:ext cx="569319" cy="36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$15</a:t>
              </a:r>
            </a:p>
          </p:txBody>
        </p:sp>
      </p:grpSp>
      <p:grpSp>
        <p:nvGrpSpPr>
          <p:cNvPr id="6" name="Group 58"/>
          <p:cNvGrpSpPr>
            <a:grpSpLocks/>
          </p:cNvGrpSpPr>
          <p:nvPr/>
        </p:nvGrpSpPr>
        <p:grpSpPr bwMode="auto">
          <a:xfrm>
            <a:off x="701675" y="2754313"/>
            <a:ext cx="4022725" cy="369887"/>
            <a:chOff x="473264" y="4126467"/>
            <a:chExt cx="4022536" cy="368777"/>
          </a:xfrm>
        </p:grpSpPr>
        <p:cxnSp>
          <p:nvCxnSpPr>
            <p:cNvPr id="19" name="Straight Connector 18"/>
            <p:cNvCxnSpPr/>
            <p:nvPr/>
          </p:nvCxnSpPr>
          <p:spPr>
            <a:xfrm>
              <a:off x="914568" y="4265748"/>
              <a:ext cx="3581232" cy="1266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027" name="TextBox 18"/>
            <p:cNvSpPr txBox="1">
              <a:spLocks noChangeArrowheads="1"/>
            </p:cNvSpPr>
            <p:nvPr/>
          </p:nvSpPr>
          <p:spPr bwMode="auto">
            <a:xfrm>
              <a:off x="473264" y="4126467"/>
              <a:ext cx="441126" cy="368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dirty="0"/>
                <a:t>12</a:t>
              </a:r>
            </a:p>
          </p:txBody>
        </p:sp>
      </p:grpSp>
      <p:grpSp>
        <p:nvGrpSpPr>
          <p:cNvPr id="8" name="Group 77"/>
          <p:cNvGrpSpPr>
            <a:grpSpLocks/>
          </p:cNvGrpSpPr>
          <p:nvPr/>
        </p:nvGrpSpPr>
        <p:grpSpPr bwMode="auto">
          <a:xfrm>
            <a:off x="1274763" y="1763713"/>
            <a:ext cx="4784725" cy="2616200"/>
            <a:chOff x="6264351" y="1492639"/>
            <a:chExt cx="4784730" cy="2616035"/>
          </a:xfrm>
        </p:grpSpPr>
        <p:sp>
          <p:nvSpPr>
            <p:cNvPr id="42024" name="TextBox 27"/>
            <p:cNvSpPr txBox="1">
              <a:spLocks noChangeArrowheads="1"/>
            </p:cNvSpPr>
            <p:nvPr/>
          </p:nvSpPr>
          <p:spPr bwMode="auto">
            <a:xfrm>
              <a:off x="10094973" y="1492639"/>
              <a:ext cx="954108" cy="369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dirty="0"/>
                <a:t>Supply </a:t>
              </a:r>
            </a:p>
          </p:txBody>
        </p:sp>
        <p:sp>
          <p:nvSpPr>
            <p:cNvPr id="23" name="Freeform 22"/>
            <p:cNvSpPr/>
            <p:nvPr/>
          </p:nvSpPr>
          <p:spPr>
            <a:xfrm rot="15734642">
              <a:off x="7193106" y="1082963"/>
              <a:ext cx="2096956" cy="3954466"/>
            </a:xfrm>
            <a:custGeom>
              <a:avLst/>
              <a:gdLst>
                <a:gd name="connsiteX0" fmla="*/ 0 w 1638795"/>
                <a:gd name="connsiteY0" fmla="*/ 0 h 1413164"/>
                <a:gd name="connsiteX1" fmla="*/ 1638795 w 1638795"/>
                <a:gd name="connsiteY1" fmla="*/ 1413164 h 1413164"/>
                <a:gd name="connsiteX0" fmla="*/ 0 w 1638795"/>
                <a:gd name="connsiteY0" fmla="*/ 0 h 1413164"/>
                <a:gd name="connsiteX1" fmla="*/ 1638795 w 1638795"/>
                <a:gd name="connsiteY1" fmla="*/ 1413164 h 1413164"/>
                <a:gd name="connsiteX0" fmla="*/ 0 w 1638795"/>
                <a:gd name="connsiteY0" fmla="*/ 0 h 1413164"/>
                <a:gd name="connsiteX1" fmla="*/ 1638795 w 1638795"/>
                <a:gd name="connsiteY1" fmla="*/ 1413164 h 1413164"/>
                <a:gd name="connsiteX0" fmla="*/ 0 w 1638795"/>
                <a:gd name="connsiteY0" fmla="*/ 0 h 1434949"/>
                <a:gd name="connsiteX1" fmla="*/ 1638795 w 1638795"/>
                <a:gd name="connsiteY1" fmla="*/ 1413164 h 1434949"/>
                <a:gd name="connsiteX0" fmla="*/ 0 w 1638795"/>
                <a:gd name="connsiteY0" fmla="*/ 0 h 1413164"/>
                <a:gd name="connsiteX1" fmla="*/ 1638795 w 1638795"/>
                <a:gd name="connsiteY1" fmla="*/ 1413164 h 1413164"/>
                <a:gd name="connsiteX0" fmla="*/ 0 w 1976194"/>
                <a:gd name="connsiteY0" fmla="*/ 0 h 1413164"/>
                <a:gd name="connsiteX1" fmla="*/ 1976194 w 1976194"/>
                <a:gd name="connsiteY1" fmla="*/ 1413164 h 1413164"/>
                <a:gd name="connsiteX0" fmla="*/ 0 w 2426059"/>
                <a:gd name="connsiteY0" fmla="*/ 0 h 1616935"/>
                <a:gd name="connsiteX1" fmla="*/ 2426059 w 2426059"/>
                <a:gd name="connsiteY1" fmla="*/ 1616935 h 1616935"/>
                <a:gd name="connsiteX0" fmla="*/ 0 w 2426059"/>
                <a:gd name="connsiteY0" fmla="*/ 0 h 1616935"/>
                <a:gd name="connsiteX1" fmla="*/ 2426059 w 2426059"/>
                <a:gd name="connsiteY1" fmla="*/ 1616935 h 1616935"/>
                <a:gd name="connsiteX0" fmla="*/ 0 w 2426059"/>
                <a:gd name="connsiteY0" fmla="*/ 0 h 1616935"/>
                <a:gd name="connsiteX1" fmla="*/ 2426059 w 2426059"/>
                <a:gd name="connsiteY1" fmla="*/ 1616935 h 1616935"/>
                <a:gd name="connsiteX0" fmla="*/ 0 w 2032704"/>
                <a:gd name="connsiteY0" fmla="*/ 0 h 2389456"/>
                <a:gd name="connsiteX1" fmla="*/ 2032704 w 2032704"/>
                <a:gd name="connsiteY1" fmla="*/ 2389456 h 2389456"/>
                <a:gd name="connsiteX0" fmla="*/ 0 w 2032704"/>
                <a:gd name="connsiteY0" fmla="*/ 0 h 2389456"/>
                <a:gd name="connsiteX1" fmla="*/ 2032704 w 2032704"/>
                <a:gd name="connsiteY1" fmla="*/ 2389456 h 2389456"/>
                <a:gd name="connsiteX0" fmla="*/ 94538 w 2127242"/>
                <a:gd name="connsiteY0" fmla="*/ 0 h 2389456"/>
                <a:gd name="connsiteX1" fmla="*/ 2127242 w 2127242"/>
                <a:gd name="connsiteY1" fmla="*/ 2389456 h 2389456"/>
                <a:gd name="connsiteX0" fmla="*/ 612006 w 2644710"/>
                <a:gd name="connsiteY0" fmla="*/ 0 h 2389456"/>
                <a:gd name="connsiteX1" fmla="*/ 2644710 w 2644710"/>
                <a:gd name="connsiteY1" fmla="*/ 2389456 h 2389456"/>
                <a:gd name="connsiteX0" fmla="*/ 387714 w 2420418"/>
                <a:gd name="connsiteY0" fmla="*/ 0 h 2389456"/>
                <a:gd name="connsiteX1" fmla="*/ 2420418 w 2420418"/>
                <a:gd name="connsiteY1" fmla="*/ 2389456 h 2389456"/>
                <a:gd name="connsiteX0" fmla="*/ 387714 w 2420418"/>
                <a:gd name="connsiteY0" fmla="*/ 0 h 2389456"/>
                <a:gd name="connsiteX1" fmla="*/ 2420418 w 2420418"/>
                <a:gd name="connsiteY1" fmla="*/ 2389456 h 2389456"/>
                <a:gd name="connsiteX0" fmla="*/ 387714 w 2420418"/>
                <a:gd name="connsiteY0" fmla="*/ 0 h 2389456"/>
                <a:gd name="connsiteX1" fmla="*/ 2420418 w 2420418"/>
                <a:gd name="connsiteY1" fmla="*/ 2389456 h 2389456"/>
                <a:gd name="connsiteX0" fmla="*/ 299874 w 2332578"/>
                <a:gd name="connsiteY0" fmla="*/ 0 h 2389456"/>
                <a:gd name="connsiteX1" fmla="*/ 2332578 w 2332578"/>
                <a:gd name="connsiteY1" fmla="*/ 2389456 h 2389456"/>
                <a:gd name="connsiteX0" fmla="*/ 273605 w 2306309"/>
                <a:gd name="connsiteY0" fmla="*/ 0 h 2389456"/>
                <a:gd name="connsiteX1" fmla="*/ 2306309 w 2306309"/>
                <a:gd name="connsiteY1" fmla="*/ 2389456 h 2389456"/>
                <a:gd name="connsiteX0" fmla="*/ 273605 w 2306309"/>
                <a:gd name="connsiteY0" fmla="*/ 0 h 2389456"/>
                <a:gd name="connsiteX1" fmla="*/ 2306309 w 2306309"/>
                <a:gd name="connsiteY1" fmla="*/ 2389456 h 2389456"/>
                <a:gd name="connsiteX0" fmla="*/ 273605 w 2417479"/>
                <a:gd name="connsiteY0" fmla="*/ 0 h 2141204"/>
                <a:gd name="connsiteX1" fmla="*/ 2417479 w 2417479"/>
                <a:gd name="connsiteY1" fmla="*/ 2141204 h 2141204"/>
                <a:gd name="connsiteX0" fmla="*/ 273605 w 2417479"/>
                <a:gd name="connsiteY0" fmla="*/ 0 h 2141204"/>
                <a:gd name="connsiteX1" fmla="*/ 2417479 w 2417479"/>
                <a:gd name="connsiteY1" fmla="*/ 2141204 h 2141204"/>
                <a:gd name="connsiteX0" fmla="*/ 273605 w 2204813"/>
                <a:gd name="connsiteY0" fmla="*/ 0 h 2045786"/>
                <a:gd name="connsiteX1" fmla="*/ 2204813 w 2204813"/>
                <a:gd name="connsiteY1" fmla="*/ 2045786 h 2045786"/>
                <a:gd name="connsiteX0" fmla="*/ 273605 w 2204813"/>
                <a:gd name="connsiteY0" fmla="*/ 0 h 2045786"/>
                <a:gd name="connsiteX1" fmla="*/ 2204813 w 2204813"/>
                <a:gd name="connsiteY1" fmla="*/ 2045786 h 2045786"/>
              </a:gdLst>
              <a:ahLst/>
              <a:cxnLst>
                <a:cxn ang="0">
                  <a:pos x="connsiteX0" y="connsiteY0"/>
                </a:cxn>
                <a:cxn ang="0">
                  <a:pos x="connsiteX1" y="connsiteY1"/>
                </a:cxn>
              </a:cxnLst>
              <a:rect l="l" t="t" r="r" b="b"/>
              <a:pathLst>
                <a:path w="2204813" h="2045786">
                  <a:moveTo>
                    <a:pt x="273605" y="0"/>
                  </a:moveTo>
                  <a:cubicBezTo>
                    <a:pt x="0" y="1202334"/>
                    <a:pt x="1182660" y="1931036"/>
                    <a:pt x="2204813" y="2045786"/>
                  </a:cubicBezTo>
                </a:path>
              </a:pathLst>
            </a:custGeom>
            <a:ln w="38100">
              <a:solidFill>
                <a:srgbClr val="005EA4"/>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800"/>
            </a:p>
          </p:txBody>
        </p:sp>
      </p:grpSp>
      <p:grpSp>
        <p:nvGrpSpPr>
          <p:cNvPr id="10" name="Group 78"/>
          <p:cNvGrpSpPr>
            <a:grpSpLocks/>
          </p:cNvGrpSpPr>
          <p:nvPr/>
        </p:nvGrpSpPr>
        <p:grpSpPr bwMode="auto">
          <a:xfrm>
            <a:off x="1600200" y="4356100"/>
            <a:ext cx="569913" cy="889000"/>
            <a:chOff x="6898485" y="4584463"/>
            <a:chExt cx="568862" cy="890798"/>
          </a:xfrm>
        </p:grpSpPr>
        <p:sp>
          <p:nvSpPr>
            <p:cNvPr id="42022" name="TextBox 30"/>
            <p:cNvSpPr txBox="1">
              <a:spLocks noChangeArrowheads="1"/>
            </p:cNvSpPr>
            <p:nvPr/>
          </p:nvSpPr>
          <p:spPr bwMode="auto">
            <a:xfrm>
              <a:off x="6898485" y="5105401"/>
              <a:ext cx="568862" cy="369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100</a:t>
              </a:r>
            </a:p>
          </p:txBody>
        </p:sp>
        <p:cxnSp>
          <p:nvCxnSpPr>
            <p:cNvPr id="26" name="Straight Connector 25"/>
            <p:cNvCxnSpPr/>
            <p:nvPr/>
          </p:nvCxnSpPr>
          <p:spPr>
            <a:xfrm rot="5400000">
              <a:off x="6942639" y="4844547"/>
              <a:ext cx="521753" cy="158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 name="Group 80"/>
          <p:cNvGrpSpPr>
            <a:grpSpLocks/>
          </p:cNvGrpSpPr>
          <p:nvPr/>
        </p:nvGrpSpPr>
        <p:grpSpPr bwMode="auto">
          <a:xfrm>
            <a:off x="4876800" y="2373313"/>
            <a:ext cx="569913" cy="2882900"/>
            <a:chOff x="6822284" y="2591594"/>
            <a:chExt cx="568862" cy="2883167"/>
          </a:xfrm>
        </p:grpSpPr>
        <p:cxnSp>
          <p:nvCxnSpPr>
            <p:cNvPr id="28" name="Straight Connector 27"/>
            <p:cNvCxnSpPr/>
            <p:nvPr/>
          </p:nvCxnSpPr>
          <p:spPr>
            <a:xfrm rot="16200000" flipH="1">
              <a:off x="5699556" y="3831580"/>
              <a:ext cx="2514833" cy="3486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021" name="TextBox 34"/>
            <p:cNvSpPr txBox="1">
              <a:spLocks noChangeArrowheads="1"/>
            </p:cNvSpPr>
            <p:nvPr/>
          </p:nvSpPr>
          <p:spPr bwMode="auto">
            <a:xfrm>
              <a:off x="6822284" y="5105399"/>
              <a:ext cx="568862" cy="36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525</a:t>
              </a:r>
            </a:p>
          </p:txBody>
        </p:sp>
      </p:grpSp>
      <p:grpSp>
        <p:nvGrpSpPr>
          <p:cNvPr id="13" name="Group 78"/>
          <p:cNvGrpSpPr>
            <a:grpSpLocks/>
          </p:cNvGrpSpPr>
          <p:nvPr/>
        </p:nvGrpSpPr>
        <p:grpSpPr bwMode="auto">
          <a:xfrm>
            <a:off x="4419600" y="2906713"/>
            <a:ext cx="569913" cy="2351087"/>
            <a:chOff x="6822284" y="3124200"/>
            <a:chExt cx="568862" cy="2350445"/>
          </a:xfrm>
        </p:grpSpPr>
        <p:sp>
          <p:nvSpPr>
            <p:cNvPr id="42018" name="TextBox 39"/>
            <p:cNvSpPr txBox="1">
              <a:spLocks noChangeArrowheads="1"/>
            </p:cNvSpPr>
            <p:nvPr/>
          </p:nvSpPr>
          <p:spPr bwMode="auto">
            <a:xfrm>
              <a:off x="6822284" y="5105400"/>
              <a:ext cx="568862" cy="36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500</a:t>
              </a:r>
            </a:p>
          </p:txBody>
        </p:sp>
        <p:cxnSp>
          <p:nvCxnSpPr>
            <p:cNvPr id="33" name="Straight Connector 32"/>
            <p:cNvCxnSpPr/>
            <p:nvPr/>
          </p:nvCxnSpPr>
          <p:spPr>
            <a:xfrm rot="16200000" flipH="1">
              <a:off x="6153623" y="4097099"/>
              <a:ext cx="1980659" cy="3486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4" name="Group 78"/>
          <p:cNvGrpSpPr>
            <a:grpSpLocks/>
          </p:cNvGrpSpPr>
          <p:nvPr/>
        </p:nvGrpSpPr>
        <p:grpSpPr bwMode="auto">
          <a:xfrm>
            <a:off x="2382838" y="4202113"/>
            <a:ext cx="569912" cy="1055687"/>
            <a:chOff x="6879671" y="4419599"/>
            <a:chExt cx="568862" cy="1054936"/>
          </a:xfrm>
        </p:grpSpPr>
        <p:sp>
          <p:nvSpPr>
            <p:cNvPr id="42016" name="TextBox 42"/>
            <p:cNvSpPr txBox="1">
              <a:spLocks noChangeArrowheads="1"/>
            </p:cNvSpPr>
            <p:nvPr/>
          </p:nvSpPr>
          <p:spPr bwMode="auto">
            <a:xfrm>
              <a:off x="6879671" y="5105398"/>
              <a:ext cx="568862" cy="36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200</a:t>
              </a:r>
            </a:p>
          </p:txBody>
        </p:sp>
        <p:cxnSp>
          <p:nvCxnSpPr>
            <p:cNvPr id="36" name="Straight Connector 35"/>
            <p:cNvCxnSpPr/>
            <p:nvPr/>
          </p:nvCxnSpPr>
          <p:spPr>
            <a:xfrm rot="5400000">
              <a:off x="6819862" y="4761463"/>
              <a:ext cx="685312" cy="1584"/>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5" name="Group 58"/>
          <p:cNvGrpSpPr>
            <a:grpSpLocks/>
          </p:cNvGrpSpPr>
          <p:nvPr/>
        </p:nvGrpSpPr>
        <p:grpSpPr bwMode="auto">
          <a:xfrm>
            <a:off x="838200" y="3973513"/>
            <a:ext cx="1828800" cy="369887"/>
            <a:chOff x="601495" y="3950731"/>
            <a:chExt cx="1828799" cy="368777"/>
          </a:xfrm>
        </p:grpSpPr>
        <p:cxnSp>
          <p:nvCxnSpPr>
            <p:cNvPr id="38" name="Straight Connector 37"/>
            <p:cNvCxnSpPr/>
            <p:nvPr/>
          </p:nvCxnSpPr>
          <p:spPr>
            <a:xfrm flipV="1">
              <a:off x="914233" y="4178645"/>
              <a:ext cx="1516061" cy="11079"/>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015" name="TextBox 46"/>
            <p:cNvSpPr txBox="1">
              <a:spLocks noChangeArrowheads="1"/>
            </p:cNvSpPr>
            <p:nvPr/>
          </p:nvSpPr>
          <p:spPr bwMode="auto">
            <a:xfrm>
              <a:off x="601495" y="3950731"/>
              <a:ext cx="312906" cy="368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4</a:t>
              </a:r>
            </a:p>
          </p:txBody>
        </p:sp>
      </p:grpSp>
      <p:grpSp>
        <p:nvGrpSpPr>
          <p:cNvPr id="17" name="Group 58"/>
          <p:cNvGrpSpPr>
            <a:grpSpLocks/>
          </p:cNvGrpSpPr>
          <p:nvPr/>
        </p:nvGrpSpPr>
        <p:grpSpPr bwMode="auto">
          <a:xfrm>
            <a:off x="838200" y="4213225"/>
            <a:ext cx="990600" cy="369888"/>
            <a:chOff x="601495" y="4126468"/>
            <a:chExt cx="990599" cy="368778"/>
          </a:xfrm>
        </p:grpSpPr>
        <p:cxnSp>
          <p:nvCxnSpPr>
            <p:cNvPr id="41" name="Straight Connector 40"/>
            <p:cNvCxnSpPr/>
            <p:nvPr/>
          </p:nvCxnSpPr>
          <p:spPr>
            <a:xfrm>
              <a:off x="914233" y="4265749"/>
              <a:ext cx="677861" cy="1583"/>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013" name="TextBox 49"/>
            <p:cNvSpPr txBox="1">
              <a:spLocks noChangeArrowheads="1"/>
            </p:cNvSpPr>
            <p:nvPr/>
          </p:nvSpPr>
          <p:spPr bwMode="auto">
            <a:xfrm>
              <a:off x="601495" y="4126468"/>
              <a:ext cx="312906" cy="36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3</a:t>
              </a:r>
            </a:p>
          </p:txBody>
        </p:sp>
      </p:grpSp>
      <p:sp>
        <p:nvSpPr>
          <p:cNvPr id="43" name="Freeform 183"/>
          <p:cNvSpPr>
            <a:spLocks/>
          </p:cNvSpPr>
          <p:nvPr/>
        </p:nvSpPr>
        <p:spPr bwMode="auto">
          <a:xfrm>
            <a:off x="1828800" y="4278313"/>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183"/>
          <p:cNvSpPr>
            <a:spLocks/>
          </p:cNvSpPr>
          <p:nvPr/>
        </p:nvSpPr>
        <p:spPr bwMode="auto">
          <a:xfrm>
            <a:off x="2590800" y="4125913"/>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183"/>
          <p:cNvSpPr>
            <a:spLocks/>
          </p:cNvSpPr>
          <p:nvPr/>
        </p:nvSpPr>
        <p:spPr bwMode="auto">
          <a:xfrm>
            <a:off x="4648200" y="2830513"/>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183"/>
          <p:cNvSpPr>
            <a:spLocks/>
          </p:cNvSpPr>
          <p:nvPr/>
        </p:nvSpPr>
        <p:spPr bwMode="auto">
          <a:xfrm>
            <a:off x="4900613" y="2324100"/>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8" name="Group 73"/>
          <p:cNvGrpSpPr>
            <a:grpSpLocks/>
          </p:cNvGrpSpPr>
          <p:nvPr/>
        </p:nvGrpSpPr>
        <p:grpSpPr bwMode="auto">
          <a:xfrm>
            <a:off x="2828925" y="1652588"/>
            <a:ext cx="1928813" cy="1217612"/>
            <a:chOff x="3515177" y="1108282"/>
            <a:chExt cx="1928948" cy="1216825"/>
          </a:xfrm>
        </p:grpSpPr>
        <p:sp>
          <p:nvSpPr>
            <p:cNvPr id="42010" name="TextBox 24"/>
            <p:cNvSpPr txBox="1">
              <a:spLocks noChangeArrowheads="1"/>
            </p:cNvSpPr>
            <p:nvPr/>
          </p:nvSpPr>
          <p:spPr bwMode="auto">
            <a:xfrm>
              <a:off x="3515177" y="1108282"/>
              <a:ext cx="1928948" cy="700941"/>
            </a:xfrm>
            <a:prstGeom prst="rect">
              <a:avLst/>
            </a:prstGeom>
            <a:solidFill>
              <a:srgbClr val="F2D6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Elasticity is small</a:t>
              </a:r>
            </a:p>
            <a:p>
              <a:pPr algn="ctr" eaLnBrk="1" hangingPunct="1">
                <a:buFontTx/>
                <a:buNone/>
              </a:pPr>
              <a:r>
                <a:rPr lang="en-US" altLang="en-US" sz="1800"/>
                <a:t>(less than 1).</a:t>
              </a:r>
            </a:p>
          </p:txBody>
        </p:sp>
        <p:sp>
          <p:nvSpPr>
            <p:cNvPr id="49" name="Left Brace 48"/>
            <p:cNvSpPr/>
            <p:nvPr/>
          </p:nvSpPr>
          <p:spPr>
            <a:xfrm rot="1716976">
              <a:off x="5134540" y="1680999"/>
              <a:ext cx="307997" cy="644108"/>
            </a:xfrm>
            <a:prstGeom prst="leftBrace">
              <a:avLst>
                <a:gd name="adj1" fmla="val 3333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800"/>
            </a:p>
          </p:txBody>
        </p:sp>
      </p:grpSp>
      <p:grpSp>
        <p:nvGrpSpPr>
          <p:cNvPr id="20" name="Group 76"/>
          <p:cNvGrpSpPr>
            <a:grpSpLocks/>
          </p:cNvGrpSpPr>
          <p:nvPr/>
        </p:nvGrpSpPr>
        <p:grpSpPr bwMode="auto">
          <a:xfrm>
            <a:off x="1289050" y="3089275"/>
            <a:ext cx="1903413" cy="1028700"/>
            <a:chOff x="1975260" y="2544763"/>
            <a:chExt cx="1902419" cy="1029061"/>
          </a:xfrm>
        </p:grpSpPr>
        <p:sp>
          <p:nvSpPr>
            <p:cNvPr id="51" name="Left Brace 50"/>
            <p:cNvSpPr/>
            <p:nvPr/>
          </p:nvSpPr>
          <p:spPr>
            <a:xfrm rot="4702937">
              <a:off x="2747834" y="3032635"/>
              <a:ext cx="308083" cy="774295"/>
            </a:xfrm>
            <a:prstGeom prst="leftBrace">
              <a:avLst>
                <a:gd name="adj1" fmla="val 3333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buFontTx/>
                <a:buNone/>
                <a:defRPr/>
              </a:pPr>
              <a:endParaRPr lang="en-US" sz="1800"/>
            </a:p>
          </p:txBody>
        </p:sp>
        <p:sp>
          <p:nvSpPr>
            <p:cNvPr id="42009" name="TextBox 75"/>
            <p:cNvSpPr txBox="1">
              <a:spLocks noChangeArrowheads="1"/>
            </p:cNvSpPr>
            <p:nvPr/>
          </p:nvSpPr>
          <p:spPr bwMode="auto">
            <a:xfrm>
              <a:off x="1975260" y="2544763"/>
              <a:ext cx="1902419" cy="702212"/>
            </a:xfrm>
            <a:prstGeom prst="rect">
              <a:avLst/>
            </a:prstGeom>
            <a:solidFill>
              <a:srgbClr val="F2D6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Elasticity is large</a:t>
              </a:r>
            </a:p>
            <a:p>
              <a:pPr algn="ctr" eaLnBrk="1" hangingPunct="1">
                <a:buFontTx/>
                <a:buNone/>
              </a:pPr>
              <a:r>
                <a:rPr lang="en-US" altLang="en-US" sz="1800"/>
                <a:t>(greater than 1).</a:t>
              </a:r>
            </a:p>
          </p:txBody>
        </p:sp>
      </p:grpSp>
    </p:spTree>
    <p:extLst>
      <p:ext uri="{BB962C8B-B14F-4D97-AF65-F5344CB8AC3E}">
        <p14:creationId xmlns:p14="http://schemas.microsoft.com/office/powerpoint/2010/main" val="271021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500"/>
                                        <p:tgtEl>
                                          <p:spTgt spid="43"/>
                                        </p:tgtEl>
                                      </p:cBhvr>
                                    </p:animEffect>
                                  </p:childTnLst>
                                </p:cTn>
                              </p:par>
                            </p:childTnLst>
                          </p:cTn>
                        </p:par>
                        <p:par>
                          <p:cTn id="24" fill="hold" nodeType="afterGroup">
                            <p:stCondLst>
                              <p:cond delay="1000"/>
                            </p:stCondLst>
                            <p:childTnLst>
                              <p:par>
                                <p:cTn id="25" presetID="22" presetClass="entr" presetSubtype="1"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nodeType="afterGroup">
                            <p:stCondLst>
                              <p:cond delay="1500"/>
                            </p:stCondLst>
                            <p:childTnLst>
                              <p:par>
                                <p:cTn id="29" presetID="22" presetClass="entr" presetSubtype="8"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par>
                          <p:cTn id="32" fill="hold" nodeType="afterGroup">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left)">
                                      <p:cBhvr>
                                        <p:cTn id="35" dur="500"/>
                                        <p:tgtEl>
                                          <p:spTgt spid="44"/>
                                        </p:tgtEl>
                                      </p:cBhvr>
                                    </p:animEffect>
                                  </p:childTnLst>
                                </p:cTn>
                              </p:par>
                            </p:childTnLst>
                          </p:cTn>
                        </p:par>
                        <p:par>
                          <p:cTn id="36" fill="hold" nodeType="afterGroup">
                            <p:stCondLst>
                              <p:cond delay="2500"/>
                            </p:stCondLst>
                            <p:childTnLst>
                              <p:par>
                                <p:cTn id="37" presetID="22" presetClass="entr" presetSubtype="1"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childTnLst>
                          </p:cTn>
                        </p:par>
                        <p:par>
                          <p:cTn id="40" fill="hold" nodeType="afterGroup">
                            <p:stCondLst>
                              <p:cond delay="3000"/>
                            </p:stCondLst>
                            <p:childTnLst>
                              <p:par>
                                <p:cTn id="41" presetID="22" presetClass="entr" presetSubtype="8"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childTnLst>
                          </p:cTn>
                        </p:par>
                        <p:par>
                          <p:cTn id="53" fill="hold" nodeType="afterGroup">
                            <p:stCondLst>
                              <p:cond delay="1000"/>
                            </p:stCondLst>
                            <p:childTnLst>
                              <p:par>
                                <p:cTn id="54" presetID="22" presetClass="entr" presetSubtype="1"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up)">
                                      <p:cBhvr>
                                        <p:cTn id="56" dur="500"/>
                                        <p:tgtEl>
                                          <p:spTgt spid="13"/>
                                        </p:tgtEl>
                                      </p:cBhvr>
                                    </p:animEffect>
                                  </p:childTnLst>
                                </p:cTn>
                              </p:par>
                            </p:childTnLst>
                          </p:cTn>
                        </p:par>
                        <p:par>
                          <p:cTn id="57" fill="hold" nodeType="afterGroup">
                            <p:stCondLst>
                              <p:cond delay="1500"/>
                            </p:stCondLst>
                            <p:childTnLst>
                              <p:par>
                                <p:cTn id="58" presetID="22" presetClass="entr" presetSubtype="8"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left)">
                                      <p:cBhvr>
                                        <p:cTn id="60" dur="500"/>
                                        <p:tgtEl>
                                          <p:spTgt spid="5"/>
                                        </p:tgtEl>
                                      </p:cBhvr>
                                    </p:animEffect>
                                  </p:childTnLst>
                                </p:cTn>
                              </p:par>
                            </p:childTnLst>
                          </p:cTn>
                        </p:par>
                        <p:par>
                          <p:cTn id="61" fill="hold" nodeType="afterGroup">
                            <p:stCondLst>
                              <p:cond delay="2000"/>
                            </p:stCondLst>
                            <p:childTnLst>
                              <p:par>
                                <p:cTn id="62" presetID="22" presetClass="entr" presetSubtype="8" fill="hold" grpId="0" nodeType="after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wipe(left)">
                                      <p:cBhvr>
                                        <p:cTn id="64" dur="500"/>
                                        <p:tgtEl>
                                          <p:spTgt spid="46"/>
                                        </p:tgtEl>
                                      </p:cBhvr>
                                    </p:animEffect>
                                  </p:childTnLst>
                                </p:cTn>
                              </p:par>
                            </p:childTnLst>
                          </p:cTn>
                        </p:par>
                        <p:par>
                          <p:cTn id="65" fill="hold" nodeType="afterGroup">
                            <p:stCondLst>
                              <p:cond delay="2500"/>
                            </p:stCondLst>
                            <p:childTnLst>
                              <p:par>
                                <p:cTn id="66" presetID="22" presetClass="entr" presetSubtype="1" fill="hold"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up)">
                                      <p:cBhvr>
                                        <p:cTn id="68" dur="500"/>
                                        <p:tgtEl>
                                          <p:spTgt spid="11"/>
                                        </p:tgtEl>
                                      </p:cBhvr>
                                    </p:animEffect>
                                  </p:childTnLst>
                                </p:cTn>
                              </p:par>
                            </p:childTnLst>
                          </p:cTn>
                        </p:par>
                        <p:par>
                          <p:cTn id="69" fill="hold" nodeType="afterGroup">
                            <p:stCondLst>
                              <p:cond delay="3000"/>
                            </p:stCondLst>
                            <p:childTnLst>
                              <p:par>
                                <p:cTn id="70" presetID="22" presetClass="entr" presetSubtype="8" fill="hold"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left)">
                                      <p:cBhvr>
                                        <p:cTn id="72" dur="500"/>
                                        <p:tgtEl>
                                          <p:spTgt spid="18"/>
                                        </p:tgtEl>
                                      </p:cBhvr>
                                    </p:animEffect>
                                  </p:childTnLst>
                                </p:cTn>
                              </p:par>
                            </p:childTnLst>
                          </p:cTn>
                        </p:par>
                        <p:par>
                          <p:cTn id="73" fill="hold">
                            <p:stCondLst>
                              <p:cond delay="3500"/>
                            </p:stCondLst>
                            <p:childTnLst>
                              <p:par>
                                <p:cTn id="74" presetID="22" presetClass="entr" presetSubtype="8" fill="hold" grpId="0" nodeType="afterEffect">
                                  <p:stCondLst>
                                    <p:cond delay="0"/>
                                  </p:stCondLst>
                                  <p:childTnLst>
                                    <p:set>
                                      <p:cBhvr>
                                        <p:cTn id="75" dur="1" fill="hold">
                                          <p:stCondLst>
                                            <p:cond delay="0"/>
                                          </p:stCondLst>
                                        </p:cTn>
                                        <p:tgtEl>
                                          <p:spTgt spid="3">
                                            <p:bg/>
                                          </p:spTgt>
                                        </p:tgtEl>
                                        <p:attrNameLst>
                                          <p:attrName>style.visibility</p:attrName>
                                        </p:attrNameLst>
                                      </p:cBhvr>
                                      <p:to>
                                        <p:strVal val="visible"/>
                                      </p:to>
                                    </p:set>
                                    <p:animEffect transition="in" filter="wipe(left)">
                                      <p:cBhvr>
                                        <p:cTn id="76" dur="500"/>
                                        <p:tgtEl>
                                          <p:spTgt spid="3">
                                            <p:bg/>
                                          </p:spTgt>
                                        </p:tgtEl>
                                      </p:cBhvr>
                                    </p:animEffect>
                                  </p:childTnLst>
                                </p:cTn>
                              </p:par>
                            </p:childTnLst>
                          </p:cTn>
                        </p:par>
                        <p:par>
                          <p:cTn id="77" fill="hold">
                            <p:stCondLst>
                              <p:cond delay="4000"/>
                            </p:stCondLst>
                            <p:childTnLst>
                              <p:par>
                                <p:cTn id="78" presetID="22" presetClass="entr" presetSubtype="8" fill="hold" grpId="0" nodeType="afterEffect">
                                  <p:stCondLst>
                                    <p:cond delay="0"/>
                                  </p:stCondLst>
                                  <p:childTnLst>
                                    <p:set>
                                      <p:cBhvr>
                                        <p:cTn id="79" dur="1" fill="hold">
                                          <p:stCondLst>
                                            <p:cond delay="0"/>
                                          </p:stCondLst>
                                        </p:cTn>
                                        <p:tgtEl>
                                          <p:spTgt spid="3">
                                            <p:txEl>
                                              <p:pRg st="0" end="0"/>
                                            </p:txEl>
                                          </p:spTgt>
                                        </p:tgtEl>
                                        <p:attrNameLst>
                                          <p:attrName>style.visibility</p:attrName>
                                        </p:attrNameLst>
                                      </p:cBhvr>
                                      <p:to>
                                        <p:strVal val="visible"/>
                                      </p:to>
                                    </p:set>
                                    <p:animEffect transition="in" filter="wipe(left)">
                                      <p:cBhvr>
                                        <p:cTn id="8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3" grpId="0" animBg="1"/>
      <p:bldP spid="44" grpId="0" animBg="1"/>
      <p:bldP spid="45" grpId="0" animBg="1"/>
      <p:bldP spid="4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Elasticity and Its Application</a:t>
            </a:r>
          </a:p>
        </p:txBody>
      </p:sp>
      <p:sp>
        <p:nvSpPr>
          <p:cNvPr id="4" name="Slide Number Placeholder 3"/>
          <p:cNvSpPr>
            <a:spLocks noGrp="1"/>
          </p:cNvSpPr>
          <p:nvPr>
            <p:ph type="sldNum" sz="quarter" idx="13"/>
          </p:nvPr>
        </p:nvSpPr>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fld id="{2F37425F-5E17-4209-B948-B5CE2119E408}" type="slidenum">
              <a:rPr kumimoji="0" lang="en-US" sz="1200" b="0" i="0" u="none" strike="noStrike" kern="1200" cap="none" spc="0" normalizeH="0" baseline="0" noProof="0" smtClean="0">
                <a:ln>
                  <a:noFill/>
                </a:ln>
                <a:solidFill>
                  <a:srgbClr val="002060"/>
                </a:solidFill>
                <a:effectLst/>
                <a:uLnTx/>
                <a:uFillTx/>
                <a:latin typeface="Arial"/>
                <a:ea typeface="+mn-ea"/>
                <a:cs typeface="+mn-cs"/>
              </a:rPr>
              <a:pPr marL="0" marR="0" lvl="0" indent="0" algn="ctr" defTabSz="914400" rtl="0" eaLnBrk="1" fontAlgn="auto" latinLnBrk="0" hangingPunct="1">
                <a:lnSpc>
                  <a:spcPct val="100000"/>
                </a:lnSpc>
                <a:spcBef>
                  <a:spcPct val="0"/>
                </a:spcBef>
                <a:spcAft>
                  <a:spcPts val="0"/>
                </a:spcAft>
                <a:buClrTx/>
                <a:buSzTx/>
                <a:buFontTx/>
                <a:buNone/>
                <a:tabLst/>
                <a:defRPr/>
              </a:pPr>
              <a:t>19</a:t>
            </a:fld>
            <a:endParaRPr kumimoji="0" lang="en-US" sz="1200" b="0" i="0" u="none" strike="noStrike" kern="1200" cap="none" spc="0" normalizeH="0" baseline="0" noProof="0" dirty="0">
              <a:ln>
                <a:noFill/>
              </a:ln>
              <a:solidFill>
                <a:srgbClr val="002060"/>
              </a:solidFill>
              <a:effectLst/>
              <a:uLnTx/>
              <a:uFillTx/>
              <a:latin typeface="Arial"/>
              <a:ea typeface="+mn-ea"/>
              <a:cs typeface="+mn-cs"/>
            </a:endParaRPr>
          </a:p>
        </p:txBody>
      </p:sp>
      <p:sp>
        <p:nvSpPr>
          <p:cNvPr id="5" name="Footer Placeholder 4"/>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smtClean="0">
                <a:ln>
                  <a:noFill/>
                </a:ln>
                <a:solidFill>
                  <a:srgbClr val="000000"/>
                </a:solidFill>
                <a:effectLst/>
                <a:uLnTx/>
                <a:uFillTx/>
                <a:latin typeface="Arial"/>
                <a:ea typeface="+mn-ea"/>
                <a:cs typeface="Arial" pitchFamily="34"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kumimoji="0" lang="en-US" sz="950" b="0" i="0" u="none" strike="noStrike" kern="1200" cap="none" spc="0" normalizeH="0" baseline="0" noProof="0" dirty="0">
              <a:ln>
                <a:noFill/>
              </a:ln>
              <a:solidFill>
                <a:srgbClr val="000000"/>
              </a:solidFill>
              <a:effectLst/>
              <a:uLnTx/>
              <a:uFillTx/>
              <a:latin typeface="Arial"/>
              <a:ea typeface="+mn-ea"/>
              <a:cs typeface="Arial" pitchFamily="34" charset="0"/>
            </a:endParaRPr>
          </a:p>
        </p:txBody>
      </p:sp>
      <p:pic>
        <p:nvPicPr>
          <p:cNvPr id="2" name="Picture 1" descr="Figure 5.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668548"/>
            <a:ext cx="4572000" cy="5520905"/>
          </a:xfrm>
          <a:prstGeom prst="rect">
            <a:avLst/>
          </a:prstGeom>
        </p:spPr>
      </p:pic>
    </p:spTree>
    <p:extLst>
      <p:ext uri="{BB962C8B-B14F-4D97-AF65-F5344CB8AC3E}">
        <p14:creationId xmlns:p14="http://schemas.microsoft.com/office/powerpoint/2010/main" val="2964608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Elasticity of Demand</a:t>
            </a:r>
            <a:endParaRPr lang="en-US" dirty="0"/>
          </a:p>
        </p:txBody>
      </p:sp>
      <p:sp>
        <p:nvSpPr>
          <p:cNvPr id="3" name="Text Placeholder 2"/>
          <p:cNvSpPr>
            <a:spLocks noGrp="1"/>
          </p:cNvSpPr>
          <p:nvPr>
            <p:ph type="body" sz="quarter" idx="12"/>
          </p:nvPr>
        </p:nvSpPr>
        <p:spPr>
          <a:xfrm>
            <a:off x="533400" y="685800"/>
            <a:ext cx="8008938" cy="5638800"/>
          </a:xfrm>
        </p:spPr>
        <p:txBody>
          <a:bodyPr/>
          <a:lstStyle/>
          <a:p>
            <a:r>
              <a:rPr lang="en-US" sz="2800" dirty="0" smtClean="0"/>
              <a:t>Price elasticity of demand = </a:t>
            </a:r>
          </a:p>
          <a:p>
            <a:endParaRPr lang="en-US" sz="2800" dirty="0"/>
          </a:p>
          <a:p>
            <a:endParaRPr lang="en-US" sz="2800" dirty="0" smtClean="0"/>
          </a:p>
          <a:p>
            <a:endParaRPr lang="en-US" sz="2800" dirty="0"/>
          </a:p>
          <a:p>
            <a:endParaRPr lang="en-US" sz="2800" dirty="0" smtClean="0"/>
          </a:p>
          <a:p>
            <a:endParaRPr lang="en-US" sz="2800" dirty="0"/>
          </a:p>
          <a:p>
            <a:r>
              <a:rPr lang="en-US" sz="2800" dirty="0" smtClean="0"/>
              <a:t>					</a:t>
            </a:r>
            <a:r>
              <a:rPr lang="en-US" sz="2000" dirty="0" smtClean="0"/>
              <a:t>Along </a:t>
            </a:r>
            <a:r>
              <a:rPr lang="en-US" sz="2000" dirty="0"/>
              <a:t>a D curve, P and Q </a:t>
            </a:r>
            <a:r>
              <a:rPr lang="en-US" sz="2000" dirty="0" smtClean="0"/>
              <a:t>					move </a:t>
            </a:r>
            <a:r>
              <a:rPr lang="en-US" sz="2000" dirty="0"/>
              <a:t>in opposite directions</a:t>
            </a:r>
            <a:r>
              <a:rPr lang="en-US" sz="2000" dirty="0" smtClean="0"/>
              <a:t>, 					which </a:t>
            </a:r>
            <a:r>
              <a:rPr lang="en-US" sz="2000" dirty="0"/>
              <a:t>would make </a:t>
            </a:r>
            <a:r>
              <a:rPr lang="en-US" sz="2000" b="1" i="1" dirty="0"/>
              <a:t>price </a:t>
            </a:r>
            <a:r>
              <a:rPr lang="en-US" sz="2000" b="1" i="1" dirty="0" smtClean="0"/>
              <a:t>					elasticity </a:t>
            </a:r>
            <a:r>
              <a:rPr lang="en-US" sz="2000" b="1" i="1" dirty="0"/>
              <a:t>negative</a:t>
            </a:r>
            <a:r>
              <a:rPr lang="en-US" sz="2000" dirty="0"/>
              <a:t>. </a:t>
            </a:r>
            <a:endParaRPr lang="en-US" sz="2000" dirty="0" smtClean="0"/>
          </a:p>
          <a:p>
            <a:endParaRPr lang="en-US" sz="2000" dirty="0"/>
          </a:p>
          <a:p>
            <a:endParaRPr lang="en-US" sz="2000" dirty="0" smtClean="0"/>
          </a:p>
          <a:p>
            <a:endParaRPr lang="en-US" sz="2000" dirty="0"/>
          </a:p>
          <a:p>
            <a:r>
              <a:rPr lang="en-US" sz="2000" dirty="0"/>
              <a:t>We will drop the minus sign and report all price elasticities as </a:t>
            </a:r>
            <a:r>
              <a:rPr lang="en-US" sz="2000" dirty="0" smtClean="0"/>
              <a:t>positive </a:t>
            </a:r>
            <a:r>
              <a:rPr lang="en-US" sz="2000" dirty="0"/>
              <a:t>numbers. </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2</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5"/>
          <p:cNvGrpSpPr>
            <a:grpSpLocks/>
          </p:cNvGrpSpPr>
          <p:nvPr/>
        </p:nvGrpSpPr>
        <p:grpSpPr bwMode="auto">
          <a:xfrm>
            <a:off x="1517650" y="1371600"/>
            <a:ext cx="3406775" cy="2876550"/>
            <a:chOff x="3226" y="1041"/>
            <a:chExt cx="2146" cy="1812"/>
          </a:xfrm>
        </p:grpSpPr>
        <p:grpSp>
          <p:nvGrpSpPr>
            <p:cNvPr id="7" name="Group 6"/>
            <p:cNvGrpSpPr>
              <a:grpSpLocks/>
            </p:cNvGrpSpPr>
            <p:nvPr/>
          </p:nvGrpSpPr>
          <p:grpSpPr bwMode="auto">
            <a:xfrm>
              <a:off x="3421" y="1302"/>
              <a:ext cx="1661" cy="1413"/>
              <a:chOff x="1098" y="1361"/>
              <a:chExt cx="2116" cy="2027"/>
            </a:xfrm>
          </p:grpSpPr>
          <p:sp>
            <p:nvSpPr>
              <p:cNvPr id="10" name="Line 7"/>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8"/>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9"/>
            <p:cNvSpPr txBox="1">
              <a:spLocks noChangeArrowheads="1"/>
            </p:cNvSpPr>
            <p:nvPr/>
          </p:nvSpPr>
          <p:spPr bwMode="auto">
            <a:xfrm>
              <a:off x="3226" y="1041"/>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9" name="Text Box 10"/>
            <p:cNvSpPr txBox="1">
              <a:spLocks noChangeArrowheads="1"/>
            </p:cNvSpPr>
            <p:nvPr/>
          </p:nvSpPr>
          <p:spPr bwMode="auto">
            <a:xfrm>
              <a:off x="4985" y="2565"/>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12" name="Group 11"/>
          <p:cNvGrpSpPr>
            <a:grpSpLocks/>
          </p:cNvGrpSpPr>
          <p:nvPr/>
        </p:nvGrpSpPr>
        <p:grpSpPr bwMode="auto">
          <a:xfrm>
            <a:off x="2179638" y="1957388"/>
            <a:ext cx="2633662" cy="1722437"/>
            <a:chOff x="3643" y="1410"/>
            <a:chExt cx="1659" cy="1085"/>
          </a:xfrm>
        </p:grpSpPr>
        <p:sp>
          <p:nvSpPr>
            <p:cNvPr id="13" name="Line 12"/>
            <p:cNvSpPr>
              <a:spLocks noChangeShapeType="1"/>
            </p:cNvSpPr>
            <p:nvPr/>
          </p:nvSpPr>
          <p:spPr bwMode="auto">
            <a:xfrm>
              <a:off x="3643" y="1410"/>
              <a:ext cx="1379" cy="919"/>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13"/>
            <p:cNvSpPr txBox="1">
              <a:spLocks noChangeArrowheads="1"/>
            </p:cNvSpPr>
            <p:nvPr/>
          </p:nvSpPr>
          <p:spPr bwMode="auto">
            <a:xfrm>
              <a:off x="4915" y="2207"/>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p>
          </p:txBody>
        </p:sp>
      </p:grpSp>
      <p:grpSp>
        <p:nvGrpSpPr>
          <p:cNvPr id="15" name="Group 55"/>
          <p:cNvGrpSpPr>
            <a:grpSpLocks/>
          </p:cNvGrpSpPr>
          <p:nvPr/>
        </p:nvGrpSpPr>
        <p:grpSpPr bwMode="auto">
          <a:xfrm>
            <a:off x="2590800" y="2435225"/>
            <a:ext cx="587375" cy="2043113"/>
            <a:chOff x="4042" y="2148"/>
            <a:chExt cx="370" cy="1287"/>
          </a:xfrm>
        </p:grpSpPr>
        <p:sp>
          <p:nvSpPr>
            <p:cNvPr id="16" name="Text Box 17"/>
            <p:cNvSpPr txBox="1">
              <a:spLocks noChangeArrowheads="1"/>
            </p:cNvSpPr>
            <p:nvPr/>
          </p:nvSpPr>
          <p:spPr bwMode="auto">
            <a:xfrm>
              <a:off x="4042" y="3147"/>
              <a:ext cx="37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2</a:t>
              </a:r>
            </a:p>
          </p:txBody>
        </p:sp>
        <p:sp>
          <p:nvSpPr>
            <p:cNvPr id="17" name="Line 20"/>
            <p:cNvSpPr>
              <a:spLocks noChangeShapeType="1"/>
            </p:cNvSpPr>
            <p:nvPr/>
          </p:nvSpPr>
          <p:spPr bwMode="auto">
            <a:xfrm>
              <a:off x="4230" y="2148"/>
              <a:ext cx="0" cy="1004"/>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nvGrpSpPr>
          <p:cNvPr id="18" name="Group 54"/>
          <p:cNvGrpSpPr>
            <a:grpSpLocks/>
          </p:cNvGrpSpPr>
          <p:nvPr/>
        </p:nvGrpSpPr>
        <p:grpSpPr bwMode="auto">
          <a:xfrm>
            <a:off x="1236663" y="2192338"/>
            <a:ext cx="1720850" cy="457200"/>
            <a:chOff x="3189" y="1995"/>
            <a:chExt cx="1084" cy="288"/>
          </a:xfrm>
        </p:grpSpPr>
        <p:sp>
          <p:nvSpPr>
            <p:cNvPr id="19" name="Text Box 16"/>
            <p:cNvSpPr txBox="1">
              <a:spLocks noChangeArrowheads="1"/>
            </p:cNvSpPr>
            <p:nvPr/>
          </p:nvSpPr>
          <p:spPr bwMode="auto">
            <a:xfrm>
              <a:off x="3189" y="1995"/>
              <a:ext cx="376"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2</a:t>
              </a:r>
            </a:p>
          </p:txBody>
        </p:sp>
        <p:sp>
          <p:nvSpPr>
            <p:cNvPr id="20" name="Line 19"/>
            <p:cNvSpPr>
              <a:spLocks noChangeShapeType="1"/>
            </p:cNvSpPr>
            <p:nvPr/>
          </p:nvSpPr>
          <p:spPr bwMode="auto">
            <a:xfrm>
              <a:off x="3562" y="2146"/>
              <a:ext cx="668"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21" name="Oval 23"/>
            <p:cNvSpPr>
              <a:spLocks noChangeArrowheads="1"/>
            </p:cNvSpPr>
            <p:nvPr/>
          </p:nvSpPr>
          <p:spPr bwMode="auto">
            <a:xfrm>
              <a:off x="4185" y="2100"/>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nvGrpSpPr>
          <p:cNvPr id="22" name="Group 53"/>
          <p:cNvGrpSpPr>
            <a:grpSpLocks/>
          </p:cNvGrpSpPr>
          <p:nvPr/>
        </p:nvGrpSpPr>
        <p:grpSpPr bwMode="auto">
          <a:xfrm>
            <a:off x="1219200" y="2711450"/>
            <a:ext cx="2705100" cy="1770063"/>
            <a:chOff x="3178" y="2322"/>
            <a:chExt cx="1704" cy="1115"/>
          </a:xfrm>
        </p:grpSpPr>
        <p:grpSp>
          <p:nvGrpSpPr>
            <p:cNvPr id="23" name="Group 25"/>
            <p:cNvGrpSpPr>
              <a:grpSpLocks/>
            </p:cNvGrpSpPr>
            <p:nvPr/>
          </p:nvGrpSpPr>
          <p:grpSpPr bwMode="auto">
            <a:xfrm>
              <a:off x="3178" y="2322"/>
              <a:ext cx="1704" cy="1115"/>
              <a:chOff x="3038" y="1885"/>
              <a:chExt cx="1704" cy="1115"/>
            </a:xfrm>
          </p:grpSpPr>
          <p:sp>
            <p:nvSpPr>
              <p:cNvPr id="25" name="Text Box 26"/>
              <p:cNvSpPr txBox="1">
                <a:spLocks noChangeArrowheads="1"/>
              </p:cNvSpPr>
              <p:nvPr/>
            </p:nvSpPr>
            <p:spPr bwMode="auto">
              <a:xfrm>
                <a:off x="3038" y="1885"/>
                <a:ext cx="387" cy="288"/>
              </a:xfrm>
              <a:prstGeom prst="rect">
                <a:avLst/>
              </a:prstGeom>
              <a:noFill/>
              <a:ln w="9525">
                <a:noFill/>
                <a:miter lim="800000"/>
                <a:headEnd/>
                <a:tailEnd/>
              </a:ln>
            </p:spPr>
            <p:txBody>
              <a:bodyPr>
                <a:spAutoFit/>
              </a:bodyPr>
              <a:lstStyle/>
              <a:p>
                <a:pPr algn="r">
                  <a:spcBef>
                    <a:spcPct val="50000"/>
                  </a:spcBef>
                </a:pPr>
                <a:r>
                  <a:rPr lang="en-US" sz="2400" b="1" i="1">
                    <a:latin typeface="Arial"/>
                    <a:cs typeface="Arial"/>
                  </a:rPr>
                  <a:t>P</a:t>
                </a:r>
                <a:r>
                  <a:rPr lang="en-US" sz="2400" b="1" baseline="-25000">
                    <a:latin typeface="Arial"/>
                    <a:cs typeface="Arial"/>
                  </a:rPr>
                  <a:t>1</a:t>
                </a:r>
              </a:p>
            </p:txBody>
          </p:sp>
          <p:sp>
            <p:nvSpPr>
              <p:cNvPr id="26" name="Text Box 27"/>
              <p:cNvSpPr txBox="1">
                <a:spLocks noChangeArrowheads="1"/>
              </p:cNvSpPr>
              <p:nvPr/>
            </p:nvSpPr>
            <p:spPr bwMode="auto">
              <a:xfrm>
                <a:off x="4397" y="2712"/>
                <a:ext cx="345"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nvGrpSpPr>
              <p:cNvPr id="27" name="Group 28"/>
              <p:cNvGrpSpPr>
                <a:grpSpLocks/>
              </p:cNvGrpSpPr>
              <p:nvPr/>
            </p:nvGrpSpPr>
            <p:grpSpPr bwMode="auto">
              <a:xfrm>
                <a:off x="3423" y="2032"/>
                <a:ext cx="1152" cy="680"/>
                <a:chOff x="357" y="2450"/>
                <a:chExt cx="795" cy="646"/>
              </a:xfrm>
            </p:grpSpPr>
            <p:sp>
              <p:nvSpPr>
                <p:cNvPr id="28" name="Line 29"/>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29" name="Line 30"/>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sp>
          <p:nvSpPr>
            <p:cNvPr id="24" name="Oval 33"/>
            <p:cNvSpPr>
              <a:spLocks noChangeArrowheads="1"/>
            </p:cNvSpPr>
            <p:nvPr/>
          </p:nvSpPr>
          <p:spPr bwMode="auto">
            <a:xfrm>
              <a:off x="4668" y="2421"/>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30" name="Line 34"/>
          <p:cNvSpPr>
            <a:spLocks noChangeShapeType="1"/>
          </p:cNvSpPr>
          <p:nvPr/>
        </p:nvSpPr>
        <p:spPr bwMode="auto">
          <a:xfrm flipH="1" flipV="1">
            <a:off x="1984375" y="2435225"/>
            <a:ext cx="0" cy="508000"/>
          </a:xfrm>
          <a:prstGeom prst="line">
            <a:avLst/>
          </a:prstGeom>
          <a:noFill/>
          <a:ln w="50800">
            <a:solidFill>
              <a:srgbClr val="FF6600"/>
            </a:solidFill>
            <a:round/>
            <a:headEnd/>
            <a:tailEnd type="triangle" w="lg" len="med"/>
          </a:ln>
        </p:spPr>
        <p:txBody>
          <a:bodyPr/>
          <a:lstStyle/>
          <a:p>
            <a:endParaRPr lang="en-US">
              <a:latin typeface="Arial"/>
              <a:cs typeface="Arial"/>
            </a:endParaRPr>
          </a:p>
        </p:txBody>
      </p:sp>
      <p:sp>
        <p:nvSpPr>
          <p:cNvPr id="31" name="Line 35"/>
          <p:cNvSpPr>
            <a:spLocks noChangeShapeType="1"/>
          </p:cNvSpPr>
          <p:nvPr/>
        </p:nvSpPr>
        <p:spPr bwMode="auto">
          <a:xfrm rot="16200000" flipV="1">
            <a:off x="3271838" y="3486150"/>
            <a:ext cx="0" cy="762000"/>
          </a:xfrm>
          <a:prstGeom prst="line">
            <a:avLst/>
          </a:prstGeom>
          <a:noFill/>
          <a:ln w="50800">
            <a:solidFill>
              <a:srgbClr val="FF6600"/>
            </a:solidFill>
            <a:round/>
            <a:headEnd/>
            <a:tailEnd type="triangle" w="lg" len="med"/>
          </a:ln>
        </p:spPr>
        <p:txBody>
          <a:bodyPr/>
          <a:lstStyle/>
          <a:p>
            <a:endParaRPr lang="en-US">
              <a:latin typeface="Arial"/>
              <a:cs typeface="Arial"/>
            </a:endParaRPr>
          </a:p>
        </p:txBody>
      </p:sp>
      <p:sp>
        <p:nvSpPr>
          <p:cNvPr id="32" name="Text Box 36"/>
          <p:cNvSpPr txBox="1">
            <a:spLocks noChangeArrowheads="1"/>
          </p:cNvSpPr>
          <p:nvPr/>
        </p:nvSpPr>
        <p:spPr bwMode="auto">
          <a:xfrm>
            <a:off x="76200" y="2286000"/>
            <a:ext cx="1203325" cy="830997"/>
          </a:xfrm>
          <a:prstGeom prst="rect">
            <a:avLst/>
          </a:prstGeom>
          <a:solidFill>
            <a:srgbClr val="FF9900">
              <a:alpha val="50195"/>
            </a:srgbClr>
          </a:solidFill>
          <a:ln w="9525">
            <a:noFill/>
            <a:miter lim="800000"/>
            <a:headEnd/>
            <a:tailEnd/>
          </a:ln>
        </p:spPr>
        <p:txBody>
          <a:bodyPr>
            <a:spAutoFit/>
          </a:bodyPr>
          <a:lstStyle/>
          <a:p>
            <a:pPr algn="ctr">
              <a:spcBef>
                <a:spcPct val="50000"/>
              </a:spcBef>
            </a:pPr>
            <a:r>
              <a:rPr lang="en-US" sz="2400" b="1" i="1" dirty="0">
                <a:latin typeface="Arial"/>
                <a:cs typeface="Arial"/>
              </a:rPr>
              <a:t>P</a:t>
            </a:r>
            <a:r>
              <a:rPr lang="en-US" sz="2400" dirty="0">
                <a:latin typeface="Arial"/>
                <a:cs typeface="Arial"/>
              </a:rPr>
              <a:t>  rises by 10%</a:t>
            </a:r>
          </a:p>
        </p:txBody>
      </p:sp>
      <p:sp>
        <p:nvSpPr>
          <p:cNvPr id="33" name="Text Box 37"/>
          <p:cNvSpPr txBox="1">
            <a:spLocks noChangeArrowheads="1"/>
          </p:cNvSpPr>
          <p:nvPr/>
        </p:nvSpPr>
        <p:spPr bwMode="auto">
          <a:xfrm>
            <a:off x="2736056" y="4481513"/>
            <a:ext cx="1281113" cy="830997"/>
          </a:xfrm>
          <a:prstGeom prst="rect">
            <a:avLst/>
          </a:prstGeom>
          <a:solidFill>
            <a:srgbClr val="FF9900">
              <a:alpha val="50195"/>
            </a:srgbClr>
          </a:solidFill>
          <a:ln w="9525">
            <a:noFill/>
            <a:miter lim="800000"/>
            <a:headEnd/>
            <a:tailEnd/>
          </a:ln>
        </p:spPr>
        <p:txBody>
          <a:bodyPr>
            <a:spAutoFit/>
          </a:bodyPr>
          <a:lstStyle/>
          <a:p>
            <a:pPr algn="ctr">
              <a:spcBef>
                <a:spcPct val="50000"/>
              </a:spcBef>
            </a:pPr>
            <a:r>
              <a:rPr lang="en-US" sz="2400" b="1" i="1" dirty="0">
                <a:latin typeface="Arial"/>
                <a:cs typeface="Arial"/>
              </a:rPr>
              <a:t>Q</a:t>
            </a:r>
            <a:r>
              <a:rPr lang="en-US" sz="2400" dirty="0">
                <a:latin typeface="Arial"/>
                <a:cs typeface="Arial"/>
              </a:rPr>
              <a:t>  falls by 15%</a:t>
            </a:r>
          </a:p>
        </p:txBody>
      </p:sp>
      <p:graphicFrame>
        <p:nvGraphicFramePr>
          <p:cNvPr id="35" name="Object 34"/>
          <p:cNvGraphicFramePr>
            <a:graphicFrameLocks noChangeAspect="1"/>
          </p:cNvGraphicFramePr>
          <p:nvPr>
            <p:extLst>
              <p:ext uri="{D42A27DB-BD31-4B8C-83A1-F6EECF244321}">
                <p14:modId xmlns:p14="http://schemas.microsoft.com/office/powerpoint/2010/main" val="3505690879"/>
              </p:ext>
            </p:extLst>
          </p:nvPr>
        </p:nvGraphicFramePr>
        <p:xfrm>
          <a:off x="4361694" y="1219200"/>
          <a:ext cx="4401306" cy="1846677"/>
        </p:xfrm>
        <a:graphic>
          <a:graphicData uri="http://schemas.openxmlformats.org/presentationml/2006/ole">
            <mc:AlternateContent xmlns:mc="http://schemas.openxmlformats.org/markup-compatibility/2006">
              <mc:Choice xmlns:v="urn:schemas-microsoft-com:vml" Requires="v">
                <p:oleObj spid="_x0000_s3102" name="Equation" r:id="rId4" imgW="2057400" imgH="863280" progId="Equation.DSMT4">
                  <p:embed/>
                </p:oleObj>
              </mc:Choice>
              <mc:Fallback>
                <p:oleObj name="Equation" r:id="rId4" imgW="2057400" imgH="863280" progId="Equation.DSMT4">
                  <p:embed/>
                  <p:pic>
                    <p:nvPicPr>
                      <p:cNvPr id="0" name=""/>
                      <p:cNvPicPr/>
                      <p:nvPr/>
                    </p:nvPicPr>
                    <p:blipFill>
                      <a:blip r:embed="rId5"/>
                      <a:stretch>
                        <a:fillRect/>
                      </a:stretch>
                    </p:blipFill>
                    <p:spPr>
                      <a:xfrm>
                        <a:off x="4361694" y="1219200"/>
                        <a:ext cx="4401306" cy="1846677"/>
                      </a:xfrm>
                      <a:prstGeom prst="rect">
                        <a:avLst/>
                      </a:prstGeom>
                    </p:spPr>
                  </p:pic>
                </p:oleObj>
              </mc:Fallback>
            </mc:AlternateContent>
          </a:graphicData>
        </a:graphic>
      </p:graphicFrame>
    </p:spTree>
    <p:extLst>
      <p:ext uri="{BB962C8B-B14F-4D97-AF65-F5344CB8AC3E}">
        <p14:creationId xmlns:p14="http://schemas.microsoft.com/office/powerpoint/2010/main" val="221851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down)">
                                      <p:cBhvr>
                                        <p:cTn id="11" dur="500"/>
                                        <p:tgtEl>
                                          <p:spTgt spid="3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par>
                                <p:cTn id="24" presetID="22" presetClass="entr" presetSubtype="1"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wipe(left)">
                                      <p:cBhvr>
                                        <p:cTn id="30" dur="500"/>
                                        <p:tgtEl>
                                          <p:spTgt spid="3">
                                            <p:txEl>
                                              <p:pRg st="0" end="0"/>
                                            </p:txEl>
                                          </p:spTgt>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wipe(left)">
                                      <p:cBhvr>
                                        <p:cTn id="39" dur="500"/>
                                        <p:tgtEl>
                                          <p:spTgt spid="3">
                                            <p:txEl>
                                              <p:pRg st="6" end="6"/>
                                            </p:txEl>
                                          </p:spTgt>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left)">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0" grpId="0" animBg="1"/>
      <p:bldP spid="31" grpId="0" animBg="1"/>
      <p:bldP spid="32" grpId="0" animBg="1"/>
      <p:bldP spid="3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wrap="square" anchor="t"/>
          <a:lstStyle/>
          <a:p>
            <a:r>
              <a:rPr lang="en-US" altLang="en-US" dirty="0" smtClean="0"/>
              <a:t>Other Elasticities of Demand</a:t>
            </a:r>
          </a:p>
        </p:txBody>
      </p:sp>
      <p:sp>
        <p:nvSpPr>
          <p:cNvPr id="28675" name="Content Placeholder 2"/>
          <p:cNvSpPr>
            <a:spLocks noGrp="1"/>
          </p:cNvSpPr>
          <p:nvPr>
            <p:ph idx="1"/>
          </p:nvPr>
        </p:nvSpPr>
        <p:spPr/>
        <p:txBody>
          <a:bodyPr/>
          <a:lstStyle/>
          <a:p>
            <a:endParaRPr lang="en-US" altLang="en-US" dirty="0"/>
          </a:p>
          <a:p>
            <a:endParaRPr lang="en-US" altLang="en-US" dirty="0" smtClean="0"/>
          </a:p>
          <a:p>
            <a:endParaRPr lang="en-US" altLang="en-US" dirty="0" smtClean="0"/>
          </a:p>
          <a:p>
            <a:endParaRPr lang="en-US" altLang="en-US" dirty="0"/>
          </a:p>
          <a:p>
            <a:endParaRPr lang="en-US" altLang="en-US" dirty="0" smtClean="0"/>
          </a:p>
          <a:p>
            <a:pPr lvl="1"/>
            <a:r>
              <a:rPr lang="en-US" altLang="en-US" dirty="0" smtClean="0"/>
              <a:t>Normal </a:t>
            </a:r>
            <a:r>
              <a:rPr lang="en-US" altLang="en-US" dirty="0" smtClean="0"/>
              <a:t>goods: income elasticity &gt; 0</a:t>
            </a:r>
            <a:endParaRPr lang="en-US" altLang="en-US" dirty="0"/>
          </a:p>
          <a:p>
            <a:pPr lvl="1"/>
            <a:r>
              <a:rPr lang="en-US" altLang="en-US" dirty="0" smtClean="0"/>
              <a:t>Inferior goods: income elasticity &lt; 0</a:t>
            </a:r>
            <a:endParaRPr lang="en-US" altLang="en-US" dirty="0"/>
          </a:p>
          <a:p>
            <a:endParaRPr lang="en-US" altLang="en-US" dirty="0" smtClean="0"/>
          </a:p>
        </p:txBody>
      </p:sp>
      <p:sp>
        <p:nvSpPr>
          <p:cNvPr id="2867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06AAD46-D803-4EB2-976C-69C8EFE437DB}" type="slidenum">
              <a:rPr lang="en-US" altLang="en-US" sz="1200" smtClean="0">
                <a:solidFill>
                  <a:srgbClr val="002060"/>
                </a:solidFill>
              </a:rPr>
              <a:pPr algn="ctr" eaLnBrk="1" hangingPunct="1"/>
              <a:t>20</a:t>
            </a:fld>
            <a:endParaRPr lang="en-US" altLang="en-US" sz="1200" smtClean="0">
              <a:solidFill>
                <a:srgbClr val="002060"/>
              </a:solidFill>
            </a:endParaRPr>
          </a:p>
        </p:txBody>
      </p:sp>
      <p:sp>
        <p:nvSpPr>
          <p:cNvPr id="2867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 name="AutoShape 2" descr="Income elasticity of demand - Coursework Sample September 2020 - Writing  Service - qmcourseworkupdb.francescocingolani.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3" name="圖片 2"/>
          <p:cNvPicPr>
            <a:picLocks noChangeAspect="1"/>
          </p:cNvPicPr>
          <p:nvPr/>
        </p:nvPicPr>
        <p:blipFill>
          <a:blip r:embed="rId3"/>
          <a:stretch>
            <a:fillRect/>
          </a:stretch>
        </p:blipFill>
        <p:spPr>
          <a:xfrm>
            <a:off x="1340068" y="1295401"/>
            <a:ext cx="5898932" cy="2748395"/>
          </a:xfrm>
          <a:prstGeom prst="rect">
            <a:avLst/>
          </a:prstGeom>
        </p:spPr>
      </p:pic>
    </p:spTree>
    <p:extLst>
      <p:ext uri="{BB962C8B-B14F-4D97-AF65-F5344CB8AC3E}">
        <p14:creationId xmlns:p14="http://schemas.microsoft.com/office/powerpoint/2010/main" val="441949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wrap="square" anchor="t"/>
          <a:lstStyle/>
          <a:p>
            <a:r>
              <a:rPr lang="en-US" altLang="en-US" dirty="0"/>
              <a:t>Other Elasticities of Demand</a:t>
            </a:r>
            <a:endParaRPr lang="en-US" altLang="en-US" dirty="0" smtClean="0"/>
          </a:p>
        </p:txBody>
      </p:sp>
      <p:sp>
        <p:nvSpPr>
          <p:cNvPr id="30723" name="Content Placeholder 2"/>
          <p:cNvSpPr>
            <a:spLocks noGrp="1"/>
          </p:cNvSpPr>
          <p:nvPr>
            <p:ph idx="1"/>
          </p:nvPr>
        </p:nvSpPr>
        <p:spPr/>
        <p:txBody>
          <a:bodyPr/>
          <a:lstStyle/>
          <a:p>
            <a:endParaRPr lang="en-US" altLang="en-US" dirty="0"/>
          </a:p>
          <a:p>
            <a:endParaRPr lang="en-US" altLang="en-US" dirty="0" smtClean="0"/>
          </a:p>
          <a:p>
            <a:endParaRPr lang="en-US" altLang="en-US" dirty="0"/>
          </a:p>
          <a:p>
            <a:endParaRPr lang="en-US" altLang="en-US" dirty="0" smtClean="0"/>
          </a:p>
          <a:p>
            <a:endParaRPr lang="en-US" altLang="en-US" dirty="0" smtClean="0"/>
          </a:p>
          <a:p>
            <a:endParaRPr lang="en-US" altLang="en-US" dirty="0" smtClean="0"/>
          </a:p>
          <a:p>
            <a:pPr lvl="1"/>
            <a:r>
              <a:rPr lang="en-US" altLang="en-US" dirty="0" smtClean="0"/>
              <a:t>Substitutes: cross-price elasticity &gt; 0</a:t>
            </a:r>
          </a:p>
          <a:p>
            <a:pPr lvl="1"/>
            <a:r>
              <a:rPr lang="en-US" altLang="en-US" dirty="0" smtClean="0"/>
              <a:t>Complements</a:t>
            </a:r>
            <a:r>
              <a:rPr lang="en-US" altLang="en-US" dirty="0" smtClean="0"/>
              <a:t>: cross-price elasticity &lt; 0</a:t>
            </a:r>
            <a:endParaRPr lang="en-US" altLang="en-US" dirty="0"/>
          </a:p>
          <a:p>
            <a:endParaRPr lang="en-US" altLang="en-US" dirty="0" smtClean="0"/>
          </a:p>
        </p:txBody>
      </p:sp>
      <p:sp>
        <p:nvSpPr>
          <p:cNvPr id="3072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7EE45524-5680-43B8-8FF7-DECA1B59CE02}" type="slidenum">
              <a:rPr lang="en-US" altLang="en-US" sz="1200" smtClean="0">
                <a:solidFill>
                  <a:srgbClr val="002060"/>
                </a:solidFill>
              </a:rPr>
              <a:pPr algn="ctr" eaLnBrk="1" hangingPunct="1"/>
              <a:t>21</a:t>
            </a:fld>
            <a:endParaRPr lang="en-US" altLang="en-US" sz="1200" smtClean="0">
              <a:solidFill>
                <a:srgbClr val="002060"/>
              </a:solidFill>
            </a:endParaRPr>
          </a:p>
        </p:txBody>
      </p:sp>
      <p:sp>
        <p:nvSpPr>
          <p:cNvPr id="3072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2" name="圖片 1"/>
          <p:cNvPicPr>
            <a:picLocks noChangeAspect="1"/>
          </p:cNvPicPr>
          <p:nvPr/>
        </p:nvPicPr>
        <p:blipFill>
          <a:blip r:embed="rId3"/>
          <a:stretch>
            <a:fillRect/>
          </a:stretch>
        </p:blipFill>
        <p:spPr>
          <a:xfrm>
            <a:off x="1905000" y="1143000"/>
            <a:ext cx="5105400" cy="3625574"/>
          </a:xfrm>
          <a:prstGeom prst="rect">
            <a:avLst/>
          </a:prstGeom>
        </p:spPr>
      </p:pic>
      <p:sp>
        <p:nvSpPr>
          <p:cNvPr id="3" name="AutoShape 2" descr="Cross Price Elasticity of Demand | Economics | tutor2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Tree>
    <p:extLst>
      <p:ext uri="{BB962C8B-B14F-4D97-AF65-F5344CB8AC3E}">
        <p14:creationId xmlns:p14="http://schemas.microsoft.com/office/powerpoint/2010/main" val="29555979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smtClean="0"/>
              <a:t>Applications </a:t>
            </a:r>
          </a:p>
        </p:txBody>
      </p:sp>
      <p:sp>
        <p:nvSpPr>
          <p:cNvPr id="43011" name="Content Placeholder 2"/>
          <p:cNvSpPr>
            <a:spLocks noGrp="1"/>
          </p:cNvSpPr>
          <p:nvPr>
            <p:ph idx="1"/>
          </p:nvPr>
        </p:nvSpPr>
        <p:spPr/>
        <p:txBody>
          <a:bodyPr/>
          <a:lstStyle/>
          <a:p>
            <a:r>
              <a:rPr lang="en-US" altLang="en-US" dirty="0" smtClean="0"/>
              <a:t>Can Good News for Farming Be Bad News for Farmers?</a:t>
            </a:r>
          </a:p>
          <a:p>
            <a:pPr lvl="1"/>
            <a:r>
              <a:rPr lang="en-US" altLang="en-US" dirty="0" smtClean="0"/>
              <a:t>New hybrid of wheat – increase production per acre 20%</a:t>
            </a:r>
          </a:p>
          <a:p>
            <a:pPr lvl="2"/>
            <a:r>
              <a:rPr lang="en-US" altLang="en-US" dirty="0" smtClean="0"/>
              <a:t>Supply curve shifts to the right</a:t>
            </a:r>
          </a:p>
          <a:p>
            <a:pPr lvl="2"/>
            <a:r>
              <a:rPr lang="en-US" altLang="en-US" dirty="0" smtClean="0"/>
              <a:t>Higher quantity and lower price</a:t>
            </a:r>
          </a:p>
          <a:p>
            <a:pPr lvl="2"/>
            <a:r>
              <a:rPr lang="en-US" altLang="en-US" dirty="0" smtClean="0"/>
              <a:t>Demand is inelastic: total revenue falls</a:t>
            </a:r>
          </a:p>
          <a:p>
            <a:pPr lvl="1"/>
            <a:r>
              <a:rPr lang="en-US" altLang="en-US" dirty="0"/>
              <a:t>Paradox of public </a:t>
            </a:r>
            <a:r>
              <a:rPr lang="en-US" altLang="en-US" dirty="0" smtClean="0"/>
              <a:t>policy: induce </a:t>
            </a:r>
            <a:r>
              <a:rPr lang="en-US" altLang="en-US" dirty="0"/>
              <a:t>farmers not to plant crops</a:t>
            </a:r>
          </a:p>
          <a:p>
            <a:pPr lvl="1"/>
            <a:endParaRPr lang="en-US" altLang="en-US" dirty="0" smtClean="0"/>
          </a:p>
        </p:txBody>
      </p:sp>
      <p:sp>
        <p:nvSpPr>
          <p:cNvPr id="4301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BAE8448-8FE4-4CB3-AF79-BC7A5DD13A2E}" type="slidenum">
              <a:rPr lang="en-US" altLang="en-US" sz="1200" smtClean="0">
                <a:solidFill>
                  <a:srgbClr val="002060"/>
                </a:solidFill>
              </a:rPr>
              <a:pPr algn="ctr" eaLnBrk="1" hangingPunct="1"/>
              <a:t>22</a:t>
            </a:fld>
            <a:endParaRPr lang="en-US" altLang="en-US" sz="1200" smtClean="0">
              <a:solidFill>
                <a:srgbClr val="002060"/>
              </a:solidFill>
            </a:endParaRPr>
          </a:p>
        </p:txBody>
      </p:sp>
      <p:sp>
        <p:nvSpPr>
          <p:cNvPr id="430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9007781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209550" y="-1"/>
            <a:ext cx="8770938" cy="533401"/>
          </a:xfrm>
        </p:spPr>
        <p:txBody>
          <a:bodyPr/>
          <a:lstStyle/>
          <a:p>
            <a:r>
              <a:rPr lang="en-US" altLang="en-US" sz="3200" dirty="0" smtClean="0"/>
              <a:t>An </a:t>
            </a:r>
            <a:r>
              <a:rPr lang="en-US" altLang="en-US" sz="3200" dirty="0"/>
              <a:t>Increase in Supply in the Market </a:t>
            </a:r>
            <a:r>
              <a:rPr lang="en-US" altLang="en-US" sz="3200" dirty="0" smtClean="0"/>
              <a:t>for Wheat</a:t>
            </a:r>
          </a:p>
        </p:txBody>
      </p:sp>
      <p:sp>
        <p:nvSpPr>
          <p:cNvPr id="44035" name="Slide Number Placeholder 19"/>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B2D63BA1-1E3D-4835-AD23-753C968EBB4E}" type="slidenum">
              <a:rPr lang="en-US" altLang="en-US" smtClean="0">
                <a:solidFill>
                  <a:srgbClr val="002060"/>
                </a:solidFill>
              </a:rPr>
              <a:pPr algn="ctr" eaLnBrk="1" hangingPunct="1"/>
              <a:t>23</a:t>
            </a:fld>
            <a:endParaRPr lang="en-US" altLang="en-US" smtClean="0">
              <a:solidFill>
                <a:srgbClr val="002060"/>
              </a:solidFill>
            </a:endParaRPr>
          </a:p>
        </p:txBody>
      </p:sp>
      <p:sp>
        <p:nvSpPr>
          <p:cNvPr id="44036"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Rectangle 5"/>
          <p:cNvSpPr/>
          <p:nvPr/>
        </p:nvSpPr>
        <p:spPr>
          <a:xfrm>
            <a:off x="2116138" y="1660525"/>
            <a:ext cx="5105400"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sz="1800">
              <a:solidFill>
                <a:schemeClr val="tx1"/>
              </a:solidFill>
            </a:endParaRPr>
          </a:p>
        </p:txBody>
      </p:sp>
      <p:grpSp>
        <p:nvGrpSpPr>
          <p:cNvPr id="2" name="Group 5"/>
          <p:cNvGrpSpPr>
            <a:grpSpLocks/>
          </p:cNvGrpSpPr>
          <p:nvPr/>
        </p:nvGrpSpPr>
        <p:grpSpPr bwMode="auto">
          <a:xfrm>
            <a:off x="2768600" y="1976437"/>
            <a:ext cx="3186113" cy="2452688"/>
            <a:chOff x="6000641" y="2699268"/>
            <a:chExt cx="3185590" cy="2451266"/>
          </a:xfrm>
        </p:grpSpPr>
        <p:cxnSp>
          <p:nvCxnSpPr>
            <p:cNvPr id="8" name="Straight Connector 7"/>
            <p:cNvCxnSpPr/>
            <p:nvPr/>
          </p:nvCxnSpPr>
          <p:spPr>
            <a:xfrm flipV="1">
              <a:off x="6000641" y="2935669"/>
              <a:ext cx="2761797" cy="2214865"/>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44075" name="TextBox 7"/>
            <p:cNvSpPr txBox="1">
              <a:spLocks noChangeArrowheads="1"/>
            </p:cNvSpPr>
            <p:nvPr/>
          </p:nvSpPr>
          <p:spPr bwMode="auto">
            <a:xfrm>
              <a:off x="8762782" y="2699268"/>
              <a:ext cx="423449" cy="36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S</a:t>
              </a:r>
              <a:r>
                <a:rPr lang="en-US" altLang="en-US" sz="1800" baseline="-25000"/>
                <a:t>1</a:t>
              </a:r>
            </a:p>
          </p:txBody>
        </p:sp>
      </p:grpSp>
      <p:grpSp>
        <p:nvGrpSpPr>
          <p:cNvPr id="3" name="Group 11"/>
          <p:cNvGrpSpPr>
            <a:grpSpLocks/>
          </p:cNvGrpSpPr>
          <p:nvPr/>
        </p:nvGrpSpPr>
        <p:grpSpPr bwMode="auto">
          <a:xfrm>
            <a:off x="3386138" y="2544762"/>
            <a:ext cx="2716212" cy="2168525"/>
            <a:chOff x="4718320" y="2514600"/>
            <a:chExt cx="2715546" cy="2168236"/>
          </a:xfrm>
        </p:grpSpPr>
        <p:cxnSp>
          <p:nvCxnSpPr>
            <p:cNvPr id="11" name="Straight Connector 10"/>
            <p:cNvCxnSpPr/>
            <p:nvPr/>
          </p:nvCxnSpPr>
          <p:spPr>
            <a:xfrm flipV="1">
              <a:off x="4718320" y="2808249"/>
              <a:ext cx="2329879" cy="187458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4073" name="TextBox 13"/>
            <p:cNvSpPr txBox="1">
              <a:spLocks noChangeArrowheads="1"/>
            </p:cNvSpPr>
            <p:nvPr/>
          </p:nvSpPr>
          <p:spPr bwMode="auto">
            <a:xfrm>
              <a:off x="7010449" y="2514600"/>
              <a:ext cx="423417"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S</a:t>
              </a:r>
              <a:r>
                <a:rPr lang="en-US" altLang="en-US" sz="1800" baseline="-25000"/>
                <a:t>2</a:t>
              </a:r>
            </a:p>
          </p:txBody>
        </p:sp>
      </p:grpSp>
      <p:grpSp>
        <p:nvGrpSpPr>
          <p:cNvPr id="4" name="Group 15"/>
          <p:cNvGrpSpPr>
            <a:grpSpLocks/>
          </p:cNvGrpSpPr>
          <p:nvPr/>
        </p:nvGrpSpPr>
        <p:grpSpPr bwMode="auto">
          <a:xfrm>
            <a:off x="1049338" y="1508125"/>
            <a:ext cx="1068387" cy="3590925"/>
            <a:chOff x="763437" y="981670"/>
            <a:chExt cx="1066156" cy="3591125"/>
          </a:xfrm>
        </p:grpSpPr>
        <p:cxnSp>
          <p:nvCxnSpPr>
            <p:cNvPr id="15" name="Straight Connector 14"/>
            <p:cNvCxnSpPr/>
            <p:nvPr/>
          </p:nvCxnSpPr>
          <p:spPr>
            <a:xfrm rot="5400000">
              <a:off x="109443" y="2852645"/>
              <a:ext cx="3438717" cy="15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071" name="TextBox 18"/>
            <p:cNvSpPr txBox="1">
              <a:spLocks noChangeArrowheads="1"/>
            </p:cNvSpPr>
            <p:nvPr/>
          </p:nvSpPr>
          <p:spPr bwMode="auto">
            <a:xfrm>
              <a:off x="763437" y="981670"/>
              <a:ext cx="965494" cy="70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r" eaLnBrk="1" hangingPunct="1">
                <a:buFontTx/>
                <a:buNone/>
              </a:pPr>
              <a:r>
                <a:rPr lang="en-US" altLang="en-US" sz="1800"/>
                <a:t>Price of</a:t>
              </a:r>
            </a:p>
            <a:p>
              <a:pPr algn="r" eaLnBrk="1" hangingPunct="1">
                <a:buFontTx/>
                <a:buNone/>
              </a:pPr>
              <a:r>
                <a:rPr lang="en-US" altLang="en-US" sz="1800"/>
                <a:t>Wheat</a:t>
              </a:r>
            </a:p>
          </p:txBody>
        </p:sp>
      </p:grpSp>
      <p:grpSp>
        <p:nvGrpSpPr>
          <p:cNvPr id="5" name="Group 18"/>
          <p:cNvGrpSpPr>
            <a:grpSpLocks/>
          </p:cNvGrpSpPr>
          <p:nvPr/>
        </p:nvGrpSpPr>
        <p:grpSpPr bwMode="auto">
          <a:xfrm>
            <a:off x="1963738" y="5089525"/>
            <a:ext cx="5500687" cy="396875"/>
            <a:chOff x="1676401" y="5172670"/>
            <a:chExt cx="5501014" cy="395675"/>
          </a:xfrm>
        </p:grpSpPr>
        <p:cxnSp>
          <p:nvCxnSpPr>
            <p:cNvPr id="18" name="Straight Connector 17"/>
            <p:cNvCxnSpPr/>
            <p:nvPr/>
          </p:nvCxnSpPr>
          <p:spPr>
            <a:xfrm flipV="1">
              <a:off x="1828810" y="5172670"/>
              <a:ext cx="5105704" cy="94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068" name="TextBox 21"/>
            <p:cNvSpPr txBox="1">
              <a:spLocks noChangeArrowheads="1"/>
            </p:cNvSpPr>
            <p:nvPr/>
          </p:nvSpPr>
          <p:spPr bwMode="auto">
            <a:xfrm>
              <a:off x="5146089" y="5198993"/>
              <a:ext cx="2031326" cy="369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Quantity of Wheat</a:t>
              </a:r>
            </a:p>
          </p:txBody>
        </p:sp>
        <p:sp>
          <p:nvSpPr>
            <p:cNvPr id="44069" name="TextBox 22"/>
            <p:cNvSpPr txBox="1">
              <a:spLocks noChangeArrowheads="1"/>
            </p:cNvSpPr>
            <p:nvPr/>
          </p:nvSpPr>
          <p:spPr bwMode="auto">
            <a:xfrm>
              <a:off x="1676401" y="5181600"/>
              <a:ext cx="312906" cy="36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0</a:t>
              </a:r>
            </a:p>
          </p:txBody>
        </p:sp>
      </p:grpSp>
      <p:grpSp>
        <p:nvGrpSpPr>
          <p:cNvPr id="7" name="Group 22"/>
          <p:cNvGrpSpPr>
            <a:grpSpLocks/>
          </p:cNvGrpSpPr>
          <p:nvPr/>
        </p:nvGrpSpPr>
        <p:grpSpPr bwMode="auto">
          <a:xfrm>
            <a:off x="4376738" y="3727450"/>
            <a:ext cx="550862" cy="1739900"/>
            <a:chOff x="2818844" y="3201192"/>
            <a:chExt cx="552381" cy="1740203"/>
          </a:xfrm>
        </p:grpSpPr>
        <p:cxnSp>
          <p:nvCxnSpPr>
            <p:cNvPr id="22" name="Straight Connector 21"/>
            <p:cNvCxnSpPr/>
            <p:nvPr/>
          </p:nvCxnSpPr>
          <p:spPr>
            <a:xfrm rot="5400000">
              <a:off x="2361359" y="3886315"/>
              <a:ext cx="1371839" cy="1592"/>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4066" name="TextBox 25"/>
            <p:cNvSpPr txBox="1">
              <a:spLocks noChangeArrowheads="1"/>
            </p:cNvSpPr>
            <p:nvPr/>
          </p:nvSpPr>
          <p:spPr bwMode="auto">
            <a:xfrm>
              <a:off x="2818844" y="4572001"/>
              <a:ext cx="552381" cy="369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110</a:t>
              </a:r>
            </a:p>
          </p:txBody>
        </p:sp>
      </p:grpSp>
      <p:grpSp>
        <p:nvGrpSpPr>
          <p:cNvPr id="9" name="Group 25"/>
          <p:cNvGrpSpPr>
            <a:grpSpLocks/>
          </p:cNvGrpSpPr>
          <p:nvPr/>
        </p:nvGrpSpPr>
        <p:grpSpPr bwMode="auto">
          <a:xfrm>
            <a:off x="1633538" y="3062287"/>
            <a:ext cx="2692400" cy="369888"/>
            <a:chOff x="1344930" y="3014246"/>
            <a:chExt cx="2693670" cy="368223"/>
          </a:xfrm>
        </p:grpSpPr>
        <p:cxnSp>
          <p:nvCxnSpPr>
            <p:cNvPr id="25" name="Straight Connector 24"/>
            <p:cNvCxnSpPr/>
            <p:nvPr/>
          </p:nvCxnSpPr>
          <p:spPr>
            <a:xfrm>
              <a:off x="1827758" y="3199148"/>
              <a:ext cx="2210842" cy="158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4064" name="TextBox 28"/>
            <p:cNvSpPr txBox="1">
              <a:spLocks noChangeArrowheads="1"/>
            </p:cNvSpPr>
            <p:nvPr/>
          </p:nvSpPr>
          <p:spPr bwMode="auto">
            <a:xfrm>
              <a:off x="1344930" y="3014246"/>
              <a:ext cx="441346" cy="36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$3</a:t>
              </a:r>
            </a:p>
          </p:txBody>
        </p:sp>
      </p:grpSp>
      <p:grpSp>
        <p:nvGrpSpPr>
          <p:cNvPr id="10" name="Group 28"/>
          <p:cNvGrpSpPr>
            <a:grpSpLocks/>
          </p:cNvGrpSpPr>
          <p:nvPr/>
        </p:nvGrpSpPr>
        <p:grpSpPr bwMode="auto">
          <a:xfrm>
            <a:off x="1722438" y="3540125"/>
            <a:ext cx="2887662" cy="369887"/>
            <a:chOff x="1423118" y="3014246"/>
            <a:chExt cx="2887702" cy="368223"/>
          </a:xfrm>
        </p:grpSpPr>
        <p:cxnSp>
          <p:nvCxnSpPr>
            <p:cNvPr id="28" name="Straight Connector 27"/>
            <p:cNvCxnSpPr/>
            <p:nvPr/>
          </p:nvCxnSpPr>
          <p:spPr>
            <a:xfrm flipV="1">
              <a:off x="1827936" y="3189665"/>
              <a:ext cx="2482884" cy="9482"/>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4062" name="TextBox 31"/>
            <p:cNvSpPr txBox="1">
              <a:spLocks noChangeArrowheads="1"/>
            </p:cNvSpPr>
            <p:nvPr/>
          </p:nvSpPr>
          <p:spPr bwMode="auto">
            <a:xfrm>
              <a:off x="1423118" y="3014246"/>
              <a:ext cx="312908" cy="36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2</a:t>
              </a:r>
            </a:p>
          </p:txBody>
        </p:sp>
      </p:grpSp>
      <p:grpSp>
        <p:nvGrpSpPr>
          <p:cNvPr id="12" name="Group 25"/>
          <p:cNvGrpSpPr>
            <a:grpSpLocks/>
          </p:cNvGrpSpPr>
          <p:nvPr/>
        </p:nvGrpSpPr>
        <p:grpSpPr bwMode="auto">
          <a:xfrm>
            <a:off x="3946525" y="3270250"/>
            <a:ext cx="568325" cy="2197100"/>
            <a:chOff x="3880230" y="2743993"/>
            <a:chExt cx="569169" cy="2197386"/>
          </a:xfrm>
        </p:grpSpPr>
        <p:cxnSp>
          <p:nvCxnSpPr>
            <p:cNvPr id="31" name="Straight Connector 30"/>
            <p:cNvCxnSpPr/>
            <p:nvPr/>
          </p:nvCxnSpPr>
          <p:spPr>
            <a:xfrm rot="5400000">
              <a:off x="3276529" y="3657717"/>
              <a:ext cx="1829038" cy="1589"/>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4060" name="TextBox 34"/>
            <p:cNvSpPr txBox="1">
              <a:spLocks noChangeArrowheads="1"/>
            </p:cNvSpPr>
            <p:nvPr/>
          </p:nvSpPr>
          <p:spPr bwMode="auto">
            <a:xfrm>
              <a:off x="3880230" y="4572000"/>
              <a:ext cx="569169" cy="36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100</a:t>
              </a:r>
            </a:p>
          </p:txBody>
        </p:sp>
      </p:grpSp>
      <p:grpSp>
        <p:nvGrpSpPr>
          <p:cNvPr id="14" name="Group 34"/>
          <p:cNvGrpSpPr>
            <a:grpSpLocks/>
          </p:cNvGrpSpPr>
          <p:nvPr/>
        </p:nvGrpSpPr>
        <p:grpSpPr bwMode="auto">
          <a:xfrm>
            <a:off x="3589338" y="2338387"/>
            <a:ext cx="2773362" cy="2733675"/>
            <a:chOff x="5715000" y="2895600"/>
            <a:chExt cx="3983268" cy="2152794"/>
          </a:xfrm>
        </p:grpSpPr>
        <p:cxnSp>
          <p:nvCxnSpPr>
            <p:cNvPr id="34" name="Straight Connector 33"/>
            <p:cNvCxnSpPr/>
            <p:nvPr/>
          </p:nvCxnSpPr>
          <p:spPr>
            <a:xfrm>
              <a:off x="5715000" y="2895600"/>
              <a:ext cx="2505788" cy="1905260"/>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44058" name="TextBox 37"/>
            <p:cNvSpPr txBox="1">
              <a:spLocks noChangeArrowheads="1"/>
            </p:cNvSpPr>
            <p:nvPr/>
          </p:nvSpPr>
          <p:spPr bwMode="auto">
            <a:xfrm>
              <a:off x="7994130" y="4757579"/>
              <a:ext cx="1704138" cy="290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800"/>
                <a:t>Demand</a:t>
              </a:r>
              <a:endParaRPr lang="en-US" altLang="en-US" sz="1800" baseline="-25000"/>
            </a:p>
          </p:txBody>
        </p:sp>
      </p:grpSp>
      <p:sp>
        <p:nvSpPr>
          <p:cNvPr id="36" name="Freeform 183"/>
          <p:cNvSpPr>
            <a:spLocks/>
          </p:cNvSpPr>
          <p:nvPr/>
        </p:nvSpPr>
        <p:spPr bwMode="auto">
          <a:xfrm>
            <a:off x="4538663" y="3641725"/>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en-US"/>
          </a:p>
        </p:txBody>
      </p:sp>
      <p:grpSp>
        <p:nvGrpSpPr>
          <p:cNvPr id="16" name="Group 41"/>
          <p:cNvGrpSpPr>
            <a:grpSpLocks/>
          </p:cNvGrpSpPr>
          <p:nvPr/>
        </p:nvGrpSpPr>
        <p:grpSpPr bwMode="auto">
          <a:xfrm>
            <a:off x="2416175" y="1470025"/>
            <a:ext cx="3135313" cy="1508125"/>
            <a:chOff x="4720975" y="1496999"/>
            <a:chExt cx="3134726" cy="1508077"/>
          </a:xfrm>
          <a:solidFill>
            <a:srgbClr val="F2D698"/>
          </a:solidFill>
        </p:grpSpPr>
        <p:sp>
          <p:nvSpPr>
            <p:cNvPr id="45085" name="TextBox 43"/>
            <p:cNvSpPr txBox="1">
              <a:spLocks noChangeArrowheads="1"/>
            </p:cNvSpPr>
            <p:nvPr/>
          </p:nvSpPr>
          <p:spPr bwMode="auto">
            <a:xfrm>
              <a:off x="4720975" y="1496999"/>
              <a:ext cx="3134726" cy="7017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l" eaLnBrk="1" hangingPunct="1">
                <a:buFontTx/>
                <a:buNone/>
                <a:defRPr/>
              </a:pPr>
              <a:r>
                <a:rPr lang="en-US" sz="1800" dirty="0" smtClean="0"/>
                <a:t>1. When demand is inelastic,</a:t>
              </a:r>
            </a:p>
            <a:p>
              <a:pPr algn="l" eaLnBrk="1" hangingPunct="1">
                <a:buFontTx/>
                <a:buNone/>
                <a:defRPr/>
              </a:pPr>
              <a:r>
                <a:rPr lang="en-US" sz="1800" dirty="0" smtClean="0"/>
                <a:t>an increase in supply . . .</a:t>
              </a:r>
            </a:p>
          </p:txBody>
        </p:sp>
        <p:cxnSp>
          <p:nvCxnSpPr>
            <p:cNvPr id="39" name="Straight Connector 38"/>
            <p:cNvCxnSpPr/>
            <p:nvPr/>
          </p:nvCxnSpPr>
          <p:spPr>
            <a:xfrm rot="16200000" flipH="1">
              <a:off x="6647777" y="2243156"/>
              <a:ext cx="800075" cy="72376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Arrow Connector 39"/>
          <p:cNvCxnSpPr/>
          <p:nvPr/>
        </p:nvCxnSpPr>
        <p:spPr>
          <a:xfrm flipV="1">
            <a:off x="4551363" y="3014662"/>
            <a:ext cx="877887" cy="63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7" name="Group 45"/>
          <p:cNvGrpSpPr>
            <a:grpSpLocks/>
          </p:cNvGrpSpPr>
          <p:nvPr/>
        </p:nvGrpSpPr>
        <p:grpSpPr bwMode="auto">
          <a:xfrm>
            <a:off x="200025" y="2881312"/>
            <a:ext cx="2003425" cy="1035050"/>
            <a:chOff x="3037616" y="-520560"/>
            <a:chExt cx="2002961" cy="1034235"/>
          </a:xfrm>
          <a:solidFill>
            <a:srgbClr val="F2D698"/>
          </a:solidFill>
        </p:grpSpPr>
        <p:sp>
          <p:nvSpPr>
            <p:cNvPr id="45083" name="TextBox 47"/>
            <p:cNvSpPr txBox="1">
              <a:spLocks noChangeArrowheads="1"/>
            </p:cNvSpPr>
            <p:nvPr/>
          </p:nvSpPr>
          <p:spPr bwMode="auto">
            <a:xfrm>
              <a:off x="3037616" y="-520560"/>
              <a:ext cx="1505545" cy="10342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l" eaLnBrk="1" hangingPunct="1">
                <a:buFontTx/>
                <a:buNone/>
                <a:defRPr/>
              </a:pPr>
              <a:r>
                <a:rPr lang="en-US" sz="1800" smtClean="0"/>
                <a:t>2. … leads</a:t>
              </a:r>
            </a:p>
            <a:p>
              <a:pPr algn="l" eaLnBrk="1" hangingPunct="1">
                <a:buFontTx/>
                <a:buNone/>
                <a:defRPr/>
              </a:pPr>
              <a:r>
                <a:rPr lang="en-US" sz="1800" smtClean="0"/>
                <a:t>to a large fall</a:t>
              </a:r>
            </a:p>
            <a:p>
              <a:pPr algn="l" eaLnBrk="1" hangingPunct="1">
                <a:buFontTx/>
                <a:buNone/>
                <a:defRPr/>
              </a:pPr>
              <a:r>
                <a:rPr lang="en-US" sz="1800" smtClean="0"/>
                <a:t>in price. . .</a:t>
              </a:r>
            </a:p>
          </p:txBody>
        </p:sp>
        <p:cxnSp>
          <p:nvCxnSpPr>
            <p:cNvPr id="43" name="Straight Connector 42"/>
            <p:cNvCxnSpPr/>
            <p:nvPr/>
          </p:nvCxnSpPr>
          <p:spPr>
            <a:xfrm rot="10800000">
              <a:off x="4543805" y="23524"/>
              <a:ext cx="496772" cy="9041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p:cNvCxnSpPr/>
          <p:nvPr/>
        </p:nvCxnSpPr>
        <p:spPr>
          <a:xfrm rot="5400000" flipH="1" flipV="1">
            <a:off x="1963738" y="3487737"/>
            <a:ext cx="457200" cy="3175"/>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4273550" y="4999037"/>
            <a:ext cx="360363" cy="31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 name="Group 50"/>
          <p:cNvGrpSpPr>
            <a:grpSpLocks/>
          </p:cNvGrpSpPr>
          <p:nvPr/>
        </p:nvGrpSpPr>
        <p:grpSpPr bwMode="auto">
          <a:xfrm>
            <a:off x="4554538" y="3270250"/>
            <a:ext cx="4318000" cy="1666875"/>
            <a:chOff x="1066801" y="-2115100"/>
            <a:chExt cx="4318992" cy="1669850"/>
          </a:xfrm>
          <a:solidFill>
            <a:srgbClr val="F2D698"/>
          </a:solidFill>
        </p:grpSpPr>
        <p:sp>
          <p:nvSpPr>
            <p:cNvPr id="45081" name="TextBox 52"/>
            <p:cNvSpPr txBox="1">
              <a:spLocks noChangeArrowheads="1"/>
            </p:cNvSpPr>
            <p:nvPr/>
          </p:nvSpPr>
          <p:spPr bwMode="auto">
            <a:xfrm>
              <a:off x="1972137" y="-2115100"/>
              <a:ext cx="3413656" cy="12015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l" eaLnBrk="1" hangingPunct="1">
                <a:buFontTx/>
                <a:buNone/>
                <a:defRPr/>
              </a:pPr>
              <a:r>
                <a:rPr lang="en-US" sz="1800" dirty="0" smtClean="0"/>
                <a:t>3. … and a proportionately smaller increase in quantity sold. As a result, revenue falls from $300 to $220.</a:t>
              </a:r>
            </a:p>
          </p:txBody>
        </p:sp>
        <p:cxnSp>
          <p:nvCxnSpPr>
            <p:cNvPr id="48" name="Straight Connector 47"/>
            <p:cNvCxnSpPr/>
            <p:nvPr/>
          </p:nvCxnSpPr>
          <p:spPr>
            <a:xfrm flipV="1">
              <a:off x="1066801" y="-1240417"/>
              <a:ext cx="892380" cy="79516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Freeform 183"/>
          <p:cNvSpPr>
            <a:spLocks/>
          </p:cNvSpPr>
          <p:nvPr/>
        </p:nvSpPr>
        <p:spPr bwMode="auto">
          <a:xfrm>
            <a:off x="4179888" y="3184525"/>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3105061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nodeType="afterGroup">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left)">
                                      <p:cBhvr>
                                        <p:cTn id="29" dur="500"/>
                                        <p:tgtEl>
                                          <p:spTgt spid="49"/>
                                        </p:tgtEl>
                                      </p:cBhvr>
                                    </p:animEffect>
                                  </p:childTnLst>
                                </p:cTn>
                              </p:par>
                            </p:childTnLst>
                          </p:cTn>
                        </p:par>
                        <p:par>
                          <p:cTn id="30" fill="hold" nodeType="afterGroup">
                            <p:stCondLst>
                              <p:cond delay="2500"/>
                            </p:stCondLst>
                            <p:childTnLst>
                              <p:par>
                                <p:cTn id="31" presetID="22" presetClass="entr" presetSubtype="1"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childTnLst>
                          </p:cTn>
                        </p:par>
                        <p:par>
                          <p:cTn id="34" fill="hold" nodeType="afterGroup">
                            <p:stCondLst>
                              <p:cond delay="3000"/>
                            </p:stCondLst>
                            <p:childTnLst>
                              <p:par>
                                <p:cTn id="35" presetID="22" presetClass="entr" presetSubtype="8" fill="hold"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left)">
                                      <p:cBhvr>
                                        <p:cTn id="37" dur="500"/>
                                        <p:tgtEl>
                                          <p:spTgt spid="40"/>
                                        </p:tgtEl>
                                      </p:cBhvr>
                                    </p:animEffect>
                                  </p:childTnLst>
                                </p:cTn>
                              </p:par>
                            </p:childTnLst>
                          </p:cTn>
                        </p:par>
                        <p:par>
                          <p:cTn id="38" fill="hold" nodeType="afterGroup">
                            <p:stCondLst>
                              <p:cond delay="3500"/>
                            </p:stCondLst>
                            <p:childTnLst>
                              <p:par>
                                <p:cTn id="39" presetID="22" presetClass="entr" presetSubtype="8"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500"/>
                                        <p:tgtEl>
                                          <p:spTgt spid="3"/>
                                        </p:tgtEl>
                                      </p:cBhvr>
                                    </p:animEffect>
                                  </p:childTnLst>
                                </p:cTn>
                              </p:par>
                            </p:childTnLst>
                          </p:cTn>
                        </p:par>
                        <p:par>
                          <p:cTn id="42" fill="hold" nodeType="afterGroup">
                            <p:stCondLst>
                              <p:cond delay="4000"/>
                            </p:stCondLst>
                            <p:childTnLst>
                              <p:par>
                                <p:cTn id="43" presetID="22" presetClass="entr" presetSubtype="8"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par>
                          <p:cTn id="46" fill="hold" nodeType="afterGroup">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left)">
                                      <p:cBhvr>
                                        <p:cTn id="49" dur="500"/>
                                        <p:tgtEl>
                                          <p:spTgt spid="36"/>
                                        </p:tgtEl>
                                      </p:cBhvr>
                                    </p:animEffect>
                                  </p:childTnLst>
                                </p:cTn>
                              </p:par>
                            </p:childTnLst>
                          </p:cTn>
                        </p:par>
                        <p:par>
                          <p:cTn id="50" fill="hold" nodeType="afterGroup">
                            <p:stCondLst>
                              <p:cond delay="5000"/>
                            </p:stCondLst>
                            <p:childTnLst>
                              <p:par>
                                <p:cTn id="51" presetID="22" presetClass="entr" presetSubtype="1"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up)">
                                      <p:cBhvr>
                                        <p:cTn id="53" dur="500"/>
                                        <p:tgtEl>
                                          <p:spTgt spid="7"/>
                                        </p:tgtEl>
                                      </p:cBhvr>
                                    </p:animEffect>
                                  </p:childTnLst>
                                </p:cTn>
                              </p:par>
                            </p:childTnLst>
                          </p:cTn>
                        </p:par>
                        <p:par>
                          <p:cTn id="54" fill="hold" nodeType="afterGroup">
                            <p:stCondLst>
                              <p:cond delay="5500"/>
                            </p:stCondLst>
                            <p:childTnLst>
                              <p:par>
                                <p:cTn id="55" presetID="22" presetClass="entr" presetSubtype="8" fill="hold" nodeType="afterEffect">
                                  <p:stCondLst>
                                    <p:cond delay="50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par>
                          <p:cTn id="58" fill="hold" nodeType="afterGroup">
                            <p:stCondLst>
                              <p:cond delay="6500"/>
                            </p:stCondLst>
                            <p:childTnLst>
                              <p:par>
                                <p:cTn id="59" presetID="22" presetClass="entr" presetSubtype="1"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up)">
                                      <p:cBhvr>
                                        <p:cTn id="61" dur="500"/>
                                        <p:tgtEl>
                                          <p:spTgt spid="44"/>
                                        </p:tgtEl>
                                      </p:cBhvr>
                                    </p:animEffect>
                                  </p:childTnLst>
                                </p:cTn>
                              </p:par>
                            </p:childTnLst>
                          </p:cTn>
                        </p:par>
                        <p:par>
                          <p:cTn id="62" fill="hold" nodeType="afterGroup">
                            <p:stCondLst>
                              <p:cond delay="7000"/>
                            </p:stCondLst>
                            <p:childTnLst>
                              <p:par>
                                <p:cTn id="63" presetID="22" presetClass="entr" presetSubtype="8" fill="hold" nodeType="afterEffect">
                                  <p:stCondLst>
                                    <p:cond delay="50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childTnLst>
                          </p:cTn>
                        </p:par>
                        <p:par>
                          <p:cTn id="66" fill="hold" nodeType="afterGroup">
                            <p:stCondLst>
                              <p:cond delay="8000"/>
                            </p:stCondLst>
                            <p:childTnLst>
                              <p:par>
                                <p:cTn id="67" presetID="22" presetClass="entr" presetSubtype="8" fill="hold"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wipe(left)">
                                      <p:cBhvr>
                                        <p:cTn id="69" dur="500"/>
                                        <p:tgtEl>
                                          <p:spTgt spid="45"/>
                                        </p:tgtEl>
                                      </p:cBhvr>
                                    </p:animEffect>
                                  </p:childTnLst>
                                </p:cTn>
                              </p:par>
                            </p:childTnLst>
                          </p:cTn>
                        </p:par>
                        <p:par>
                          <p:cTn id="70" fill="hold" nodeType="afterGroup">
                            <p:stCondLst>
                              <p:cond delay="8500"/>
                            </p:stCondLst>
                            <p:childTnLst>
                              <p:par>
                                <p:cTn id="71" presetID="22" presetClass="entr" presetSubtype="8" fill="hold" nodeType="afterEffect">
                                  <p:stCondLst>
                                    <p:cond delay="50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6" grpId="0" animBg="1"/>
      <p:bldP spid="4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smtClean="0"/>
              <a:t>Applications </a:t>
            </a:r>
          </a:p>
        </p:txBody>
      </p:sp>
      <p:sp>
        <p:nvSpPr>
          <p:cNvPr id="46083" name="Content Placeholder 2"/>
          <p:cNvSpPr>
            <a:spLocks noGrp="1"/>
          </p:cNvSpPr>
          <p:nvPr>
            <p:ph idx="1"/>
          </p:nvPr>
        </p:nvSpPr>
        <p:spPr/>
        <p:txBody>
          <a:bodyPr/>
          <a:lstStyle/>
          <a:p>
            <a:r>
              <a:rPr lang="en-US" altLang="en-US" dirty="0" smtClean="0"/>
              <a:t>Why Did OPEC Fail to Keep the Price of Oil High? </a:t>
            </a:r>
          </a:p>
          <a:p>
            <a:pPr lvl="1"/>
            <a:r>
              <a:rPr lang="en-US" altLang="en-US" dirty="0" smtClean="0"/>
              <a:t>Increase in prices 1973-1974, 1971-1981</a:t>
            </a:r>
          </a:p>
          <a:p>
            <a:pPr lvl="1"/>
            <a:r>
              <a:rPr lang="en-US" altLang="en-US" dirty="0" smtClean="0"/>
              <a:t>Short-run: supply and demand are inelastic</a:t>
            </a:r>
          </a:p>
          <a:p>
            <a:pPr lvl="2"/>
            <a:r>
              <a:rPr lang="en-US" altLang="en-US" dirty="0" smtClean="0"/>
              <a:t>Decrease in supply: large increase in price</a:t>
            </a:r>
          </a:p>
          <a:p>
            <a:pPr lvl="1"/>
            <a:r>
              <a:rPr lang="en-US" altLang="en-US" dirty="0" smtClean="0"/>
              <a:t>Long-run: supply and demand are elastic</a:t>
            </a:r>
          </a:p>
          <a:p>
            <a:pPr lvl="2"/>
            <a:r>
              <a:rPr lang="en-US" altLang="en-US" dirty="0" smtClean="0"/>
              <a:t>Decrease in supply: small increase in price</a:t>
            </a:r>
          </a:p>
          <a:p>
            <a:endParaRPr lang="en-US" altLang="en-US" dirty="0" smtClean="0"/>
          </a:p>
        </p:txBody>
      </p:sp>
      <p:sp>
        <p:nvSpPr>
          <p:cNvPr id="4608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810272A-8375-44DC-AEA6-1D0D42E48749}" type="slidenum">
              <a:rPr lang="en-US" altLang="en-US" sz="1200" smtClean="0">
                <a:solidFill>
                  <a:srgbClr val="002060"/>
                </a:solidFill>
              </a:rPr>
              <a:pPr algn="ctr" eaLnBrk="1" hangingPunct="1"/>
              <a:t>24</a:t>
            </a:fld>
            <a:endParaRPr lang="en-US" altLang="en-US" sz="1200" smtClean="0">
              <a:solidFill>
                <a:srgbClr val="002060"/>
              </a:solidFill>
            </a:endParaRPr>
          </a:p>
        </p:txBody>
      </p:sp>
      <p:sp>
        <p:nvSpPr>
          <p:cNvPr id="460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89727319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09550" y="0"/>
            <a:ext cx="8770938" cy="609600"/>
          </a:xfrm>
        </p:spPr>
        <p:txBody>
          <a:bodyPr/>
          <a:lstStyle/>
          <a:p>
            <a:r>
              <a:rPr lang="en-US" altLang="en-US" sz="3000" dirty="0" smtClean="0"/>
              <a:t>A </a:t>
            </a:r>
            <a:r>
              <a:rPr lang="en-US" altLang="en-US" sz="3000" dirty="0"/>
              <a:t>Reduction in Supply in the </a:t>
            </a:r>
            <a:r>
              <a:rPr lang="en-US" altLang="en-US" sz="3000" dirty="0" smtClean="0"/>
              <a:t>World Market </a:t>
            </a:r>
            <a:r>
              <a:rPr lang="en-US" altLang="en-US" sz="3000" dirty="0"/>
              <a:t>for </a:t>
            </a:r>
            <a:r>
              <a:rPr lang="en-US" altLang="en-US" sz="3000" dirty="0" smtClean="0"/>
              <a:t>Oil</a:t>
            </a:r>
          </a:p>
        </p:txBody>
      </p:sp>
      <p:sp>
        <p:nvSpPr>
          <p:cNvPr id="47107"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7452E442-9B95-437B-A2F5-EB6E5B5674F4}" type="slidenum">
              <a:rPr lang="en-US" altLang="en-US" smtClean="0">
                <a:solidFill>
                  <a:srgbClr val="002060"/>
                </a:solidFill>
              </a:rPr>
              <a:pPr algn="ctr" eaLnBrk="1" hangingPunct="1"/>
              <a:t>25</a:t>
            </a:fld>
            <a:endParaRPr lang="en-US" altLang="en-US" smtClean="0">
              <a:solidFill>
                <a:srgbClr val="002060"/>
              </a:solidFill>
            </a:endParaRPr>
          </a:p>
        </p:txBody>
      </p:sp>
      <p:sp>
        <p:nvSpPr>
          <p:cNvPr id="47108"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smtClean="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2" name="Group 115"/>
          <p:cNvGrpSpPr>
            <a:grpSpLocks/>
          </p:cNvGrpSpPr>
          <p:nvPr/>
        </p:nvGrpSpPr>
        <p:grpSpPr bwMode="auto">
          <a:xfrm>
            <a:off x="4843463" y="1860550"/>
            <a:ext cx="3808412" cy="3286125"/>
            <a:chOff x="4760888" y="1602903"/>
            <a:chExt cx="3808516" cy="3285565"/>
          </a:xfrm>
        </p:grpSpPr>
        <p:sp>
          <p:nvSpPr>
            <p:cNvPr id="7" name="Rectangle 6"/>
            <p:cNvSpPr/>
            <p:nvPr/>
          </p:nvSpPr>
          <p:spPr>
            <a:xfrm>
              <a:off x="5368917" y="1840987"/>
              <a:ext cx="3200487" cy="30474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sz="1600" dirty="0">
                <a:solidFill>
                  <a:schemeClr val="tx1"/>
                </a:solidFill>
              </a:endParaRPr>
            </a:p>
          </p:txBody>
        </p:sp>
        <p:grpSp>
          <p:nvGrpSpPr>
            <p:cNvPr id="47170" name="Group 13"/>
            <p:cNvGrpSpPr>
              <a:grpSpLocks/>
            </p:cNvGrpSpPr>
            <p:nvPr/>
          </p:nvGrpSpPr>
          <p:grpSpPr bwMode="auto">
            <a:xfrm>
              <a:off x="4760888" y="1602903"/>
              <a:ext cx="708848" cy="3285565"/>
              <a:chOff x="306284" y="1972235"/>
              <a:chExt cx="708848" cy="3285565"/>
            </a:xfrm>
          </p:grpSpPr>
          <p:sp>
            <p:nvSpPr>
              <p:cNvPr id="47171" name="TextBox 37"/>
              <p:cNvSpPr txBox="1">
                <a:spLocks noChangeArrowheads="1"/>
              </p:cNvSpPr>
              <p:nvPr/>
            </p:nvSpPr>
            <p:spPr bwMode="auto">
              <a:xfrm>
                <a:off x="306284" y="1972235"/>
                <a:ext cx="7088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600"/>
                  <a:t>Price </a:t>
                </a:r>
              </a:p>
            </p:txBody>
          </p:sp>
          <p:cxnSp>
            <p:nvCxnSpPr>
              <p:cNvPr id="10" name="Straight Connector 6"/>
              <p:cNvCxnSpPr/>
              <p:nvPr/>
            </p:nvCxnSpPr>
            <p:spPr>
              <a:xfrm rot="5400000">
                <a:off x="-608634" y="3733266"/>
                <a:ext cx="3047481"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 name="Group 114"/>
          <p:cNvGrpSpPr>
            <a:grpSpLocks/>
          </p:cNvGrpSpPr>
          <p:nvPr/>
        </p:nvGrpSpPr>
        <p:grpSpPr bwMode="auto">
          <a:xfrm>
            <a:off x="100013" y="1982788"/>
            <a:ext cx="3821112" cy="3163887"/>
            <a:chOff x="140437" y="1723926"/>
            <a:chExt cx="3821963" cy="3164542"/>
          </a:xfrm>
        </p:grpSpPr>
        <p:sp>
          <p:nvSpPr>
            <p:cNvPr id="12" name="Rectangle 11"/>
            <p:cNvSpPr/>
            <p:nvPr/>
          </p:nvSpPr>
          <p:spPr>
            <a:xfrm>
              <a:off x="761287" y="1839837"/>
              <a:ext cx="3201113" cy="30486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endParaRPr lang="en-US" sz="1600" dirty="0">
                <a:solidFill>
                  <a:schemeClr val="tx1"/>
                </a:solidFill>
              </a:endParaRPr>
            </a:p>
          </p:txBody>
        </p:sp>
        <p:grpSp>
          <p:nvGrpSpPr>
            <p:cNvPr id="47166" name="Group 13"/>
            <p:cNvGrpSpPr>
              <a:grpSpLocks/>
            </p:cNvGrpSpPr>
            <p:nvPr/>
          </p:nvGrpSpPr>
          <p:grpSpPr bwMode="auto">
            <a:xfrm>
              <a:off x="140437" y="1723926"/>
              <a:ext cx="708848" cy="3164542"/>
              <a:chOff x="292837" y="2093258"/>
              <a:chExt cx="708848" cy="3164542"/>
            </a:xfrm>
          </p:grpSpPr>
          <p:sp>
            <p:nvSpPr>
              <p:cNvPr id="47167" name="TextBox 16"/>
              <p:cNvSpPr txBox="1">
                <a:spLocks noChangeArrowheads="1"/>
              </p:cNvSpPr>
              <p:nvPr/>
            </p:nvSpPr>
            <p:spPr bwMode="auto">
              <a:xfrm>
                <a:off x="292837" y="2093258"/>
                <a:ext cx="7088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600"/>
                  <a:t>Price </a:t>
                </a:r>
              </a:p>
            </p:txBody>
          </p:sp>
          <p:cxnSp>
            <p:nvCxnSpPr>
              <p:cNvPr id="15" name="Straight Connector 6"/>
              <p:cNvCxnSpPr/>
              <p:nvPr/>
            </p:nvCxnSpPr>
            <p:spPr>
              <a:xfrm rot="5400000">
                <a:off x="-609834" y="3732690"/>
                <a:ext cx="3048631"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 name="Group 17"/>
          <p:cNvGrpSpPr>
            <a:grpSpLocks/>
          </p:cNvGrpSpPr>
          <p:nvPr/>
        </p:nvGrpSpPr>
        <p:grpSpPr bwMode="auto">
          <a:xfrm>
            <a:off x="1939925" y="2544763"/>
            <a:ext cx="1906588" cy="2514600"/>
            <a:chOff x="2133599" y="2655332"/>
            <a:chExt cx="1906935" cy="2514600"/>
          </a:xfrm>
        </p:grpSpPr>
        <p:cxnSp>
          <p:nvCxnSpPr>
            <p:cNvPr id="17" name="Straight Connector 16"/>
            <p:cNvCxnSpPr/>
            <p:nvPr/>
          </p:nvCxnSpPr>
          <p:spPr>
            <a:xfrm rot="16200000" flipH="1">
              <a:off x="1257368" y="3531563"/>
              <a:ext cx="2514600" cy="762139"/>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47164" name="TextBox 14"/>
            <p:cNvSpPr txBox="1">
              <a:spLocks noChangeArrowheads="1"/>
            </p:cNvSpPr>
            <p:nvPr/>
          </p:nvSpPr>
          <p:spPr bwMode="auto">
            <a:xfrm>
              <a:off x="3023886" y="4560332"/>
              <a:ext cx="10166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600"/>
                <a:t>Demand </a:t>
              </a:r>
            </a:p>
          </p:txBody>
        </p:sp>
      </p:grpSp>
      <p:grpSp>
        <p:nvGrpSpPr>
          <p:cNvPr id="8" name="Group 58"/>
          <p:cNvGrpSpPr>
            <a:grpSpLocks/>
          </p:cNvGrpSpPr>
          <p:nvPr/>
        </p:nvGrpSpPr>
        <p:grpSpPr bwMode="auto">
          <a:xfrm>
            <a:off x="295275" y="2797175"/>
            <a:ext cx="1798638" cy="338138"/>
            <a:chOff x="462719" y="4038600"/>
            <a:chExt cx="1799312" cy="338046"/>
          </a:xfrm>
        </p:grpSpPr>
        <p:cxnSp>
          <p:nvCxnSpPr>
            <p:cNvPr id="20" name="Straight Connector 19"/>
            <p:cNvCxnSpPr/>
            <p:nvPr/>
          </p:nvCxnSpPr>
          <p:spPr>
            <a:xfrm>
              <a:off x="913738" y="4265551"/>
              <a:ext cx="1348293" cy="476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7162" name="TextBox 23"/>
            <p:cNvSpPr txBox="1">
              <a:spLocks noChangeArrowheads="1"/>
            </p:cNvSpPr>
            <p:nvPr/>
          </p:nvSpPr>
          <p:spPr bwMode="auto">
            <a:xfrm>
              <a:off x="462719" y="4038600"/>
              <a:ext cx="396265" cy="33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600"/>
                <a:t>P</a:t>
              </a:r>
              <a:r>
                <a:rPr lang="en-US" altLang="en-US" sz="1600" baseline="-25000"/>
                <a:t>2</a:t>
              </a:r>
            </a:p>
          </p:txBody>
        </p:sp>
      </p:grpSp>
      <p:sp>
        <p:nvSpPr>
          <p:cNvPr id="22" name="TextBox 21"/>
          <p:cNvSpPr txBox="1">
            <a:spLocks noChangeArrowheads="1"/>
          </p:cNvSpPr>
          <p:nvPr/>
        </p:nvSpPr>
        <p:spPr bwMode="auto">
          <a:xfrm>
            <a:off x="152400" y="1154053"/>
            <a:ext cx="41651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buFontTx/>
              <a:buNone/>
            </a:pPr>
            <a:r>
              <a:rPr lang="en-US" altLang="en-US" sz="2000" dirty="0"/>
              <a:t>(a) The Oil Market in the Short Run</a:t>
            </a:r>
          </a:p>
        </p:txBody>
      </p:sp>
      <p:grpSp>
        <p:nvGrpSpPr>
          <p:cNvPr id="9" name="Group 17"/>
          <p:cNvGrpSpPr>
            <a:grpSpLocks/>
          </p:cNvGrpSpPr>
          <p:nvPr/>
        </p:nvGrpSpPr>
        <p:grpSpPr bwMode="auto">
          <a:xfrm>
            <a:off x="5627688" y="2990850"/>
            <a:ext cx="3187700" cy="1871663"/>
            <a:chOff x="1091172" y="3100655"/>
            <a:chExt cx="3186670" cy="1871443"/>
          </a:xfrm>
        </p:grpSpPr>
        <p:cxnSp>
          <p:nvCxnSpPr>
            <p:cNvPr id="24" name="Straight Connector 23"/>
            <p:cNvCxnSpPr/>
            <p:nvPr/>
          </p:nvCxnSpPr>
          <p:spPr>
            <a:xfrm>
              <a:off x="1091172" y="3100655"/>
              <a:ext cx="2880381" cy="1473027"/>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47160" name="TextBox 35"/>
            <p:cNvSpPr txBox="1">
              <a:spLocks noChangeArrowheads="1"/>
            </p:cNvSpPr>
            <p:nvPr/>
          </p:nvSpPr>
          <p:spPr bwMode="auto">
            <a:xfrm>
              <a:off x="3261320" y="4633517"/>
              <a:ext cx="1016522" cy="33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600"/>
                <a:t>Demand </a:t>
              </a:r>
            </a:p>
          </p:txBody>
        </p:sp>
      </p:grpSp>
      <p:sp>
        <p:nvSpPr>
          <p:cNvPr id="27" name="TextBox 26"/>
          <p:cNvSpPr txBox="1">
            <a:spLocks noChangeArrowheads="1"/>
          </p:cNvSpPr>
          <p:nvPr/>
        </p:nvSpPr>
        <p:spPr bwMode="auto">
          <a:xfrm>
            <a:off x="4800251" y="1154053"/>
            <a:ext cx="41234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2000" dirty="0"/>
              <a:t>(b) The Oil Market in the Long Run</a:t>
            </a:r>
          </a:p>
        </p:txBody>
      </p:sp>
      <p:grpSp>
        <p:nvGrpSpPr>
          <p:cNvPr id="11" name="Group 17"/>
          <p:cNvGrpSpPr>
            <a:grpSpLocks/>
          </p:cNvGrpSpPr>
          <p:nvPr/>
        </p:nvGrpSpPr>
        <p:grpSpPr bwMode="auto">
          <a:xfrm>
            <a:off x="1798638" y="2465388"/>
            <a:ext cx="1601787" cy="2447925"/>
            <a:chOff x="1033155" y="2458400"/>
            <a:chExt cx="1600330" cy="2449286"/>
          </a:xfrm>
        </p:grpSpPr>
        <p:cxnSp>
          <p:nvCxnSpPr>
            <p:cNvPr id="29" name="Straight Connector 28"/>
            <p:cNvCxnSpPr/>
            <p:nvPr/>
          </p:nvCxnSpPr>
          <p:spPr>
            <a:xfrm rot="5400000">
              <a:off x="456560" y="3231955"/>
              <a:ext cx="2252327" cy="1099136"/>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47158" name="TextBox 52"/>
            <p:cNvSpPr txBox="1">
              <a:spLocks noChangeArrowheads="1"/>
            </p:cNvSpPr>
            <p:nvPr/>
          </p:nvSpPr>
          <p:spPr bwMode="auto">
            <a:xfrm>
              <a:off x="2237339" y="2458400"/>
              <a:ext cx="396146" cy="338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600"/>
                <a:t>S</a:t>
              </a:r>
              <a:r>
                <a:rPr lang="en-US" altLang="en-US" sz="1600" baseline="-25000"/>
                <a:t>1</a:t>
              </a:r>
            </a:p>
          </p:txBody>
        </p:sp>
      </p:grpSp>
      <p:grpSp>
        <p:nvGrpSpPr>
          <p:cNvPr id="13" name="Group 17"/>
          <p:cNvGrpSpPr>
            <a:grpSpLocks/>
          </p:cNvGrpSpPr>
          <p:nvPr/>
        </p:nvGrpSpPr>
        <p:grpSpPr bwMode="auto">
          <a:xfrm>
            <a:off x="1192213" y="2319338"/>
            <a:ext cx="1446212" cy="2568575"/>
            <a:chOff x="950030" y="2553400"/>
            <a:chExt cx="1446112" cy="2568035"/>
          </a:xfrm>
        </p:grpSpPr>
        <p:cxnSp>
          <p:nvCxnSpPr>
            <p:cNvPr id="32" name="Straight Connector 31"/>
            <p:cNvCxnSpPr/>
            <p:nvPr/>
          </p:nvCxnSpPr>
          <p:spPr>
            <a:xfrm rot="5400000">
              <a:off x="373966" y="3445310"/>
              <a:ext cx="2252189" cy="110006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7156" name="TextBox 56"/>
            <p:cNvSpPr txBox="1">
              <a:spLocks noChangeArrowheads="1"/>
            </p:cNvSpPr>
            <p:nvPr/>
          </p:nvSpPr>
          <p:spPr bwMode="auto">
            <a:xfrm>
              <a:off x="1999683" y="2553400"/>
              <a:ext cx="396459" cy="338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600"/>
                <a:t>S</a:t>
              </a:r>
              <a:r>
                <a:rPr lang="en-US" altLang="en-US" sz="1600" baseline="-25000"/>
                <a:t>2</a:t>
              </a:r>
            </a:p>
          </p:txBody>
        </p:sp>
      </p:grpSp>
      <p:sp>
        <p:nvSpPr>
          <p:cNvPr id="34" name="Freeform 183"/>
          <p:cNvSpPr>
            <a:spLocks/>
          </p:cNvSpPr>
          <p:nvPr/>
        </p:nvSpPr>
        <p:spPr bwMode="auto">
          <a:xfrm>
            <a:off x="2001838" y="2974975"/>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en-US"/>
          </a:p>
        </p:txBody>
      </p:sp>
      <p:sp>
        <p:nvSpPr>
          <p:cNvPr id="35" name="Freeform 183"/>
          <p:cNvSpPr>
            <a:spLocks/>
          </p:cNvSpPr>
          <p:nvPr/>
        </p:nvSpPr>
        <p:spPr bwMode="auto">
          <a:xfrm>
            <a:off x="2247900" y="3768725"/>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en-US"/>
          </a:p>
        </p:txBody>
      </p:sp>
      <p:grpSp>
        <p:nvGrpSpPr>
          <p:cNvPr id="14" name="Group 58"/>
          <p:cNvGrpSpPr>
            <a:grpSpLocks/>
          </p:cNvGrpSpPr>
          <p:nvPr/>
        </p:nvGrpSpPr>
        <p:grpSpPr bwMode="auto">
          <a:xfrm>
            <a:off x="271463" y="3608388"/>
            <a:ext cx="2055812" cy="338137"/>
            <a:chOff x="462582" y="4038604"/>
            <a:chExt cx="2058050" cy="339503"/>
          </a:xfrm>
        </p:grpSpPr>
        <p:cxnSp>
          <p:nvCxnSpPr>
            <p:cNvPr id="37" name="Straight Connector 36"/>
            <p:cNvCxnSpPr/>
            <p:nvPr/>
          </p:nvCxnSpPr>
          <p:spPr>
            <a:xfrm flipV="1">
              <a:off x="913923" y="4264940"/>
              <a:ext cx="1606709" cy="1593"/>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7154" name="TextBox 61"/>
            <p:cNvSpPr txBox="1">
              <a:spLocks noChangeArrowheads="1"/>
            </p:cNvSpPr>
            <p:nvPr/>
          </p:nvSpPr>
          <p:spPr bwMode="auto">
            <a:xfrm>
              <a:off x="462582" y="4038604"/>
              <a:ext cx="396537" cy="339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600"/>
                <a:t>P</a:t>
              </a:r>
              <a:r>
                <a:rPr lang="en-US" altLang="en-US" sz="1600" baseline="-25000"/>
                <a:t>1</a:t>
              </a:r>
            </a:p>
          </p:txBody>
        </p:sp>
      </p:grpSp>
      <p:cxnSp>
        <p:nvCxnSpPr>
          <p:cNvPr id="39" name="Straight Arrow Connector 38"/>
          <p:cNvCxnSpPr/>
          <p:nvPr/>
        </p:nvCxnSpPr>
        <p:spPr>
          <a:xfrm flipV="1">
            <a:off x="2203450" y="2847975"/>
            <a:ext cx="557213" cy="4763"/>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flipH="1" flipV="1">
            <a:off x="452437" y="3417888"/>
            <a:ext cx="765175" cy="190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 name="Group 75"/>
          <p:cNvGrpSpPr>
            <a:grpSpLocks/>
          </p:cNvGrpSpPr>
          <p:nvPr/>
        </p:nvGrpSpPr>
        <p:grpSpPr bwMode="auto">
          <a:xfrm>
            <a:off x="755648" y="1538955"/>
            <a:ext cx="3925534" cy="1159251"/>
            <a:chOff x="4977719" y="1247727"/>
            <a:chExt cx="3927017" cy="1158797"/>
          </a:xfrm>
          <a:solidFill>
            <a:srgbClr val="F2D698"/>
          </a:solidFill>
        </p:grpSpPr>
        <p:sp>
          <p:nvSpPr>
            <p:cNvPr id="47159" name="TextBox 43"/>
            <p:cNvSpPr txBox="1">
              <a:spLocks noChangeArrowheads="1"/>
            </p:cNvSpPr>
            <p:nvPr/>
          </p:nvSpPr>
          <p:spPr bwMode="auto">
            <a:xfrm>
              <a:off x="4977719" y="1247727"/>
              <a:ext cx="3927017" cy="5845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l" eaLnBrk="1" hangingPunct="1">
                <a:buFontTx/>
                <a:buNone/>
                <a:defRPr/>
              </a:pPr>
              <a:r>
                <a:rPr lang="en-US" sz="1600" dirty="0" smtClean="0"/>
                <a:t>1. In the short run, when supply and demand are inelastic, a shift in supply. . .</a:t>
              </a:r>
            </a:p>
          </p:txBody>
        </p:sp>
        <p:cxnSp>
          <p:nvCxnSpPr>
            <p:cNvPr id="43" name="Straight Connector 42"/>
            <p:cNvCxnSpPr/>
            <p:nvPr/>
          </p:nvCxnSpPr>
          <p:spPr>
            <a:xfrm flipH="1">
              <a:off x="6781802" y="1832277"/>
              <a:ext cx="339853" cy="57424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78"/>
          <p:cNvGrpSpPr>
            <a:grpSpLocks/>
          </p:cNvGrpSpPr>
          <p:nvPr/>
        </p:nvGrpSpPr>
        <p:grpSpPr bwMode="auto">
          <a:xfrm>
            <a:off x="904875" y="3276043"/>
            <a:ext cx="3079750" cy="1077912"/>
            <a:chOff x="5094514" y="1213061"/>
            <a:chExt cx="3079670" cy="1077912"/>
          </a:xfrm>
          <a:solidFill>
            <a:srgbClr val="F2D698"/>
          </a:solidFill>
        </p:grpSpPr>
        <p:sp>
          <p:nvSpPr>
            <p:cNvPr id="47157" name="TextBox 43"/>
            <p:cNvSpPr txBox="1">
              <a:spLocks noChangeArrowheads="1"/>
            </p:cNvSpPr>
            <p:nvPr/>
          </p:nvSpPr>
          <p:spPr bwMode="auto">
            <a:xfrm>
              <a:off x="6793676" y="1213061"/>
              <a:ext cx="1380508" cy="10779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l" eaLnBrk="1" hangingPunct="1">
                <a:buFontTx/>
                <a:buNone/>
                <a:defRPr/>
              </a:pPr>
              <a:r>
                <a:rPr lang="en-US" sz="1600" smtClean="0"/>
                <a:t>2. … leads to a large increase in price </a:t>
              </a:r>
            </a:p>
          </p:txBody>
        </p:sp>
        <p:cxnSp>
          <p:nvCxnSpPr>
            <p:cNvPr id="46" name="Straight Connector 45"/>
            <p:cNvCxnSpPr/>
            <p:nvPr/>
          </p:nvCxnSpPr>
          <p:spPr>
            <a:xfrm>
              <a:off x="5094514" y="1336886"/>
              <a:ext cx="1722393" cy="1619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58"/>
          <p:cNvGrpSpPr>
            <a:grpSpLocks/>
          </p:cNvGrpSpPr>
          <p:nvPr/>
        </p:nvGrpSpPr>
        <p:grpSpPr bwMode="auto">
          <a:xfrm>
            <a:off x="4987925" y="3436938"/>
            <a:ext cx="2017713" cy="338137"/>
            <a:chOff x="462769" y="4038599"/>
            <a:chExt cx="2017822" cy="338045"/>
          </a:xfrm>
        </p:grpSpPr>
        <p:cxnSp>
          <p:nvCxnSpPr>
            <p:cNvPr id="48" name="Straight Connector 47"/>
            <p:cNvCxnSpPr/>
            <p:nvPr/>
          </p:nvCxnSpPr>
          <p:spPr>
            <a:xfrm>
              <a:off x="913643" y="4289356"/>
              <a:ext cx="1566948" cy="3174"/>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7152" name="TextBox 84"/>
            <p:cNvSpPr txBox="1">
              <a:spLocks noChangeArrowheads="1"/>
            </p:cNvSpPr>
            <p:nvPr/>
          </p:nvSpPr>
          <p:spPr bwMode="auto">
            <a:xfrm>
              <a:off x="462769" y="4038599"/>
              <a:ext cx="396164" cy="338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600"/>
                <a:t>P</a:t>
              </a:r>
              <a:r>
                <a:rPr lang="en-US" altLang="en-US" sz="1600" baseline="-25000"/>
                <a:t>2</a:t>
              </a:r>
            </a:p>
          </p:txBody>
        </p:sp>
      </p:grpSp>
      <p:grpSp>
        <p:nvGrpSpPr>
          <p:cNvPr id="21" name="Group 17"/>
          <p:cNvGrpSpPr>
            <a:grpSpLocks/>
          </p:cNvGrpSpPr>
          <p:nvPr/>
        </p:nvGrpSpPr>
        <p:grpSpPr bwMode="auto">
          <a:xfrm>
            <a:off x="6280150" y="2652713"/>
            <a:ext cx="2419350" cy="2235200"/>
            <a:chOff x="1033157" y="2672156"/>
            <a:chExt cx="2419894" cy="2235528"/>
          </a:xfrm>
        </p:grpSpPr>
        <p:cxnSp>
          <p:nvCxnSpPr>
            <p:cNvPr id="51" name="Straight Connector 50"/>
            <p:cNvCxnSpPr/>
            <p:nvPr/>
          </p:nvCxnSpPr>
          <p:spPr>
            <a:xfrm rot="10800000" flipV="1">
              <a:off x="1033157" y="3080203"/>
              <a:ext cx="2032457" cy="1827481"/>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47150" name="TextBox 87"/>
            <p:cNvSpPr txBox="1">
              <a:spLocks noChangeArrowheads="1"/>
            </p:cNvSpPr>
            <p:nvPr/>
          </p:nvSpPr>
          <p:spPr bwMode="auto">
            <a:xfrm>
              <a:off x="3056568" y="2672156"/>
              <a:ext cx="396483" cy="33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600"/>
                <a:t>S</a:t>
              </a:r>
              <a:r>
                <a:rPr lang="en-US" altLang="en-US" sz="1600" baseline="-25000"/>
                <a:t>1</a:t>
              </a:r>
            </a:p>
          </p:txBody>
        </p:sp>
      </p:grpSp>
      <p:grpSp>
        <p:nvGrpSpPr>
          <p:cNvPr id="23" name="Group 17"/>
          <p:cNvGrpSpPr>
            <a:grpSpLocks/>
          </p:cNvGrpSpPr>
          <p:nvPr/>
        </p:nvGrpSpPr>
        <p:grpSpPr bwMode="auto">
          <a:xfrm>
            <a:off x="5924550" y="2579688"/>
            <a:ext cx="2308225" cy="2097087"/>
            <a:chOff x="609601" y="2589026"/>
            <a:chExt cx="2308963" cy="2096986"/>
          </a:xfrm>
        </p:grpSpPr>
        <p:cxnSp>
          <p:nvCxnSpPr>
            <p:cNvPr id="54" name="Straight Connector 53"/>
            <p:cNvCxnSpPr/>
            <p:nvPr/>
          </p:nvCxnSpPr>
          <p:spPr>
            <a:xfrm rot="10800000" flipV="1">
              <a:off x="609601" y="2963658"/>
              <a:ext cx="1924665" cy="172235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7148" name="TextBox 90"/>
            <p:cNvSpPr txBox="1">
              <a:spLocks noChangeArrowheads="1"/>
            </p:cNvSpPr>
            <p:nvPr/>
          </p:nvSpPr>
          <p:spPr bwMode="auto">
            <a:xfrm>
              <a:off x="2522290" y="2589026"/>
              <a:ext cx="396274"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600"/>
                <a:t>S</a:t>
              </a:r>
              <a:r>
                <a:rPr lang="en-US" altLang="en-US" sz="1600" baseline="-25000"/>
                <a:t>2</a:t>
              </a:r>
            </a:p>
          </p:txBody>
        </p:sp>
      </p:grpSp>
      <p:sp>
        <p:nvSpPr>
          <p:cNvPr id="56" name="Freeform 183"/>
          <p:cNvSpPr>
            <a:spLocks/>
          </p:cNvSpPr>
          <p:nvPr/>
        </p:nvSpPr>
        <p:spPr bwMode="auto">
          <a:xfrm>
            <a:off x="6943725" y="3625850"/>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en-US"/>
          </a:p>
        </p:txBody>
      </p:sp>
      <p:sp>
        <p:nvSpPr>
          <p:cNvPr id="57" name="Freeform 183"/>
          <p:cNvSpPr>
            <a:spLocks/>
          </p:cNvSpPr>
          <p:nvPr/>
        </p:nvSpPr>
        <p:spPr bwMode="auto">
          <a:xfrm>
            <a:off x="7299325" y="3838575"/>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en-US"/>
          </a:p>
        </p:txBody>
      </p:sp>
      <p:grpSp>
        <p:nvGrpSpPr>
          <p:cNvPr id="25" name="Group 58"/>
          <p:cNvGrpSpPr>
            <a:grpSpLocks/>
          </p:cNvGrpSpPr>
          <p:nvPr/>
        </p:nvGrpSpPr>
        <p:grpSpPr bwMode="auto">
          <a:xfrm>
            <a:off x="4987925" y="3700463"/>
            <a:ext cx="2386013" cy="338137"/>
            <a:chOff x="474626" y="4062349"/>
            <a:chExt cx="2386277" cy="338045"/>
          </a:xfrm>
        </p:grpSpPr>
        <p:cxnSp>
          <p:nvCxnSpPr>
            <p:cNvPr id="59" name="Straight Connector 58"/>
            <p:cNvCxnSpPr/>
            <p:nvPr/>
          </p:nvCxnSpPr>
          <p:spPr>
            <a:xfrm>
              <a:off x="914413" y="4265494"/>
              <a:ext cx="1946490"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7146" name="TextBox 95"/>
            <p:cNvSpPr txBox="1">
              <a:spLocks noChangeArrowheads="1"/>
            </p:cNvSpPr>
            <p:nvPr/>
          </p:nvSpPr>
          <p:spPr bwMode="auto">
            <a:xfrm>
              <a:off x="474626" y="4062349"/>
              <a:ext cx="396202" cy="338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600"/>
                <a:t>P</a:t>
              </a:r>
              <a:r>
                <a:rPr lang="en-US" altLang="en-US" sz="1600" baseline="-25000"/>
                <a:t>1</a:t>
              </a:r>
            </a:p>
          </p:txBody>
        </p:sp>
      </p:grpSp>
      <p:cxnSp>
        <p:nvCxnSpPr>
          <p:cNvPr id="61" name="Straight Arrow Connector 60"/>
          <p:cNvCxnSpPr/>
          <p:nvPr/>
        </p:nvCxnSpPr>
        <p:spPr>
          <a:xfrm flipV="1">
            <a:off x="7573963" y="3213100"/>
            <a:ext cx="558800" cy="635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flipH="1" flipV="1">
            <a:off x="5426075" y="3783013"/>
            <a:ext cx="223837" cy="14288"/>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8" name="Group 98"/>
          <p:cNvGrpSpPr>
            <a:grpSpLocks/>
          </p:cNvGrpSpPr>
          <p:nvPr/>
        </p:nvGrpSpPr>
        <p:grpSpPr bwMode="auto">
          <a:xfrm>
            <a:off x="5527675" y="1561468"/>
            <a:ext cx="3146425" cy="1645280"/>
            <a:chOff x="4854169" y="975409"/>
            <a:chExt cx="3147729" cy="1644870"/>
          </a:xfrm>
          <a:solidFill>
            <a:srgbClr val="F2D698"/>
          </a:solidFill>
        </p:grpSpPr>
        <p:sp>
          <p:nvSpPr>
            <p:cNvPr id="47147" name="TextBox 43"/>
            <p:cNvSpPr txBox="1">
              <a:spLocks noChangeArrowheads="1"/>
            </p:cNvSpPr>
            <p:nvPr/>
          </p:nvSpPr>
          <p:spPr bwMode="auto">
            <a:xfrm>
              <a:off x="4854169" y="975409"/>
              <a:ext cx="3147729" cy="830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l" eaLnBrk="1" hangingPunct="1">
                <a:buFontTx/>
                <a:buNone/>
                <a:defRPr/>
              </a:pPr>
              <a:r>
                <a:rPr lang="en-US" sz="1600" dirty="0" smtClean="0"/>
                <a:t>1. In the long run, when supply and demand are elastic, a shift in supply. . .</a:t>
              </a:r>
            </a:p>
          </p:txBody>
        </p:sp>
        <p:cxnSp>
          <p:nvCxnSpPr>
            <p:cNvPr id="65" name="Straight Connector 64"/>
            <p:cNvCxnSpPr/>
            <p:nvPr/>
          </p:nvCxnSpPr>
          <p:spPr>
            <a:xfrm rot="16200000" flipH="1">
              <a:off x="6696732" y="2048842"/>
              <a:ext cx="899887" cy="24298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101"/>
          <p:cNvGrpSpPr>
            <a:grpSpLocks/>
          </p:cNvGrpSpPr>
          <p:nvPr/>
        </p:nvGrpSpPr>
        <p:grpSpPr bwMode="auto">
          <a:xfrm>
            <a:off x="4149725" y="2218768"/>
            <a:ext cx="1349375" cy="1558925"/>
            <a:chOff x="3254445" y="85557"/>
            <a:chExt cx="1348316" cy="1558780"/>
          </a:xfrm>
          <a:solidFill>
            <a:srgbClr val="F2D698"/>
          </a:solidFill>
        </p:grpSpPr>
        <p:sp>
          <p:nvSpPr>
            <p:cNvPr id="47145" name="TextBox 43"/>
            <p:cNvSpPr txBox="1">
              <a:spLocks noChangeArrowheads="1"/>
            </p:cNvSpPr>
            <p:nvPr/>
          </p:nvSpPr>
          <p:spPr bwMode="auto">
            <a:xfrm>
              <a:off x="3254445" y="85557"/>
              <a:ext cx="1262139" cy="10780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l" eaLnBrk="1" hangingPunct="1">
                <a:buFontTx/>
                <a:buNone/>
                <a:defRPr/>
              </a:pPr>
              <a:r>
                <a:rPr lang="en-US" sz="1600" smtClean="0"/>
                <a:t>2. … leads to a small increase in price </a:t>
              </a:r>
            </a:p>
          </p:txBody>
        </p:sp>
        <p:cxnSp>
          <p:nvCxnSpPr>
            <p:cNvPr id="68" name="Straight Connector 67"/>
            <p:cNvCxnSpPr/>
            <p:nvPr/>
          </p:nvCxnSpPr>
          <p:spPr>
            <a:xfrm rot="16200000" flipV="1">
              <a:off x="4248059" y="1289636"/>
              <a:ext cx="500016" cy="20938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8"/>
          <p:cNvGrpSpPr>
            <a:grpSpLocks/>
          </p:cNvGrpSpPr>
          <p:nvPr/>
        </p:nvGrpSpPr>
        <p:grpSpPr bwMode="auto">
          <a:xfrm>
            <a:off x="492125" y="5135563"/>
            <a:ext cx="3648075" cy="350837"/>
            <a:chOff x="684904" y="5246132"/>
            <a:chExt cx="3649209" cy="350222"/>
          </a:xfrm>
        </p:grpSpPr>
        <p:cxnSp>
          <p:nvCxnSpPr>
            <p:cNvPr id="70" name="Straight Connector 69"/>
            <p:cNvCxnSpPr/>
            <p:nvPr/>
          </p:nvCxnSpPr>
          <p:spPr>
            <a:xfrm flipV="1">
              <a:off x="913575" y="5246132"/>
              <a:ext cx="3201395" cy="11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143" name="TextBox 10"/>
            <p:cNvSpPr txBox="1">
              <a:spLocks noChangeArrowheads="1"/>
            </p:cNvSpPr>
            <p:nvPr/>
          </p:nvSpPr>
          <p:spPr bwMode="auto">
            <a:xfrm>
              <a:off x="3327082" y="5246132"/>
              <a:ext cx="10070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600"/>
                <a:t>Quantity </a:t>
              </a:r>
            </a:p>
          </p:txBody>
        </p:sp>
        <p:sp>
          <p:nvSpPr>
            <p:cNvPr id="47144" name="TextBox 11"/>
            <p:cNvSpPr txBox="1">
              <a:spLocks noChangeArrowheads="1"/>
            </p:cNvSpPr>
            <p:nvPr/>
          </p:nvSpPr>
          <p:spPr bwMode="auto">
            <a:xfrm>
              <a:off x="684904" y="5257800"/>
              <a:ext cx="2984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600"/>
                <a:t>0</a:t>
              </a:r>
            </a:p>
          </p:txBody>
        </p:sp>
      </p:grpSp>
      <p:grpSp>
        <p:nvGrpSpPr>
          <p:cNvPr id="33" name="Group 34"/>
          <p:cNvGrpSpPr>
            <a:grpSpLocks/>
          </p:cNvGrpSpPr>
          <p:nvPr/>
        </p:nvGrpSpPr>
        <p:grpSpPr bwMode="auto">
          <a:xfrm>
            <a:off x="5222875" y="5135563"/>
            <a:ext cx="3648075" cy="350837"/>
            <a:chOff x="684904" y="5246132"/>
            <a:chExt cx="3649209" cy="350222"/>
          </a:xfrm>
        </p:grpSpPr>
        <p:cxnSp>
          <p:nvCxnSpPr>
            <p:cNvPr id="74" name="Straight Connector 73"/>
            <p:cNvCxnSpPr/>
            <p:nvPr/>
          </p:nvCxnSpPr>
          <p:spPr>
            <a:xfrm flipV="1">
              <a:off x="913575" y="5246132"/>
              <a:ext cx="3201395" cy="11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140" name="TextBox 31"/>
            <p:cNvSpPr txBox="1">
              <a:spLocks noChangeArrowheads="1"/>
            </p:cNvSpPr>
            <p:nvPr/>
          </p:nvSpPr>
          <p:spPr bwMode="auto">
            <a:xfrm>
              <a:off x="3327082" y="5246132"/>
              <a:ext cx="10070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600"/>
                <a:t>Quantity </a:t>
              </a:r>
            </a:p>
          </p:txBody>
        </p:sp>
        <p:sp>
          <p:nvSpPr>
            <p:cNvPr id="47141" name="TextBox 32"/>
            <p:cNvSpPr txBox="1">
              <a:spLocks noChangeArrowheads="1"/>
            </p:cNvSpPr>
            <p:nvPr/>
          </p:nvSpPr>
          <p:spPr bwMode="auto">
            <a:xfrm>
              <a:off x="684904" y="5257800"/>
              <a:ext cx="2984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1600"/>
                <a:t>0</a:t>
              </a:r>
            </a:p>
          </p:txBody>
        </p:sp>
      </p:grpSp>
    </p:spTree>
    <p:extLst>
      <p:ext uri="{BB962C8B-B14F-4D97-AF65-F5344CB8AC3E}">
        <p14:creationId xmlns:p14="http://schemas.microsoft.com/office/powerpoint/2010/main" val="1787575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par>
                                <p:cTn id="12" presetID="22" presetClass="entr" presetSubtype="4"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par>
                          <p:cTn id="15" fill="hold" nodeType="afterGroup">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1000"/>
                                        <p:tgtEl>
                                          <p:spTgt spid="6"/>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000"/>
                                        <p:tgtEl>
                                          <p:spTgt spid="11"/>
                                        </p:tgtEl>
                                      </p:cBhvr>
                                    </p:animEffect>
                                  </p:childTnLst>
                                </p:cTn>
                              </p:par>
                            </p:childTnLst>
                          </p:cTn>
                        </p:par>
                        <p:par>
                          <p:cTn id="23" fill="hold" nodeType="afterGroup">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childTnLst>
                          </p:cTn>
                        </p:par>
                        <p:par>
                          <p:cTn id="27" fill="hold" nodeType="afterGroup">
                            <p:stCondLst>
                              <p:cond delay="35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nodeType="afterGroup">
                            <p:stCondLst>
                              <p:cond delay="4000"/>
                            </p:stCondLst>
                            <p:childTnLst>
                              <p:par>
                                <p:cTn id="32" presetID="22" presetClass="entr" presetSubtype="2"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right)">
                                      <p:cBhvr>
                                        <p:cTn id="34" dur="500"/>
                                        <p:tgtEl>
                                          <p:spTgt spid="39"/>
                                        </p:tgtEl>
                                      </p:cBhvr>
                                    </p:animEffect>
                                  </p:childTnLst>
                                </p:cTn>
                              </p:par>
                            </p:childTnLst>
                          </p:cTn>
                        </p:par>
                        <p:par>
                          <p:cTn id="35" fill="hold" nodeType="afterGroup">
                            <p:stCondLst>
                              <p:cond delay="45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1000"/>
                                        <p:tgtEl>
                                          <p:spTgt spid="13"/>
                                        </p:tgtEl>
                                      </p:cBhvr>
                                    </p:animEffect>
                                  </p:childTnLst>
                                </p:cTn>
                              </p:par>
                            </p:childTnLst>
                          </p:cTn>
                        </p:par>
                        <p:par>
                          <p:cTn id="39" fill="hold" nodeType="afterGroup">
                            <p:stCondLst>
                              <p:cond delay="5500"/>
                            </p:stCondLst>
                            <p:childTnLst>
                              <p:par>
                                <p:cTn id="40" presetID="22" presetClass="entr" presetSubtype="8"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par>
                          <p:cTn id="43" fill="hold" nodeType="afterGroup">
                            <p:stCondLst>
                              <p:cond delay="6000"/>
                            </p:stCondLst>
                            <p:childTnLst>
                              <p:par>
                                <p:cTn id="44" presetID="22" presetClass="entr" presetSubtype="8"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500"/>
                                        <p:tgtEl>
                                          <p:spTgt spid="8"/>
                                        </p:tgtEl>
                                      </p:cBhvr>
                                    </p:animEffect>
                                  </p:childTnLst>
                                </p:cTn>
                              </p:par>
                            </p:childTnLst>
                          </p:cTn>
                        </p:par>
                        <p:par>
                          <p:cTn id="47" fill="hold" nodeType="afterGroup">
                            <p:stCondLst>
                              <p:cond delay="6500"/>
                            </p:stCondLst>
                            <p:childTnLst>
                              <p:par>
                                <p:cTn id="48" presetID="22" presetClass="entr" presetSubtype="4" fill="hold" nodeType="after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down)">
                                      <p:cBhvr>
                                        <p:cTn id="50" dur="500"/>
                                        <p:tgtEl>
                                          <p:spTgt spid="40"/>
                                        </p:tgtEl>
                                      </p:cBhvr>
                                    </p:animEffect>
                                  </p:childTnLst>
                                </p:cTn>
                              </p:par>
                            </p:childTnLst>
                          </p:cTn>
                        </p:par>
                        <p:par>
                          <p:cTn id="51" fill="hold" nodeType="afterGroup">
                            <p:stCondLst>
                              <p:cond delay="7000"/>
                            </p:stCondLst>
                            <p:childTnLst>
                              <p:par>
                                <p:cTn id="52" presetID="22" presetClass="entr" presetSubtype="8"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childTnLst>
                          </p:cTn>
                        </p:par>
                        <p:par>
                          <p:cTn id="55" fill="hold" nodeType="afterGroup">
                            <p:stCondLst>
                              <p:cond delay="7500"/>
                            </p:stCondLst>
                            <p:childTnLst>
                              <p:par>
                                <p:cTn id="56" presetID="22" presetClass="entr" presetSubtype="8"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left)">
                                      <p:cBhvr>
                                        <p:cTn id="63" dur="500"/>
                                        <p:tgtEl>
                                          <p:spTgt spid="27"/>
                                        </p:tgtEl>
                                      </p:cBhvr>
                                    </p:animEffect>
                                  </p:childTnLst>
                                </p:cTn>
                              </p:par>
                            </p:childTnLst>
                          </p:cTn>
                        </p:par>
                        <p:par>
                          <p:cTn id="64" fill="hold" nodeType="afterGroup">
                            <p:stCondLst>
                              <p:cond delay="500"/>
                            </p:stCondLst>
                            <p:childTnLst>
                              <p:par>
                                <p:cTn id="65" presetID="22" presetClass="entr" presetSubtype="8" fill="hold"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left)">
                                      <p:cBhvr>
                                        <p:cTn id="67" dur="500"/>
                                        <p:tgtEl>
                                          <p:spTgt spid="33"/>
                                        </p:tgtEl>
                                      </p:cBhvr>
                                    </p:animEffect>
                                  </p:childTnLst>
                                </p:cTn>
                              </p:par>
                              <p:par>
                                <p:cTn id="68" presetID="22" presetClass="entr" presetSubtype="4" fill="hold" nodeType="with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wipe(down)">
                                      <p:cBhvr>
                                        <p:cTn id="70" dur="500"/>
                                        <p:tgtEl>
                                          <p:spTgt spid="2"/>
                                        </p:tgtEl>
                                      </p:cBhvr>
                                    </p:animEffect>
                                  </p:childTnLst>
                                </p:cTn>
                              </p:par>
                            </p:childTnLst>
                          </p:cTn>
                        </p:par>
                        <p:par>
                          <p:cTn id="71" fill="hold" nodeType="afterGroup">
                            <p:stCondLst>
                              <p:cond delay="1000"/>
                            </p:stCondLst>
                            <p:childTnLst>
                              <p:par>
                                <p:cTn id="72" presetID="22" presetClass="entr" presetSubtype="8" fill="hold" nodeType="after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wipe(left)">
                                      <p:cBhvr>
                                        <p:cTn id="74" dur="1000"/>
                                        <p:tgtEl>
                                          <p:spTgt spid="9"/>
                                        </p:tgtEl>
                                      </p:cBhvr>
                                    </p:animEffect>
                                  </p:childTnLst>
                                </p:cTn>
                              </p:par>
                            </p:childTnLst>
                          </p:cTn>
                        </p:par>
                        <p:par>
                          <p:cTn id="75" fill="hold" nodeType="afterGroup">
                            <p:stCondLst>
                              <p:cond delay="2000"/>
                            </p:stCondLst>
                            <p:childTnLst>
                              <p:par>
                                <p:cTn id="76" presetID="22" presetClass="entr" presetSubtype="8" fill="hold" nodeType="after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wipe(left)">
                                      <p:cBhvr>
                                        <p:cTn id="78" dur="1000"/>
                                        <p:tgtEl>
                                          <p:spTgt spid="21"/>
                                        </p:tgtEl>
                                      </p:cBhvr>
                                    </p:animEffect>
                                  </p:childTnLst>
                                </p:cTn>
                              </p:par>
                            </p:childTnLst>
                          </p:cTn>
                        </p:par>
                        <p:par>
                          <p:cTn id="79" fill="hold" nodeType="afterGroup">
                            <p:stCondLst>
                              <p:cond delay="3000"/>
                            </p:stCondLst>
                            <p:childTnLst>
                              <p:par>
                                <p:cTn id="80" presetID="22" presetClass="entr" presetSubtype="8" fill="hold" grpId="0" nodeType="after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wipe(left)">
                                      <p:cBhvr>
                                        <p:cTn id="82" dur="500"/>
                                        <p:tgtEl>
                                          <p:spTgt spid="57"/>
                                        </p:tgtEl>
                                      </p:cBhvr>
                                    </p:animEffect>
                                  </p:childTnLst>
                                </p:cTn>
                              </p:par>
                            </p:childTnLst>
                          </p:cTn>
                        </p:par>
                        <p:par>
                          <p:cTn id="83" fill="hold" nodeType="afterGroup">
                            <p:stCondLst>
                              <p:cond delay="3500"/>
                            </p:stCondLst>
                            <p:childTnLst>
                              <p:par>
                                <p:cTn id="84" presetID="22" presetClass="entr" presetSubtype="8" fill="hold"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wipe(left)">
                                      <p:cBhvr>
                                        <p:cTn id="86" dur="500"/>
                                        <p:tgtEl>
                                          <p:spTgt spid="25"/>
                                        </p:tgtEl>
                                      </p:cBhvr>
                                    </p:animEffect>
                                  </p:childTnLst>
                                </p:cTn>
                              </p:par>
                            </p:childTnLst>
                          </p:cTn>
                        </p:par>
                        <p:par>
                          <p:cTn id="87" fill="hold" nodeType="afterGroup">
                            <p:stCondLst>
                              <p:cond delay="4000"/>
                            </p:stCondLst>
                            <p:childTnLst>
                              <p:par>
                                <p:cTn id="88" presetID="22" presetClass="entr" presetSubtype="2" fill="hold"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right)">
                                      <p:cBhvr>
                                        <p:cTn id="90" dur="500"/>
                                        <p:tgtEl>
                                          <p:spTgt spid="61"/>
                                        </p:tgtEl>
                                      </p:cBhvr>
                                    </p:animEffect>
                                  </p:childTnLst>
                                </p:cTn>
                              </p:par>
                            </p:childTnLst>
                          </p:cTn>
                        </p:par>
                        <p:par>
                          <p:cTn id="91" fill="hold" nodeType="afterGroup">
                            <p:stCondLst>
                              <p:cond delay="4500"/>
                            </p:stCondLst>
                            <p:childTnLst>
                              <p:par>
                                <p:cTn id="92" presetID="22" presetClass="entr" presetSubtype="8" fill="hold" nodeType="after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wipe(left)">
                                      <p:cBhvr>
                                        <p:cTn id="94" dur="1000"/>
                                        <p:tgtEl>
                                          <p:spTgt spid="23"/>
                                        </p:tgtEl>
                                      </p:cBhvr>
                                    </p:animEffect>
                                  </p:childTnLst>
                                </p:cTn>
                              </p:par>
                            </p:childTnLst>
                          </p:cTn>
                        </p:par>
                        <p:par>
                          <p:cTn id="95" fill="hold" nodeType="afterGroup">
                            <p:stCondLst>
                              <p:cond delay="5500"/>
                            </p:stCondLst>
                            <p:childTnLst>
                              <p:par>
                                <p:cTn id="96" presetID="22" presetClass="entr" presetSubtype="8" fill="hold" grpId="0" nodeType="afterEffect">
                                  <p:stCondLst>
                                    <p:cond delay="0"/>
                                  </p:stCondLst>
                                  <p:childTnLst>
                                    <p:set>
                                      <p:cBhvr>
                                        <p:cTn id="97" dur="1" fill="hold">
                                          <p:stCondLst>
                                            <p:cond delay="0"/>
                                          </p:stCondLst>
                                        </p:cTn>
                                        <p:tgtEl>
                                          <p:spTgt spid="56"/>
                                        </p:tgtEl>
                                        <p:attrNameLst>
                                          <p:attrName>style.visibility</p:attrName>
                                        </p:attrNameLst>
                                      </p:cBhvr>
                                      <p:to>
                                        <p:strVal val="visible"/>
                                      </p:to>
                                    </p:set>
                                    <p:animEffect transition="in" filter="wipe(left)">
                                      <p:cBhvr>
                                        <p:cTn id="98" dur="500"/>
                                        <p:tgtEl>
                                          <p:spTgt spid="56"/>
                                        </p:tgtEl>
                                      </p:cBhvr>
                                    </p:animEffect>
                                  </p:childTnLst>
                                </p:cTn>
                              </p:par>
                            </p:childTnLst>
                          </p:cTn>
                        </p:par>
                        <p:par>
                          <p:cTn id="99" fill="hold" nodeType="afterGroup">
                            <p:stCondLst>
                              <p:cond delay="6000"/>
                            </p:stCondLst>
                            <p:childTnLst>
                              <p:par>
                                <p:cTn id="100" presetID="22" presetClass="entr" presetSubtype="8" fill="hold" nodeType="after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wipe(left)">
                                      <p:cBhvr>
                                        <p:cTn id="102" dur="500"/>
                                        <p:tgtEl>
                                          <p:spTgt spid="19"/>
                                        </p:tgtEl>
                                      </p:cBhvr>
                                    </p:animEffect>
                                  </p:childTnLst>
                                </p:cTn>
                              </p:par>
                            </p:childTnLst>
                          </p:cTn>
                        </p:par>
                        <p:par>
                          <p:cTn id="103" fill="hold" nodeType="afterGroup">
                            <p:stCondLst>
                              <p:cond delay="6500"/>
                            </p:stCondLst>
                            <p:childTnLst>
                              <p:par>
                                <p:cTn id="104" presetID="22" presetClass="entr" presetSubtype="4" fill="hold" nodeType="after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wipe(down)">
                                      <p:cBhvr>
                                        <p:cTn id="106" dur="500"/>
                                        <p:tgtEl>
                                          <p:spTgt spid="62"/>
                                        </p:tgtEl>
                                      </p:cBhvr>
                                    </p:animEffect>
                                  </p:childTnLst>
                                </p:cTn>
                              </p:par>
                            </p:childTnLst>
                          </p:cTn>
                        </p:par>
                        <p:par>
                          <p:cTn id="107" fill="hold" nodeType="afterGroup">
                            <p:stCondLst>
                              <p:cond delay="7000"/>
                            </p:stCondLst>
                            <p:childTnLst>
                              <p:par>
                                <p:cTn id="108" presetID="22" presetClass="entr" presetSubtype="8" fill="hold" nodeType="after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wipe(left)">
                                      <p:cBhvr>
                                        <p:cTn id="110" dur="500"/>
                                        <p:tgtEl>
                                          <p:spTgt spid="28"/>
                                        </p:tgtEl>
                                      </p:cBhvr>
                                    </p:animEffect>
                                  </p:childTnLst>
                                </p:cTn>
                              </p:par>
                            </p:childTnLst>
                          </p:cTn>
                        </p:par>
                        <p:par>
                          <p:cTn id="111" fill="hold" nodeType="afterGroup">
                            <p:stCondLst>
                              <p:cond delay="7500"/>
                            </p:stCondLst>
                            <p:childTnLst>
                              <p:par>
                                <p:cTn id="112" presetID="22" presetClass="entr" presetSubtype="8" fill="hold" nodeType="afterEffect">
                                  <p:stCondLst>
                                    <p:cond delay="0"/>
                                  </p:stCondLst>
                                  <p:childTnLst>
                                    <p:set>
                                      <p:cBhvr>
                                        <p:cTn id="113" dur="1" fill="hold">
                                          <p:stCondLst>
                                            <p:cond delay="0"/>
                                          </p:stCondLst>
                                        </p:cTn>
                                        <p:tgtEl>
                                          <p:spTgt spid="30"/>
                                        </p:tgtEl>
                                        <p:attrNameLst>
                                          <p:attrName>style.visibility</p:attrName>
                                        </p:attrNameLst>
                                      </p:cBhvr>
                                      <p:to>
                                        <p:strVal val="visible"/>
                                      </p:to>
                                    </p:set>
                                    <p:animEffect transition="in" filter="wipe(left)">
                                      <p:cBhvr>
                                        <p:cTn id="11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p:bldP spid="34" grpId="0" animBg="1"/>
      <p:bldP spid="35" grpId="0" animBg="1"/>
      <p:bldP spid="56" grpId="0" animBg="1"/>
      <p:bldP spid="5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Percentage Changes</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3</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4"/>
          <p:cNvGrpSpPr>
            <a:grpSpLocks/>
          </p:cNvGrpSpPr>
          <p:nvPr/>
        </p:nvGrpSpPr>
        <p:grpSpPr bwMode="auto">
          <a:xfrm>
            <a:off x="674688" y="981075"/>
            <a:ext cx="3406775" cy="2876550"/>
            <a:chOff x="3226" y="1041"/>
            <a:chExt cx="2146" cy="1812"/>
          </a:xfrm>
        </p:grpSpPr>
        <p:grpSp>
          <p:nvGrpSpPr>
            <p:cNvPr id="7" name="Group 5"/>
            <p:cNvGrpSpPr>
              <a:grpSpLocks/>
            </p:cNvGrpSpPr>
            <p:nvPr/>
          </p:nvGrpSpPr>
          <p:grpSpPr bwMode="auto">
            <a:xfrm>
              <a:off x="3421" y="1302"/>
              <a:ext cx="1661" cy="1413"/>
              <a:chOff x="1098" y="1361"/>
              <a:chExt cx="2116" cy="2027"/>
            </a:xfrm>
          </p:grpSpPr>
          <p:sp>
            <p:nvSpPr>
              <p:cNvPr id="10"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8"/>
            <p:cNvSpPr txBox="1">
              <a:spLocks noChangeArrowheads="1"/>
            </p:cNvSpPr>
            <p:nvPr/>
          </p:nvSpPr>
          <p:spPr bwMode="auto">
            <a:xfrm>
              <a:off x="3226" y="1041"/>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9" name="Text Box 9"/>
            <p:cNvSpPr txBox="1">
              <a:spLocks noChangeArrowheads="1"/>
            </p:cNvSpPr>
            <p:nvPr/>
          </p:nvSpPr>
          <p:spPr bwMode="auto">
            <a:xfrm>
              <a:off x="4985" y="2565"/>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12" name="Group 10"/>
          <p:cNvGrpSpPr>
            <a:grpSpLocks/>
          </p:cNvGrpSpPr>
          <p:nvPr/>
        </p:nvGrpSpPr>
        <p:grpSpPr bwMode="auto">
          <a:xfrm>
            <a:off x="1336675" y="1566862"/>
            <a:ext cx="2633663" cy="1722438"/>
            <a:chOff x="3643" y="1410"/>
            <a:chExt cx="1659" cy="1085"/>
          </a:xfrm>
        </p:grpSpPr>
        <p:sp>
          <p:nvSpPr>
            <p:cNvPr id="13" name="Line 11"/>
            <p:cNvSpPr>
              <a:spLocks noChangeShapeType="1"/>
            </p:cNvSpPr>
            <p:nvPr/>
          </p:nvSpPr>
          <p:spPr bwMode="auto">
            <a:xfrm>
              <a:off x="3643" y="1410"/>
              <a:ext cx="1379" cy="919"/>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12"/>
            <p:cNvSpPr txBox="1">
              <a:spLocks noChangeArrowheads="1"/>
            </p:cNvSpPr>
            <p:nvPr/>
          </p:nvSpPr>
          <p:spPr bwMode="auto">
            <a:xfrm>
              <a:off x="4915" y="2207"/>
              <a:ext cx="38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p>
          </p:txBody>
        </p:sp>
      </p:grpSp>
      <p:grpSp>
        <p:nvGrpSpPr>
          <p:cNvPr id="15" name="Group 13"/>
          <p:cNvGrpSpPr>
            <a:grpSpLocks/>
          </p:cNvGrpSpPr>
          <p:nvPr/>
        </p:nvGrpSpPr>
        <p:grpSpPr bwMode="auto">
          <a:xfrm>
            <a:off x="107950" y="1577975"/>
            <a:ext cx="2251075" cy="2509837"/>
            <a:chOff x="139" y="2152"/>
            <a:chExt cx="1418" cy="1581"/>
          </a:xfrm>
        </p:grpSpPr>
        <p:grpSp>
          <p:nvGrpSpPr>
            <p:cNvPr id="16" name="Group 14"/>
            <p:cNvGrpSpPr>
              <a:grpSpLocks/>
            </p:cNvGrpSpPr>
            <p:nvPr/>
          </p:nvGrpSpPr>
          <p:grpSpPr bwMode="auto">
            <a:xfrm>
              <a:off x="139" y="2293"/>
              <a:ext cx="1403" cy="1440"/>
              <a:chOff x="139" y="2293"/>
              <a:chExt cx="1403" cy="1440"/>
            </a:xfrm>
          </p:grpSpPr>
          <p:sp>
            <p:nvSpPr>
              <p:cNvPr id="20" name="Text Box 15"/>
              <p:cNvSpPr txBox="1">
                <a:spLocks noChangeArrowheads="1"/>
              </p:cNvSpPr>
              <p:nvPr/>
            </p:nvSpPr>
            <p:spPr bwMode="auto">
              <a:xfrm>
                <a:off x="139" y="2293"/>
                <a:ext cx="556" cy="288"/>
              </a:xfrm>
              <a:prstGeom prst="rect">
                <a:avLst/>
              </a:prstGeom>
              <a:noFill/>
              <a:ln w="9525">
                <a:noFill/>
                <a:miter lim="800000"/>
                <a:headEnd/>
                <a:tailEnd/>
              </a:ln>
            </p:spPr>
            <p:txBody>
              <a:bodyPr>
                <a:spAutoFit/>
              </a:bodyPr>
              <a:lstStyle/>
              <a:p>
                <a:pPr algn="r">
                  <a:spcBef>
                    <a:spcPct val="50000"/>
                  </a:spcBef>
                </a:pPr>
                <a:r>
                  <a:rPr lang="en-US" sz="2400">
                    <a:latin typeface="Arial"/>
                    <a:cs typeface="Arial"/>
                  </a:rPr>
                  <a:t>$250</a:t>
                </a:r>
                <a:endParaRPr lang="en-US" sz="2400" baseline="-25000">
                  <a:latin typeface="Arial"/>
                  <a:cs typeface="Arial"/>
                </a:endParaRPr>
              </a:p>
            </p:txBody>
          </p:sp>
          <p:sp>
            <p:nvSpPr>
              <p:cNvPr id="21" name="Text Box 16"/>
              <p:cNvSpPr txBox="1">
                <a:spLocks noChangeArrowheads="1"/>
              </p:cNvSpPr>
              <p:nvPr/>
            </p:nvSpPr>
            <p:spPr bwMode="auto">
              <a:xfrm>
                <a:off x="1172" y="3445"/>
                <a:ext cx="370"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8</a:t>
                </a:r>
                <a:endParaRPr lang="en-US" sz="2400" baseline="-25000">
                  <a:latin typeface="Arial"/>
                  <a:cs typeface="Arial"/>
                </a:endParaRPr>
              </a:p>
            </p:txBody>
          </p:sp>
          <p:grpSp>
            <p:nvGrpSpPr>
              <p:cNvPr id="22" name="Group 17"/>
              <p:cNvGrpSpPr>
                <a:grpSpLocks/>
              </p:cNvGrpSpPr>
              <p:nvPr/>
            </p:nvGrpSpPr>
            <p:grpSpPr bwMode="auto">
              <a:xfrm>
                <a:off x="692" y="2444"/>
                <a:ext cx="668" cy="1006"/>
                <a:chOff x="357" y="2450"/>
                <a:chExt cx="795" cy="646"/>
              </a:xfrm>
            </p:grpSpPr>
            <p:sp>
              <p:nvSpPr>
                <p:cNvPr id="23" name="Line 18"/>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24" name="Line 19"/>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grpSp>
          <p:nvGrpSpPr>
            <p:cNvPr id="17" name="Group 20"/>
            <p:cNvGrpSpPr>
              <a:grpSpLocks/>
            </p:cNvGrpSpPr>
            <p:nvPr/>
          </p:nvGrpSpPr>
          <p:grpSpPr bwMode="auto">
            <a:xfrm>
              <a:off x="1315" y="2152"/>
              <a:ext cx="242" cy="333"/>
              <a:chOff x="1315" y="2152"/>
              <a:chExt cx="242" cy="333"/>
            </a:xfrm>
          </p:grpSpPr>
          <p:sp>
            <p:nvSpPr>
              <p:cNvPr id="18" name="Text Box 21"/>
              <p:cNvSpPr txBox="1">
                <a:spLocks noChangeArrowheads="1"/>
              </p:cNvSpPr>
              <p:nvPr/>
            </p:nvSpPr>
            <p:spPr bwMode="auto">
              <a:xfrm>
                <a:off x="1319" y="2152"/>
                <a:ext cx="238"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B</a:t>
                </a:r>
              </a:p>
            </p:txBody>
          </p:sp>
          <p:sp>
            <p:nvSpPr>
              <p:cNvPr id="19" name="Oval 22"/>
              <p:cNvSpPr>
                <a:spLocks noChangeArrowheads="1"/>
              </p:cNvSpPr>
              <p:nvPr/>
            </p:nvSpPr>
            <p:spPr bwMode="auto">
              <a:xfrm>
                <a:off x="1315" y="2398"/>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grpSp>
        <p:nvGrpSpPr>
          <p:cNvPr id="25" name="Group 23"/>
          <p:cNvGrpSpPr>
            <a:grpSpLocks/>
          </p:cNvGrpSpPr>
          <p:nvPr/>
        </p:nvGrpSpPr>
        <p:grpSpPr bwMode="auto">
          <a:xfrm>
            <a:off x="76200" y="2135187"/>
            <a:ext cx="3141663" cy="1955800"/>
            <a:chOff x="119" y="2503"/>
            <a:chExt cx="1979" cy="1232"/>
          </a:xfrm>
        </p:grpSpPr>
        <p:grpSp>
          <p:nvGrpSpPr>
            <p:cNvPr id="26" name="Group 24"/>
            <p:cNvGrpSpPr>
              <a:grpSpLocks/>
            </p:cNvGrpSpPr>
            <p:nvPr/>
          </p:nvGrpSpPr>
          <p:grpSpPr bwMode="auto">
            <a:xfrm>
              <a:off x="119" y="2620"/>
              <a:ext cx="1893" cy="1115"/>
              <a:chOff x="119" y="2620"/>
              <a:chExt cx="1893" cy="1115"/>
            </a:xfrm>
          </p:grpSpPr>
          <p:sp>
            <p:nvSpPr>
              <p:cNvPr id="30" name="Text Box 25"/>
              <p:cNvSpPr txBox="1">
                <a:spLocks noChangeArrowheads="1"/>
              </p:cNvSpPr>
              <p:nvPr/>
            </p:nvSpPr>
            <p:spPr bwMode="auto">
              <a:xfrm>
                <a:off x="119" y="2620"/>
                <a:ext cx="576" cy="288"/>
              </a:xfrm>
              <a:prstGeom prst="rect">
                <a:avLst/>
              </a:prstGeom>
              <a:noFill/>
              <a:ln w="9525">
                <a:noFill/>
                <a:miter lim="800000"/>
                <a:headEnd/>
                <a:tailEnd/>
              </a:ln>
            </p:spPr>
            <p:txBody>
              <a:bodyPr>
                <a:spAutoFit/>
              </a:bodyPr>
              <a:lstStyle/>
              <a:p>
                <a:pPr algn="r">
                  <a:spcBef>
                    <a:spcPct val="50000"/>
                  </a:spcBef>
                </a:pPr>
                <a:r>
                  <a:rPr lang="en-US" sz="2400">
                    <a:latin typeface="Arial"/>
                    <a:cs typeface="Arial"/>
                  </a:rPr>
                  <a:t>$200</a:t>
                </a:r>
                <a:endParaRPr lang="en-US" sz="2400" baseline="-25000">
                  <a:latin typeface="Arial"/>
                  <a:cs typeface="Arial"/>
                </a:endParaRPr>
              </a:p>
            </p:txBody>
          </p:sp>
          <p:sp>
            <p:nvSpPr>
              <p:cNvPr id="31" name="Text Box 26"/>
              <p:cNvSpPr txBox="1">
                <a:spLocks noChangeArrowheads="1"/>
              </p:cNvSpPr>
              <p:nvPr/>
            </p:nvSpPr>
            <p:spPr bwMode="auto">
              <a:xfrm>
                <a:off x="1667" y="3447"/>
                <a:ext cx="34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12</a:t>
                </a:r>
                <a:endParaRPr lang="en-US" sz="2400" baseline="-25000">
                  <a:latin typeface="Arial"/>
                  <a:cs typeface="Arial"/>
                </a:endParaRPr>
              </a:p>
            </p:txBody>
          </p:sp>
          <p:grpSp>
            <p:nvGrpSpPr>
              <p:cNvPr id="32" name="Group 27"/>
              <p:cNvGrpSpPr>
                <a:grpSpLocks/>
              </p:cNvGrpSpPr>
              <p:nvPr/>
            </p:nvGrpSpPr>
            <p:grpSpPr bwMode="auto">
              <a:xfrm>
                <a:off x="693" y="2767"/>
                <a:ext cx="1152" cy="680"/>
                <a:chOff x="357" y="2450"/>
                <a:chExt cx="795" cy="646"/>
              </a:xfrm>
            </p:grpSpPr>
            <p:sp>
              <p:nvSpPr>
                <p:cNvPr id="33" name="Line 28"/>
                <p:cNvSpPr>
                  <a:spLocks noChangeShapeType="1"/>
                </p:cNvSpPr>
                <p:nvPr/>
              </p:nvSpPr>
              <p:spPr bwMode="auto">
                <a:xfrm>
                  <a:off x="357" y="2450"/>
                  <a:ext cx="795" cy="0"/>
                </a:xfrm>
                <a:prstGeom prst="line">
                  <a:avLst/>
                </a:prstGeom>
                <a:noFill/>
                <a:ln w="9525">
                  <a:solidFill>
                    <a:srgbClr val="777777"/>
                  </a:solidFill>
                  <a:prstDash val="lgDash"/>
                  <a:round/>
                  <a:headEnd/>
                  <a:tailEnd/>
                </a:ln>
              </p:spPr>
              <p:txBody>
                <a:bodyPr/>
                <a:lstStyle/>
                <a:p>
                  <a:endParaRPr lang="en-US">
                    <a:latin typeface="Arial"/>
                    <a:cs typeface="Arial"/>
                  </a:endParaRPr>
                </a:p>
              </p:txBody>
            </p:sp>
            <p:sp>
              <p:nvSpPr>
                <p:cNvPr id="34" name="Line 29"/>
                <p:cNvSpPr>
                  <a:spLocks noChangeShapeType="1"/>
                </p:cNvSpPr>
                <p:nvPr/>
              </p:nvSpPr>
              <p:spPr bwMode="auto">
                <a:xfrm>
                  <a:off x="1152" y="2451"/>
                  <a:ext cx="0" cy="645"/>
                </a:xfrm>
                <a:prstGeom prst="line">
                  <a:avLst/>
                </a:prstGeom>
                <a:noFill/>
                <a:ln w="9525">
                  <a:solidFill>
                    <a:srgbClr val="777777"/>
                  </a:solidFill>
                  <a:prstDash val="lgDash"/>
                  <a:round/>
                  <a:headEnd/>
                  <a:tailEnd/>
                </a:ln>
              </p:spPr>
              <p:txBody>
                <a:bodyPr/>
                <a:lstStyle/>
                <a:p>
                  <a:endParaRPr lang="en-US">
                    <a:latin typeface="Arial"/>
                    <a:cs typeface="Arial"/>
                  </a:endParaRPr>
                </a:p>
              </p:txBody>
            </p:sp>
          </p:grpSp>
        </p:grpSp>
        <p:grpSp>
          <p:nvGrpSpPr>
            <p:cNvPr id="27" name="Group 30"/>
            <p:cNvGrpSpPr>
              <a:grpSpLocks/>
            </p:cNvGrpSpPr>
            <p:nvPr/>
          </p:nvGrpSpPr>
          <p:grpSpPr bwMode="auto">
            <a:xfrm>
              <a:off x="1798" y="2503"/>
              <a:ext cx="300" cy="303"/>
              <a:chOff x="1798" y="2503"/>
              <a:chExt cx="300" cy="303"/>
            </a:xfrm>
          </p:grpSpPr>
          <p:sp>
            <p:nvSpPr>
              <p:cNvPr id="28" name="Text Box 31"/>
              <p:cNvSpPr txBox="1">
                <a:spLocks noChangeArrowheads="1"/>
              </p:cNvSpPr>
              <p:nvPr/>
            </p:nvSpPr>
            <p:spPr bwMode="auto">
              <a:xfrm>
                <a:off x="1851" y="2503"/>
                <a:ext cx="247"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A</a:t>
                </a:r>
              </a:p>
            </p:txBody>
          </p:sp>
          <p:sp>
            <p:nvSpPr>
              <p:cNvPr id="29" name="Oval 32"/>
              <p:cNvSpPr>
                <a:spLocks noChangeArrowheads="1"/>
              </p:cNvSpPr>
              <p:nvPr/>
            </p:nvSpPr>
            <p:spPr bwMode="auto">
              <a:xfrm>
                <a:off x="1798" y="2719"/>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sp>
        <p:nvSpPr>
          <p:cNvPr id="35" name="Text Box 33"/>
          <p:cNvSpPr txBox="1">
            <a:spLocks noChangeArrowheads="1"/>
          </p:cNvSpPr>
          <p:nvPr/>
        </p:nvSpPr>
        <p:spPr bwMode="auto">
          <a:xfrm>
            <a:off x="674686" y="609600"/>
            <a:ext cx="3973514" cy="492443"/>
          </a:xfrm>
          <a:prstGeom prst="rect">
            <a:avLst/>
          </a:prstGeom>
          <a:noFill/>
          <a:ln w="9525">
            <a:noFill/>
            <a:miter lim="800000"/>
            <a:headEnd/>
            <a:tailEnd/>
          </a:ln>
        </p:spPr>
        <p:txBody>
          <a:bodyPr wrap="square">
            <a:spAutoFit/>
          </a:bodyPr>
          <a:lstStyle/>
          <a:p>
            <a:pPr algn="ctr">
              <a:spcBef>
                <a:spcPct val="50000"/>
              </a:spcBef>
            </a:pPr>
            <a:r>
              <a:rPr lang="en-US" sz="2600" dirty="0">
                <a:latin typeface="Arial"/>
                <a:cs typeface="Arial"/>
              </a:rPr>
              <a:t>Deman</a:t>
            </a:r>
            <a:r>
              <a:rPr lang="en-US" altLang="moh-CA" sz="2600" dirty="0">
                <a:latin typeface="Arial"/>
                <a:cs typeface="Arial"/>
              </a:rPr>
              <a:t>d</a:t>
            </a:r>
            <a:r>
              <a:rPr lang="en-US" sz="2600" dirty="0">
                <a:latin typeface="Arial"/>
                <a:cs typeface="Arial"/>
              </a:rPr>
              <a:t> for </a:t>
            </a:r>
            <a:r>
              <a:rPr lang="en-US" sz="2400" dirty="0" smtClean="0">
                <a:latin typeface="Arial"/>
                <a:cs typeface="Arial"/>
              </a:rPr>
              <a:t>your </a:t>
            </a:r>
            <a:r>
              <a:rPr lang="en-US" sz="2600" dirty="0" smtClean="0">
                <a:latin typeface="Arial"/>
                <a:cs typeface="Arial"/>
              </a:rPr>
              <a:t>websites</a:t>
            </a:r>
            <a:endParaRPr lang="en-US" sz="2600" dirty="0">
              <a:latin typeface="Arial"/>
              <a:cs typeface="Arial"/>
            </a:endParaRPr>
          </a:p>
        </p:txBody>
      </p:sp>
      <p:sp>
        <p:nvSpPr>
          <p:cNvPr id="36" name="Text Placeholder 35"/>
          <p:cNvSpPr>
            <a:spLocks noGrp="1"/>
          </p:cNvSpPr>
          <p:nvPr>
            <p:ph type="body" sz="quarter" idx="12"/>
          </p:nvPr>
        </p:nvSpPr>
        <p:spPr>
          <a:xfrm>
            <a:off x="4421440" y="1836637"/>
            <a:ext cx="4546346" cy="1592363"/>
          </a:xfrm>
        </p:spPr>
        <p:txBody>
          <a:bodyPr/>
          <a:lstStyle/>
          <a:p>
            <a:r>
              <a:rPr lang="en-US" sz="2400" dirty="0">
                <a:solidFill>
                  <a:srgbClr val="AE1221"/>
                </a:solidFill>
              </a:rPr>
              <a:t>Using the midpoint method of computing % changes</a:t>
            </a:r>
            <a:r>
              <a:rPr lang="en-US" sz="2400" dirty="0" smtClean="0">
                <a:solidFill>
                  <a:srgbClr val="AE1221"/>
                </a:solidFill>
              </a:rPr>
              <a:t>:</a:t>
            </a:r>
            <a:endParaRPr lang="en-US" sz="2400" dirty="0"/>
          </a:p>
        </p:txBody>
      </p:sp>
      <p:graphicFrame>
        <p:nvGraphicFramePr>
          <p:cNvPr id="38" name="Object 37"/>
          <p:cNvGraphicFramePr>
            <a:graphicFrameLocks noChangeAspect="1"/>
          </p:cNvGraphicFramePr>
          <p:nvPr>
            <p:extLst>
              <p:ext uri="{D42A27DB-BD31-4B8C-83A1-F6EECF244321}">
                <p14:modId xmlns:p14="http://schemas.microsoft.com/office/powerpoint/2010/main" val="1879071177"/>
              </p:ext>
            </p:extLst>
          </p:nvPr>
        </p:nvGraphicFramePr>
        <p:xfrm>
          <a:off x="3236913" y="3947278"/>
          <a:ext cx="5778937" cy="2433237"/>
        </p:xfrm>
        <a:graphic>
          <a:graphicData uri="http://schemas.openxmlformats.org/presentationml/2006/ole">
            <mc:AlternateContent xmlns:mc="http://schemas.openxmlformats.org/markup-compatibility/2006">
              <mc:Choice xmlns:v="urn:schemas-microsoft-com:vml" Requires="v">
                <p:oleObj spid="_x0000_s5148" name="Equation" r:id="rId4" imgW="2895480" imgH="1218960" progId="Equation.DSMT4">
                  <p:embed/>
                </p:oleObj>
              </mc:Choice>
              <mc:Fallback>
                <p:oleObj name="Equation" r:id="rId4" imgW="2895480" imgH="1218960" progId="Equation.DSMT4">
                  <p:embed/>
                  <p:pic>
                    <p:nvPicPr>
                      <p:cNvPr id="0" name=""/>
                      <p:cNvPicPr/>
                      <p:nvPr/>
                    </p:nvPicPr>
                    <p:blipFill>
                      <a:blip r:embed="rId5"/>
                      <a:stretch>
                        <a:fillRect/>
                      </a:stretch>
                    </p:blipFill>
                    <p:spPr>
                      <a:xfrm>
                        <a:off x="3236913" y="3947278"/>
                        <a:ext cx="5778937" cy="2433237"/>
                      </a:xfrm>
                      <a:prstGeom prst="rect">
                        <a:avLst/>
                      </a:prstGeom>
                    </p:spPr>
                  </p:pic>
                </p:oleObj>
              </mc:Fallback>
            </mc:AlternateContent>
          </a:graphicData>
        </a:graphic>
      </p:graphicFrame>
    </p:spTree>
    <p:extLst>
      <p:ext uri="{BB962C8B-B14F-4D97-AF65-F5344CB8AC3E}">
        <p14:creationId xmlns:p14="http://schemas.microsoft.com/office/powerpoint/2010/main" val="16021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wipe(left)">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wrap="square" anchor="t"/>
          <a:lstStyle/>
          <a:p>
            <a:r>
              <a:rPr lang="en-US" altLang="en-US" dirty="0" smtClean="0"/>
              <a:t>The Price Elasticity of Demand</a:t>
            </a:r>
          </a:p>
        </p:txBody>
      </p:sp>
      <p:sp>
        <p:nvSpPr>
          <p:cNvPr id="12291" name="Content Placeholder 2"/>
          <p:cNvSpPr>
            <a:spLocks noGrp="1"/>
          </p:cNvSpPr>
          <p:nvPr>
            <p:ph idx="1"/>
          </p:nvPr>
        </p:nvSpPr>
        <p:spPr>
          <a:xfrm>
            <a:off x="277813" y="1025525"/>
            <a:ext cx="8866187" cy="5422900"/>
          </a:xfrm>
        </p:spPr>
        <p:txBody>
          <a:bodyPr/>
          <a:lstStyle/>
          <a:p>
            <a:r>
              <a:rPr lang="en-US" altLang="en-US" dirty="0" smtClean="0"/>
              <a:t>Determinants of price elasticity of demand</a:t>
            </a:r>
          </a:p>
          <a:p>
            <a:pPr lvl="1"/>
            <a:r>
              <a:rPr lang="en-US" altLang="en-US" dirty="0" smtClean="0"/>
              <a:t>We look </a:t>
            </a:r>
            <a:r>
              <a:rPr lang="en-US" altLang="en-US" dirty="0"/>
              <a:t>at a series of </a:t>
            </a:r>
            <a:r>
              <a:rPr lang="en-US" altLang="en-US" dirty="0" smtClean="0"/>
              <a:t>examples comparing </a:t>
            </a:r>
            <a:r>
              <a:rPr lang="en-US" altLang="en-US" dirty="0"/>
              <a:t>two common </a:t>
            </a:r>
            <a:r>
              <a:rPr lang="en-US" altLang="en-US" dirty="0" smtClean="0"/>
              <a:t>goods</a:t>
            </a:r>
            <a:endParaRPr lang="en-US" altLang="en-US" dirty="0"/>
          </a:p>
          <a:p>
            <a:r>
              <a:rPr lang="en-US" altLang="en-US" dirty="0"/>
              <a:t>In each example:</a:t>
            </a:r>
          </a:p>
          <a:p>
            <a:pPr lvl="1"/>
            <a:r>
              <a:rPr lang="en-US" altLang="en-US" dirty="0"/>
              <a:t>Suppose </a:t>
            </a:r>
            <a:r>
              <a:rPr lang="en-US" altLang="en-US" dirty="0" smtClean="0"/>
              <a:t>prices </a:t>
            </a:r>
            <a:r>
              <a:rPr lang="en-US" altLang="en-US" dirty="0"/>
              <a:t>of both goods rise </a:t>
            </a:r>
            <a:r>
              <a:rPr lang="en-US" altLang="en-US" dirty="0" smtClean="0"/>
              <a:t>by 20% </a:t>
            </a:r>
            <a:endParaRPr lang="en-US" altLang="en-US" dirty="0"/>
          </a:p>
          <a:p>
            <a:pPr lvl="1"/>
            <a:r>
              <a:rPr lang="en-US" altLang="en-US" dirty="0" smtClean="0"/>
              <a:t>Which </a:t>
            </a:r>
            <a:r>
              <a:rPr lang="en-US" altLang="en-US" dirty="0"/>
              <a:t>good </a:t>
            </a:r>
            <a:r>
              <a:rPr lang="en-US" altLang="en-US" dirty="0" smtClean="0"/>
              <a:t>has the highest price elasticity of demand? Why</a:t>
            </a:r>
            <a:r>
              <a:rPr lang="en-US" altLang="en-US" dirty="0"/>
              <a:t>?  </a:t>
            </a:r>
          </a:p>
          <a:p>
            <a:pPr lvl="1"/>
            <a:r>
              <a:rPr lang="en-US" altLang="en-US" dirty="0"/>
              <a:t>What lesson </a:t>
            </a:r>
            <a:r>
              <a:rPr lang="en-US" altLang="en-US" dirty="0" smtClean="0"/>
              <a:t>we learn </a:t>
            </a:r>
            <a:r>
              <a:rPr lang="en-US" altLang="en-US" dirty="0"/>
              <a:t>about the determinants of </a:t>
            </a:r>
            <a:r>
              <a:rPr lang="en-US" altLang="en-US" dirty="0" smtClean="0"/>
              <a:t>price </a:t>
            </a:r>
            <a:r>
              <a:rPr lang="en-US" altLang="en-US" dirty="0"/>
              <a:t>elasticity of demand? </a:t>
            </a:r>
            <a:endParaRPr lang="en-US" altLang="en-US" dirty="0" smtClean="0"/>
          </a:p>
        </p:txBody>
      </p:sp>
      <p:sp>
        <p:nvSpPr>
          <p:cNvPr id="1229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7B9ABEE-0CB9-4200-B316-01121FDDCB86}" type="slidenum">
              <a:rPr lang="en-US" altLang="en-US" sz="1200" smtClean="0">
                <a:solidFill>
                  <a:srgbClr val="002060"/>
                </a:solidFill>
              </a:rPr>
              <a:pPr algn="ctr" eaLnBrk="1" hangingPunct="1"/>
              <a:t>4</a:t>
            </a:fld>
            <a:endParaRPr lang="en-US" altLang="en-US" sz="1200" smtClean="0">
              <a:solidFill>
                <a:srgbClr val="002060"/>
              </a:solidFill>
            </a:endParaRPr>
          </a:p>
        </p:txBody>
      </p:sp>
      <p:sp>
        <p:nvSpPr>
          <p:cNvPr id="122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04021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anchor="t"/>
          <a:lstStyle/>
          <a:p>
            <a:r>
              <a:rPr lang="en-US" altLang="en-US" dirty="0" smtClean="0"/>
              <a:t>The Price Elasticity of Demand</a:t>
            </a:r>
          </a:p>
        </p:txBody>
      </p:sp>
      <p:sp>
        <p:nvSpPr>
          <p:cNvPr id="13315" name="Content Placeholder 2"/>
          <p:cNvSpPr>
            <a:spLocks noGrp="1"/>
          </p:cNvSpPr>
          <p:nvPr>
            <p:ph idx="1"/>
          </p:nvPr>
        </p:nvSpPr>
        <p:spPr>
          <a:xfrm>
            <a:off x="304800" y="1066800"/>
            <a:ext cx="8839200" cy="2209800"/>
          </a:xfrm>
        </p:spPr>
        <p:txBody>
          <a:bodyPr/>
          <a:lstStyle/>
          <a:p>
            <a:pPr marL="0" indent="0">
              <a:buNone/>
            </a:pPr>
            <a:r>
              <a:rPr lang="en-US" altLang="en-US" dirty="0" smtClean="0"/>
              <a:t>Example 1: Breakfast cereal vs. Sunscreen</a:t>
            </a:r>
          </a:p>
          <a:p>
            <a:pPr lvl="1"/>
            <a:r>
              <a:rPr lang="en-US" altLang="en-US" dirty="0" smtClean="0"/>
              <a:t>Prices </a:t>
            </a:r>
            <a:r>
              <a:rPr lang="en-US" altLang="en-US" dirty="0"/>
              <a:t>of both of these goods rise by 20%.  </a:t>
            </a:r>
            <a:br>
              <a:rPr lang="en-US" altLang="en-US" dirty="0"/>
            </a:br>
            <a:r>
              <a:rPr lang="en-US" altLang="en-US" dirty="0"/>
              <a:t>For which good does </a:t>
            </a:r>
            <a:r>
              <a:rPr lang="en-US" altLang="en-US" dirty="0" err="1"/>
              <a:t>Q</a:t>
            </a:r>
            <a:r>
              <a:rPr lang="en-US" altLang="en-US" baseline="30000" dirty="0" err="1"/>
              <a:t>d</a:t>
            </a:r>
            <a:r>
              <a:rPr lang="en-US" altLang="en-US" dirty="0"/>
              <a:t> drop the most?  Why</a:t>
            </a:r>
            <a:r>
              <a:rPr lang="en-US" altLang="en-US" dirty="0" smtClean="0"/>
              <a:t>?</a:t>
            </a:r>
          </a:p>
        </p:txBody>
      </p:sp>
      <p:sp>
        <p:nvSpPr>
          <p:cNvPr id="1331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7A3DE6D-7F6D-4184-8E46-DCDB693ED27B}" type="slidenum">
              <a:rPr lang="en-US" altLang="en-US" sz="1200" smtClean="0">
                <a:solidFill>
                  <a:srgbClr val="002060"/>
                </a:solidFill>
              </a:rPr>
              <a:pPr algn="ctr" eaLnBrk="1" hangingPunct="1"/>
              <a:t>5</a:t>
            </a:fld>
            <a:endParaRPr lang="en-US" altLang="en-US" sz="1200" smtClean="0">
              <a:solidFill>
                <a:srgbClr val="002060"/>
              </a:solidFill>
            </a:endParaRPr>
          </a:p>
        </p:txBody>
      </p:sp>
      <p:sp>
        <p:nvSpPr>
          <p:cNvPr id="133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2"/>
          </p:nvPr>
        </p:nvSpPr>
        <p:spPr>
          <a:xfrm>
            <a:off x="304800" y="2819400"/>
            <a:ext cx="8839200" cy="3352800"/>
          </a:xfrm>
        </p:spPr>
        <p:txBody>
          <a:bodyPr/>
          <a:lstStyle/>
          <a:p>
            <a:pPr lvl="1"/>
            <a:endParaRPr lang="en-US" altLang="en-US" dirty="0"/>
          </a:p>
          <a:p>
            <a:pPr lvl="2"/>
            <a:r>
              <a:rPr lang="en-US" altLang="en-US" dirty="0"/>
              <a:t>Breakfast cereal has close substitutes, so buyers can easily switch if the price rises   </a:t>
            </a:r>
          </a:p>
          <a:p>
            <a:pPr lvl="2"/>
            <a:r>
              <a:rPr lang="en-US" altLang="en-US" dirty="0"/>
              <a:t>Sunscreen has no close substitutes, so a price increase would not affect demand very much  </a:t>
            </a:r>
          </a:p>
          <a:p>
            <a:r>
              <a:rPr lang="en-US" altLang="en-US" dirty="0"/>
              <a:t>Price elasticity is higher when close substitutes are </a:t>
            </a:r>
            <a:r>
              <a:rPr lang="en-US" altLang="en-US" dirty="0" smtClean="0"/>
              <a:t>available</a:t>
            </a:r>
            <a:endParaRPr lang="en-US" altLang="en-US" dirty="0"/>
          </a:p>
        </p:txBody>
      </p:sp>
    </p:spTree>
    <p:extLst>
      <p:ext uri="{BB962C8B-B14F-4D97-AF65-F5344CB8AC3E}">
        <p14:creationId xmlns:p14="http://schemas.microsoft.com/office/powerpoint/2010/main" val="518137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anchor="t"/>
          <a:lstStyle/>
          <a:p>
            <a:r>
              <a:rPr lang="en-US" altLang="en-US" dirty="0" smtClean="0"/>
              <a:t>The Price Elasticity of Demand</a:t>
            </a:r>
          </a:p>
        </p:txBody>
      </p:sp>
      <p:sp>
        <p:nvSpPr>
          <p:cNvPr id="13315" name="Content Placeholder 2"/>
          <p:cNvSpPr>
            <a:spLocks noGrp="1"/>
          </p:cNvSpPr>
          <p:nvPr>
            <p:ph idx="1"/>
          </p:nvPr>
        </p:nvSpPr>
        <p:spPr>
          <a:xfrm>
            <a:off x="304800" y="1066800"/>
            <a:ext cx="8839200" cy="2209800"/>
          </a:xfrm>
        </p:spPr>
        <p:txBody>
          <a:bodyPr/>
          <a:lstStyle/>
          <a:p>
            <a:pPr marL="0" indent="0">
              <a:buNone/>
            </a:pPr>
            <a:r>
              <a:rPr lang="en-US" altLang="en-US" dirty="0" smtClean="0"/>
              <a:t>Example 2: Blue Jeans vs. Clothing</a:t>
            </a:r>
          </a:p>
          <a:p>
            <a:pPr lvl="1"/>
            <a:r>
              <a:rPr lang="en-US" altLang="en-US" dirty="0" smtClean="0"/>
              <a:t>Prices </a:t>
            </a:r>
            <a:r>
              <a:rPr lang="en-US" altLang="en-US" dirty="0"/>
              <a:t>of both of these goods rise by 20%.  </a:t>
            </a:r>
            <a:br>
              <a:rPr lang="en-US" altLang="en-US" dirty="0"/>
            </a:br>
            <a:r>
              <a:rPr lang="en-US" altLang="en-US" dirty="0"/>
              <a:t>For which good does </a:t>
            </a:r>
            <a:r>
              <a:rPr lang="en-US" altLang="en-US" dirty="0" err="1"/>
              <a:t>Q</a:t>
            </a:r>
            <a:r>
              <a:rPr lang="en-US" altLang="en-US" baseline="30000" dirty="0" err="1"/>
              <a:t>d</a:t>
            </a:r>
            <a:r>
              <a:rPr lang="en-US" altLang="en-US" dirty="0"/>
              <a:t> drop the most?  Why</a:t>
            </a:r>
            <a:r>
              <a:rPr lang="en-US" altLang="en-US" dirty="0" smtClean="0"/>
              <a:t>?</a:t>
            </a:r>
          </a:p>
        </p:txBody>
      </p:sp>
      <p:sp>
        <p:nvSpPr>
          <p:cNvPr id="1331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7A3DE6D-7F6D-4184-8E46-DCDB693ED27B}" type="slidenum">
              <a:rPr lang="en-US" altLang="en-US" sz="1200" smtClean="0">
                <a:solidFill>
                  <a:srgbClr val="002060"/>
                </a:solidFill>
              </a:rPr>
              <a:pPr algn="ctr" eaLnBrk="1" hangingPunct="1"/>
              <a:t>6</a:t>
            </a:fld>
            <a:endParaRPr lang="en-US" altLang="en-US" sz="1200" smtClean="0">
              <a:solidFill>
                <a:srgbClr val="002060"/>
              </a:solidFill>
            </a:endParaRPr>
          </a:p>
        </p:txBody>
      </p:sp>
      <p:sp>
        <p:nvSpPr>
          <p:cNvPr id="133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2"/>
          </p:nvPr>
        </p:nvSpPr>
        <p:spPr>
          <a:xfrm>
            <a:off x="304800" y="3124200"/>
            <a:ext cx="8839200" cy="3124200"/>
          </a:xfrm>
        </p:spPr>
        <p:txBody>
          <a:bodyPr/>
          <a:lstStyle/>
          <a:p>
            <a:pPr lvl="2"/>
            <a:r>
              <a:rPr lang="en-US" altLang="en-US" dirty="0" smtClean="0"/>
              <a:t>For </a:t>
            </a:r>
            <a:r>
              <a:rPr lang="en-US" altLang="en-US" dirty="0"/>
              <a:t>a narrowly defined </a:t>
            </a:r>
            <a:r>
              <a:rPr lang="en-US" altLang="en-US" dirty="0" smtClean="0"/>
              <a:t>good, blue </a:t>
            </a:r>
            <a:r>
              <a:rPr lang="en-US" altLang="en-US" dirty="0"/>
              <a:t>jeans, there are many substitutes </a:t>
            </a:r>
            <a:br>
              <a:rPr lang="en-US" altLang="en-US" dirty="0"/>
            </a:br>
            <a:r>
              <a:rPr lang="en-US" altLang="en-US" dirty="0" smtClean="0"/>
              <a:t>There </a:t>
            </a:r>
            <a:r>
              <a:rPr lang="en-US" altLang="en-US" dirty="0"/>
              <a:t>are fewer substitutes available for broadly defined </a:t>
            </a:r>
            <a:r>
              <a:rPr lang="en-US" altLang="en-US" dirty="0" smtClean="0"/>
              <a:t>goods (clothing) </a:t>
            </a:r>
            <a:endParaRPr lang="en-US" altLang="en-US" dirty="0"/>
          </a:p>
          <a:p>
            <a:pPr marL="0" indent="0">
              <a:buNone/>
            </a:pPr>
            <a:r>
              <a:rPr lang="en-US" altLang="en-US" dirty="0" smtClean="0"/>
              <a:t>Price </a:t>
            </a:r>
            <a:r>
              <a:rPr lang="en-US" altLang="en-US" dirty="0"/>
              <a:t>elasticity is higher for </a:t>
            </a:r>
            <a:r>
              <a:rPr lang="en-US" altLang="en-US" dirty="0" smtClean="0"/>
              <a:t>narrowly defined </a:t>
            </a:r>
            <a:r>
              <a:rPr lang="en-US" altLang="en-US" dirty="0"/>
              <a:t>goods than for broadly defined ones. </a:t>
            </a:r>
          </a:p>
        </p:txBody>
      </p:sp>
    </p:spTree>
    <p:extLst>
      <p:ext uri="{BB962C8B-B14F-4D97-AF65-F5344CB8AC3E}">
        <p14:creationId xmlns:p14="http://schemas.microsoft.com/office/powerpoint/2010/main" val="1880550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anchor="t"/>
          <a:lstStyle/>
          <a:p>
            <a:r>
              <a:rPr lang="en-US" altLang="en-US" dirty="0" smtClean="0"/>
              <a:t>The Price Elasticity of Demand</a:t>
            </a:r>
          </a:p>
        </p:txBody>
      </p:sp>
      <p:sp>
        <p:nvSpPr>
          <p:cNvPr id="13315" name="Content Placeholder 2"/>
          <p:cNvSpPr>
            <a:spLocks noGrp="1"/>
          </p:cNvSpPr>
          <p:nvPr>
            <p:ph idx="1"/>
          </p:nvPr>
        </p:nvSpPr>
        <p:spPr>
          <a:xfrm>
            <a:off x="304800" y="1066800"/>
            <a:ext cx="8839200" cy="2209800"/>
          </a:xfrm>
        </p:spPr>
        <p:txBody>
          <a:bodyPr/>
          <a:lstStyle/>
          <a:p>
            <a:pPr marL="0" indent="0">
              <a:buNone/>
            </a:pPr>
            <a:r>
              <a:rPr lang="en-US" altLang="en-US" dirty="0" smtClean="0"/>
              <a:t>Example 3: Insulin vs. Yachts </a:t>
            </a:r>
          </a:p>
          <a:p>
            <a:pPr lvl="1"/>
            <a:r>
              <a:rPr lang="en-US" altLang="en-US" dirty="0" smtClean="0"/>
              <a:t>Prices </a:t>
            </a:r>
            <a:r>
              <a:rPr lang="en-US" altLang="en-US" dirty="0"/>
              <a:t>of both of these goods rise by 20%.  </a:t>
            </a:r>
            <a:br>
              <a:rPr lang="en-US" altLang="en-US" dirty="0"/>
            </a:br>
            <a:r>
              <a:rPr lang="en-US" altLang="en-US" dirty="0"/>
              <a:t>For which good does </a:t>
            </a:r>
            <a:r>
              <a:rPr lang="en-US" altLang="en-US" dirty="0" err="1"/>
              <a:t>Q</a:t>
            </a:r>
            <a:r>
              <a:rPr lang="en-US" altLang="en-US" baseline="30000" dirty="0" err="1"/>
              <a:t>d</a:t>
            </a:r>
            <a:r>
              <a:rPr lang="en-US" altLang="en-US" dirty="0"/>
              <a:t> drop the most?  Why</a:t>
            </a:r>
            <a:r>
              <a:rPr lang="en-US" altLang="en-US" dirty="0" smtClean="0"/>
              <a:t>?</a:t>
            </a:r>
          </a:p>
        </p:txBody>
      </p:sp>
      <p:sp>
        <p:nvSpPr>
          <p:cNvPr id="1331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7A3DE6D-7F6D-4184-8E46-DCDB693ED27B}" type="slidenum">
              <a:rPr lang="en-US" altLang="en-US" sz="1200" smtClean="0">
                <a:solidFill>
                  <a:srgbClr val="002060"/>
                </a:solidFill>
              </a:rPr>
              <a:pPr algn="ctr" eaLnBrk="1" hangingPunct="1"/>
              <a:t>7</a:t>
            </a:fld>
            <a:endParaRPr lang="en-US" altLang="en-US" sz="1200" smtClean="0">
              <a:solidFill>
                <a:srgbClr val="002060"/>
              </a:solidFill>
            </a:endParaRPr>
          </a:p>
        </p:txBody>
      </p:sp>
      <p:sp>
        <p:nvSpPr>
          <p:cNvPr id="133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2"/>
          </p:nvPr>
        </p:nvSpPr>
        <p:spPr>
          <a:xfrm>
            <a:off x="304800" y="3124200"/>
            <a:ext cx="8839200" cy="3124200"/>
          </a:xfrm>
        </p:spPr>
        <p:txBody>
          <a:bodyPr/>
          <a:lstStyle/>
          <a:p>
            <a:pPr lvl="2"/>
            <a:r>
              <a:rPr lang="en-US" altLang="en-US" sz="2700" dirty="0" smtClean="0"/>
              <a:t>Insulin </a:t>
            </a:r>
            <a:r>
              <a:rPr lang="en-US" altLang="en-US" sz="2700" dirty="0"/>
              <a:t>is a </a:t>
            </a:r>
            <a:r>
              <a:rPr lang="en-US" altLang="en-US" sz="2700" dirty="0" smtClean="0"/>
              <a:t>necessity to diabetics. A </a:t>
            </a:r>
            <a:r>
              <a:rPr lang="en-US" altLang="en-US" sz="2700" dirty="0"/>
              <a:t>rise in </a:t>
            </a:r>
            <a:r>
              <a:rPr lang="en-US" altLang="en-US" sz="2700" dirty="0" smtClean="0"/>
              <a:t>price </a:t>
            </a:r>
            <a:r>
              <a:rPr lang="en-US" altLang="en-US" sz="2700" dirty="0"/>
              <a:t>would cause little or no decrease in </a:t>
            </a:r>
            <a:r>
              <a:rPr lang="en-US" altLang="en-US" sz="2700" dirty="0" smtClean="0"/>
              <a:t>demand</a:t>
            </a:r>
            <a:endParaRPr lang="en-US" altLang="en-US" sz="2700" dirty="0"/>
          </a:p>
          <a:p>
            <a:pPr lvl="2"/>
            <a:r>
              <a:rPr lang="en-US" altLang="en-US" sz="2700" dirty="0"/>
              <a:t>A </a:t>
            </a:r>
            <a:r>
              <a:rPr lang="en-US" altLang="en-US" sz="2700" dirty="0" smtClean="0"/>
              <a:t>yacht is </a:t>
            </a:r>
            <a:r>
              <a:rPr lang="en-US" altLang="en-US" sz="2700" dirty="0"/>
              <a:t>a </a:t>
            </a:r>
            <a:r>
              <a:rPr lang="en-US" altLang="en-US" sz="2700" dirty="0" smtClean="0"/>
              <a:t>luxury. If </a:t>
            </a:r>
            <a:r>
              <a:rPr lang="en-US" altLang="en-US" sz="2700" dirty="0"/>
              <a:t>the price rises, </a:t>
            </a:r>
            <a:r>
              <a:rPr lang="en-US" altLang="en-US" sz="2700" dirty="0" smtClean="0"/>
              <a:t>some </a:t>
            </a:r>
            <a:r>
              <a:rPr lang="en-US" altLang="en-US" sz="2700" dirty="0"/>
              <a:t>people will forego it.</a:t>
            </a:r>
            <a:r>
              <a:rPr lang="en-US" altLang="en-US" dirty="0"/>
              <a:t>  </a:t>
            </a:r>
          </a:p>
          <a:p>
            <a:r>
              <a:rPr lang="en-US" altLang="en-US" dirty="0" smtClean="0"/>
              <a:t>Price </a:t>
            </a:r>
            <a:r>
              <a:rPr lang="en-US" altLang="en-US" dirty="0"/>
              <a:t>elasticity is higher for luxuries than for necessities. </a:t>
            </a:r>
          </a:p>
        </p:txBody>
      </p:sp>
    </p:spTree>
    <p:extLst>
      <p:ext uri="{BB962C8B-B14F-4D97-AF65-F5344CB8AC3E}">
        <p14:creationId xmlns:p14="http://schemas.microsoft.com/office/powerpoint/2010/main" val="1750488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anchor="t"/>
          <a:lstStyle/>
          <a:p>
            <a:r>
              <a:rPr lang="en-US" altLang="en-US" dirty="0" smtClean="0"/>
              <a:t>The Price Elasticity of Demand</a:t>
            </a:r>
          </a:p>
        </p:txBody>
      </p:sp>
      <p:sp>
        <p:nvSpPr>
          <p:cNvPr id="13315" name="Content Placeholder 2"/>
          <p:cNvSpPr>
            <a:spLocks noGrp="1"/>
          </p:cNvSpPr>
          <p:nvPr>
            <p:ph idx="1"/>
          </p:nvPr>
        </p:nvSpPr>
        <p:spPr>
          <a:xfrm>
            <a:off x="304800" y="1066800"/>
            <a:ext cx="8839200" cy="2209800"/>
          </a:xfrm>
        </p:spPr>
        <p:txBody>
          <a:bodyPr/>
          <a:lstStyle/>
          <a:p>
            <a:pPr marL="0" indent="0">
              <a:buNone/>
            </a:pPr>
            <a:r>
              <a:rPr lang="en-US" altLang="en-US" dirty="0" smtClean="0"/>
              <a:t>Example 4</a:t>
            </a:r>
            <a:r>
              <a:rPr lang="en-US" altLang="en-US" dirty="0"/>
              <a:t>: Gasoline in the Short Run vs. </a:t>
            </a:r>
            <a:br>
              <a:rPr lang="en-US" altLang="en-US" dirty="0"/>
            </a:br>
            <a:r>
              <a:rPr lang="en-US" altLang="en-US" dirty="0"/>
              <a:t>Gasoline in the Long Run</a:t>
            </a:r>
            <a:endParaRPr lang="en-US" altLang="en-US" dirty="0" smtClean="0"/>
          </a:p>
          <a:p>
            <a:pPr lvl="1"/>
            <a:r>
              <a:rPr lang="en-US" altLang="en-US" dirty="0"/>
              <a:t>The price of gasoline rises 20%.  Does </a:t>
            </a:r>
            <a:r>
              <a:rPr lang="en-US" altLang="en-US" b="1" i="1" dirty="0" err="1"/>
              <a:t>Q</a:t>
            </a:r>
            <a:r>
              <a:rPr lang="en-US" altLang="en-US" b="1" i="1" baseline="30000" dirty="0" err="1"/>
              <a:t>d</a:t>
            </a:r>
            <a:r>
              <a:rPr lang="en-US" altLang="en-US" b="1" i="1" dirty="0"/>
              <a:t> </a:t>
            </a:r>
            <a:r>
              <a:rPr lang="en-US" altLang="en-US" dirty="0"/>
              <a:t>drop more in the short run or the long run?  Why?</a:t>
            </a:r>
          </a:p>
        </p:txBody>
      </p:sp>
      <p:sp>
        <p:nvSpPr>
          <p:cNvPr id="1331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7A3DE6D-7F6D-4184-8E46-DCDB693ED27B}" type="slidenum">
              <a:rPr lang="en-US" altLang="en-US" sz="1200" smtClean="0">
                <a:solidFill>
                  <a:srgbClr val="002060"/>
                </a:solidFill>
              </a:rPr>
              <a:pPr algn="ctr" eaLnBrk="1" hangingPunct="1"/>
              <a:t>8</a:t>
            </a:fld>
            <a:endParaRPr lang="en-US" altLang="en-US" sz="1200" smtClean="0">
              <a:solidFill>
                <a:srgbClr val="002060"/>
              </a:solidFill>
            </a:endParaRPr>
          </a:p>
        </p:txBody>
      </p:sp>
      <p:sp>
        <p:nvSpPr>
          <p:cNvPr id="133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2"/>
          </p:nvPr>
        </p:nvSpPr>
        <p:spPr>
          <a:xfrm>
            <a:off x="304800" y="3733800"/>
            <a:ext cx="8839200" cy="2514600"/>
          </a:xfrm>
        </p:spPr>
        <p:txBody>
          <a:bodyPr/>
          <a:lstStyle/>
          <a:p>
            <a:pPr lvl="2"/>
            <a:r>
              <a:rPr lang="en-US" altLang="en-US" sz="2700" dirty="0"/>
              <a:t>There’s not much people can do in the </a:t>
            </a:r>
            <a:br>
              <a:rPr lang="en-US" altLang="en-US" sz="2700" dirty="0"/>
            </a:br>
            <a:r>
              <a:rPr lang="en-US" altLang="en-US" sz="2700" dirty="0"/>
              <a:t>short run, other than ride the bus or carpool.  </a:t>
            </a:r>
          </a:p>
          <a:p>
            <a:pPr lvl="2"/>
            <a:r>
              <a:rPr lang="en-US" altLang="en-US" sz="2700" dirty="0"/>
              <a:t>In the long run, people can buy smaller cars </a:t>
            </a:r>
            <a:br>
              <a:rPr lang="en-US" altLang="en-US" sz="2700" dirty="0"/>
            </a:br>
            <a:r>
              <a:rPr lang="en-US" altLang="en-US" sz="2700" dirty="0"/>
              <a:t>or live closer to work.   </a:t>
            </a:r>
          </a:p>
          <a:p>
            <a:r>
              <a:rPr lang="en-US" altLang="en-US" sz="3300" dirty="0" smtClean="0"/>
              <a:t>Price </a:t>
            </a:r>
            <a:r>
              <a:rPr lang="en-US" altLang="en-US" sz="3300" dirty="0"/>
              <a:t>elasticity is higher in the </a:t>
            </a:r>
            <a:r>
              <a:rPr lang="en-US" altLang="en-US" sz="3300" dirty="0" smtClean="0"/>
              <a:t>long run</a:t>
            </a:r>
            <a:endParaRPr lang="en-US" altLang="en-US" sz="3300" dirty="0"/>
          </a:p>
        </p:txBody>
      </p:sp>
    </p:spTree>
    <p:extLst>
      <p:ext uri="{BB962C8B-B14F-4D97-AF65-F5344CB8AC3E}">
        <p14:creationId xmlns:p14="http://schemas.microsoft.com/office/powerpoint/2010/main" val="1016944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Elasticity and Its Application</a:t>
            </a:r>
          </a:p>
        </p:txBody>
      </p:sp>
      <p:sp>
        <p:nvSpPr>
          <p:cNvPr id="4" name="Slide Number Placeholder 3"/>
          <p:cNvSpPr>
            <a:spLocks noGrp="1"/>
          </p:cNvSpPr>
          <p:nvPr>
            <p:ph type="sldNum" sz="quarter" idx="13"/>
          </p:nvPr>
        </p:nvSpPr>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fld id="{2F37425F-5E17-4209-B948-B5CE2119E408}" type="slidenum">
              <a:rPr kumimoji="0" lang="en-US" sz="1200" b="0" i="0" u="none" strike="noStrike" kern="1200" cap="none" spc="0" normalizeH="0" baseline="0" noProof="0" smtClean="0">
                <a:ln>
                  <a:noFill/>
                </a:ln>
                <a:solidFill>
                  <a:srgbClr val="002060"/>
                </a:solidFill>
                <a:effectLst/>
                <a:uLnTx/>
                <a:uFillTx/>
                <a:latin typeface="Arial"/>
                <a:ea typeface="+mn-ea"/>
                <a:cs typeface="+mn-cs"/>
              </a:rPr>
              <a:pPr marL="0" marR="0" lvl="0" indent="0" algn="ctr" defTabSz="914400" rtl="0" eaLnBrk="1" fontAlgn="auto" latinLnBrk="0" hangingPunct="1">
                <a:lnSpc>
                  <a:spcPct val="100000"/>
                </a:lnSpc>
                <a:spcBef>
                  <a:spcPct val="0"/>
                </a:spcBef>
                <a:spcAft>
                  <a:spcPts val="0"/>
                </a:spcAft>
                <a:buClrTx/>
                <a:buSzTx/>
                <a:buFontTx/>
                <a:buNone/>
                <a:tabLst/>
                <a:defRPr/>
              </a:pPr>
              <a:t>9</a:t>
            </a:fld>
            <a:endParaRPr kumimoji="0" lang="en-US" sz="1200" b="0" i="0" u="none" strike="noStrike" kern="1200" cap="none" spc="0" normalizeH="0" baseline="0" noProof="0" dirty="0">
              <a:ln>
                <a:noFill/>
              </a:ln>
              <a:solidFill>
                <a:srgbClr val="002060"/>
              </a:solidFill>
              <a:effectLst/>
              <a:uLnTx/>
              <a:uFillTx/>
              <a:latin typeface="Arial"/>
              <a:ea typeface="+mn-ea"/>
              <a:cs typeface="+mn-cs"/>
            </a:endParaRPr>
          </a:p>
        </p:txBody>
      </p:sp>
      <p:sp>
        <p:nvSpPr>
          <p:cNvPr id="5" name="Footer Placeholder 4"/>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smtClean="0">
                <a:ln>
                  <a:noFill/>
                </a:ln>
                <a:solidFill>
                  <a:srgbClr val="000000"/>
                </a:solidFill>
                <a:effectLst/>
                <a:uLnTx/>
                <a:uFillTx/>
                <a:latin typeface="Arial"/>
                <a:ea typeface="+mn-ea"/>
                <a:cs typeface="Arial" pitchFamily="34" charset="0"/>
              </a:rPr>
              <a:t>© 2018 </a:t>
            </a:r>
            <a:r>
              <a:rPr kumimoji="0" lang="en-US" sz="950" b="0" i="0" u="none" strike="noStrike" kern="1200" cap="none" spc="0" normalizeH="0" baseline="0" noProof="0" dirty="0" err="1" smtClean="0">
                <a:ln>
                  <a:noFill/>
                </a:ln>
                <a:solidFill>
                  <a:srgbClr val="000000"/>
                </a:solidFill>
                <a:effectLst/>
                <a:uLnTx/>
                <a:uFillTx/>
                <a:latin typeface="Arial"/>
                <a:ea typeface="+mn-ea"/>
                <a:cs typeface="Arial" pitchFamily="34" charset="0"/>
              </a:rPr>
              <a:t>Cengage</a:t>
            </a:r>
            <a:r>
              <a:rPr kumimoji="0" lang="en-US" sz="950" b="0" i="0" u="none" strike="noStrike" kern="1200" cap="none" spc="0" normalizeH="0" baseline="0" noProof="0" dirty="0" smtClean="0">
                <a:ln>
                  <a:noFill/>
                </a:ln>
                <a:solidFill>
                  <a:srgbClr val="000000"/>
                </a:solidFill>
                <a:effectLst/>
                <a:uLnTx/>
                <a:uFillTx/>
                <a:latin typeface="Arial"/>
                <a:ea typeface="+mn-ea"/>
                <a:cs typeface="Arial" pitchFamily="34" charset="0"/>
              </a:rPr>
              <a:t>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kumimoji="0" lang="en-US" sz="950" b="0" i="0" u="none" strike="noStrike" kern="1200" cap="none" spc="0" normalizeH="0" baseline="0" noProof="0" dirty="0">
              <a:ln>
                <a:noFill/>
              </a:ln>
              <a:solidFill>
                <a:srgbClr val="000000"/>
              </a:solidFill>
              <a:effectLst/>
              <a:uLnTx/>
              <a:uFillTx/>
              <a:latin typeface="Arial"/>
              <a:ea typeface="+mn-ea"/>
              <a:cs typeface="Arial" pitchFamily="34" charset="0"/>
            </a:endParaRPr>
          </a:p>
        </p:txBody>
      </p:sp>
      <p:pic>
        <p:nvPicPr>
          <p:cNvPr id="3" name="Picture 2" descr="Figure 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565" y="591458"/>
            <a:ext cx="4690872" cy="5746567"/>
          </a:xfrm>
          <a:prstGeom prst="rect">
            <a:avLst/>
          </a:prstGeom>
        </p:spPr>
      </p:pic>
    </p:spTree>
    <p:extLst>
      <p:ext uri="{BB962C8B-B14F-4D97-AF65-F5344CB8AC3E}">
        <p14:creationId xmlns:p14="http://schemas.microsoft.com/office/powerpoint/2010/main" val="3286725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9047</TotalTime>
  <Words>4882</Words>
  <Application>Microsoft Office PowerPoint</Application>
  <PresentationFormat>如螢幕大小 (4:3)</PresentationFormat>
  <Paragraphs>434</Paragraphs>
  <Slides>25</Slides>
  <Notes>22</Notes>
  <HiddenSlides>0</HiddenSlides>
  <MMClips>0</MMClips>
  <ScaleCrop>false</ScaleCrop>
  <HeadingPairs>
    <vt:vector size="8" baseType="variant">
      <vt:variant>
        <vt:lpstr>使用字型</vt:lpstr>
      </vt:variant>
      <vt:variant>
        <vt:i4>10</vt:i4>
      </vt:variant>
      <vt:variant>
        <vt:lpstr>佈景主題</vt:lpstr>
      </vt:variant>
      <vt:variant>
        <vt:i4>10</vt:i4>
      </vt:variant>
      <vt:variant>
        <vt:lpstr>內嵌 OLE 伺服程式</vt:lpstr>
      </vt:variant>
      <vt:variant>
        <vt:i4>1</vt:i4>
      </vt:variant>
      <vt:variant>
        <vt:lpstr>投影片標題</vt:lpstr>
      </vt:variant>
      <vt:variant>
        <vt:i4>25</vt:i4>
      </vt:variant>
    </vt:vector>
  </HeadingPairs>
  <TitlesOfParts>
    <vt:vector size="46" baseType="lpstr">
      <vt:lpstr>Sabon-Bold</vt:lpstr>
      <vt:lpstr>Arial</vt:lpstr>
      <vt:lpstr>Arial Narrow</vt:lpstr>
      <vt:lpstr>Calibri</vt:lpstr>
      <vt:lpstr>Cambria</vt:lpstr>
      <vt:lpstr>Cambria Math</vt:lpstr>
      <vt:lpstr>Tahoma</vt:lpstr>
      <vt:lpstr>Times New Roman</vt:lpstr>
      <vt:lpstr>Verdana</vt:lpstr>
      <vt:lpstr>Wingdings</vt:lpstr>
      <vt:lpstr>Chapter title</vt:lpstr>
      <vt:lpstr>Intro / Summary</vt:lpstr>
      <vt:lpstr>Chapter content</vt:lpstr>
      <vt:lpstr>Figure</vt:lpstr>
      <vt:lpstr>Table</vt:lpstr>
      <vt:lpstr>ActiveLearning</vt:lpstr>
      <vt:lpstr>Case study</vt:lpstr>
      <vt:lpstr>Ask Experts</vt:lpstr>
      <vt:lpstr>Appendix</vt:lpstr>
      <vt:lpstr>1_Figure</vt:lpstr>
      <vt:lpstr>Equation</vt:lpstr>
      <vt:lpstr>PowerPoint 簡報</vt:lpstr>
      <vt:lpstr>Price Elasticity of Demand</vt:lpstr>
      <vt:lpstr>Calculating Percentage Changes</vt:lpstr>
      <vt:lpstr>The Price Elasticity of Demand</vt:lpstr>
      <vt:lpstr>The Price Elasticity of Demand</vt:lpstr>
      <vt:lpstr>The Price Elasticity of Demand</vt:lpstr>
      <vt:lpstr>The Price Elasticity of Demand</vt:lpstr>
      <vt:lpstr>The Price Elasticity of Demand</vt:lpstr>
      <vt:lpstr>Elasticity and Its Application</vt:lpstr>
      <vt:lpstr>Elasticity along a Linear Demand Curve </vt:lpstr>
      <vt:lpstr>Price Elasticity and Total Revenue</vt:lpstr>
      <vt:lpstr>Does Drug Interdiction Increase  or Decrease Drug-related Crime?</vt:lpstr>
      <vt:lpstr>Policy 1:  Interdiction</vt:lpstr>
      <vt:lpstr>Does Drug Interdiction Increase  or Decrease Drug-related Crime?</vt:lpstr>
      <vt:lpstr>Policy 2:  Education</vt:lpstr>
      <vt:lpstr>Price Elasticity of Supply</vt:lpstr>
      <vt:lpstr>The Determinants of Supply Elasticity</vt:lpstr>
      <vt:lpstr>How the Price Elasticity of Supply Can Vary</vt:lpstr>
      <vt:lpstr>Elasticity and Its Application</vt:lpstr>
      <vt:lpstr>Other Elasticities of Demand</vt:lpstr>
      <vt:lpstr>Other Elasticities of Demand</vt:lpstr>
      <vt:lpstr>Applications </vt:lpstr>
      <vt:lpstr>An Increase in Supply in the Market for Wheat</vt:lpstr>
      <vt:lpstr>Applications </vt:lpstr>
      <vt:lpstr>A Reduction in Supply in the World Market for Oil</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HLCHU</cp:lastModifiedBy>
  <cp:revision>296</cp:revision>
  <dcterms:created xsi:type="dcterms:W3CDTF">2016-03-16T19:41:09Z</dcterms:created>
  <dcterms:modified xsi:type="dcterms:W3CDTF">2020-10-22T02:52:03Z</dcterms:modified>
</cp:coreProperties>
</file>