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35"/>
  </p:notesMasterIdLst>
  <p:sldIdLst>
    <p:sldId id="256" r:id="rId10"/>
    <p:sldId id="387" r:id="rId11"/>
    <p:sldId id="395" r:id="rId12"/>
    <p:sldId id="398" r:id="rId13"/>
    <p:sldId id="399" r:id="rId14"/>
    <p:sldId id="401" r:id="rId15"/>
    <p:sldId id="402" r:id="rId16"/>
    <p:sldId id="403" r:id="rId17"/>
    <p:sldId id="409" r:id="rId18"/>
    <p:sldId id="411" r:id="rId19"/>
    <p:sldId id="412" r:id="rId20"/>
    <p:sldId id="413" r:id="rId21"/>
    <p:sldId id="414" r:id="rId22"/>
    <p:sldId id="444" r:id="rId23"/>
    <p:sldId id="445" r:id="rId24"/>
    <p:sldId id="420" r:id="rId25"/>
    <p:sldId id="421" r:id="rId26"/>
    <p:sldId id="422" r:id="rId27"/>
    <p:sldId id="423" r:id="rId28"/>
    <p:sldId id="424" r:id="rId29"/>
    <p:sldId id="446" r:id="rId30"/>
    <p:sldId id="447" r:id="rId31"/>
    <p:sldId id="374" r:id="rId32"/>
    <p:sldId id="381" r:id="rId33"/>
    <p:sldId id="38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5EA4"/>
    <a:srgbClr val="66FF66"/>
    <a:srgbClr val="AE12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5345" autoAdjust="0"/>
  </p:normalViewPr>
  <p:slideViewPr>
    <p:cSldViewPr>
      <p:cViewPr varScale="1">
        <p:scale>
          <a:sx n="64" d="100"/>
          <a:sy n="64" d="100"/>
        </p:scale>
        <p:origin x="1340" y="56"/>
      </p:cViewPr>
      <p:guideLst>
        <p:guide orient="horz" pos="2160"/>
        <p:guide pos="2880"/>
      </p:guideLst>
    </p:cSldViewPr>
  </p:slideViewPr>
  <p:outlineViewPr>
    <p:cViewPr>
      <p:scale>
        <a:sx n="33" d="100"/>
        <a:sy n="33" d="100"/>
      </p:scale>
      <p:origin x="0" y="40626"/>
    </p:cViewPr>
  </p:outlineViewPr>
  <p:notesTextViewPr>
    <p:cViewPr>
      <p:scale>
        <a:sx n="1" d="1"/>
        <a:sy n="1" d="1"/>
      </p:scale>
      <p:origin x="0" y="0"/>
    </p:cViewPr>
  </p:notesTextViewPr>
  <p:sorterViewPr>
    <p:cViewPr>
      <p:scale>
        <a:sx n="70" d="100"/>
        <a:sy n="70" d="100"/>
      </p:scale>
      <p:origin x="0" y="3630"/>
    </p:cViewPr>
  </p:sorterViewPr>
  <p:notesViewPr>
    <p:cSldViewPr>
      <p:cViewPr>
        <p:scale>
          <a:sx n="80" d="100"/>
          <a:sy n="80" d="100"/>
        </p:scale>
        <p:origin x="-2316" y="14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heme" Target="theme/theme1.xml"/><Relationship Id="rId59"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a:t>This is a very theoretical chapter.  Most students in principles-level courses are a bit less patient with theory than with real-world applications.  However, you can tell your students that learning the material in this chapter will pay off in (at least) two ways.  </a:t>
            </a:r>
          </a:p>
          <a:p>
            <a:pPr eaLnBrk="1" hangingPunct="1"/>
            <a:endParaRPr lang="en-US" sz="1000" dirty="0"/>
          </a:p>
          <a:p>
            <a:pPr eaLnBrk="1" hangingPunct="1"/>
            <a:r>
              <a:rPr lang="en-US" sz="1000" dirty="0"/>
              <a:t>First, the tools introduced in this chapter (consumer &amp; producer surplus, welfare economics) are used extensively in the real world to assess the costs and benefits of policies and market imperfections.  When does a policy do more harm than good?  Who does the policy make better off, and who is made worse off?  How do the total gains to the winners compare to the total losses incurred by the losers?  The following two chapters will use the tools of welfare economics to analyze taxes and international trade (including restrictions on trade).  Students typically find these applications very interesting, and they are much easier to learn after students have a good working knowledge of the material covered in this chapter.</a:t>
            </a:r>
          </a:p>
          <a:p>
            <a:pPr eaLnBrk="1" hangingPunct="1"/>
            <a:endParaRPr lang="en-US" sz="1000" dirty="0"/>
          </a:p>
          <a:p>
            <a:pPr eaLnBrk="1" hangingPunct="1"/>
            <a:r>
              <a:rPr lang="en-US" sz="1000" dirty="0"/>
              <a:t>Second, this chapter illuminates one of the most important ideas in economics:  Adam Smith’s invisible hand, </a:t>
            </a:r>
            <a:r>
              <a:rPr lang="en-US" sz="1000" i="0" dirty="0"/>
              <a:t>a.k.a.</a:t>
            </a:r>
            <a:r>
              <a:rPr lang="en-US" sz="1000" i="1" dirty="0"/>
              <a:t> </a:t>
            </a:r>
            <a:r>
              <a:rPr lang="en-US" sz="1000" dirty="0"/>
              <a:t>the principle that markets are usually a good way to organize economic activity. </a:t>
            </a:r>
          </a:p>
          <a:p>
            <a:pPr eaLnBrk="1" hangingPunct="1"/>
            <a:endParaRPr lang="en-US" sz="1000" dirty="0"/>
          </a:p>
          <a:p>
            <a:pPr eaLnBrk="1" hangingPunct="1"/>
            <a:r>
              <a:rPr lang="en-US" sz="1000" dirty="0"/>
              <a:t>Note that this analysis assumes perfect competition.  When this assumption fails, the market on its own may not maximize society’s well-being.  We will study such market failures in later chapters, and we’ll use the tools of welfare economics to see how public policy can improve on the market outcome in such cases.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88728F8-44FA-49AA-AA0B-B39DA69782E1}" type="slidenum">
              <a:rPr lang="en-US" smtClean="0"/>
              <a:pPr/>
              <a:t>10</a:t>
            </a:fld>
            <a:endParaRPr lang="en-US"/>
          </a:p>
        </p:txBody>
      </p:sp>
      <p:sp>
        <p:nvSpPr>
          <p:cNvPr id="819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B56F5DA-ED8C-4B95-8E54-41C922879A69}" type="slidenum">
              <a:rPr lang="en-US" sz="1200">
                <a:cs typeface="Arial" charset="0"/>
              </a:rPr>
              <a:pPr algn="r"/>
              <a:t>10</a:t>
            </a:fld>
            <a:endParaRPr lang="en-US" sz="1200">
              <a:cs typeface="Arial" charset="0"/>
            </a:endParaRPr>
          </a:p>
        </p:txBody>
      </p:sp>
      <p:sp>
        <p:nvSpPr>
          <p:cNvPr id="81924" name="Rectangle 2"/>
          <p:cNvSpPr>
            <a:spLocks noGrp="1" noRot="1" noChangeAspect="1" noChangeArrowheads="1" noTextEdit="1"/>
          </p:cNvSpPr>
          <p:nvPr>
            <p:ph type="sldImg"/>
          </p:nvPr>
        </p:nvSpPr>
        <p:spPr>
          <a:xfrm>
            <a:off x="1143000" y="534988"/>
            <a:ext cx="4572000" cy="3429000"/>
          </a:xfrm>
          <a:ln/>
        </p:spPr>
      </p:sp>
      <p:sp>
        <p:nvSpPr>
          <p:cNvPr id="81925"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B8A7919-440F-481F-86D3-9E5D229FA923}" type="slidenum">
              <a:rPr lang="en-US" smtClean="0"/>
              <a:pPr/>
              <a:t>11</a:t>
            </a:fld>
            <a:endParaRPr lang="en-US"/>
          </a:p>
        </p:txBody>
      </p:sp>
      <p:sp>
        <p:nvSpPr>
          <p:cNvPr id="829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AFCD59F-0772-49AE-AA9E-DA9E59B9889D}" type="slidenum">
              <a:rPr lang="en-US" sz="1200">
                <a:cs typeface="Arial" charset="0"/>
              </a:rPr>
              <a:pPr algn="r"/>
              <a:t>11</a:t>
            </a:fld>
            <a:endParaRPr lang="en-US" sz="1200">
              <a:cs typeface="Arial" charset="0"/>
            </a:endParaRPr>
          </a:p>
        </p:txBody>
      </p:sp>
      <p:sp>
        <p:nvSpPr>
          <p:cNvPr id="82948" name="Rectangle 2"/>
          <p:cNvSpPr>
            <a:spLocks noGrp="1" noRot="1" noChangeAspect="1" noChangeArrowheads="1" noTextEdit="1"/>
          </p:cNvSpPr>
          <p:nvPr>
            <p:ph type="sldImg"/>
          </p:nvPr>
        </p:nvSpPr>
        <p:spPr>
          <a:xfrm>
            <a:off x="1143000" y="534988"/>
            <a:ext cx="4572000" cy="3429000"/>
          </a:xfrm>
          <a:ln/>
        </p:spPr>
      </p:sp>
      <p:sp>
        <p:nvSpPr>
          <p:cNvPr id="82949"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981DD22-E6BF-495A-8202-164C35F011C0}" type="slidenum">
              <a:rPr lang="en-US" smtClean="0"/>
              <a:pPr/>
              <a:t>12</a:t>
            </a:fld>
            <a:endParaRPr lang="en-US"/>
          </a:p>
        </p:txBody>
      </p:sp>
      <p:sp>
        <p:nvSpPr>
          <p:cNvPr id="839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CDC1404-26C9-4847-B0DF-E2AD89D7B250}" type="slidenum">
              <a:rPr lang="en-US" sz="1200">
                <a:cs typeface="Arial" charset="0"/>
              </a:rPr>
              <a:pPr algn="r"/>
              <a:t>12</a:t>
            </a:fld>
            <a:endParaRPr lang="en-US" sz="1200">
              <a:cs typeface="Arial" charset="0"/>
            </a:endParaRPr>
          </a:p>
        </p:txBody>
      </p:sp>
      <p:sp>
        <p:nvSpPr>
          <p:cNvPr id="83972" name="Rectangle 2"/>
          <p:cNvSpPr>
            <a:spLocks noGrp="1" noRot="1" noChangeAspect="1" noChangeArrowheads="1" noTextEdit="1"/>
          </p:cNvSpPr>
          <p:nvPr>
            <p:ph type="sldImg"/>
          </p:nvPr>
        </p:nvSpPr>
        <p:spPr>
          <a:xfrm>
            <a:off x="1143000" y="534988"/>
            <a:ext cx="4572000" cy="3429000"/>
          </a:xfrm>
          <a:ln/>
        </p:spPr>
      </p:sp>
      <p:sp>
        <p:nvSpPr>
          <p:cNvPr id="83973"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0AFCCA4-AADA-475C-ABEE-8EA0420A1748}" type="slidenum">
              <a:rPr lang="en-US" smtClean="0"/>
              <a:pPr/>
              <a:t>13</a:t>
            </a:fld>
            <a:endParaRPr lang="en-US"/>
          </a:p>
        </p:txBody>
      </p:sp>
      <p:sp>
        <p:nvSpPr>
          <p:cNvPr id="849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BA12A8C-8C2A-439D-A95E-132667818B24}" type="slidenum">
              <a:rPr lang="en-US" sz="1200">
                <a:cs typeface="Arial" charset="0"/>
              </a:rPr>
              <a:pPr algn="r"/>
              <a:t>13</a:t>
            </a:fld>
            <a:endParaRPr lang="en-US" sz="1200">
              <a:cs typeface="Arial" charset="0"/>
            </a:endParaRPr>
          </a:p>
        </p:txBody>
      </p:sp>
      <p:sp>
        <p:nvSpPr>
          <p:cNvPr id="84996" name="Rectangle 2"/>
          <p:cNvSpPr>
            <a:spLocks noGrp="1" noRot="1" noChangeAspect="1" noChangeArrowheads="1" noTextEdit="1"/>
          </p:cNvSpPr>
          <p:nvPr>
            <p:ph type="sldImg"/>
          </p:nvPr>
        </p:nvSpPr>
        <p:spPr>
          <a:xfrm>
            <a:off x="1143000" y="534988"/>
            <a:ext cx="4572000" cy="3429000"/>
          </a:xfrm>
          <a:ln/>
        </p:spPr>
      </p:sp>
      <p:sp>
        <p:nvSpPr>
          <p:cNvPr id="84997"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Is the market’s allocation of resources desirable?  This question is important, because the answer to it has implications for the proper role and scope of government.  </a:t>
            </a:r>
          </a:p>
          <a:p>
            <a:pPr eaLnBrk="1" hangingPunct="1"/>
            <a:endParaRPr lang="en-US" dirty="0"/>
          </a:p>
          <a:p>
            <a:pPr eaLnBrk="1" hangingPunct="1"/>
            <a:r>
              <a:rPr lang="en-US" dirty="0"/>
              <a:t>If the market’s allocation is generally desirable, then the role of government should be limited to the protection of property rights, national defense and so forth.  If not, then public policy may potentially be able to improve upon the market’s allocation.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703185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x</a:t>
            </a:r>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703185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95DF3DB-AA54-4870-80A5-58E549DD9F24}" type="slidenum">
              <a:rPr lang="en-US" smtClean="0"/>
              <a:pPr/>
              <a:t>16</a:t>
            </a:fld>
            <a:endParaRPr lang="en-US"/>
          </a:p>
        </p:txBody>
      </p:sp>
      <p:sp>
        <p:nvSpPr>
          <p:cNvPr id="9113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F3DF000-4EBF-424A-9134-6312A765F773}" type="slidenum">
              <a:rPr lang="en-US" sz="1200">
                <a:cs typeface="Arial" charset="0"/>
              </a:rPr>
              <a:pPr algn="r"/>
              <a:t>16</a:t>
            </a:fld>
            <a:endParaRPr lang="en-US" sz="1200">
              <a:cs typeface="Arial" charset="0"/>
            </a:endParaRPr>
          </a:p>
        </p:txBody>
      </p:sp>
      <p:sp>
        <p:nvSpPr>
          <p:cNvPr id="91140" name="Rectangle 2"/>
          <p:cNvSpPr>
            <a:spLocks noGrp="1" noRot="1" noChangeAspect="1" noChangeArrowheads="1" noTextEdit="1"/>
          </p:cNvSpPr>
          <p:nvPr>
            <p:ph type="sldImg"/>
          </p:nvPr>
        </p:nvSpPr>
        <p:spPr>
          <a:xfrm>
            <a:off x="1143000" y="534988"/>
            <a:ext cx="4572000" cy="3429000"/>
          </a:xfrm>
          <a:ln/>
        </p:spPr>
      </p:sp>
      <p:sp>
        <p:nvSpPr>
          <p:cNvPr id="91141"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3D5EB08-75F9-494B-BCF1-DB013C5F29CC}" type="slidenum">
              <a:rPr lang="en-US" smtClean="0"/>
              <a:pPr/>
              <a:t>17</a:t>
            </a:fld>
            <a:endParaRPr lang="en-US"/>
          </a:p>
        </p:txBody>
      </p:sp>
      <p:sp>
        <p:nvSpPr>
          <p:cNvPr id="9216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C8B373-E324-4C29-8F8F-4106729DE3C9}" type="slidenum">
              <a:rPr lang="en-US" sz="1200">
                <a:cs typeface="Arial" charset="0"/>
              </a:rPr>
              <a:pPr algn="r"/>
              <a:t>17</a:t>
            </a:fld>
            <a:endParaRPr lang="en-US" sz="1200">
              <a:cs typeface="Arial" charset="0"/>
            </a:endParaRPr>
          </a:p>
        </p:txBody>
      </p:sp>
      <p:sp>
        <p:nvSpPr>
          <p:cNvPr id="92164" name="Rectangle 2"/>
          <p:cNvSpPr>
            <a:spLocks noGrp="1" noRot="1" noChangeAspect="1" noChangeArrowheads="1" noTextEdit="1"/>
          </p:cNvSpPr>
          <p:nvPr>
            <p:ph type="sldImg"/>
          </p:nvPr>
        </p:nvSpPr>
        <p:spPr>
          <a:xfrm>
            <a:off x="1143000" y="534988"/>
            <a:ext cx="4572000" cy="3429000"/>
          </a:xfrm>
          <a:ln/>
        </p:spPr>
      </p:sp>
      <p:sp>
        <p:nvSpPr>
          <p:cNvPr id="92165" name="Rectangle 3"/>
          <p:cNvSpPr>
            <a:spLocks noGrp="1" noChangeArrowheads="1"/>
          </p:cNvSpPr>
          <p:nvPr>
            <p:ph type="body" idx="1"/>
          </p:nvPr>
        </p:nvSpPr>
        <p:spPr>
          <a:xfrm>
            <a:off x="685800" y="4248150"/>
            <a:ext cx="5486400" cy="4210050"/>
          </a:xfrm>
          <a:noFill/>
          <a:ln/>
        </p:spPr>
        <p:txBody>
          <a:bodyPr/>
          <a:lstStyle/>
          <a:p>
            <a:pPr eaLnBrk="1" hangingPunct="1"/>
            <a:r>
              <a:rPr lang="en-US"/>
              <a:t>It may be worth reminding your students that, at each Q, the height of the D curve is the marginal buyer’s valuation of the good.  Hence, the buyers from 0 to 15 all value the good at least as much as the price, so they will purchase the good at the market price.  </a:t>
            </a:r>
          </a:p>
          <a:p>
            <a:pPr eaLnBrk="1" hangingPunct="1"/>
            <a:endParaRPr lang="en-US"/>
          </a:p>
          <a:p>
            <a:pPr eaLnBrk="1" hangingPunct="1"/>
            <a:r>
              <a:rPr lang="en-US"/>
              <a:t>The buyers from 15 on up value the good less than $30, so they won’t buy the good.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FAC2C90-3000-4132-B4FF-A2F4E7A10F6F}" type="slidenum">
              <a:rPr lang="en-US" smtClean="0"/>
              <a:pPr/>
              <a:t>18</a:t>
            </a:fld>
            <a:endParaRPr lang="en-US"/>
          </a:p>
        </p:txBody>
      </p:sp>
      <p:sp>
        <p:nvSpPr>
          <p:cNvPr id="931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A59E92B-3382-4AB4-A96C-6F10A2C0E354}" type="slidenum">
              <a:rPr lang="en-US" sz="1200">
                <a:cs typeface="Arial" charset="0"/>
              </a:rPr>
              <a:pPr algn="r"/>
              <a:t>18</a:t>
            </a:fld>
            <a:endParaRPr lang="en-US" sz="1200">
              <a:cs typeface="Arial" charset="0"/>
            </a:endParaRPr>
          </a:p>
        </p:txBody>
      </p:sp>
      <p:sp>
        <p:nvSpPr>
          <p:cNvPr id="93188" name="Rectangle 2"/>
          <p:cNvSpPr>
            <a:spLocks noGrp="1" noRot="1" noChangeAspect="1" noChangeArrowheads="1" noTextEdit="1"/>
          </p:cNvSpPr>
          <p:nvPr>
            <p:ph type="sldImg"/>
          </p:nvPr>
        </p:nvSpPr>
        <p:spPr>
          <a:xfrm>
            <a:off x="1143000" y="534988"/>
            <a:ext cx="4572000" cy="3429000"/>
          </a:xfrm>
          <a:ln/>
        </p:spPr>
      </p:sp>
      <p:sp>
        <p:nvSpPr>
          <p:cNvPr id="93189" name="Rectangle 3"/>
          <p:cNvSpPr>
            <a:spLocks noGrp="1" noChangeArrowheads="1"/>
          </p:cNvSpPr>
          <p:nvPr>
            <p:ph type="body" idx="1"/>
          </p:nvPr>
        </p:nvSpPr>
        <p:spPr>
          <a:xfrm>
            <a:off x="685800" y="4248150"/>
            <a:ext cx="5486400" cy="4210050"/>
          </a:xfrm>
          <a:noFill/>
          <a:ln/>
        </p:spPr>
        <p:txBody>
          <a:bodyPr/>
          <a:lstStyle/>
          <a:p>
            <a:pPr eaLnBrk="1" hangingPunct="1"/>
            <a:r>
              <a:rPr lang="en-US" dirty="0"/>
              <a:t>Because the height of the S curve tells us sellers’ costs, we can determine the following:  </a:t>
            </a:r>
          </a:p>
          <a:p>
            <a:pPr eaLnBrk="1" hangingPunct="1"/>
            <a:endParaRPr lang="en-US" dirty="0"/>
          </a:p>
          <a:p>
            <a:pPr eaLnBrk="1" hangingPunct="1"/>
            <a:r>
              <a:rPr lang="en-US" dirty="0"/>
              <a:t>The sellers of the first 15 units have cost &lt; $30, so it is worthwhile for them to produce the good.  </a:t>
            </a:r>
          </a:p>
          <a:p>
            <a:pPr eaLnBrk="1" hangingPunct="1"/>
            <a:endParaRPr lang="en-US" dirty="0"/>
          </a:p>
          <a:p>
            <a:pPr eaLnBrk="1" hangingPunct="1"/>
            <a:r>
              <a:rPr lang="en-US" dirty="0"/>
              <a:t>The other sellers have cost &gt; $30, so they will not sell the good if P = $30.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6FD067F-32E6-45BD-A388-CB97ACDA2155}" type="slidenum">
              <a:rPr lang="en-US" smtClean="0"/>
              <a:pPr/>
              <a:t>19</a:t>
            </a:fld>
            <a:endParaRPr lang="en-US"/>
          </a:p>
        </p:txBody>
      </p:sp>
      <p:sp>
        <p:nvSpPr>
          <p:cNvPr id="942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BF6F443-248E-4AFA-8E95-CBF05B8C321F}" type="slidenum">
              <a:rPr lang="en-US" sz="1200">
                <a:cs typeface="Arial" charset="0"/>
              </a:rPr>
              <a:pPr algn="r"/>
              <a:t>19</a:t>
            </a:fld>
            <a:endParaRPr lang="en-US" sz="1200">
              <a:cs typeface="Arial" charset="0"/>
            </a:endParaRPr>
          </a:p>
        </p:txBody>
      </p:sp>
      <p:sp>
        <p:nvSpPr>
          <p:cNvPr id="94212" name="Rectangle 2"/>
          <p:cNvSpPr>
            <a:spLocks noGrp="1" noRot="1" noChangeAspect="1" noChangeArrowheads="1" noTextEdit="1"/>
          </p:cNvSpPr>
          <p:nvPr>
            <p:ph type="sldImg"/>
          </p:nvPr>
        </p:nvSpPr>
        <p:spPr>
          <a:xfrm>
            <a:off x="1143000" y="534988"/>
            <a:ext cx="4572000" cy="3429000"/>
          </a:xfrm>
          <a:ln/>
        </p:spPr>
      </p:sp>
      <p:sp>
        <p:nvSpPr>
          <p:cNvPr id="94213" name="Rectangle 3"/>
          <p:cNvSpPr>
            <a:spLocks noGrp="1" noChangeArrowheads="1"/>
          </p:cNvSpPr>
          <p:nvPr>
            <p:ph type="body" idx="1"/>
          </p:nvPr>
        </p:nvSpPr>
        <p:spPr>
          <a:xfrm>
            <a:off x="685800" y="4248150"/>
            <a:ext cx="5486400" cy="4210050"/>
          </a:xfrm>
          <a:noFill/>
          <a:ln/>
        </p:spPr>
        <p:txBody>
          <a:bodyPr/>
          <a:lstStyle/>
          <a:p>
            <a:pPr eaLnBrk="1" hangingPunct="1"/>
            <a:r>
              <a:rPr lang="en-US" dirty="0"/>
              <a:t>This slide shows that, if we are starting from a Q greater than the market equilibrium quantity, we can increase total surplus by reducing Q.  The slide demonstrates this for one particular Q (20), but it is true for any Q greater than the equilibrium quantity.  </a:t>
            </a:r>
          </a:p>
          <a:p>
            <a:pPr eaLnBrk="1" hangingPunct="1"/>
            <a:endParaRPr lang="en-US" dirty="0"/>
          </a:p>
          <a:p>
            <a:pPr eaLnBrk="1" hangingPunct="1"/>
            <a:r>
              <a:rPr lang="en-US" dirty="0"/>
              <a:t>Thus, if we continue to reduce Q, total surplus will continue to increase—until we get to the equilibrium quantity.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Welfare economics looks at:</a:t>
            </a:r>
          </a:p>
          <a:p>
            <a:pPr marL="171450" lvl="0" indent="-171450">
              <a:buFont typeface="Arial" panose="020B0604020202020204" pitchFamily="34" charset="0"/>
              <a:buChar char="•"/>
            </a:pPr>
            <a:r>
              <a:rPr lang="en-US" altLang="en-US" dirty="0"/>
              <a:t>Benefits that buyers and sellers receive from engaging in market transactions</a:t>
            </a:r>
          </a:p>
          <a:p>
            <a:pPr marL="171450" lvl="0" indent="-171450">
              <a:buFont typeface="Arial" panose="020B0604020202020204" pitchFamily="34" charset="0"/>
              <a:buChar char="•"/>
            </a:pPr>
            <a:r>
              <a:rPr lang="en-US" altLang="en-US" dirty="0"/>
              <a:t>How society can make these benefits as large as possible</a:t>
            </a:r>
          </a:p>
          <a:p>
            <a:pPr marL="0" lvl="0" indent="0">
              <a:buFont typeface="Arial" panose="020B0604020202020204" pitchFamily="34" charset="0"/>
              <a:buNone/>
            </a:pPr>
            <a:r>
              <a:rPr lang="en-US" altLang="en-US" dirty="0"/>
              <a:t>In any market, the equilibrium of supply and demand maximizes the total benefits received by all buyers and sellers combined</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2657689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D49ABB9-F1AC-46B5-9B9F-3BCEFC74C04B}" type="slidenum">
              <a:rPr lang="en-US" smtClean="0"/>
              <a:pPr/>
              <a:t>20</a:t>
            </a:fld>
            <a:endParaRPr lang="en-US"/>
          </a:p>
        </p:txBody>
      </p:sp>
      <p:sp>
        <p:nvSpPr>
          <p:cNvPr id="952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8235A2B-49A1-44F2-8F01-011E551A1347}" type="slidenum">
              <a:rPr lang="en-US" sz="1200">
                <a:cs typeface="Arial" charset="0"/>
              </a:rPr>
              <a:pPr algn="r"/>
              <a:t>20</a:t>
            </a:fld>
            <a:endParaRPr lang="en-US" sz="1200">
              <a:cs typeface="Arial" charset="0"/>
            </a:endParaRPr>
          </a:p>
        </p:txBody>
      </p:sp>
      <p:sp>
        <p:nvSpPr>
          <p:cNvPr id="95236" name="Rectangle 2"/>
          <p:cNvSpPr>
            <a:spLocks noGrp="1" noRot="1" noChangeAspect="1" noChangeArrowheads="1" noTextEdit="1"/>
          </p:cNvSpPr>
          <p:nvPr>
            <p:ph type="sldImg"/>
          </p:nvPr>
        </p:nvSpPr>
        <p:spPr>
          <a:xfrm>
            <a:off x="1143000" y="534988"/>
            <a:ext cx="4572000" cy="3429000"/>
          </a:xfrm>
          <a:ln/>
        </p:spPr>
      </p:sp>
      <p:sp>
        <p:nvSpPr>
          <p:cNvPr id="95237" name="Rectangle 3"/>
          <p:cNvSpPr>
            <a:spLocks noGrp="1" noChangeArrowheads="1"/>
          </p:cNvSpPr>
          <p:nvPr>
            <p:ph type="body" idx="1"/>
          </p:nvPr>
        </p:nvSpPr>
        <p:spPr>
          <a:xfrm>
            <a:off x="685800" y="4248150"/>
            <a:ext cx="5486400" cy="4210050"/>
          </a:xfrm>
          <a:noFill/>
          <a:ln/>
        </p:spPr>
        <p:txBody>
          <a:bodyPr/>
          <a:lstStyle/>
          <a:p>
            <a:pPr eaLnBrk="1" hangingPunct="1"/>
            <a:r>
              <a:rPr lang="en-US" dirty="0"/>
              <a:t>This slide shows that, if we are starting from a Q less than the market equilibrium quantity, we can increase total surplus by increasing Q.  The slide demonstrates this for one particular Q (10), but it is true for any Q below the equilibrium quantity.  </a:t>
            </a:r>
          </a:p>
          <a:p>
            <a:pPr eaLnBrk="1" hangingPunct="1"/>
            <a:endParaRPr lang="en-US" dirty="0"/>
          </a:p>
          <a:p>
            <a:pPr eaLnBrk="1" hangingPunct="1"/>
            <a:r>
              <a:rPr lang="en-US" dirty="0"/>
              <a:t>Thus, if we continue to increase Q, total surplus will continue to increase—until we get to the equilibrium quantity.</a:t>
            </a:r>
          </a:p>
          <a:p>
            <a:pPr eaLnBrk="1" hangingPunct="1"/>
            <a:endParaRPr lang="en-US" dirty="0"/>
          </a:p>
          <a:p>
            <a:pPr eaLnBrk="1" hangingPunct="1"/>
            <a:r>
              <a:rPr lang="en-US" dirty="0"/>
              <a:t>Therefore the market equilibrium</a:t>
            </a:r>
            <a:r>
              <a:rPr lang="en-US" baseline="0" dirty="0"/>
              <a:t> </a:t>
            </a:r>
            <a:r>
              <a:rPr lang="en-US" dirty="0"/>
              <a:t>quantity maximizes total surplus: At any other quantity, total surplus will increase by moving toward the market equilibrium quantity.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and the following slide contain passages from </a:t>
            </a:r>
            <a:r>
              <a:rPr lang="en-US" i="1" dirty="0"/>
              <a:t>The Wealth of Nations</a:t>
            </a:r>
            <a:r>
              <a:rPr lang="en-US" dirty="0"/>
              <a:t>.  It would be hard to overstate the impact of the ideas in these passages.  </a:t>
            </a:r>
          </a:p>
          <a:p>
            <a:pPr eaLnBrk="1" hangingPunct="1"/>
            <a:endParaRPr lang="en-US" dirty="0"/>
          </a:p>
          <a:p>
            <a:pPr eaLnBrk="1" hangingPunct="1"/>
            <a:r>
              <a:rPr lang="en-US" dirty="0"/>
              <a:t>I have included them here because students should be able to better understand and appreciate their significance after having just seen the analysis of market efficiency.</a:t>
            </a:r>
          </a:p>
          <a:p>
            <a:pPr eaLnBrk="1" hangingPunct="1"/>
            <a:endParaRPr lang="en-US" dirty="0"/>
          </a:p>
          <a:p>
            <a:pPr eaLnBrk="1" hangingPunct="1"/>
            <a:r>
              <a:rPr lang="en-US" dirty="0"/>
              <a:t>If you’re pressed for time, you might delete the first of these two slides, as it is probably less important than the second one.  The passages on this first slide convey the sense that the economy is made up of a completely uncoordinated mass of individuals, each acting in his or her own self interest.  On the next slide, Smith discusses the invisible hand.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4181698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4181698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1220065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used welfare economics to demonstrate one of the Ten Principles: Markets are usually a good way to organize economic activity</a:t>
            </a:r>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2207491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We’ll use welfare economics to see how public policy may improve on the market outcome in cases of market failures (market power and externalities).  </a:t>
            </a:r>
          </a:p>
          <a:p>
            <a:pPr eaLnBrk="1" hangingPunct="1"/>
            <a:r>
              <a:rPr lang="en-US" sz="1200" dirty="0"/>
              <a:t>Despite the possibility of market failure, the analysis in this chapter applies in many markets, and the invisible hand remains extremely important.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39365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D6C85A0-85AC-4ACA-9715-7C6E5D340FB7}" type="slidenum">
              <a:rPr lang="en-US" smtClean="0"/>
              <a:pPr/>
              <a:t>3</a:t>
            </a:fld>
            <a:endParaRPr lang="en-US"/>
          </a:p>
        </p:txBody>
      </p:sp>
      <p:sp>
        <p:nvSpPr>
          <p:cNvPr id="6656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D734251-E0DC-4B05-811D-01D40DBF38F0}" type="slidenum">
              <a:rPr lang="en-US" sz="1200">
                <a:cs typeface="Arial" charset="0"/>
              </a:rPr>
              <a:pPr algn="r"/>
              <a:t>3</a:t>
            </a:fld>
            <a:endParaRPr lang="en-US" sz="1200">
              <a:cs typeface="Arial" charset="0"/>
            </a:endParaRPr>
          </a:p>
        </p:txBody>
      </p:sp>
      <p:sp>
        <p:nvSpPr>
          <p:cNvPr id="66564" name="Rectangle 2"/>
          <p:cNvSpPr>
            <a:spLocks noGrp="1" noRot="1" noChangeAspect="1" noChangeArrowheads="1" noTextEdit="1"/>
          </p:cNvSpPr>
          <p:nvPr>
            <p:ph type="sldImg"/>
          </p:nvPr>
        </p:nvSpPr>
        <p:spPr>
          <a:xfrm>
            <a:off x="1143000" y="534988"/>
            <a:ext cx="4572000" cy="3429000"/>
          </a:xfrm>
          <a:ln/>
        </p:spPr>
      </p:sp>
      <p:sp>
        <p:nvSpPr>
          <p:cNvPr id="66565" name="Rectangle 3"/>
          <p:cNvSpPr>
            <a:spLocks noGrp="1" noChangeArrowheads="1"/>
          </p:cNvSpPr>
          <p:nvPr>
            <p:ph type="body" idx="1"/>
          </p:nvPr>
        </p:nvSpPr>
        <p:spPr>
          <a:xfrm>
            <a:off x="685800" y="4248150"/>
            <a:ext cx="5486400" cy="4210050"/>
          </a:xfrm>
          <a:noFill/>
          <a:ln/>
        </p:spPr>
        <p:txBody>
          <a:bodyPr/>
          <a:lstStyle/>
          <a:p>
            <a:pPr eaLnBrk="1" hangingPunct="1"/>
            <a:r>
              <a:rPr lang="en-US"/>
              <a:t>When Q = 1, the height of the demand curve is $300, which is Flea’s willingness to pay, or how much he values an iPod.  At any price higher than $300, Flea leaves the market; hence, at Q = 1, Flea is the marginal buyer.  </a:t>
            </a:r>
          </a:p>
          <a:p>
            <a:pPr eaLnBrk="1" hangingPunct="1"/>
            <a:endParaRPr lang="en-US"/>
          </a:p>
          <a:p>
            <a:pPr eaLnBrk="1" hangingPunct="1"/>
            <a:r>
              <a:rPr lang="en-US"/>
              <a:t>When Q = 2, the height of the demand curve is $250, which is Anthony’s willingness to pay, or how much he values an iPod.  At any price higher than $250, Anthony leaves the market; hence, at Q = 2, Anthony is the marginal buyer.  </a:t>
            </a:r>
          </a:p>
          <a:p>
            <a:pPr eaLnBrk="1" hangingPunct="1"/>
            <a:endParaRPr lang="en-US"/>
          </a:p>
          <a:p>
            <a:pPr eaLnBrk="1" hangingPunct="1"/>
            <a:r>
              <a:rPr lang="en-US"/>
              <a:t>And so forth.  </a:t>
            </a:r>
          </a:p>
          <a:p>
            <a:pPr eaLnBrk="1" hangingPunct="1"/>
            <a:endParaRPr lang="en-US"/>
          </a:p>
          <a:p>
            <a:pPr eaLnBrk="1" hangingPunct="1"/>
            <a:r>
              <a:rPr lang="en-US"/>
              <a:t>The lesson here is summarized in the text on the right side of the screen:  At each Q, the height of the D curve tells you the marginal buyer’s willingness to pay, or how much that buyer values the good.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52A5780-8615-4032-9D1C-B2055BF3EDE4}" type="slidenum">
              <a:rPr lang="en-US" smtClean="0"/>
              <a:pPr/>
              <a:t>4</a:t>
            </a:fld>
            <a:endParaRPr lang="en-US"/>
          </a:p>
        </p:txBody>
      </p:sp>
      <p:sp>
        <p:nvSpPr>
          <p:cNvPr id="686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605B779-FF25-463A-B7E7-DDCD110980E8}" type="slidenum">
              <a:rPr lang="en-US" sz="1200">
                <a:cs typeface="Arial" charset="0"/>
              </a:rPr>
              <a:pPr algn="r"/>
              <a:t>4</a:t>
            </a:fld>
            <a:endParaRPr lang="en-US" sz="1200">
              <a:cs typeface="Arial" charset="0"/>
            </a:endParaRPr>
          </a:p>
        </p:txBody>
      </p:sp>
      <p:sp>
        <p:nvSpPr>
          <p:cNvPr id="68612" name="Rectangle 2"/>
          <p:cNvSpPr>
            <a:spLocks noGrp="1" noRot="1" noChangeAspect="1" noChangeArrowheads="1" noTextEdit="1"/>
          </p:cNvSpPr>
          <p:nvPr>
            <p:ph type="sldImg"/>
          </p:nvPr>
        </p:nvSpPr>
        <p:spPr>
          <a:xfrm>
            <a:off x="1143000" y="534988"/>
            <a:ext cx="4572000" cy="3429000"/>
          </a:xfrm>
          <a:ln/>
        </p:spPr>
      </p:sp>
      <p:sp>
        <p:nvSpPr>
          <p:cNvPr id="68613" name="Rectangle 3"/>
          <p:cNvSpPr>
            <a:spLocks noGrp="1" noChangeArrowheads="1"/>
          </p:cNvSpPr>
          <p:nvPr>
            <p:ph type="body" idx="1"/>
          </p:nvPr>
        </p:nvSpPr>
        <p:spPr>
          <a:xfrm>
            <a:off x="685800" y="4248150"/>
            <a:ext cx="5486400" cy="4210050"/>
          </a:xfrm>
          <a:noFill/>
          <a:ln/>
        </p:spPr>
        <p:txBody>
          <a:bodyPr/>
          <a:lstStyle/>
          <a:p>
            <a:pPr eaLnBrk="1" hangingPunct="1"/>
            <a:r>
              <a:rPr lang="en-US" dirty="0"/>
              <a:t>The area of any rectangle equals base times height.  </a:t>
            </a:r>
          </a:p>
          <a:p>
            <a:pPr eaLnBrk="1" hangingPunct="1"/>
            <a:endParaRPr lang="en-US" dirty="0"/>
          </a:p>
          <a:p>
            <a:pPr eaLnBrk="1" hangingPunct="1"/>
            <a:r>
              <a:rPr lang="en-US" dirty="0"/>
              <a:t>For the green rectangle on this slide, </a:t>
            </a:r>
          </a:p>
          <a:p>
            <a:pPr eaLnBrk="1" hangingPunct="1"/>
            <a:r>
              <a:rPr lang="en-US" dirty="0"/>
              <a:t>	base = 1 </a:t>
            </a:r>
          </a:p>
          <a:p>
            <a:pPr eaLnBrk="1" hangingPunct="1"/>
            <a:r>
              <a:rPr lang="en-US" dirty="0"/>
              <a:t>	height = $300 – 260 = $40</a:t>
            </a:r>
          </a:p>
          <a:p>
            <a:pPr eaLnBrk="1" hangingPunct="1"/>
            <a:r>
              <a:rPr lang="en-US" dirty="0"/>
              <a:t>	area = 1 x $40 = $40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647EAA2-7B44-4C77-8ADB-701813562B2E}" type="slidenum">
              <a:rPr lang="en-US" smtClean="0"/>
              <a:pPr/>
              <a:t>5</a:t>
            </a:fld>
            <a:endParaRPr lang="en-US"/>
          </a:p>
        </p:txBody>
      </p:sp>
      <p:sp>
        <p:nvSpPr>
          <p:cNvPr id="696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9AE7E3B-B11D-453E-B364-C5B245F4435C}" type="slidenum">
              <a:rPr lang="en-US" sz="1200">
                <a:cs typeface="Arial" charset="0"/>
              </a:rPr>
              <a:pPr algn="r"/>
              <a:t>5</a:t>
            </a:fld>
            <a:endParaRPr lang="en-US" sz="1200">
              <a:cs typeface="Arial" charset="0"/>
            </a:endParaRPr>
          </a:p>
        </p:txBody>
      </p:sp>
      <p:sp>
        <p:nvSpPr>
          <p:cNvPr id="69636" name="Rectangle 2"/>
          <p:cNvSpPr>
            <a:spLocks noGrp="1" noRot="1" noChangeAspect="1" noChangeArrowheads="1" noTextEdit="1"/>
          </p:cNvSpPr>
          <p:nvPr>
            <p:ph type="sldImg"/>
          </p:nvPr>
        </p:nvSpPr>
        <p:spPr>
          <a:xfrm>
            <a:off x="1143000" y="534988"/>
            <a:ext cx="4572000" cy="3429000"/>
          </a:xfrm>
          <a:ln/>
        </p:spPr>
      </p:sp>
      <p:sp>
        <p:nvSpPr>
          <p:cNvPr id="69637" name="Rectangle 3"/>
          <p:cNvSpPr>
            <a:spLocks noGrp="1" noChangeArrowheads="1"/>
          </p:cNvSpPr>
          <p:nvPr>
            <p:ph type="body" idx="1"/>
          </p:nvPr>
        </p:nvSpPr>
        <p:spPr>
          <a:xfrm>
            <a:off x="685800" y="4248150"/>
            <a:ext cx="5486400" cy="4210050"/>
          </a:xfrm>
          <a:noFill/>
          <a:ln/>
        </p:spPr>
        <p:txBody>
          <a:bodyPr/>
          <a:lstStyle/>
          <a:p>
            <a:pPr eaLnBrk="1" hangingPunct="1"/>
            <a:r>
              <a:rPr lang="en-US"/>
              <a:t>The entire green area (total CS) can be divided into two rectangles:  </a:t>
            </a:r>
          </a:p>
          <a:p>
            <a:pPr eaLnBrk="1" hangingPunct="1"/>
            <a:endParaRPr lang="en-US"/>
          </a:p>
          <a:p>
            <a:pPr eaLnBrk="1" hangingPunct="1"/>
            <a:r>
              <a:rPr lang="en-US"/>
              <a:t>The first (and leftmost) represents Flea’s CS.  It has a height of $80 and a width of 1. </a:t>
            </a:r>
          </a:p>
          <a:p>
            <a:pPr eaLnBrk="1" hangingPunct="1"/>
            <a:endParaRPr lang="en-US"/>
          </a:p>
          <a:p>
            <a:pPr eaLnBrk="1" hangingPunct="1"/>
            <a:r>
              <a:rPr lang="en-US"/>
              <a:t>The second represents Anthony’s CS.  It has a height of $30 and a width of 1.  </a:t>
            </a:r>
          </a:p>
          <a:p>
            <a:pPr eaLnBrk="1" hangingPunct="1"/>
            <a:endParaRPr lang="en-US"/>
          </a:p>
          <a:p>
            <a:pPr eaLnBrk="1" hangingPunct="1"/>
            <a:r>
              <a:rPr lang="en-US"/>
              <a:t>The sum of these two rectangular areas equals total CS.  </a:t>
            </a:r>
          </a:p>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258D9FD-DDCD-4F80-BB9A-A24EE68F43DA}" type="slidenum">
              <a:rPr lang="en-US" smtClean="0"/>
              <a:pPr/>
              <a:t>6</a:t>
            </a:fld>
            <a:endParaRPr lang="en-US"/>
          </a:p>
        </p:txBody>
      </p:sp>
      <p:sp>
        <p:nvSpPr>
          <p:cNvPr id="7168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233A650-169C-4F9F-BCCE-41A74BFB4332}" type="slidenum">
              <a:rPr lang="en-US" sz="1200">
                <a:cs typeface="Arial" charset="0"/>
              </a:rPr>
              <a:pPr algn="r"/>
              <a:t>6</a:t>
            </a:fld>
            <a:endParaRPr lang="en-US" sz="1200">
              <a:cs typeface="Arial" charset="0"/>
            </a:endParaRPr>
          </a:p>
        </p:txBody>
      </p:sp>
      <p:sp>
        <p:nvSpPr>
          <p:cNvPr id="71684" name="Rectangle 2"/>
          <p:cNvSpPr>
            <a:spLocks noGrp="1" noRot="1" noChangeAspect="1" noChangeArrowheads="1" noTextEdit="1"/>
          </p:cNvSpPr>
          <p:nvPr>
            <p:ph type="sldImg"/>
          </p:nvPr>
        </p:nvSpPr>
        <p:spPr>
          <a:xfrm>
            <a:off x="1143000" y="534988"/>
            <a:ext cx="4572000" cy="3429000"/>
          </a:xfrm>
          <a:ln/>
        </p:spPr>
      </p:sp>
      <p:sp>
        <p:nvSpPr>
          <p:cNvPr id="71685" name="Rectangle 3"/>
          <p:cNvSpPr>
            <a:spLocks noGrp="1" noChangeArrowheads="1"/>
          </p:cNvSpPr>
          <p:nvPr>
            <p:ph type="body" idx="1"/>
          </p:nvPr>
        </p:nvSpPr>
        <p:spPr>
          <a:xfrm>
            <a:off x="685800" y="4248150"/>
            <a:ext cx="5486400" cy="4210050"/>
          </a:xfrm>
          <a:noFill/>
          <a:ln/>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CA4E8F3-2B9B-45B1-BE74-BD7D913A4C1D}" type="slidenum">
              <a:rPr lang="en-US" smtClean="0"/>
              <a:pPr/>
              <a:t>7</a:t>
            </a:fld>
            <a:endParaRPr lang="en-US"/>
          </a:p>
        </p:txBody>
      </p:sp>
      <p:sp>
        <p:nvSpPr>
          <p:cNvPr id="7270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301F562-7609-476D-A569-DA6D25B22D80}" type="slidenum">
              <a:rPr lang="en-US" sz="1200">
                <a:cs typeface="Arial" charset="0"/>
              </a:rPr>
              <a:pPr algn="r"/>
              <a:t>7</a:t>
            </a:fld>
            <a:endParaRPr lang="en-US" sz="1200">
              <a:cs typeface="Arial" charset="0"/>
            </a:endParaRPr>
          </a:p>
        </p:txBody>
      </p:sp>
      <p:sp>
        <p:nvSpPr>
          <p:cNvPr id="72708" name="Rectangle 2"/>
          <p:cNvSpPr>
            <a:spLocks noGrp="1" noRot="1" noChangeAspect="1" noChangeArrowheads="1" noTextEdit="1"/>
          </p:cNvSpPr>
          <p:nvPr>
            <p:ph type="sldImg"/>
          </p:nvPr>
        </p:nvSpPr>
        <p:spPr>
          <a:xfrm>
            <a:off x="1143000" y="534988"/>
            <a:ext cx="4572000" cy="3429000"/>
          </a:xfrm>
          <a:ln/>
        </p:spPr>
      </p:sp>
      <p:sp>
        <p:nvSpPr>
          <p:cNvPr id="72709" name="Rectangle 3"/>
          <p:cNvSpPr>
            <a:spLocks noGrp="1" noChangeArrowheads="1"/>
          </p:cNvSpPr>
          <p:nvPr>
            <p:ph type="body" idx="1"/>
          </p:nvPr>
        </p:nvSpPr>
        <p:spPr>
          <a:xfrm>
            <a:off x="685800" y="4248150"/>
            <a:ext cx="5486400" cy="4210050"/>
          </a:xfrm>
          <a:noFill/>
          <a:ln/>
        </p:spPr>
        <p:txBody>
          <a:bodyPr/>
          <a:lstStyle/>
          <a:p>
            <a:pPr eaLnBrk="1" hangingPunct="1"/>
            <a:r>
              <a:rPr lang="en-US"/>
              <a:t>Some students mistake the upper vertical intercept ($60 in this example) for the height of the blue triangle:  they forget to subtract off the height of the bottom of the triangle from the height of the top of the triangle.  So, the first one or two times, it might be worthwhile to show them how to find the height of the triangle.  </a:t>
            </a:r>
          </a:p>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0D02B21-51A3-4B6E-A0F3-68010129A3F4}" type="slidenum">
              <a:rPr lang="en-US" smtClean="0"/>
              <a:pPr/>
              <a:t>8</a:t>
            </a:fld>
            <a:endParaRPr lang="en-US"/>
          </a:p>
        </p:txBody>
      </p:sp>
      <p:sp>
        <p:nvSpPr>
          <p:cNvPr id="7373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9A884CA-8334-48DA-8FEB-0FF92212994F}" type="slidenum">
              <a:rPr lang="en-US" sz="1200">
                <a:cs typeface="Arial" charset="0"/>
              </a:rPr>
              <a:pPr algn="r"/>
              <a:t>8</a:t>
            </a:fld>
            <a:endParaRPr lang="en-US" sz="1200">
              <a:cs typeface="Arial" charset="0"/>
            </a:endParaRPr>
          </a:p>
        </p:txBody>
      </p:sp>
      <p:sp>
        <p:nvSpPr>
          <p:cNvPr id="73732" name="Rectangle 2"/>
          <p:cNvSpPr>
            <a:spLocks noGrp="1" noRot="1" noChangeAspect="1" noChangeArrowheads="1" noTextEdit="1"/>
          </p:cNvSpPr>
          <p:nvPr>
            <p:ph type="sldImg"/>
          </p:nvPr>
        </p:nvSpPr>
        <p:spPr>
          <a:xfrm>
            <a:off x="1143000" y="534988"/>
            <a:ext cx="4572000" cy="3429000"/>
          </a:xfrm>
          <a:ln/>
        </p:spPr>
      </p:sp>
      <p:sp>
        <p:nvSpPr>
          <p:cNvPr id="73733" name="Rectangle 3"/>
          <p:cNvSpPr>
            <a:spLocks noGrp="1" noChangeArrowheads="1"/>
          </p:cNvSpPr>
          <p:nvPr>
            <p:ph type="body" idx="1"/>
          </p:nvPr>
        </p:nvSpPr>
        <p:spPr>
          <a:xfrm>
            <a:off x="685800" y="4248150"/>
            <a:ext cx="5486400" cy="4210050"/>
          </a:xfrm>
          <a:noFill/>
          <a:ln/>
        </p:spPr>
        <p:txBody>
          <a:bodyPr/>
          <a:lstStyle/>
          <a:p>
            <a:pPr eaLnBrk="1" hangingPunct="1"/>
            <a:r>
              <a:rPr lang="en-US" dirty="0"/>
              <a:t>The textbook shows how a lower price increases CS.  Here we see how a higher price</a:t>
            </a:r>
            <a:r>
              <a:rPr lang="en-US" baseline="0" dirty="0"/>
              <a:t> decreases CS.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55DF9A9-675F-41E9-9390-AF0AAE9687B7}" type="slidenum">
              <a:rPr lang="en-US" smtClean="0"/>
              <a:pPr/>
              <a:t>9</a:t>
            </a:fld>
            <a:endParaRPr lang="en-US"/>
          </a:p>
        </p:txBody>
      </p:sp>
      <p:sp>
        <p:nvSpPr>
          <p:cNvPr id="798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2AF8A92-67AB-406F-A7DF-F02450B8C8D5}" type="slidenum">
              <a:rPr lang="en-US" sz="1200">
                <a:cs typeface="Arial" charset="0"/>
              </a:rPr>
              <a:pPr algn="r"/>
              <a:t>9</a:t>
            </a:fld>
            <a:endParaRPr lang="en-US" sz="1200">
              <a:cs typeface="Arial" charset="0"/>
            </a:endParaRPr>
          </a:p>
        </p:txBody>
      </p:sp>
      <p:sp>
        <p:nvSpPr>
          <p:cNvPr id="79876" name="Rectangle 2"/>
          <p:cNvSpPr>
            <a:spLocks noGrp="1" noRot="1" noChangeAspect="1" noChangeArrowheads="1" noTextEdit="1"/>
          </p:cNvSpPr>
          <p:nvPr>
            <p:ph type="sldImg"/>
          </p:nvPr>
        </p:nvSpPr>
        <p:spPr>
          <a:xfrm>
            <a:off x="1143000" y="534988"/>
            <a:ext cx="4572000" cy="3429000"/>
          </a:xfrm>
          <a:ln/>
        </p:spPr>
      </p:sp>
      <p:sp>
        <p:nvSpPr>
          <p:cNvPr id="79877" name="Rectangle 3"/>
          <p:cNvSpPr>
            <a:spLocks noGrp="1" noChangeArrowheads="1"/>
          </p:cNvSpPr>
          <p:nvPr>
            <p:ph type="body" idx="1"/>
          </p:nvPr>
        </p:nvSpPr>
        <p:spPr>
          <a:xfrm>
            <a:off x="685800" y="4248150"/>
            <a:ext cx="5486400" cy="4210050"/>
          </a:xfrm>
          <a:noFill/>
          <a:ln/>
        </p:spPr>
        <p:txBody>
          <a:bodyPr/>
          <a:lstStyle/>
          <a:p>
            <a:pPr eaLnBrk="1" hangingPunct="1"/>
            <a:r>
              <a:rPr lang="en-US"/>
              <a:t>For your students’ future reference, you might also note that we can use the term “marginal cost” as short-hand for “cost of the marginal seller.”  </a:t>
            </a:r>
          </a:p>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5400" dirty="0">
                <a:latin typeface="+mj-lt"/>
              </a:rPr>
              <a:t>ECONOMICS</a:t>
            </a:r>
            <a:r>
              <a:rPr lang="en-US" dirty="0"/>
              <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2548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805931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3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4" r:id="rId2"/>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28.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27.e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27.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27.e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vmlDrawing" Target="../drawings/vmlDrawing12.vml"/><Relationship Id="rId5" Type="http://schemas.openxmlformats.org/officeDocument/2006/relationships/image" Target="../media/image27.e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image" Target="../media/image27.e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27.e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15.vml"/><Relationship Id="rId5" Type="http://schemas.openxmlformats.org/officeDocument/2006/relationships/image" Target="../media/image27.emf"/><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16.vml"/><Relationship Id="rId5" Type="http://schemas.openxmlformats.org/officeDocument/2006/relationships/image" Target="../media/image27.emf"/><Relationship Id="rId4"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26.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26.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27.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27.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28.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276600"/>
            <a:ext cx="7010399" cy="1981200"/>
          </a:xfrm>
        </p:spPr>
        <p:txBody>
          <a:bodyPr/>
          <a:lstStyle/>
          <a:p>
            <a:pPr>
              <a:defRPr/>
            </a:pPr>
            <a:r>
              <a:rPr lang="en-US" sz="4800" dirty="0"/>
              <a:t>Consumers, Producers, and the Efficiency of Markets</a:t>
            </a:r>
          </a:p>
        </p:txBody>
      </p:sp>
      <p:sp>
        <p:nvSpPr>
          <p:cNvPr id="11" name="Text Placeholder 10"/>
          <p:cNvSpPr>
            <a:spLocks noGrp="1"/>
          </p:cNvSpPr>
          <p:nvPr>
            <p:ph type="body" sz="quarter" idx="16"/>
          </p:nvPr>
        </p:nvSpPr>
        <p:spPr/>
        <p:txBody>
          <a:bodyPr/>
          <a:lstStyle/>
          <a:p>
            <a:r>
              <a:rPr lang="en-US" dirty="0"/>
              <a:t>CHAPTER</a:t>
            </a:r>
          </a:p>
          <a:p>
            <a:r>
              <a:rPr lang="en-US" sz="6600" dirty="0">
                <a:solidFill>
                  <a:schemeClr val="tx2"/>
                </a:solidFill>
                <a:latin typeface="Cambria Math" panose="02040503050406030204" pitchFamily="18" charset="0"/>
                <a:ea typeface="Cambria Math" panose="02040503050406030204" pitchFamily="18" charset="0"/>
              </a:rPr>
              <a:t>7</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214313" y="1033463"/>
          <a:ext cx="4548187" cy="5200650"/>
        </p:xfrm>
        <a:graphic>
          <a:graphicData uri="http://schemas.openxmlformats.org/presentationml/2006/ole">
            <mc:AlternateContent xmlns:mc="http://schemas.openxmlformats.org/markup-compatibility/2006">
              <mc:Choice xmlns:v="urn:schemas-microsoft-com:vml" Requires="v">
                <p:oleObj spid="_x0000_s15383" name="Worksheet" r:id="rId4" imgW="2781181" imgH="3181231" progId="Excel.Sheet.8">
                  <p:embed/>
                </p:oleObj>
              </mc:Choice>
              <mc:Fallback>
                <p:oleObj name="Worksheet" r:id="rId4" imgW="2781181" imgH="318123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1033463"/>
                        <a:ext cx="4548187" cy="520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69" name="Rectangle 33"/>
          <p:cNvSpPr>
            <a:spLocks noChangeArrowheads="1"/>
          </p:cNvSpPr>
          <p:nvPr/>
        </p:nvSpPr>
        <p:spPr bwMode="auto">
          <a:xfrm>
            <a:off x="2174875" y="3097213"/>
            <a:ext cx="811213" cy="428625"/>
          </a:xfrm>
          <a:prstGeom prst="rect">
            <a:avLst/>
          </a:prstGeom>
          <a:solidFill>
            <a:srgbClr val="99CCFF"/>
          </a:solidFill>
          <a:ln w="9525">
            <a:noFill/>
            <a:miter lim="800000"/>
            <a:headEnd/>
            <a:tailEnd/>
          </a:ln>
        </p:spPr>
        <p:txBody>
          <a:bodyPr wrap="none" anchor="ctr"/>
          <a:lstStyle/>
          <a:p>
            <a:endParaRPr lang="en-US">
              <a:latin typeface="Arial"/>
              <a:cs typeface="Arial"/>
            </a:endParaRPr>
          </a:p>
        </p:txBody>
      </p:sp>
      <p:sp>
        <p:nvSpPr>
          <p:cNvPr id="142368" name="Rectangle 32"/>
          <p:cNvSpPr>
            <a:spLocks noChangeArrowheads="1"/>
          </p:cNvSpPr>
          <p:nvPr/>
        </p:nvSpPr>
        <p:spPr bwMode="auto">
          <a:xfrm>
            <a:off x="1370013" y="3097213"/>
            <a:ext cx="806450" cy="1314450"/>
          </a:xfrm>
          <a:prstGeom prst="rect">
            <a:avLst/>
          </a:prstGeom>
          <a:solidFill>
            <a:srgbClr val="99CCFF"/>
          </a:solidFill>
          <a:ln w="9525">
            <a:noFill/>
            <a:miter lim="800000"/>
            <a:headEnd/>
            <a:tailEnd/>
          </a:ln>
        </p:spPr>
        <p:txBody>
          <a:bodyPr wrap="none" anchor="ctr"/>
          <a:lstStyle/>
          <a:p>
            <a:endParaRPr lang="en-US">
              <a:latin typeface="Arial"/>
              <a:cs typeface="Arial"/>
            </a:endParaRPr>
          </a:p>
        </p:txBody>
      </p:sp>
      <p:sp>
        <p:nvSpPr>
          <p:cNvPr id="15367" name="Rectangle 3"/>
          <p:cNvSpPr>
            <a:spLocks noGrp="1" noChangeArrowheads="1"/>
          </p:cNvSpPr>
          <p:nvPr>
            <p:ph type="title"/>
          </p:nvPr>
        </p:nvSpPr>
        <p:spPr/>
        <p:txBody>
          <a:bodyPr/>
          <a:lstStyle/>
          <a:p>
            <a:pPr eaLnBrk="1" hangingPunct="1"/>
            <a:r>
              <a:rPr lang="en-US" sz="3600"/>
              <a:t>Producer Surplus and the S Curve</a:t>
            </a:r>
          </a:p>
        </p:txBody>
      </p:sp>
      <p:sp>
        <p:nvSpPr>
          <p:cNvPr id="6" name="Text Placeholder 5"/>
          <p:cNvSpPr>
            <a:spLocks noGrp="1"/>
          </p:cNvSpPr>
          <p:nvPr>
            <p:ph type="body" sz="quarter" idx="12"/>
          </p:nvPr>
        </p:nvSpPr>
        <p:spPr>
          <a:xfrm>
            <a:off x="4648201" y="533400"/>
            <a:ext cx="4495800" cy="5867400"/>
          </a:xfrm>
        </p:spPr>
        <p:txBody>
          <a:bodyPr/>
          <a:lstStyle/>
          <a:p>
            <a:pPr lvl="2"/>
            <a:r>
              <a:rPr lang="en-US" sz="2900" dirty="0">
                <a:cs typeface="Arial"/>
              </a:rPr>
              <a:t>PS = </a:t>
            </a:r>
            <a:r>
              <a:rPr lang="en-US" sz="2900" b="1" i="1" dirty="0">
                <a:cs typeface="Arial"/>
              </a:rPr>
              <a:t>P</a:t>
            </a:r>
            <a:r>
              <a:rPr lang="en-US" sz="2900" dirty="0">
                <a:cs typeface="Arial"/>
              </a:rPr>
              <a:t> – cost</a:t>
            </a:r>
          </a:p>
          <a:p>
            <a:pPr lvl="2">
              <a:spcBef>
                <a:spcPct val="50000"/>
              </a:spcBef>
            </a:pPr>
            <a:r>
              <a:rPr lang="en-US" sz="2900" dirty="0">
                <a:solidFill>
                  <a:srgbClr val="005EA4"/>
                </a:solidFill>
                <a:cs typeface="Arial"/>
              </a:rPr>
              <a:t>Suppose </a:t>
            </a:r>
            <a:r>
              <a:rPr lang="en-US" sz="2900" b="1" i="1" dirty="0">
                <a:solidFill>
                  <a:srgbClr val="005EA4"/>
                </a:solidFill>
                <a:cs typeface="Arial"/>
              </a:rPr>
              <a:t>P</a:t>
            </a:r>
            <a:r>
              <a:rPr lang="en-US" sz="2900" dirty="0">
                <a:solidFill>
                  <a:srgbClr val="005EA4"/>
                </a:solidFill>
                <a:cs typeface="Arial"/>
              </a:rPr>
              <a:t> = $25.</a:t>
            </a:r>
          </a:p>
          <a:p>
            <a:pPr lvl="2">
              <a:spcBef>
                <a:spcPct val="50000"/>
              </a:spcBef>
            </a:pPr>
            <a:r>
              <a:rPr lang="en-US" sz="2900" dirty="0">
                <a:cs typeface="Arial"/>
              </a:rPr>
              <a:t>Jack’s PS = $15</a:t>
            </a:r>
          </a:p>
          <a:p>
            <a:pPr lvl="2">
              <a:spcBef>
                <a:spcPct val="50000"/>
              </a:spcBef>
            </a:pPr>
            <a:r>
              <a:rPr lang="en-US" sz="2900" dirty="0">
                <a:cs typeface="Arial"/>
              </a:rPr>
              <a:t>Janet’s PS = $5</a:t>
            </a:r>
          </a:p>
          <a:p>
            <a:pPr lvl="2">
              <a:spcBef>
                <a:spcPct val="50000"/>
              </a:spcBef>
            </a:pPr>
            <a:r>
              <a:rPr lang="en-US" sz="2900" dirty="0">
                <a:cs typeface="Arial"/>
              </a:rPr>
              <a:t>Chrissy’s PS = $0</a:t>
            </a:r>
          </a:p>
          <a:p>
            <a:pPr lvl="2">
              <a:spcBef>
                <a:spcPct val="50000"/>
              </a:spcBef>
            </a:pPr>
            <a:r>
              <a:rPr lang="en-US" sz="2900" dirty="0">
                <a:cs typeface="Arial"/>
              </a:rPr>
              <a:t>Total PS = $20</a:t>
            </a:r>
          </a:p>
          <a:p>
            <a:endParaRPr lang="en-US" sz="2700" dirty="0">
              <a:cs typeface="Arial"/>
            </a:endParaRPr>
          </a:p>
          <a:p>
            <a:r>
              <a:rPr lang="en-US" sz="2700" i="1" dirty="0">
                <a:solidFill>
                  <a:srgbClr val="FF0000"/>
                </a:solidFill>
                <a:cs typeface="Arial"/>
              </a:rPr>
              <a:t>Total PS equals the area above the supply curve under the price, from 0 to Q</a:t>
            </a:r>
            <a:r>
              <a:rPr lang="en-US" sz="2700" i="1" dirty="0">
                <a:cs typeface="Arial"/>
              </a:rPr>
              <a:t>.</a:t>
            </a:r>
          </a:p>
          <a:p>
            <a:endParaRPr lang="en-US" sz="2700" dirty="0"/>
          </a:p>
        </p:txBody>
      </p:sp>
      <p:sp>
        <p:nvSpPr>
          <p:cNvPr id="15368" name="Text Box 4"/>
          <p:cNvSpPr txBox="1">
            <a:spLocks noChangeArrowheads="1"/>
          </p:cNvSpPr>
          <p:nvPr/>
        </p:nvSpPr>
        <p:spPr bwMode="auto">
          <a:xfrm>
            <a:off x="914400" y="979488"/>
            <a:ext cx="403225" cy="519112"/>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15369" name="Text Box 5"/>
          <p:cNvSpPr txBox="1">
            <a:spLocks noChangeArrowheads="1"/>
          </p:cNvSpPr>
          <p:nvPr/>
        </p:nvSpPr>
        <p:spPr bwMode="auto">
          <a:xfrm>
            <a:off x="4038600" y="5424487"/>
            <a:ext cx="474663"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sp>
        <p:nvSpPr>
          <p:cNvPr id="15370" name="Line 6"/>
          <p:cNvSpPr>
            <a:spLocks noChangeShapeType="1"/>
          </p:cNvSpPr>
          <p:nvPr/>
        </p:nvSpPr>
        <p:spPr bwMode="auto">
          <a:xfrm flipV="1">
            <a:off x="2178050" y="3541713"/>
            <a:ext cx="0" cy="920750"/>
          </a:xfrm>
          <a:prstGeom prst="line">
            <a:avLst/>
          </a:prstGeom>
          <a:noFill/>
          <a:ln w="57150">
            <a:solidFill>
              <a:srgbClr val="339966"/>
            </a:solidFill>
            <a:round/>
            <a:headEnd/>
            <a:tailEnd/>
          </a:ln>
        </p:spPr>
        <p:txBody>
          <a:bodyPr/>
          <a:lstStyle/>
          <a:p>
            <a:endParaRPr lang="en-US">
              <a:latin typeface="Arial"/>
              <a:cs typeface="Arial"/>
            </a:endParaRPr>
          </a:p>
        </p:txBody>
      </p:sp>
      <p:sp>
        <p:nvSpPr>
          <p:cNvPr id="15371" name="Line 7"/>
          <p:cNvSpPr>
            <a:spLocks noChangeShapeType="1"/>
          </p:cNvSpPr>
          <p:nvPr/>
        </p:nvSpPr>
        <p:spPr bwMode="auto">
          <a:xfrm flipV="1">
            <a:off x="2989263" y="2195513"/>
            <a:ext cx="0" cy="1366837"/>
          </a:xfrm>
          <a:prstGeom prst="line">
            <a:avLst/>
          </a:prstGeom>
          <a:noFill/>
          <a:ln w="57150">
            <a:solidFill>
              <a:srgbClr val="339966"/>
            </a:solidFill>
            <a:round/>
            <a:headEnd/>
            <a:tailEnd/>
          </a:ln>
        </p:spPr>
        <p:txBody>
          <a:bodyPr/>
          <a:lstStyle/>
          <a:p>
            <a:endParaRPr lang="en-US">
              <a:latin typeface="Arial"/>
              <a:cs typeface="Arial"/>
            </a:endParaRPr>
          </a:p>
        </p:txBody>
      </p:sp>
      <p:sp>
        <p:nvSpPr>
          <p:cNvPr id="15372" name="Line 8"/>
          <p:cNvSpPr>
            <a:spLocks noChangeShapeType="1"/>
          </p:cNvSpPr>
          <p:nvPr/>
        </p:nvSpPr>
        <p:spPr bwMode="auto">
          <a:xfrm>
            <a:off x="1341438" y="4433888"/>
            <a:ext cx="842962"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5373" name="Line 9"/>
          <p:cNvSpPr>
            <a:spLocks noChangeShapeType="1"/>
          </p:cNvSpPr>
          <p:nvPr/>
        </p:nvSpPr>
        <p:spPr bwMode="auto">
          <a:xfrm flipV="1">
            <a:off x="1368425" y="4445000"/>
            <a:ext cx="0" cy="884238"/>
          </a:xfrm>
          <a:prstGeom prst="line">
            <a:avLst/>
          </a:prstGeom>
          <a:noFill/>
          <a:ln w="57150">
            <a:solidFill>
              <a:srgbClr val="339966"/>
            </a:solidFill>
            <a:round/>
            <a:headEnd/>
            <a:tailEnd/>
          </a:ln>
        </p:spPr>
        <p:txBody>
          <a:bodyPr/>
          <a:lstStyle/>
          <a:p>
            <a:endParaRPr lang="en-US">
              <a:latin typeface="Arial"/>
              <a:cs typeface="Arial"/>
            </a:endParaRPr>
          </a:p>
        </p:txBody>
      </p:sp>
      <p:sp>
        <p:nvSpPr>
          <p:cNvPr id="15374" name="Line 10"/>
          <p:cNvSpPr>
            <a:spLocks noChangeShapeType="1"/>
          </p:cNvSpPr>
          <p:nvPr/>
        </p:nvSpPr>
        <p:spPr bwMode="auto">
          <a:xfrm>
            <a:off x="2151063" y="3533775"/>
            <a:ext cx="842962"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5375" name="Line 11"/>
          <p:cNvSpPr>
            <a:spLocks noChangeShapeType="1"/>
          </p:cNvSpPr>
          <p:nvPr/>
        </p:nvSpPr>
        <p:spPr bwMode="auto">
          <a:xfrm>
            <a:off x="2962275" y="2200275"/>
            <a:ext cx="823913"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5376" name="Line 12"/>
          <p:cNvSpPr>
            <a:spLocks noChangeShapeType="1"/>
          </p:cNvSpPr>
          <p:nvPr/>
        </p:nvSpPr>
        <p:spPr bwMode="auto">
          <a:xfrm flipV="1">
            <a:off x="3783013" y="1497013"/>
            <a:ext cx="0" cy="731837"/>
          </a:xfrm>
          <a:prstGeom prst="line">
            <a:avLst/>
          </a:prstGeom>
          <a:noFill/>
          <a:ln w="57150">
            <a:solidFill>
              <a:srgbClr val="339966"/>
            </a:solidFill>
            <a:round/>
            <a:headEnd/>
            <a:tailEnd/>
          </a:ln>
        </p:spPr>
        <p:txBody>
          <a:bodyPr/>
          <a:lstStyle/>
          <a:p>
            <a:endParaRPr lang="en-US">
              <a:latin typeface="Arial"/>
              <a:cs typeface="Arial"/>
            </a:endParaRPr>
          </a:p>
        </p:txBody>
      </p:sp>
      <p:grpSp>
        <p:nvGrpSpPr>
          <p:cNvPr id="2" name="Group 38"/>
          <p:cNvGrpSpPr>
            <a:grpSpLocks/>
          </p:cNvGrpSpPr>
          <p:nvPr/>
        </p:nvGrpSpPr>
        <p:grpSpPr bwMode="auto">
          <a:xfrm>
            <a:off x="509588" y="3094038"/>
            <a:ext cx="2454275" cy="0"/>
            <a:chOff x="321" y="1949"/>
            <a:chExt cx="1546" cy="0"/>
          </a:xfrm>
        </p:grpSpPr>
        <p:sp>
          <p:nvSpPr>
            <p:cNvPr id="15390" name="Line 29"/>
            <p:cNvSpPr>
              <a:spLocks noChangeShapeType="1"/>
            </p:cNvSpPr>
            <p:nvPr/>
          </p:nvSpPr>
          <p:spPr bwMode="auto">
            <a:xfrm>
              <a:off x="321" y="1949"/>
              <a:ext cx="520" cy="0"/>
            </a:xfrm>
            <a:prstGeom prst="line">
              <a:avLst/>
            </a:prstGeom>
            <a:noFill/>
            <a:ln w="38100">
              <a:solidFill>
                <a:srgbClr val="3333FF"/>
              </a:solidFill>
              <a:round/>
              <a:headEnd/>
              <a:tailEnd type="triangle" w="lg" len="med"/>
            </a:ln>
          </p:spPr>
          <p:txBody>
            <a:bodyPr/>
            <a:lstStyle/>
            <a:p>
              <a:endParaRPr lang="en-US">
                <a:latin typeface="Arial"/>
                <a:cs typeface="Arial"/>
              </a:endParaRPr>
            </a:p>
          </p:txBody>
        </p:sp>
        <p:sp>
          <p:nvSpPr>
            <p:cNvPr id="15391" name="Line 30"/>
            <p:cNvSpPr>
              <a:spLocks noChangeShapeType="1"/>
            </p:cNvSpPr>
            <p:nvPr/>
          </p:nvSpPr>
          <p:spPr bwMode="auto">
            <a:xfrm>
              <a:off x="859" y="1949"/>
              <a:ext cx="1008" cy="0"/>
            </a:xfrm>
            <a:prstGeom prst="line">
              <a:avLst/>
            </a:prstGeom>
            <a:noFill/>
            <a:ln w="12700">
              <a:solidFill>
                <a:srgbClr val="3333FF"/>
              </a:solidFill>
              <a:round/>
              <a:headEnd/>
              <a:tailEnd/>
            </a:ln>
          </p:spPr>
          <p:txBody>
            <a:bodyPr/>
            <a:lstStyle/>
            <a:p>
              <a:endParaRPr lang="en-US">
                <a:latin typeface="Arial"/>
                <a:cs typeface="Arial"/>
              </a:endParaRPr>
            </a:p>
          </p:txBody>
        </p:sp>
      </p:grpSp>
      <p:grpSp>
        <p:nvGrpSpPr>
          <p:cNvPr id="3" name="Group 35"/>
          <p:cNvGrpSpPr>
            <a:grpSpLocks/>
          </p:cNvGrpSpPr>
          <p:nvPr/>
        </p:nvGrpSpPr>
        <p:grpSpPr bwMode="auto">
          <a:xfrm>
            <a:off x="3073400" y="3009900"/>
            <a:ext cx="1819275" cy="863600"/>
            <a:chOff x="1936" y="1896"/>
            <a:chExt cx="1146" cy="544"/>
          </a:xfrm>
        </p:grpSpPr>
        <p:sp>
          <p:nvSpPr>
            <p:cNvPr id="15388" name="Line 20"/>
            <p:cNvSpPr>
              <a:spLocks noChangeShapeType="1"/>
            </p:cNvSpPr>
            <p:nvPr/>
          </p:nvSpPr>
          <p:spPr bwMode="auto">
            <a:xfrm flipH="1">
              <a:off x="1936" y="2225"/>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389" name="Text Box 19"/>
            <p:cNvSpPr txBox="1">
              <a:spLocks noChangeArrowheads="1"/>
            </p:cNvSpPr>
            <p:nvPr/>
          </p:nvSpPr>
          <p:spPr bwMode="auto">
            <a:xfrm>
              <a:off x="2205" y="1896"/>
              <a:ext cx="877" cy="544"/>
            </a:xfrm>
            <a:prstGeom prst="rect">
              <a:avLst/>
            </a:prstGeom>
            <a:solidFill>
              <a:srgbClr val="66FF66"/>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Janet’s cost</a:t>
              </a:r>
            </a:p>
          </p:txBody>
        </p:sp>
      </p:grpSp>
      <p:grpSp>
        <p:nvGrpSpPr>
          <p:cNvPr id="4" name="Group 36"/>
          <p:cNvGrpSpPr>
            <a:grpSpLocks/>
          </p:cNvGrpSpPr>
          <p:nvPr/>
        </p:nvGrpSpPr>
        <p:grpSpPr bwMode="auto">
          <a:xfrm>
            <a:off x="2263775" y="4197350"/>
            <a:ext cx="2578100" cy="482600"/>
            <a:chOff x="1426" y="2644"/>
            <a:chExt cx="1624" cy="304"/>
          </a:xfrm>
        </p:grpSpPr>
        <p:sp>
          <p:nvSpPr>
            <p:cNvPr id="15386" name="Line 17"/>
            <p:cNvSpPr>
              <a:spLocks noChangeShapeType="1"/>
            </p:cNvSpPr>
            <p:nvPr/>
          </p:nvSpPr>
          <p:spPr bwMode="auto">
            <a:xfrm flipH="1">
              <a:off x="1426" y="2796"/>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387" name="Text Box 16"/>
            <p:cNvSpPr txBox="1">
              <a:spLocks noChangeArrowheads="1"/>
            </p:cNvSpPr>
            <p:nvPr/>
          </p:nvSpPr>
          <p:spPr bwMode="auto">
            <a:xfrm>
              <a:off x="1702" y="2644"/>
              <a:ext cx="1348" cy="304"/>
            </a:xfrm>
            <a:prstGeom prst="rect">
              <a:avLst/>
            </a:prstGeom>
            <a:solidFill>
              <a:srgbClr val="66FF66"/>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Jack’s cost</a:t>
              </a:r>
            </a:p>
          </p:txBody>
        </p:sp>
      </p:grpSp>
      <p:grpSp>
        <p:nvGrpSpPr>
          <p:cNvPr id="5" name="Group 30"/>
          <p:cNvGrpSpPr>
            <a:grpSpLocks/>
          </p:cNvGrpSpPr>
          <p:nvPr/>
        </p:nvGrpSpPr>
        <p:grpSpPr bwMode="auto">
          <a:xfrm>
            <a:off x="3581400" y="1762125"/>
            <a:ext cx="1836738" cy="863600"/>
            <a:chOff x="2446" y="1110"/>
            <a:chExt cx="1157" cy="544"/>
          </a:xfrm>
        </p:grpSpPr>
        <p:sp>
          <p:nvSpPr>
            <p:cNvPr id="15384" name="Line 24"/>
            <p:cNvSpPr>
              <a:spLocks noChangeShapeType="1"/>
            </p:cNvSpPr>
            <p:nvPr/>
          </p:nvSpPr>
          <p:spPr bwMode="auto">
            <a:xfrm flipH="1">
              <a:off x="2446" y="1387"/>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385" name="Text Box 25"/>
            <p:cNvSpPr txBox="1">
              <a:spLocks noChangeArrowheads="1"/>
            </p:cNvSpPr>
            <p:nvPr/>
          </p:nvSpPr>
          <p:spPr bwMode="auto">
            <a:xfrm>
              <a:off x="2668" y="1110"/>
              <a:ext cx="935" cy="544"/>
            </a:xfrm>
            <a:prstGeom prst="rect">
              <a:avLst/>
            </a:prstGeom>
            <a:solidFill>
              <a:srgbClr val="66FF66"/>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Chrissy’s </a:t>
              </a:r>
              <a:br>
                <a:rPr lang="en-US" sz="2500" dirty="0">
                  <a:latin typeface="Arial"/>
                  <a:cs typeface="Arial"/>
                </a:rPr>
              </a:br>
              <a:r>
                <a:rPr lang="en-US" sz="2500" dirty="0">
                  <a:latin typeface="Arial"/>
                  <a:cs typeface="Arial"/>
                </a:rPr>
                <a:t>cost</a:t>
              </a:r>
            </a:p>
          </p:txBody>
        </p:sp>
      </p:grpSp>
      <p:sp>
        <p:nvSpPr>
          <p:cNvPr id="7" name="Footer Placeholder 6"/>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Slide Number Placeholder 7"/>
          <p:cNvSpPr>
            <a:spLocks noGrp="1"/>
          </p:cNvSpPr>
          <p:nvPr>
            <p:ph type="sldNum" sz="quarter" idx="13"/>
          </p:nvPr>
        </p:nvSpPr>
        <p:spPr/>
        <p:txBody>
          <a:bodyPr/>
          <a:lstStyle/>
          <a:p>
            <a:pPr>
              <a:defRPr/>
            </a:pPr>
            <a:fld id="{2F37425F-5E17-4209-B948-B5CE2119E408}" type="slidenum">
              <a:rPr lang="en-US" smtClean="0"/>
              <a:pPr>
                <a:defRPr/>
              </a:pPr>
              <a:t>10</a:t>
            </a:fld>
            <a:endParaRPr lang="en-US" dirty="0"/>
          </a:p>
        </p:txBody>
      </p:sp>
    </p:spTree>
    <p:extLst>
      <p:ext uri="{BB962C8B-B14F-4D97-AF65-F5344CB8AC3E}">
        <p14:creationId xmlns:p14="http://schemas.microsoft.com/office/powerpoint/2010/main" val="3467010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2368"/>
                                        </p:tgtEl>
                                        <p:attrNameLst>
                                          <p:attrName>style.visibility</p:attrName>
                                        </p:attrNameLst>
                                      </p:cBhvr>
                                      <p:to>
                                        <p:strVal val="visible"/>
                                      </p:to>
                                    </p:set>
                                    <p:animEffect transition="in" filter="fade">
                                      <p:cBhvr>
                                        <p:cTn id="19" dur="500"/>
                                        <p:tgtEl>
                                          <p:spTgt spid="142368"/>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42368"/>
                                        </p:tgtEl>
                                      </p:cBhvr>
                                    </p:animEffect>
                                    <p:set>
                                      <p:cBhvr>
                                        <p:cTn id="28" dur="1" fill="hold">
                                          <p:stCondLst>
                                            <p:cond delay="499"/>
                                          </p:stCondLst>
                                        </p:cTn>
                                        <p:tgtEl>
                                          <p:spTgt spid="142368"/>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42369"/>
                                        </p:tgtEl>
                                        <p:attrNameLst>
                                          <p:attrName>style.visibility</p:attrName>
                                        </p:attrNameLst>
                                      </p:cBhvr>
                                      <p:to>
                                        <p:strVal val="visible"/>
                                      </p:to>
                                    </p:set>
                                    <p:animEffect transition="in" filter="fade">
                                      <p:cBhvr>
                                        <p:cTn id="31" dur="500"/>
                                        <p:tgtEl>
                                          <p:spTgt spid="142369"/>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wipe(left)">
                                      <p:cBhvr>
                                        <p:cTn id="35" dur="500"/>
                                        <p:tgtEl>
                                          <p:spTgt spid="6">
                                            <p:txEl>
                                              <p:pRg st="3" end="3"/>
                                            </p:txEl>
                                          </p:spTgt>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wipe(left)">
                                      <p:cBhvr>
                                        <p:cTn id="39" dur="500"/>
                                        <p:tgtEl>
                                          <p:spTgt spid="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142368"/>
                                        </p:tgtEl>
                                        <p:attrNameLst>
                                          <p:attrName>style.visibility</p:attrName>
                                        </p:attrNameLst>
                                      </p:cBhvr>
                                      <p:to>
                                        <p:strVal val="visible"/>
                                      </p:to>
                                    </p:set>
                                    <p:animEffect transition="in" filter="fade">
                                      <p:cBhvr>
                                        <p:cTn id="44" dur="500"/>
                                        <p:tgtEl>
                                          <p:spTgt spid="142368"/>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Effect transition="in" filter="wipe(left)">
                                      <p:cBhvr>
                                        <p:cTn id="48" dur="500"/>
                                        <p:tgtEl>
                                          <p:spTgt spid="6">
                                            <p:txEl>
                                              <p:pRg st="5" end="5"/>
                                            </p:txEl>
                                          </p:spTgt>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wipe(left)">
                                      <p:cBhvr>
                                        <p:cTn id="5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69" grpId="0" animBg="1"/>
      <p:bldP spid="142368" grpId="0" animBg="1"/>
      <p:bldP spid="142368" grpId="1" animBg="1"/>
      <p:bldP spid="142368" grpId="2" animBg="1"/>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87775" y="1009650"/>
            <a:ext cx="4979988" cy="5295900"/>
            <a:chOff x="2386" y="636"/>
            <a:chExt cx="3137" cy="3336"/>
          </a:xfrm>
        </p:grpSpPr>
        <p:graphicFrame>
          <p:nvGraphicFramePr>
            <p:cNvPr id="16386"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6406"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8"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16409"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16390" name="Rectangle 6"/>
          <p:cNvSpPr>
            <a:spLocks noGrp="1" noChangeArrowheads="1"/>
          </p:cNvSpPr>
          <p:nvPr>
            <p:ph type="title"/>
          </p:nvPr>
        </p:nvSpPr>
        <p:spPr/>
        <p:txBody>
          <a:bodyPr>
            <a:normAutofit fontScale="90000"/>
          </a:bodyPr>
          <a:lstStyle/>
          <a:p>
            <a:pPr eaLnBrk="1" hangingPunct="1"/>
            <a:r>
              <a:rPr lang="en-US" sz="3300"/>
              <a:t>PS with Lots of Sellers &amp; a Smooth S Curve</a:t>
            </a:r>
          </a:p>
        </p:txBody>
      </p:sp>
      <p:sp>
        <p:nvSpPr>
          <p:cNvPr id="150545" name="Rectangle 17"/>
          <p:cNvSpPr>
            <a:spLocks noGrp="1" noChangeArrowheads="1"/>
          </p:cNvSpPr>
          <p:nvPr>
            <p:ph type="body" sz="quarter" idx="12"/>
          </p:nvPr>
        </p:nvSpPr>
        <p:spPr>
          <a:xfrm>
            <a:off x="48283" y="2178050"/>
            <a:ext cx="3365500" cy="3762266"/>
          </a:xfrm>
          <a:noFill/>
        </p:spPr>
        <p:txBody>
          <a:bodyPr/>
          <a:lstStyle/>
          <a:p>
            <a:pPr marL="0" indent="0" eaLnBrk="1" hangingPunct="1">
              <a:buFont typeface="Wingdings" pitchFamily="2" charset="2"/>
              <a:buNone/>
            </a:pPr>
            <a:r>
              <a:rPr lang="en-US" sz="2600" dirty="0"/>
              <a:t>Suppose </a:t>
            </a:r>
            <a:r>
              <a:rPr lang="en-US" sz="2600" b="1" i="1" dirty="0"/>
              <a:t>P</a:t>
            </a:r>
            <a:r>
              <a:rPr lang="en-US" sz="2600" dirty="0"/>
              <a:t> = $40. </a:t>
            </a:r>
          </a:p>
          <a:p>
            <a:pPr marL="0" indent="0" eaLnBrk="1" hangingPunct="1">
              <a:buFont typeface="Wingdings" pitchFamily="2" charset="2"/>
              <a:buNone/>
            </a:pPr>
            <a:endParaRPr lang="en-US" sz="2600" dirty="0"/>
          </a:p>
          <a:p>
            <a:pPr marL="0" indent="0" eaLnBrk="1" hangingPunct="1">
              <a:buFont typeface="Wingdings" pitchFamily="2" charset="2"/>
              <a:buNone/>
            </a:pPr>
            <a:r>
              <a:rPr lang="en-US" sz="2600" dirty="0"/>
              <a:t>At </a:t>
            </a:r>
            <a:r>
              <a:rPr lang="en-US" sz="2600" b="1" i="1" dirty="0"/>
              <a:t>Q</a:t>
            </a:r>
            <a:r>
              <a:rPr lang="en-US" sz="2600" dirty="0"/>
              <a:t> = 15, the marginal seller’s cost is $30, </a:t>
            </a:r>
          </a:p>
          <a:p>
            <a:pPr marL="0" indent="0" eaLnBrk="1" hangingPunct="1">
              <a:buFont typeface="Wingdings" pitchFamily="2" charset="2"/>
              <a:buNone/>
            </a:pPr>
            <a:r>
              <a:rPr lang="en-US" sz="2600" dirty="0"/>
              <a:t>and her producer surplus is $10.  </a:t>
            </a:r>
          </a:p>
          <a:p>
            <a:pPr marL="0" indent="0" eaLnBrk="1" hangingPunct="1">
              <a:buFont typeface="Wingdings" pitchFamily="2" charset="2"/>
              <a:buNone/>
            </a:pPr>
            <a:endParaRPr lang="en-US" sz="2600" dirty="0"/>
          </a:p>
        </p:txBody>
      </p:sp>
      <p:sp>
        <p:nvSpPr>
          <p:cNvPr id="16391" name="Text Box 7"/>
          <p:cNvSpPr txBox="1">
            <a:spLocks noChangeArrowheads="1"/>
          </p:cNvSpPr>
          <p:nvPr/>
        </p:nvSpPr>
        <p:spPr bwMode="auto">
          <a:xfrm>
            <a:off x="5068888" y="1054100"/>
            <a:ext cx="3470275" cy="473075"/>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The supply of shoes</a:t>
            </a:r>
          </a:p>
        </p:txBody>
      </p:sp>
      <p:grpSp>
        <p:nvGrpSpPr>
          <p:cNvPr id="3" name="Group 33"/>
          <p:cNvGrpSpPr>
            <a:grpSpLocks/>
          </p:cNvGrpSpPr>
          <p:nvPr/>
        </p:nvGrpSpPr>
        <p:grpSpPr bwMode="auto">
          <a:xfrm>
            <a:off x="4586288" y="2178050"/>
            <a:ext cx="4219575" cy="2386013"/>
            <a:chOff x="2889" y="1372"/>
            <a:chExt cx="2658" cy="1503"/>
          </a:xfrm>
        </p:grpSpPr>
        <p:sp>
          <p:nvSpPr>
            <p:cNvPr id="16406" name="Line 9"/>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16407" name="Rectangle 10"/>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1"/>
          <p:cNvGrpSpPr>
            <a:grpSpLocks/>
          </p:cNvGrpSpPr>
          <p:nvPr/>
        </p:nvGrpSpPr>
        <p:grpSpPr bwMode="auto">
          <a:xfrm>
            <a:off x="6481763" y="3746500"/>
            <a:ext cx="2235200" cy="1547813"/>
            <a:chOff x="4083" y="2360"/>
            <a:chExt cx="1408" cy="975"/>
          </a:xfrm>
        </p:grpSpPr>
        <p:sp>
          <p:nvSpPr>
            <p:cNvPr id="16404" name="Text Box 12"/>
            <p:cNvSpPr txBox="1">
              <a:spLocks noChangeArrowheads="1"/>
            </p:cNvSpPr>
            <p:nvPr/>
          </p:nvSpPr>
          <p:spPr bwMode="auto">
            <a:xfrm>
              <a:off x="4083" y="2360"/>
              <a:ext cx="1408" cy="301"/>
            </a:xfrm>
            <a:prstGeom prst="rect">
              <a:avLst/>
            </a:prstGeom>
            <a:solidFill>
              <a:srgbClr val="FFCC99"/>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Pairs of shoes</a:t>
              </a:r>
            </a:p>
          </p:txBody>
        </p:sp>
        <p:sp>
          <p:nvSpPr>
            <p:cNvPr id="16405" name="Line 13"/>
            <p:cNvSpPr>
              <a:spLocks noChangeShapeType="1"/>
            </p:cNvSpPr>
            <p:nvPr/>
          </p:nvSpPr>
          <p:spPr bwMode="auto">
            <a:xfrm>
              <a:off x="4989" y="2901"/>
              <a:ext cx="299" cy="434"/>
            </a:xfrm>
            <a:prstGeom prst="line">
              <a:avLst/>
            </a:prstGeom>
            <a:noFill/>
            <a:ln w="38100">
              <a:solidFill>
                <a:srgbClr val="FF6600"/>
              </a:solidFill>
              <a:round/>
              <a:headEnd/>
              <a:tailEnd type="triangle" w="lg" len="med"/>
            </a:ln>
          </p:spPr>
          <p:txBody>
            <a:bodyPr/>
            <a:lstStyle/>
            <a:p>
              <a:endParaRPr lang="en-US">
                <a:latin typeface="Arial"/>
                <a:cs typeface="Arial"/>
              </a:endParaRPr>
            </a:p>
          </p:txBody>
        </p:sp>
      </p:grpSp>
      <p:grpSp>
        <p:nvGrpSpPr>
          <p:cNvPr id="5" name="Group 14"/>
          <p:cNvGrpSpPr>
            <a:grpSpLocks/>
          </p:cNvGrpSpPr>
          <p:nvPr/>
        </p:nvGrpSpPr>
        <p:grpSpPr bwMode="auto">
          <a:xfrm>
            <a:off x="2298700" y="1098550"/>
            <a:ext cx="2006600" cy="863600"/>
            <a:chOff x="1448" y="692"/>
            <a:chExt cx="1264" cy="544"/>
          </a:xfrm>
        </p:grpSpPr>
        <p:sp>
          <p:nvSpPr>
            <p:cNvPr id="16402" name="Line 15"/>
            <p:cNvSpPr>
              <a:spLocks noChangeShapeType="1"/>
            </p:cNvSpPr>
            <p:nvPr/>
          </p:nvSpPr>
          <p:spPr bwMode="auto">
            <a:xfrm flipV="1">
              <a:off x="2159" y="896"/>
              <a:ext cx="553" cy="105"/>
            </a:xfrm>
            <a:prstGeom prst="line">
              <a:avLst/>
            </a:prstGeom>
            <a:noFill/>
            <a:ln w="38100">
              <a:solidFill>
                <a:srgbClr val="FF6600"/>
              </a:solidFill>
              <a:round/>
              <a:headEnd/>
              <a:tailEnd type="triangle" w="lg" len="med"/>
            </a:ln>
          </p:spPr>
          <p:txBody>
            <a:bodyPr/>
            <a:lstStyle/>
            <a:p>
              <a:endParaRPr lang="en-US">
                <a:latin typeface="Arial"/>
                <a:cs typeface="Arial"/>
              </a:endParaRPr>
            </a:p>
          </p:txBody>
        </p:sp>
        <p:sp>
          <p:nvSpPr>
            <p:cNvPr id="16403" name="Text Box 16"/>
            <p:cNvSpPr txBox="1">
              <a:spLocks noChangeArrowheads="1"/>
            </p:cNvSpPr>
            <p:nvPr/>
          </p:nvSpPr>
          <p:spPr bwMode="auto">
            <a:xfrm>
              <a:off x="1448" y="692"/>
              <a:ext cx="899" cy="544"/>
            </a:xfrm>
            <a:prstGeom prst="rect">
              <a:avLst/>
            </a:prstGeom>
            <a:solidFill>
              <a:srgbClr val="FFCC99"/>
            </a:solidFill>
            <a:ln w="9525">
              <a:solidFill>
                <a:schemeClr val="tx1"/>
              </a:solidFill>
              <a:miter lim="800000"/>
              <a:headEnd/>
              <a:tailEnd/>
            </a:ln>
          </p:spPr>
          <p:txBody>
            <a:bodyPr>
              <a:spAutoFit/>
            </a:bodyPr>
            <a:lstStyle/>
            <a:p>
              <a:pPr algn="ctr">
                <a:spcBef>
                  <a:spcPct val="50000"/>
                </a:spcBef>
              </a:pPr>
              <a:r>
                <a:rPr lang="en-US" sz="2500">
                  <a:latin typeface="Arial"/>
                  <a:cs typeface="Arial"/>
                </a:rPr>
                <a:t>Price </a:t>
              </a:r>
              <a:br>
                <a:rPr lang="en-US" sz="2500">
                  <a:latin typeface="Arial"/>
                  <a:cs typeface="Arial"/>
                </a:rPr>
              </a:br>
              <a:r>
                <a:rPr lang="en-US" sz="2500">
                  <a:latin typeface="Arial"/>
                  <a:cs typeface="Arial"/>
                </a:rPr>
                <a:t>per pair</a:t>
              </a:r>
            </a:p>
          </p:txBody>
        </p:sp>
      </p:grpSp>
      <p:grpSp>
        <p:nvGrpSpPr>
          <p:cNvPr id="6" name="Group 34"/>
          <p:cNvGrpSpPr>
            <a:grpSpLocks/>
          </p:cNvGrpSpPr>
          <p:nvPr/>
        </p:nvGrpSpPr>
        <p:grpSpPr bwMode="auto">
          <a:xfrm>
            <a:off x="3881438" y="2882900"/>
            <a:ext cx="3544887" cy="393700"/>
            <a:chOff x="2445" y="1816"/>
            <a:chExt cx="2233" cy="248"/>
          </a:xfrm>
        </p:grpSpPr>
        <p:sp>
          <p:nvSpPr>
            <p:cNvPr id="16400" name="Line 21"/>
            <p:cNvSpPr>
              <a:spLocks noChangeShapeType="1"/>
            </p:cNvSpPr>
            <p:nvPr/>
          </p:nvSpPr>
          <p:spPr bwMode="auto">
            <a:xfrm>
              <a:off x="2771" y="1938"/>
              <a:ext cx="1907" cy="0"/>
            </a:xfrm>
            <a:prstGeom prst="line">
              <a:avLst/>
            </a:prstGeom>
            <a:noFill/>
            <a:ln w="12700">
              <a:solidFill>
                <a:srgbClr val="0000FF"/>
              </a:solidFill>
              <a:round/>
              <a:headEnd/>
              <a:tailEnd/>
            </a:ln>
          </p:spPr>
          <p:txBody>
            <a:bodyPr/>
            <a:lstStyle/>
            <a:p>
              <a:endParaRPr lang="en-US">
                <a:latin typeface="Arial"/>
                <a:cs typeface="Arial"/>
              </a:endParaRPr>
            </a:p>
          </p:txBody>
        </p:sp>
        <p:sp>
          <p:nvSpPr>
            <p:cNvPr id="16401" name="Rectangle 22"/>
            <p:cNvSpPr>
              <a:spLocks noChangeArrowheads="1"/>
            </p:cNvSpPr>
            <p:nvPr/>
          </p:nvSpPr>
          <p:spPr bwMode="auto">
            <a:xfrm>
              <a:off x="2445" y="1816"/>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150547" name="Line 19"/>
          <p:cNvSpPr>
            <a:spLocks noChangeShapeType="1"/>
          </p:cNvSpPr>
          <p:nvPr/>
        </p:nvSpPr>
        <p:spPr bwMode="auto">
          <a:xfrm flipV="1">
            <a:off x="6281738" y="3073400"/>
            <a:ext cx="0" cy="592138"/>
          </a:xfrm>
          <a:prstGeom prst="line">
            <a:avLst/>
          </a:prstGeom>
          <a:noFill/>
          <a:ln w="38100">
            <a:solidFill>
              <a:srgbClr val="FF0000"/>
            </a:solidFill>
            <a:round/>
            <a:headEnd type="triangle" w="lg" len="med"/>
            <a:tailEnd type="triangle" w="lg" len="med"/>
          </a:ln>
        </p:spPr>
        <p:txBody>
          <a:bodyPr/>
          <a:lstStyle/>
          <a:p>
            <a:endParaRPr lang="en-US">
              <a:latin typeface="Arial"/>
              <a:cs typeface="Arial"/>
            </a:endParaRPr>
          </a:p>
        </p:txBody>
      </p:sp>
      <p:sp>
        <p:nvSpPr>
          <p:cNvPr id="150546" name="Line 18"/>
          <p:cNvSpPr>
            <a:spLocks noChangeShapeType="1"/>
          </p:cNvSpPr>
          <p:nvPr/>
        </p:nvSpPr>
        <p:spPr bwMode="auto">
          <a:xfrm flipH="1" flipV="1">
            <a:off x="6283325" y="3675063"/>
            <a:ext cx="7938" cy="1770062"/>
          </a:xfrm>
          <a:prstGeom prst="line">
            <a:avLst/>
          </a:prstGeom>
          <a:noFill/>
          <a:ln w="38100">
            <a:solidFill>
              <a:srgbClr val="00CC00"/>
            </a:solidFill>
            <a:round/>
            <a:headEnd/>
            <a:tailEnd type="triangle" w="lg" len="med"/>
          </a:ln>
        </p:spPr>
        <p:txBody>
          <a:bodyPr/>
          <a:lstStyle/>
          <a:p>
            <a:endParaRPr lang="en-US">
              <a:latin typeface="Arial"/>
              <a:cs typeface="Arial"/>
            </a:endParaRPr>
          </a:p>
        </p:txBody>
      </p:sp>
      <p:sp>
        <p:nvSpPr>
          <p:cNvPr id="150566" name="Line 38"/>
          <p:cNvSpPr>
            <a:spLocks noChangeShapeType="1"/>
          </p:cNvSpPr>
          <p:nvPr/>
        </p:nvSpPr>
        <p:spPr bwMode="auto">
          <a:xfrm>
            <a:off x="4586288" y="3670300"/>
            <a:ext cx="1697037" cy="0"/>
          </a:xfrm>
          <a:prstGeom prst="line">
            <a:avLst/>
          </a:prstGeom>
          <a:noFill/>
          <a:ln w="12700">
            <a:solidFill>
              <a:srgbClr val="3333FF"/>
            </a:solidFill>
            <a:prstDash val="lgDash"/>
            <a:round/>
            <a:headEnd/>
            <a:tailEnd/>
          </a:ln>
        </p:spPr>
        <p:txBody>
          <a:bodyPr/>
          <a:lstStyle/>
          <a:p>
            <a:endParaRPr lang="en-US">
              <a:latin typeface="Arial"/>
              <a:cs typeface="Arial"/>
            </a:endParaRPr>
          </a:p>
        </p:txBody>
      </p:sp>
      <p:sp>
        <p:nvSpPr>
          <p:cNvPr id="7" name="Footer Placeholder 6"/>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Slide Number Placeholder 7"/>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Tree>
    <p:extLst>
      <p:ext uri="{BB962C8B-B14F-4D97-AF65-F5344CB8AC3E}">
        <p14:creationId xmlns:p14="http://schemas.microsoft.com/office/powerpoint/2010/main" val="31819545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0545">
                                            <p:txEl>
                                              <p:pRg st="0" end="0"/>
                                            </p:txEl>
                                          </p:spTgt>
                                        </p:tgtEl>
                                        <p:attrNameLst>
                                          <p:attrName>style.visibility</p:attrName>
                                        </p:attrNameLst>
                                      </p:cBhvr>
                                      <p:to>
                                        <p:strVal val="visible"/>
                                      </p:to>
                                    </p:set>
                                    <p:animEffect transition="in" filter="wipe(left)">
                                      <p:cBhvr>
                                        <p:cTn id="14" dur="500"/>
                                        <p:tgtEl>
                                          <p:spTgt spid="150545">
                                            <p:txEl>
                                              <p:pRg st="0" end="0"/>
                                            </p:txEl>
                                          </p:spTgt>
                                        </p:tgtEl>
                                      </p:cBhvr>
                                    </p:animEffect>
                                  </p:childTnLst>
                                </p:cTn>
                              </p:par>
                            </p:childTnLst>
                          </p:cTn>
                        </p:par>
                        <p:par>
                          <p:cTn id="15" fill="hold">
                            <p:stCondLst>
                              <p:cond delay="1000"/>
                            </p:stCondLst>
                            <p:childTnLst>
                              <p:par>
                                <p:cTn id="16" presetID="18" presetClass="entr" presetSubtype="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545">
                                            <p:txEl>
                                              <p:pRg st="2" end="2"/>
                                            </p:txEl>
                                          </p:spTgt>
                                        </p:tgtEl>
                                        <p:attrNameLst>
                                          <p:attrName>style.visibility</p:attrName>
                                        </p:attrNameLst>
                                      </p:cBhvr>
                                      <p:to>
                                        <p:strVal val="visible"/>
                                      </p:to>
                                    </p:set>
                                    <p:animEffect transition="in" filter="wipe(left)">
                                      <p:cBhvr>
                                        <p:cTn id="23" dur="500"/>
                                        <p:tgtEl>
                                          <p:spTgt spid="150545">
                                            <p:txEl>
                                              <p:pRg st="2" end="2"/>
                                            </p:txEl>
                                          </p:spTgt>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150546"/>
                                        </p:tgtEl>
                                        <p:attrNameLst>
                                          <p:attrName>style.visibility</p:attrName>
                                        </p:attrNameLst>
                                      </p:cBhvr>
                                      <p:to>
                                        <p:strVal val="visible"/>
                                      </p:to>
                                    </p:set>
                                    <p:animEffect transition="in" filter="wipe(down)">
                                      <p:cBhvr>
                                        <p:cTn id="27" dur="500"/>
                                        <p:tgtEl>
                                          <p:spTgt spid="150546"/>
                                        </p:tgtEl>
                                      </p:cBhvr>
                                    </p:animEffec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150566"/>
                                        </p:tgtEl>
                                        <p:attrNameLst>
                                          <p:attrName>style.visibility</p:attrName>
                                        </p:attrNameLst>
                                      </p:cBhvr>
                                      <p:to>
                                        <p:strVal val="visible"/>
                                      </p:to>
                                    </p:set>
                                    <p:animEffect transition="in" filter="wipe(right)">
                                      <p:cBhvr>
                                        <p:cTn id="31" dur="500"/>
                                        <p:tgtEl>
                                          <p:spTgt spid="150566"/>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50545">
                                            <p:txEl>
                                              <p:pRg st="3" end="3"/>
                                            </p:txEl>
                                          </p:spTgt>
                                        </p:tgtEl>
                                        <p:attrNameLst>
                                          <p:attrName>style.visibility</p:attrName>
                                        </p:attrNameLst>
                                      </p:cBhvr>
                                      <p:to>
                                        <p:strVal val="visible"/>
                                      </p:to>
                                    </p:set>
                                    <p:animEffect transition="in" filter="wipe(left)">
                                      <p:cBhvr>
                                        <p:cTn id="35" dur="500"/>
                                        <p:tgtEl>
                                          <p:spTgt spid="150545">
                                            <p:txEl>
                                              <p:pRg st="3" end="3"/>
                                            </p:txEl>
                                          </p:spTgt>
                                        </p:tgtEl>
                                      </p:cBhvr>
                                    </p:animEffect>
                                  </p:childTnLst>
                                </p:cTn>
                              </p:par>
                            </p:childTnLst>
                          </p:cTn>
                        </p:par>
                        <p:par>
                          <p:cTn id="36" fill="hold">
                            <p:stCondLst>
                              <p:cond delay="2000"/>
                            </p:stCondLst>
                            <p:childTnLst>
                              <p:par>
                                <p:cTn id="37" presetID="4" presetClass="entr" presetSubtype="32" fill="hold" grpId="0" nodeType="afterEffect">
                                  <p:stCondLst>
                                    <p:cond delay="0"/>
                                  </p:stCondLst>
                                  <p:childTnLst>
                                    <p:set>
                                      <p:cBhvr>
                                        <p:cTn id="38" dur="1" fill="hold">
                                          <p:stCondLst>
                                            <p:cond delay="0"/>
                                          </p:stCondLst>
                                        </p:cTn>
                                        <p:tgtEl>
                                          <p:spTgt spid="150547"/>
                                        </p:tgtEl>
                                        <p:attrNameLst>
                                          <p:attrName>style.visibility</p:attrName>
                                        </p:attrNameLst>
                                      </p:cBhvr>
                                      <p:to>
                                        <p:strVal val="visible"/>
                                      </p:to>
                                    </p:set>
                                    <p:animEffect transition="in" filter="box(out)">
                                      <p:cBhvr>
                                        <p:cTn id="39" dur="500"/>
                                        <p:tgtEl>
                                          <p:spTgt spid="150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5" grpId="0" uiExpand="1" build="p" bldLvl="5"/>
      <p:bldP spid="150547" grpId="0" animBg="1"/>
      <p:bldP spid="150546" grpId="0" uiExpand="1" animBg="1"/>
      <p:bldP spid="150566" grpId="0" uiExpan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87775" y="1009650"/>
            <a:ext cx="4979988" cy="5295900"/>
            <a:chOff x="2386" y="636"/>
            <a:chExt cx="3137" cy="3336"/>
          </a:xfrm>
        </p:grpSpPr>
        <p:graphicFrame>
          <p:nvGraphicFramePr>
            <p:cNvPr id="17410"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7429"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9"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17430"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164891" name="AutoShape 27"/>
          <p:cNvSpPr>
            <a:spLocks noChangeArrowheads="1"/>
          </p:cNvSpPr>
          <p:nvPr/>
        </p:nvSpPr>
        <p:spPr bwMode="auto">
          <a:xfrm flipV="1">
            <a:off x="4594225" y="3082925"/>
            <a:ext cx="2800350" cy="1455738"/>
          </a:xfrm>
          <a:prstGeom prst="rtTriangle">
            <a:avLst/>
          </a:prstGeom>
          <a:solidFill>
            <a:srgbClr val="FF99CC"/>
          </a:solidFill>
          <a:ln w="9525">
            <a:noFill/>
            <a:miter lim="800000"/>
            <a:headEnd/>
            <a:tailEnd/>
          </a:ln>
        </p:spPr>
        <p:txBody>
          <a:bodyPr wrap="none" anchor="ctr"/>
          <a:lstStyle/>
          <a:p>
            <a:endParaRPr lang="en-US">
              <a:latin typeface="Arial"/>
              <a:cs typeface="Arial"/>
            </a:endParaRPr>
          </a:p>
        </p:txBody>
      </p:sp>
      <p:sp>
        <p:nvSpPr>
          <p:cNvPr id="17415" name="Rectangle 6"/>
          <p:cNvSpPr>
            <a:spLocks noGrp="1" noChangeArrowheads="1"/>
          </p:cNvSpPr>
          <p:nvPr>
            <p:ph type="title"/>
          </p:nvPr>
        </p:nvSpPr>
        <p:spPr/>
        <p:txBody>
          <a:bodyPr>
            <a:normAutofit fontScale="90000"/>
          </a:bodyPr>
          <a:lstStyle/>
          <a:p>
            <a:pPr eaLnBrk="1" hangingPunct="1"/>
            <a:r>
              <a:rPr lang="en-US" sz="3300"/>
              <a:t>PS with Lots of Sellers &amp; a Smooth S Curve</a:t>
            </a:r>
          </a:p>
        </p:txBody>
      </p:sp>
      <p:sp>
        <p:nvSpPr>
          <p:cNvPr id="164881" name="Rectangle 17"/>
          <p:cNvSpPr>
            <a:spLocks noGrp="1" noChangeArrowheads="1"/>
          </p:cNvSpPr>
          <p:nvPr>
            <p:ph type="body" sz="quarter" idx="12"/>
          </p:nvPr>
        </p:nvSpPr>
        <p:spPr>
          <a:xfrm>
            <a:off x="152400" y="1058426"/>
            <a:ext cx="3365500" cy="4826000"/>
          </a:xfrm>
          <a:noFill/>
        </p:spPr>
        <p:txBody>
          <a:bodyPr/>
          <a:lstStyle/>
          <a:p>
            <a:pPr marL="0" indent="0" eaLnBrk="1" hangingPunct="1">
              <a:lnSpc>
                <a:spcPct val="100000"/>
              </a:lnSpc>
              <a:spcBef>
                <a:spcPct val="0"/>
              </a:spcBef>
              <a:buClrTx/>
              <a:buSzTx/>
              <a:buFontTx/>
              <a:buNone/>
            </a:pPr>
            <a:r>
              <a:rPr lang="en-US" sz="2600" dirty="0"/>
              <a:t>PS is the area between </a:t>
            </a:r>
            <a:r>
              <a:rPr lang="en-US" sz="2600" b="1" i="1" dirty="0"/>
              <a:t>P</a:t>
            </a:r>
            <a:r>
              <a:rPr lang="en-US" sz="2600" dirty="0"/>
              <a:t> and the </a:t>
            </a:r>
            <a:r>
              <a:rPr lang="en-US" sz="2600" b="1" i="1" dirty="0"/>
              <a:t>S</a:t>
            </a:r>
            <a:r>
              <a:rPr lang="en-US" sz="2600" dirty="0"/>
              <a:t> curve, from 0 to </a:t>
            </a:r>
            <a:r>
              <a:rPr lang="en-US" sz="2600" b="1" i="1" dirty="0"/>
              <a:t>Q</a:t>
            </a:r>
            <a:r>
              <a:rPr lang="en-US" sz="2600" dirty="0"/>
              <a:t>.</a:t>
            </a:r>
          </a:p>
          <a:p>
            <a:pPr marL="0" indent="0" eaLnBrk="1" hangingPunct="1">
              <a:spcBef>
                <a:spcPct val="50000"/>
              </a:spcBef>
              <a:buClrTx/>
              <a:buSzTx/>
              <a:buFontTx/>
              <a:buNone/>
            </a:pPr>
            <a:r>
              <a:rPr lang="en-US" sz="2600" dirty="0"/>
              <a:t>The height of this triangle is </a:t>
            </a:r>
            <a:br>
              <a:rPr lang="en-US" sz="2600" dirty="0"/>
            </a:br>
            <a:r>
              <a:rPr lang="en-US" sz="2600" dirty="0"/>
              <a:t>$40 – 15 = $25.</a:t>
            </a:r>
          </a:p>
          <a:p>
            <a:pPr marL="0" indent="0" eaLnBrk="1" hangingPunct="1">
              <a:spcBef>
                <a:spcPct val="50000"/>
              </a:spcBef>
              <a:buClrTx/>
              <a:buSzTx/>
              <a:buFontTx/>
              <a:buNone/>
            </a:pPr>
            <a:r>
              <a:rPr lang="en-US" sz="2600" dirty="0"/>
              <a:t>So, </a:t>
            </a:r>
            <a:br>
              <a:rPr lang="en-US" sz="2600" dirty="0"/>
            </a:br>
            <a:r>
              <a:rPr lang="en-US" sz="2600" dirty="0"/>
              <a:t>PS = ½ x </a:t>
            </a:r>
            <a:r>
              <a:rPr lang="en-US" sz="2600" i="1" dirty="0"/>
              <a:t>b</a:t>
            </a:r>
            <a:r>
              <a:rPr lang="en-US" sz="2600" dirty="0"/>
              <a:t> x </a:t>
            </a:r>
            <a:r>
              <a:rPr lang="en-US" sz="2600" i="1" dirty="0"/>
              <a:t>h</a:t>
            </a:r>
            <a:r>
              <a:rPr lang="en-US" sz="2600" dirty="0"/>
              <a:t/>
            </a:r>
            <a:br>
              <a:rPr lang="en-US" sz="2600" dirty="0"/>
            </a:br>
            <a:r>
              <a:rPr lang="en-US" sz="2600" dirty="0"/>
              <a:t>      = ½ x 25 x $25</a:t>
            </a:r>
            <a:br>
              <a:rPr lang="en-US" sz="2600" dirty="0"/>
            </a:br>
            <a:r>
              <a:rPr lang="en-US" sz="2600" dirty="0"/>
              <a:t>      = </a:t>
            </a:r>
            <a:r>
              <a:rPr lang="en-US" sz="2600" u="sng" dirty="0"/>
              <a:t>$312.50</a:t>
            </a:r>
          </a:p>
          <a:p>
            <a:pPr marL="0" indent="0" eaLnBrk="1" hangingPunct="1">
              <a:lnSpc>
                <a:spcPct val="100000"/>
              </a:lnSpc>
              <a:spcBef>
                <a:spcPct val="0"/>
              </a:spcBef>
              <a:buClrTx/>
              <a:buSzTx/>
              <a:buFontTx/>
              <a:buNone/>
            </a:pPr>
            <a:endParaRPr lang="en-US" sz="2600" dirty="0"/>
          </a:p>
        </p:txBody>
      </p:sp>
      <p:sp>
        <p:nvSpPr>
          <p:cNvPr id="17416" name="Text Box 7"/>
          <p:cNvSpPr txBox="1">
            <a:spLocks noChangeArrowheads="1"/>
          </p:cNvSpPr>
          <p:nvPr/>
        </p:nvSpPr>
        <p:spPr bwMode="auto">
          <a:xfrm>
            <a:off x="5068888" y="1054100"/>
            <a:ext cx="3470275" cy="473075"/>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The supply of shoes</a:t>
            </a:r>
          </a:p>
        </p:txBody>
      </p:sp>
      <p:grpSp>
        <p:nvGrpSpPr>
          <p:cNvPr id="3" name="Group 8"/>
          <p:cNvGrpSpPr>
            <a:grpSpLocks/>
          </p:cNvGrpSpPr>
          <p:nvPr/>
        </p:nvGrpSpPr>
        <p:grpSpPr bwMode="auto">
          <a:xfrm>
            <a:off x="4586288" y="2178050"/>
            <a:ext cx="4219575" cy="2386013"/>
            <a:chOff x="2889" y="1372"/>
            <a:chExt cx="2658" cy="1503"/>
          </a:xfrm>
        </p:grpSpPr>
        <p:sp>
          <p:nvSpPr>
            <p:cNvPr id="17427" name="Line 9"/>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17428" name="Rectangle 10"/>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8"/>
          <p:cNvGrpSpPr>
            <a:grpSpLocks/>
          </p:cNvGrpSpPr>
          <p:nvPr/>
        </p:nvGrpSpPr>
        <p:grpSpPr bwMode="auto">
          <a:xfrm>
            <a:off x="3881438" y="2882900"/>
            <a:ext cx="3544887" cy="393700"/>
            <a:chOff x="2445" y="1816"/>
            <a:chExt cx="2233" cy="248"/>
          </a:xfrm>
        </p:grpSpPr>
        <p:sp>
          <p:nvSpPr>
            <p:cNvPr id="17425" name="Line 19"/>
            <p:cNvSpPr>
              <a:spLocks noChangeShapeType="1"/>
            </p:cNvSpPr>
            <p:nvPr/>
          </p:nvSpPr>
          <p:spPr bwMode="auto">
            <a:xfrm>
              <a:off x="2771" y="1938"/>
              <a:ext cx="1907" cy="0"/>
            </a:xfrm>
            <a:prstGeom prst="line">
              <a:avLst/>
            </a:prstGeom>
            <a:noFill/>
            <a:ln w="12700">
              <a:solidFill>
                <a:srgbClr val="0000FF"/>
              </a:solidFill>
              <a:round/>
              <a:headEnd/>
              <a:tailEnd/>
            </a:ln>
          </p:spPr>
          <p:txBody>
            <a:bodyPr/>
            <a:lstStyle/>
            <a:p>
              <a:endParaRPr lang="en-US">
                <a:latin typeface="Arial"/>
                <a:cs typeface="Arial"/>
              </a:endParaRPr>
            </a:p>
          </p:txBody>
        </p:sp>
        <p:sp>
          <p:nvSpPr>
            <p:cNvPr id="17426" name="Rectangle 20"/>
            <p:cNvSpPr>
              <a:spLocks noChangeArrowheads="1"/>
            </p:cNvSpPr>
            <p:nvPr/>
          </p:nvSpPr>
          <p:spPr bwMode="auto">
            <a:xfrm>
              <a:off x="2445" y="1816"/>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17420" name="Line 25"/>
          <p:cNvSpPr>
            <a:spLocks noChangeShapeType="1"/>
          </p:cNvSpPr>
          <p:nvPr/>
        </p:nvSpPr>
        <p:spPr bwMode="auto">
          <a:xfrm rot="5400000">
            <a:off x="6082506" y="4418807"/>
            <a:ext cx="2681287" cy="0"/>
          </a:xfrm>
          <a:prstGeom prst="line">
            <a:avLst/>
          </a:prstGeom>
          <a:noFill/>
          <a:ln w="12700">
            <a:solidFill>
              <a:srgbClr val="0000FF"/>
            </a:solidFill>
            <a:round/>
            <a:headEnd/>
            <a:tailEnd/>
          </a:ln>
        </p:spPr>
        <p:txBody>
          <a:bodyPr/>
          <a:lstStyle/>
          <a:p>
            <a:endParaRPr lang="en-US">
              <a:latin typeface="Arial"/>
              <a:cs typeface="Arial"/>
            </a:endParaRPr>
          </a:p>
        </p:txBody>
      </p:sp>
      <p:sp>
        <p:nvSpPr>
          <p:cNvPr id="17421" name="Rectangle 26"/>
          <p:cNvSpPr>
            <a:spLocks noChangeArrowheads="1"/>
          </p:cNvSpPr>
          <p:nvPr/>
        </p:nvSpPr>
        <p:spPr bwMode="auto">
          <a:xfrm>
            <a:off x="7161213" y="5764213"/>
            <a:ext cx="522287" cy="393700"/>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nvGrpSpPr>
          <p:cNvPr id="5" name="Group 30"/>
          <p:cNvGrpSpPr>
            <a:grpSpLocks/>
          </p:cNvGrpSpPr>
          <p:nvPr/>
        </p:nvGrpSpPr>
        <p:grpSpPr bwMode="auto">
          <a:xfrm>
            <a:off x="3803650" y="3086100"/>
            <a:ext cx="739775" cy="1477963"/>
            <a:chOff x="2396" y="1944"/>
            <a:chExt cx="466" cy="931"/>
          </a:xfrm>
        </p:grpSpPr>
        <p:sp>
          <p:nvSpPr>
            <p:cNvPr id="17423" name="AutoShape 28"/>
            <p:cNvSpPr>
              <a:spLocks/>
            </p:cNvSpPr>
            <p:nvPr/>
          </p:nvSpPr>
          <p:spPr bwMode="auto">
            <a:xfrm>
              <a:off x="2659" y="1944"/>
              <a:ext cx="203" cy="931"/>
            </a:xfrm>
            <a:prstGeom prst="leftBrace">
              <a:avLst>
                <a:gd name="adj1" fmla="val 62572"/>
                <a:gd name="adj2" fmla="val 58968"/>
              </a:avLst>
            </a:prstGeom>
            <a:noFill/>
            <a:ln w="19050">
              <a:solidFill>
                <a:srgbClr val="FF0000"/>
              </a:solidFill>
              <a:round/>
              <a:headEnd/>
              <a:tailEnd/>
            </a:ln>
          </p:spPr>
          <p:txBody>
            <a:bodyPr wrap="none" anchor="ctr"/>
            <a:lstStyle/>
            <a:p>
              <a:endParaRPr lang="en-US">
                <a:latin typeface="Arial"/>
                <a:cs typeface="Arial"/>
              </a:endParaRPr>
            </a:p>
          </p:txBody>
        </p:sp>
        <p:sp>
          <p:nvSpPr>
            <p:cNvPr id="17424" name="Text Box 29"/>
            <p:cNvSpPr txBox="1">
              <a:spLocks noChangeArrowheads="1"/>
            </p:cNvSpPr>
            <p:nvPr/>
          </p:nvSpPr>
          <p:spPr bwMode="auto">
            <a:xfrm>
              <a:off x="2396" y="2336"/>
              <a:ext cx="231" cy="308"/>
            </a:xfrm>
            <a:prstGeom prst="rect">
              <a:avLst/>
            </a:prstGeom>
            <a:noFill/>
            <a:ln w="9525">
              <a:noFill/>
              <a:miter lim="800000"/>
              <a:headEnd/>
              <a:tailEnd/>
            </a:ln>
          </p:spPr>
          <p:txBody>
            <a:bodyPr>
              <a:spAutoFit/>
            </a:bodyPr>
            <a:lstStyle/>
            <a:p>
              <a:pPr algn="ctr">
                <a:spcBef>
                  <a:spcPct val="50000"/>
                </a:spcBef>
              </a:pPr>
              <a:r>
                <a:rPr lang="en-US" sz="2600" i="1">
                  <a:solidFill>
                    <a:srgbClr val="FF0000"/>
                  </a:solidFill>
                  <a:latin typeface="Arial"/>
                  <a:cs typeface="Arial"/>
                </a:rPr>
                <a:t>h</a:t>
              </a:r>
            </a:p>
          </p:txBody>
        </p:sp>
      </p:grpSp>
      <p:sp>
        <p:nvSpPr>
          <p:cNvPr id="6" name="Footer Placeholder 5"/>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12</a:t>
            </a:fld>
            <a:endParaRPr lang="en-US" dirty="0"/>
          </a:p>
        </p:txBody>
      </p:sp>
    </p:spTree>
    <p:extLst>
      <p:ext uri="{BB962C8B-B14F-4D97-AF65-F5344CB8AC3E}">
        <p14:creationId xmlns:p14="http://schemas.microsoft.com/office/powerpoint/2010/main" val="143297854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81">
                                            <p:txEl>
                                              <p:pRg st="0" end="0"/>
                                            </p:txEl>
                                          </p:spTgt>
                                        </p:tgtEl>
                                        <p:attrNameLst>
                                          <p:attrName>style.visibility</p:attrName>
                                        </p:attrNameLst>
                                      </p:cBhvr>
                                      <p:to>
                                        <p:strVal val="visible"/>
                                      </p:to>
                                    </p:set>
                                    <p:animEffect transition="in" filter="wipe(left)">
                                      <p:cBhvr>
                                        <p:cTn id="7" dur="500"/>
                                        <p:tgtEl>
                                          <p:spTgt spid="16488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4891"/>
                                        </p:tgtEl>
                                        <p:attrNameLst>
                                          <p:attrName>style.visibility</p:attrName>
                                        </p:attrNameLst>
                                      </p:cBhvr>
                                      <p:to>
                                        <p:strVal val="visible"/>
                                      </p:to>
                                    </p:set>
                                    <p:animEffect transition="in" filter="fade">
                                      <p:cBhvr>
                                        <p:cTn id="11" dur="500"/>
                                        <p:tgtEl>
                                          <p:spTgt spid="1648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4881">
                                            <p:txEl>
                                              <p:pRg st="1" end="1"/>
                                            </p:txEl>
                                          </p:spTgt>
                                        </p:tgtEl>
                                        <p:attrNameLst>
                                          <p:attrName>style.visibility</p:attrName>
                                        </p:attrNameLst>
                                      </p:cBhvr>
                                      <p:to>
                                        <p:strVal val="visible"/>
                                      </p:to>
                                    </p:set>
                                    <p:animEffect transition="in" filter="wipe(left)">
                                      <p:cBhvr>
                                        <p:cTn id="16" dur="500"/>
                                        <p:tgtEl>
                                          <p:spTgt spid="164881">
                                            <p:txEl>
                                              <p:pRg st="1" end="1"/>
                                            </p:txEl>
                                          </p:spTgt>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4881">
                                            <p:txEl>
                                              <p:pRg st="2" end="2"/>
                                            </p:txEl>
                                          </p:spTgt>
                                        </p:tgtEl>
                                        <p:attrNameLst>
                                          <p:attrName>style.visibility</p:attrName>
                                        </p:attrNameLst>
                                      </p:cBhvr>
                                      <p:to>
                                        <p:strVal val="visible"/>
                                      </p:to>
                                    </p:set>
                                    <p:animEffect transition="in" filter="wipe(left)">
                                      <p:cBhvr>
                                        <p:cTn id="25" dur="500"/>
                                        <p:tgtEl>
                                          <p:spTgt spid="1648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91" grpId="0" uiExpand="1" animBg="1"/>
      <p:bldP spid="164881" grpId="0" uiExpand="1" build="p" bldLvl="5"/>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87775" y="1009650"/>
            <a:ext cx="4979988" cy="5295900"/>
            <a:chOff x="2386" y="636"/>
            <a:chExt cx="3137" cy="3336"/>
          </a:xfrm>
        </p:grpSpPr>
        <p:graphicFrame>
          <p:nvGraphicFramePr>
            <p:cNvPr id="18434"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8453"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61"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18462"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18438" name="AutoShape 6"/>
          <p:cNvSpPr>
            <a:spLocks noChangeArrowheads="1"/>
          </p:cNvSpPr>
          <p:nvPr/>
        </p:nvSpPr>
        <p:spPr bwMode="auto">
          <a:xfrm flipV="1">
            <a:off x="4594225" y="3082925"/>
            <a:ext cx="2800350" cy="1455738"/>
          </a:xfrm>
          <a:prstGeom prst="rtTriangle">
            <a:avLst/>
          </a:prstGeom>
          <a:solidFill>
            <a:srgbClr val="FF99CC"/>
          </a:solidFill>
          <a:ln w="9525">
            <a:noFill/>
            <a:miter lim="800000"/>
            <a:headEnd/>
            <a:tailEnd/>
          </a:ln>
        </p:spPr>
        <p:txBody>
          <a:bodyPr wrap="none" anchor="ctr"/>
          <a:lstStyle/>
          <a:p>
            <a:endParaRPr lang="en-US">
              <a:latin typeface="Arial"/>
              <a:cs typeface="Arial"/>
            </a:endParaRPr>
          </a:p>
        </p:txBody>
      </p:sp>
      <p:sp>
        <p:nvSpPr>
          <p:cNvPr id="18439" name="Rectangle 7"/>
          <p:cNvSpPr>
            <a:spLocks noGrp="1" noChangeArrowheads="1"/>
          </p:cNvSpPr>
          <p:nvPr>
            <p:ph type="title"/>
          </p:nvPr>
        </p:nvSpPr>
        <p:spPr/>
        <p:txBody>
          <a:bodyPr/>
          <a:lstStyle/>
          <a:p>
            <a:pPr eaLnBrk="1" hangingPunct="1"/>
            <a:r>
              <a:rPr lang="en-US" dirty="0"/>
              <a:t>How a Lower Price Reduces PS</a:t>
            </a:r>
          </a:p>
        </p:txBody>
      </p:sp>
      <p:sp>
        <p:nvSpPr>
          <p:cNvPr id="166924" name="Rectangle 12"/>
          <p:cNvSpPr>
            <a:spLocks noGrp="1" noChangeArrowheads="1"/>
          </p:cNvSpPr>
          <p:nvPr>
            <p:ph type="body" sz="quarter" idx="12"/>
          </p:nvPr>
        </p:nvSpPr>
        <p:spPr>
          <a:xfrm>
            <a:off x="386556" y="831852"/>
            <a:ext cx="3365500" cy="4826000"/>
          </a:xfrm>
          <a:noFill/>
        </p:spPr>
        <p:txBody>
          <a:bodyPr/>
          <a:lstStyle/>
          <a:p>
            <a:pPr marL="0" indent="0" eaLnBrk="1" hangingPunct="1">
              <a:lnSpc>
                <a:spcPct val="100000"/>
              </a:lnSpc>
              <a:spcBef>
                <a:spcPct val="0"/>
              </a:spcBef>
              <a:buClrTx/>
              <a:buSzTx/>
              <a:buFontTx/>
              <a:buNone/>
            </a:pPr>
            <a:r>
              <a:rPr lang="en-US" sz="3000" dirty="0"/>
              <a:t>If </a:t>
            </a:r>
            <a:r>
              <a:rPr lang="en-US" sz="3000" b="1" i="1" dirty="0"/>
              <a:t>P</a:t>
            </a:r>
            <a:r>
              <a:rPr lang="en-US" sz="3000" dirty="0"/>
              <a:t>  falls to $30,</a:t>
            </a:r>
          </a:p>
          <a:p>
            <a:pPr marL="0" indent="0" eaLnBrk="1" hangingPunct="1">
              <a:spcBef>
                <a:spcPct val="30000"/>
              </a:spcBef>
              <a:buFont typeface="Wingdings" pitchFamily="2" charset="2"/>
              <a:buNone/>
            </a:pPr>
            <a:r>
              <a:rPr lang="en-US" sz="2900" dirty="0"/>
              <a:t>PS = ½ x 15 x $15</a:t>
            </a:r>
            <a:br>
              <a:rPr lang="en-US" sz="2900" dirty="0"/>
            </a:br>
            <a:r>
              <a:rPr lang="en-US" sz="2900" dirty="0"/>
              <a:t>      = </a:t>
            </a:r>
            <a:r>
              <a:rPr lang="en-US" sz="2900" u="sng" dirty="0"/>
              <a:t>$112.50</a:t>
            </a:r>
          </a:p>
          <a:p>
            <a:pPr marL="0" indent="0" eaLnBrk="1" hangingPunct="1">
              <a:spcBef>
                <a:spcPct val="40000"/>
              </a:spcBef>
              <a:buFont typeface="Wingdings" pitchFamily="2" charset="2"/>
              <a:buNone/>
            </a:pPr>
            <a:r>
              <a:rPr lang="en-US" sz="2900" dirty="0"/>
              <a:t>Two reasons for the fall in PS.</a:t>
            </a:r>
          </a:p>
        </p:txBody>
      </p:sp>
      <p:sp>
        <p:nvSpPr>
          <p:cNvPr id="18441" name="Line 14"/>
          <p:cNvSpPr>
            <a:spLocks noChangeShapeType="1"/>
          </p:cNvSpPr>
          <p:nvPr/>
        </p:nvSpPr>
        <p:spPr bwMode="auto">
          <a:xfrm>
            <a:off x="4586288" y="3076575"/>
            <a:ext cx="2835275" cy="0"/>
          </a:xfrm>
          <a:prstGeom prst="line">
            <a:avLst/>
          </a:prstGeom>
          <a:noFill/>
          <a:ln w="12700">
            <a:solidFill>
              <a:srgbClr val="0000FF"/>
            </a:solidFill>
            <a:round/>
            <a:headEnd/>
            <a:tailEnd/>
          </a:ln>
        </p:spPr>
        <p:txBody>
          <a:bodyPr/>
          <a:lstStyle/>
          <a:p>
            <a:endParaRPr lang="en-US">
              <a:latin typeface="Arial"/>
              <a:cs typeface="Arial"/>
            </a:endParaRPr>
          </a:p>
        </p:txBody>
      </p:sp>
      <p:sp>
        <p:nvSpPr>
          <p:cNvPr id="166936" name="AutoShape 24"/>
          <p:cNvSpPr>
            <a:spLocks noChangeArrowheads="1"/>
          </p:cNvSpPr>
          <p:nvPr/>
        </p:nvSpPr>
        <p:spPr bwMode="auto">
          <a:xfrm flipV="1">
            <a:off x="4592638" y="3675063"/>
            <a:ext cx="1665287" cy="876300"/>
          </a:xfrm>
          <a:prstGeom prst="rtTriangle">
            <a:avLst/>
          </a:prstGeom>
          <a:solidFill>
            <a:srgbClr val="FFFF99"/>
          </a:solidFill>
          <a:ln w="9525">
            <a:noFill/>
            <a:miter lim="800000"/>
            <a:headEnd/>
            <a:tailEnd/>
          </a:ln>
        </p:spPr>
        <p:txBody>
          <a:bodyPr wrap="none" anchor="ctr"/>
          <a:lstStyle/>
          <a:p>
            <a:endParaRPr lang="en-US">
              <a:latin typeface="Arial"/>
              <a:cs typeface="Arial"/>
            </a:endParaRPr>
          </a:p>
        </p:txBody>
      </p:sp>
      <p:grpSp>
        <p:nvGrpSpPr>
          <p:cNvPr id="3" name="Group 9"/>
          <p:cNvGrpSpPr>
            <a:grpSpLocks/>
          </p:cNvGrpSpPr>
          <p:nvPr/>
        </p:nvGrpSpPr>
        <p:grpSpPr bwMode="auto">
          <a:xfrm>
            <a:off x="4586288" y="2178050"/>
            <a:ext cx="4219575" cy="2386013"/>
            <a:chOff x="2889" y="1372"/>
            <a:chExt cx="2658" cy="1503"/>
          </a:xfrm>
        </p:grpSpPr>
        <p:sp>
          <p:nvSpPr>
            <p:cNvPr id="18459" name="Line 10"/>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18460" name="Rectangle 11"/>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23"/>
          <p:cNvGrpSpPr>
            <a:grpSpLocks/>
          </p:cNvGrpSpPr>
          <p:nvPr/>
        </p:nvGrpSpPr>
        <p:grpSpPr bwMode="auto">
          <a:xfrm>
            <a:off x="3886200" y="3476625"/>
            <a:ext cx="2674938" cy="2676525"/>
            <a:chOff x="2448" y="2190"/>
            <a:chExt cx="1685" cy="1686"/>
          </a:xfrm>
        </p:grpSpPr>
        <p:grpSp>
          <p:nvGrpSpPr>
            <p:cNvPr id="5" name="Group 22"/>
            <p:cNvGrpSpPr>
              <a:grpSpLocks/>
            </p:cNvGrpSpPr>
            <p:nvPr/>
          </p:nvGrpSpPr>
          <p:grpSpPr bwMode="auto">
            <a:xfrm>
              <a:off x="3804" y="2302"/>
              <a:ext cx="329" cy="1574"/>
              <a:chOff x="3804" y="2302"/>
              <a:chExt cx="329" cy="1574"/>
            </a:xfrm>
          </p:grpSpPr>
          <p:sp>
            <p:nvSpPr>
              <p:cNvPr id="18457" name="Line 16"/>
              <p:cNvSpPr>
                <a:spLocks noChangeShapeType="1"/>
              </p:cNvSpPr>
              <p:nvPr/>
            </p:nvSpPr>
            <p:spPr bwMode="auto">
              <a:xfrm rot="5400000">
                <a:off x="3299" y="2965"/>
                <a:ext cx="1326" cy="0"/>
              </a:xfrm>
              <a:prstGeom prst="line">
                <a:avLst/>
              </a:prstGeom>
              <a:noFill/>
              <a:ln w="12700">
                <a:solidFill>
                  <a:srgbClr val="FF0000"/>
                </a:solidFill>
                <a:round/>
                <a:headEnd/>
                <a:tailEnd/>
              </a:ln>
            </p:spPr>
            <p:txBody>
              <a:bodyPr/>
              <a:lstStyle/>
              <a:p>
                <a:endParaRPr lang="en-US">
                  <a:latin typeface="Arial"/>
                  <a:cs typeface="Arial"/>
                </a:endParaRPr>
              </a:p>
            </p:txBody>
          </p:sp>
          <p:sp>
            <p:nvSpPr>
              <p:cNvPr id="18458" name="Rectangle 17"/>
              <p:cNvSpPr>
                <a:spLocks noChangeArrowheads="1"/>
              </p:cNvSpPr>
              <p:nvPr/>
            </p:nvSpPr>
            <p:spPr bwMode="auto">
              <a:xfrm>
                <a:off x="3804" y="3628"/>
                <a:ext cx="329" cy="248"/>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grpSp>
        <p:grpSp>
          <p:nvGrpSpPr>
            <p:cNvPr id="6" name="Group 21"/>
            <p:cNvGrpSpPr>
              <a:grpSpLocks/>
            </p:cNvGrpSpPr>
            <p:nvPr/>
          </p:nvGrpSpPr>
          <p:grpSpPr bwMode="auto">
            <a:xfrm>
              <a:off x="2448" y="2190"/>
              <a:ext cx="1517" cy="248"/>
              <a:chOff x="2448" y="2190"/>
              <a:chExt cx="1517" cy="248"/>
            </a:xfrm>
          </p:grpSpPr>
          <p:sp>
            <p:nvSpPr>
              <p:cNvPr id="18455" name="Line 19"/>
              <p:cNvSpPr>
                <a:spLocks noChangeShapeType="1"/>
              </p:cNvSpPr>
              <p:nvPr/>
            </p:nvSpPr>
            <p:spPr bwMode="auto">
              <a:xfrm>
                <a:off x="2774" y="2312"/>
                <a:ext cx="1191" cy="0"/>
              </a:xfrm>
              <a:prstGeom prst="line">
                <a:avLst/>
              </a:prstGeom>
              <a:noFill/>
              <a:ln w="12700">
                <a:solidFill>
                  <a:srgbClr val="FF0000"/>
                </a:solidFill>
                <a:round/>
                <a:headEnd/>
                <a:tailEnd/>
              </a:ln>
            </p:spPr>
            <p:txBody>
              <a:bodyPr/>
              <a:lstStyle/>
              <a:p>
                <a:endParaRPr lang="en-US">
                  <a:latin typeface="Arial"/>
                  <a:cs typeface="Arial"/>
                </a:endParaRPr>
              </a:p>
            </p:txBody>
          </p:sp>
          <p:sp>
            <p:nvSpPr>
              <p:cNvPr id="18456" name="Rectangle 20"/>
              <p:cNvSpPr>
                <a:spLocks noChangeArrowheads="1"/>
              </p:cNvSpPr>
              <p:nvPr/>
            </p:nvSpPr>
            <p:spPr bwMode="auto">
              <a:xfrm>
                <a:off x="2448" y="2190"/>
                <a:ext cx="329" cy="248"/>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grpSp>
      </p:grpSp>
      <p:sp>
        <p:nvSpPr>
          <p:cNvPr id="166937" name="AutoShape 25"/>
          <p:cNvSpPr>
            <a:spLocks noChangeArrowheads="1"/>
          </p:cNvSpPr>
          <p:nvPr/>
        </p:nvSpPr>
        <p:spPr bwMode="auto">
          <a:xfrm flipV="1">
            <a:off x="6292850" y="3086100"/>
            <a:ext cx="1068388" cy="552450"/>
          </a:xfrm>
          <a:prstGeom prst="rtTriangle">
            <a:avLst/>
          </a:prstGeom>
          <a:pattFill prst="wdUpDiag">
            <a:fgClr>
              <a:srgbClr val="33CCFF"/>
            </a:fgClr>
            <a:bgClr>
              <a:schemeClr val="bg1"/>
            </a:bgClr>
          </a:pattFill>
          <a:ln w="9525">
            <a:noFill/>
            <a:miter lim="800000"/>
            <a:headEnd/>
            <a:tailEnd/>
          </a:ln>
        </p:spPr>
        <p:txBody>
          <a:bodyPr wrap="none" anchor="ctr"/>
          <a:lstStyle/>
          <a:p>
            <a:endParaRPr lang="en-US">
              <a:latin typeface="Arial"/>
              <a:cs typeface="Arial"/>
            </a:endParaRPr>
          </a:p>
        </p:txBody>
      </p:sp>
      <p:sp>
        <p:nvSpPr>
          <p:cNvPr id="166938" name="Rectangle 26"/>
          <p:cNvSpPr>
            <a:spLocks noChangeArrowheads="1"/>
          </p:cNvSpPr>
          <p:nvPr/>
        </p:nvSpPr>
        <p:spPr bwMode="auto">
          <a:xfrm>
            <a:off x="4594225" y="3084513"/>
            <a:ext cx="1692275" cy="568325"/>
          </a:xfrm>
          <a:prstGeom prst="rect">
            <a:avLst/>
          </a:prstGeom>
          <a:pattFill prst="wdDnDiag">
            <a:fgClr>
              <a:srgbClr val="00CC99"/>
            </a:fgClr>
            <a:bgClr>
              <a:schemeClr val="bg1"/>
            </a:bgClr>
          </a:pattFill>
          <a:ln w="9525">
            <a:noFill/>
            <a:miter lim="800000"/>
            <a:headEnd/>
            <a:tailEnd/>
          </a:ln>
        </p:spPr>
        <p:txBody>
          <a:bodyPr wrap="none" anchor="ctr"/>
          <a:lstStyle/>
          <a:p>
            <a:endParaRPr lang="en-US">
              <a:latin typeface="Arial"/>
              <a:cs typeface="Arial"/>
            </a:endParaRPr>
          </a:p>
        </p:txBody>
      </p:sp>
      <p:grpSp>
        <p:nvGrpSpPr>
          <p:cNvPr id="7" name="Group 34"/>
          <p:cNvGrpSpPr>
            <a:grpSpLocks/>
          </p:cNvGrpSpPr>
          <p:nvPr/>
        </p:nvGrpSpPr>
        <p:grpSpPr bwMode="auto">
          <a:xfrm>
            <a:off x="5511800" y="1160464"/>
            <a:ext cx="2630488" cy="2084388"/>
            <a:chOff x="3472" y="731"/>
            <a:chExt cx="1657" cy="1313"/>
          </a:xfrm>
        </p:grpSpPr>
        <p:sp>
          <p:nvSpPr>
            <p:cNvPr id="18451" name="Line 28"/>
            <p:cNvSpPr>
              <a:spLocks noChangeShapeType="1"/>
            </p:cNvSpPr>
            <p:nvPr/>
          </p:nvSpPr>
          <p:spPr bwMode="auto">
            <a:xfrm flipV="1">
              <a:off x="4224" y="1485"/>
              <a:ext cx="77" cy="559"/>
            </a:xfrm>
            <a:prstGeom prst="line">
              <a:avLst/>
            </a:prstGeom>
            <a:noFill/>
            <a:ln w="12700">
              <a:solidFill>
                <a:srgbClr val="0000FF"/>
              </a:solidFill>
              <a:round/>
              <a:headEnd/>
              <a:tailEnd type="none" w="lg" len="med"/>
            </a:ln>
          </p:spPr>
          <p:txBody>
            <a:bodyPr/>
            <a:lstStyle/>
            <a:p>
              <a:endParaRPr lang="en-US">
                <a:latin typeface="Arial"/>
                <a:cs typeface="Arial"/>
              </a:endParaRPr>
            </a:p>
          </p:txBody>
        </p:sp>
        <p:sp>
          <p:nvSpPr>
            <p:cNvPr id="18452" name="Text Box 29"/>
            <p:cNvSpPr txBox="1">
              <a:spLocks noChangeArrowheads="1"/>
            </p:cNvSpPr>
            <p:nvPr/>
          </p:nvSpPr>
          <p:spPr bwMode="auto">
            <a:xfrm>
              <a:off x="3472" y="731"/>
              <a:ext cx="1657" cy="754"/>
            </a:xfrm>
            <a:prstGeom prst="rect">
              <a:avLst/>
            </a:prstGeom>
            <a:solidFill>
              <a:srgbClr val="FFFFCC"/>
            </a:solidFill>
            <a:ln w="9525">
              <a:solidFill>
                <a:srgbClr val="3333FF"/>
              </a:solidFill>
              <a:miter lim="800000"/>
              <a:headEnd/>
              <a:tailEnd/>
            </a:ln>
          </p:spPr>
          <p:txBody>
            <a:bodyPr>
              <a:spAutoFit/>
            </a:bodyPr>
            <a:lstStyle/>
            <a:p>
              <a:pPr marL="403225" indent="-403225">
                <a:spcBef>
                  <a:spcPct val="50000"/>
                </a:spcBef>
              </a:pPr>
              <a:r>
                <a:rPr lang="en-US" sz="2400" dirty="0">
                  <a:latin typeface="Arial"/>
                  <a:cs typeface="Arial"/>
                </a:rPr>
                <a:t>1. 	Fall in PS </a:t>
              </a:r>
              <a:br>
                <a:rPr lang="en-US" sz="2400" dirty="0">
                  <a:latin typeface="Arial"/>
                  <a:cs typeface="Arial"/>
                </a:rPr>
              </a:br>
              <a:r>
                <a:rPr lang="en-US" sz="2400" dirty="0">
                  <a:latin typeface="Arial"/>
                  <a:cs typeface="Arial"/>
                </a:rPr>
                <a:t>due to sellers leaving market</a:t>
              </a:r>
            </a:p>
          </p:txBody>
        </p:sp>
      </p:grpSp>
      <p:grpSp>
        <p:nvGrpSpPr>
          <p:cNvPr id="8" name="Group 33"/>
          <p:cNvGrpSpPr>
            <a:grpSpLocks/>
          </p:cNvGrpSpPr>
          <p:nvPr/>
        </p:nvGrpSpPr>
        <p:grpSpPr bwMode="auto">
          <a:xfrm>
            <a:off x="587375" y="3454400"/>
            <a:ext cx="4602163" cy="1882775"/>
            <a:chOff x="370" y="2176"/>
            <a:chExt cx="2899" cy="1186"/>
          </a:xfrm>
        </p:grpSpPr>
        <p:sp>
          <p:nvSpPr>
            <p:cNvPr id="18449" name="Line 31"/>
            <p:cNvSpPr>
              <a:spLocks noChangeShapeType="1"/>
            </p:cNvSpPr>
            <p:nvPr/>
          </p:nvSpPr>
          <p:spPr bwMode="auto">
            <a:xfrm flipV="1">
              <a:off x="2042" y="2176"/>
              <a:ext cx="1227" cy="688"/>
            </a:xfrm>
            <a:prstGeom prst="line">
              <a:avLst/>
            </a:prstGeom>
            <a:noFill/>
            <a:ln w="12700">
              <a:solidFill>
                <a:srgbClr val="00CC00"/>
              </a:solidFill>
              <a:round/>
              <a:headEnd/>
              <a:tailEnd/>
            </a:ln>
          </p:spPr>
          <p:txBody>
            <a:bodyPr/>
            <a:lstStyle/>
            <a:p>
              <a:endParaRPr lang="en-US">
                <a:latin typeface="Arial"/>
                <a:cs typeface="Arial"/>
              </a:endParaRPr>
            </a:p>
          </p:txBody>
        </p:sp>
        <p:sp>
          <p:nvSpPr>
            <p:cNvPr id="18450" name="Text Box 32"/>
            <p:cNvSpPr txBox="1">
              <a:spLocks noChangeArrowheads="1"/>
            </p:cNvSpPr>
            <p:nvPr/>
          </p:nvSpPr>
          <p:spPr bwMode="auto">
            <a:xfrm>
              <a:off x="370" y="2608"/>
              <a:ext cx="1867" cy="754"/>
            </a:xfrm>
            <a:prstGeom prst="rect">
              <a:avLst/>
            </a:prstGeom>
            <a:solidFill>
              <a:srgbClr val="FFFFCC"/>
            </a:solidFill>
            <a:ln w="9525">
              <a:solidFill>
                <a:srgbClr val="00CC00"/>
              </a:solidFill>
              <a:miter lim="800000"/>
              <a:headEnd/>
              <a:tailEnd/>
            </a:ln>
          </p:spPr>
          <p:txBody>
            <a:bodyPr>
              <a:spAutoFit/>
            </a:bodyPr>
            <a:lstStyle/>
            <a:p>
              <a:pPr marL="403225" indent="-403225">
                <a:spcBef>
                  <a:spcPct val="50000"/>
                </a:spcBef>
              </a:pPr>
              <a:r>
                <a:rPr lang="en-US" sz="2400">
                  <a:latin typeface="Arial"/>
                  <a:cs typeface="Arial"/>
                </a:rPr>
                <a:t>2. 	Fall in PS due to remaining sellers</a:t>
              </a:r>
              <a:br>
                <a:rPr lang="en-US" sz="2400">
                  <a:latin typeface="Arial"/>
                  <a:cs typeface="Arial"/>
                </a:rPr>
              </a:br>
              <a:r>
                <a:rPr lang="en-US" sz="2400">
                  <a:latin typeface="Arial"/>
                  <a:cs typeface="Arial"/>
                </a:rPr>
                <a:t>getting lower </a:t>
              </a:r>
              <a:r>
                <a:rPr lang="en-US" sz="2400" b="1" i="1">
                  <a:latin typeface="Arial"/>
                  <a:cs typeface="Arial"/>
                </a:rPr>
                <a:t>P</a:t>
              </a:r>
            </a:p>
          </p:txBody>
        </p:sp>
      </p:grpSp>
      <p:sp>
        <p:nvSpPr>
          <p:cNvPr id="9" name="Footer Placeholder 8"/>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Tree>
    <p:extLst>
      <p:ext uri="{BB962C8B-B14F-4D97-AF65-F5344CB8AC3E}">
        <p14:creationId xmlns:p14="http://schemas.microsoft.com/office/powerpoint/2010/main" val="3434177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24">
                                            <p:txEl>
                                              <p:pRg st="0" end="0"/>
                                            </p:txEl>
                                          </p:spTgt>
                                        </p:tgtEl>
                                        <p:attrNameLst>
                                          <p:attrName>style.visibility</p:attrName>
                                        </p:attrNameLst>
                                      </p:cBhvr>
                                      <p:to>
                                        <p:strVal val="visible"/>
                                      </p:to>
                                    </p:set>
                                    <p:animEffect transition="in" filter="wipe(left)">
                                      <p:cBhvr>
                                        <p:cTn id="7" dur="500"/>
                                        <p:tgtEl>
                                          <p:spTgt spid="166924">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6924">
                                            <p:txEl>
                                              <p:pRg st="1" end="1"/>
                                            </p:txEl>
                                          </p:spTgt>
                                        </p:tgtEl>
                                        <p:attrNameLst>
                                          <p:attrName>style.visibility</p:attrName>
                                        </p:attrNameLst>
                                      </p:cBhvr>
                                      <p:to>
                                        <p:strVal val="visible"/>
                                      </p:to>
                                    </p:set>
                                    <p:animEffect transition="in" filter="wipe(left)">
                                      <p:cBhvr>
                                        <p:cTn id="16" dur="500"/>
                                        <p:tgtEl>
                                          <p:spTgt spid="166924">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66936"/>
                                        </p:tgtEl>
                                        <p:attrNameLst>
                                          <p:attrName>style.visibility</p:attrName>
                                        </p:attrNameLst>
                                      </p:cBhvr>
                                      <p:to>
                                        <p:strVal val="visible"/>
                                      </p:to>
                                    </p:set>
                                    <p:animEffect transition="in" filter="fade">
                                      <p:cBhvr>
                                        <p:cTn id="20" dur="500"/>
                                        <p:tgtEl>
                                          <p:spTgt spid="16693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6924">
                                            <p:txEl>
                                              <p:pRg st="2" end="2"/>
                                            </p:txEl>
                                          </p:spTgt>
                                        </p:tgtEl>
                                        <p:attrNameLst>
                                          <p:attrName>style.visibility</p:attrName>
                                        </p:attrNameLst>
                                      </p:cBhvr>
                                      <p:to>
                                        <p:strVal val="visible"/>
                                      </p:to>
                                    </p:set>
                                    <p:animEffect transition="in" filter="wipe(left)">
                                      <p:cBhvr>
                                        <p:cTn id="25" dur="500"/>
                                        <p:tgtEl>
                                          <p:spTgt spid="16692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6937"/>
                                        </p:tgtEl>
                                        <p:attrNameLst>
                                          <p:attrName>style.visibility</p:attrName>
                                        </p:attrNameLst>
                                      </p:cBhvr>
                                      <p:to>
                                        <p:strVal val="visible"/>
                                      </p:to>
                                    </p:set>
                                    <p:animEffect transition="in" filter="fade">
                                      <p:cBhvr>
                                        <p:cTn id="33" dur="500"/>
                                        <p:tgtEl>
                                          <p:spTgt spid="1669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6938"/>
                                        </p:tgtEl>
                                        <p:attrNameLst>
                                          <p:attrName>style.visibility</p:attrName>
                                        </p:attrNameLst>
                                      </p:cBhvr>
                                      <p:to>
                                        <p:strVal val="visible"/>
                                      </p:to>
                                    </p:set>
                                    <p:animEffect transition="in" filter="fade">
                                      <p:cBhvr>
                                        <p:cTn id="41" dur="500"/>
                                        <p:tgtEl>
                                          <p:spTgt spid="166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4" grpId="0" build="p"/>
      <p:bldP spid="166936" grpId="0" animBg="1"/>
      <p:bldP spid="166937" grpId="0" animBg="1"/>
      <p:bldP spid="1669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Allocation of Resources</a:t>
            </a:r>
          </a:p>
        </p:txBody>
      </p:sp>
      <p:sp>
        <p:nvSpPr>
          <p:cNvPr id="3" name="Content Placeholder 2"/>
          <p:cNvSpPr>
            <a:spLocks noGrp="1"/>
          </p:cNvSpPr>
          <p:nvPr>
            <p:ph idx="1"/>
          </p:nvPr>
        </p:nvSpPr>
        <p:spPr/>
        <p:txBody>
          <a:bodyPr/>
          <a:lstStyle/>
          <a:p>
            <a:r>
              <a:rPr lang="en-US" dirty="0"/>
              <a:t>Allocation of resources – desirable?</a:t>
            </a:r>
          </a:p>
          <a:p>
            <a:pPr lvl="1"/>
            <a:r>
              <a:rPr lang="en-US" dirty="0"/>
              <a:t>Decentralized (in a market economy)</a:t>
            </a:r>
          </a:p>
          <a:p>
            <a:pPr lvl="2"/>
            <a:r>
              <a:rPr lang="en-US" dirty="0"/>
              <a:t>Determined by interactions of many self-interested buyers and sellers</a:t>
            </a:r>
          </a:p>
          <a:p>
            <a:pPr lvl="1"/>
            <a:r>
              <a:rPr lang="en-US" dirty="0"/>
              <a:t>Total surplus – measure of society’s well-being</a:t>
            </a:r>
          </a:p>
          <a:p>
            <a:pPr lvl="2"/>
            <a:r>
              <a:rPr lang="en-US" dirty="0"/>
              <a:t>To consider whether the market’s allocation is efficient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383162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Allocation of Resources</a:t>
            </a:r>
          </a:p>
        </p:txBody>
      </p:sp>
      <p:sp>
        <p:nvSpPr>
          <p:cNvPr id="3" name="Content Placeholder 2"/>
          <p:cNvSpPr>
            <a:spLocks noGrp="1"/>
          </p:cNvSpPr>
          <p:nvPr>
            <p:ph idx="1"/>
          </p:nvPr>
        </p:nvSpPr>
        <p:spPr/>
        <p:txBody>
          <a:bodyPr/>
          <a:lstStyle/>
          <a:p>
            <a:r>
              <a:rPr lang="en-US" dirty="0"/>
              <a:t>Efficient allocation of resources maximizes total surplus</a:t>
            </a:r>
          </a:p>
          <a:p>
            <a:pPr marL="971550" lvl="1" indent="-514350">
              <a:buFont typeface="+mj-lt"/>
              <a:buAutoNum type="arabicPeriod"/>
            </a:pPr>
            <a:r>
              <a:rPr lang="en-US" dirty="0"/>
              <a:t>The goods are consumed by the buyers who value them most highly </a:t>
            </a:r>
          </a:p>
          <a:p>
            <a:pPr marL="971550" lvl="1" indent="-514350">
              <a:buFont typeface="+mj-lt"/>
              <a:buAutoNum type="arabicPeriod"/>
            </a:pPr>
            <a:r>
              <a:rPr lang="en-US" dirty="0"/>
              <a:t>The goods are produced by the producers with the lowest costs</a:t>
            </a:r>
          </a:p>
          <a:p>
            <a:pPr marL="971550" lvl="1" indent="-514350">
              <a:buFont typeface="+mj-lt"/>
              <a:buAutoNum type="arabicPeriod"/>
            </a:pPr>
            <a:r>
              <a:rPr lang="en-US" dirty="0"/>
              <a:t>Raising or lowering the quantity of a good would not increase total surplus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783590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normAutofit fontScale="90000"/>
          </a:bodyPr>
          <a:lstStyle/>
          <a:p>
            <a:pPr eaLnBrk="1" hangingPunct="1"/>
            <a:r>
              <a:rPr lang="en-US" sz="3300" dirty="0"/>
              <a:t>Evaluating the Market Equilibrium</a:t>
            </a:r>
          </a:p>
        </p:txBody>
      </p:sp>
      <p:sp>
        <p:nvSpPr>
          <p:cNvPr id="188419" name="Rectangle 3"/>
          <p:cNvSpPr>
            <a:spLocks noGrp="1" noChangeArrowheads="1"/>
          </p:cNvSpPr>
          <p:nvPr>
            <p:ph type="body" sz="quarter" idx="12"/>
          </p:nvPr>
        </p:nvSpPr>
        <p:spPr>
          <a:xfrm>
            <a:off x="152400" y="1063625"/>
            <a:ext cx="3365500" cy="4826000"/>
          </a:xfrm>
        </p:spPr>
        <p:txBody>
          <a:bodyPr/>
          <a:lstStyle/>
          <a:p>
            <a:pPr marL="0" indent="0" eaLnBrk="1" hangingPunct="1">
              <a:buFont typeface="Wingdings" pitchFamily="2" charset="2"/>
              <a:buNone/>
            </a:pPr>
            <a:r>
              <a:rPr lang="en-US" sz="2600" dirty="0"/>
              <a:t>Market equilibrium:</a:t>
            </a:r>
            <a:br>
              <a:rPr lang="en-US" sz="2600" dirty="0"/>
            </a:br>
            <a:r>
              <a:rPr lang="en-US" sz="2600" dirty="0"/>
              <a:t>  </a:t>
            </a:r>
            <a:r>
              <a:rPr lang="en-US" sz="2600" b="1" i="1" dirty="0"/>
              <a:t>P</a:t>
            </a:r>
            <a:r>
              <a:rPr lang="en-US" sz="2600" dirty="0"/>
              <a:t> = $30 </a:t>
            </a:r>
            <a:br>
              <a:rPr lang="en-US" sz="2600" dirty="0"/>
            </a:br>
            <a:r>
              <a:rPr lang="en-US" sz="2600" dirty="0"/>
              <a:t>  </a:t>
            </a:r>
            <a:r>
              <a:rPr lang="en-US" sz="2600" b="1" i="1" dirty="0"/>
              <a:t>Q</a:t>
            </a:r>
            <a:r>
              <a:rPr lang="en-US" sz="2600" dirty="0"/>
              <a:t> = 15</a:t>
            </a:r>
          </a:p>
          <a:p>
            <a:pPr marL="0" indent="0" eaLnBrk="1" hangingPunct="1">
              <a:buFont typeface="Wingdings" pitchFamily="2" charset="2"/>
              <a:buNone/>
            </a:pPr>
            <a:r>
              <a:rPr lang="en-US" sz="2600" dirty="0"/>
              <a:t>Total surplus</a:t>
            </a:r>
            <a:br>
              <a:rPr lang="en-US" sz="2600" dirty="0"/>
            </a:br>
            <a:r>
              <a:rPr lang="en-US" sz="2600" dirty="0"/>
              <a:t>   =  CS + PS</a:t>
            </a:r>
          </a:p>
          <a:p>
            <a:pPr marL="0" indent="0" eaLnBrk="1" hangingPunct="1">
              <a:buFont typeface="Wingdings" pitchFamily="2" charset="2"/>
              <a:buNone/>
            </a:pPr>
            <a:endParaRPr lang="en-US" sz="2600" dirty="0"/>
          </a:p>
          <a:p>
            <a:pPr marL="0" indent="0" eaLnBrk="1" hangingPunct="1">
              <a:buFont typeface="Wingdings" pitchFamily="2" charset="2"/>
              <a:buNone/>
            </a:pPr>
            <a:r>
              <a:rPr lang="en-US" sz="2600" dirty="0"/>
              <a:t>Is the market equilibrium efficient?</a:t>
            </a:r>
          </a:p>
        </p:txBody>
      </p:sp>
      <p:grpSp>
        <p:nvGrpSpPr>
          <p:cNvPr id="2" name="Group 4"/>
          <p:cNvGrpSpPr>
            <a:grpSpLocks/>
          </p:cNvGrpSpPr>
          <p:nvPr/>
        </p:nvGrpSpPr>
        <p:grpSpPr bwMode="auto">
          <a:xfrm>
            <a:off x="3787775" y="1009650"/>
            <a:ext cx="4979988" cy="5295900"/>
            <a:chOff x="2386" y="636"/>
            <a:chExt cx="3137" cy="3336"/>
          </a:xfrm>
        </p:grpSpPr>
        <p:graphicFrame>
          <p:nvGraphicFramePr>
            <p:cNvPr id="21506" name="Object 5"/>
            <p:cNvGraphicFramePr>
              <a:graphicFrameLocks noChangeAspect="1"/>
            </p:cNvGraphicFramePr>
            <p:nvPr>
              <p:extLst>
                <p:ext uri="{D42A27DB-BD31-4B8C-83A1-F6EECF244321}">
                  <p14:modId xmlns:p14="http://schemas.microsoft.com/office/powerpoint/2010/main" val="1898497170"/>
                </p:ext>
              </p:extLst>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1525"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p:spPr>
                    </p:pic>
                  </p:oleObj>
                </mc:Fallback>
              </mc:AlternateContent>
            </a:graphicData>
          </a:graphic>
        </p:graphicFrame>
        <p:sp>
          <p:nvSpPr>
            <p:cNvPr id="21532" name="Rectangle 6"/>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1533" name="Rectangle 7"/>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dirty="0">
                  <a:latin typeface="Arial"/>
                  <a:cs typeface="Arial"/>
                </a:rPr>
                <a:t>Q</a:t>
              </a:r>
            </a:p>
          </p:txBody>
        </p:sp>
      </p:grpSp>
      <p:grpSp>
        <p:nvGrpSpPr>
          <p:cNvPr id="3" name="Group 9"/>
          <p:cNvGrpSpPr>
            <a:grpSpLocks/>
          </p:cNvGrpSpPr>
          <p:nvPr/>
        </p:nvGrpSpPr>
        <p:grpSpPr bwMode="auto">
          <a:xfrm>
            <a:off x="4586288" y="2178050"/>
            <a:ext cx="4219575" cy="2386013"/>
            <a:chOff x="2889" y="1372"/>
            <a:chExt cx="2658" cy="1503"/>
          </a:xfrm>
        </p:grpSpPr>
        <p:sp>
          <p:nvSpPr>
            <p:cNvPr id="21530" name="Line 10"/>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21531" name="Rectangle 11"/>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2"/>
          <p:cNvGrpSpPr>
            <a:grpSpLocks/>
          </p:cNvGrpSpPr>
          <p:nvPr/>
        </p:nvGrpSpPr>
        <p:grpSpPr bwMode="auto">
          <a:xfrm>
            <a:off x="4583113" y="1887538"/>
            <a:ext cx="3438525" cy="3495675"/>
            <a:chOff x="2887" y="1189"/>
            <a:chExt cx="2166" cy="2202"/>
          </a:xfrm>
        </p:grpSpPr>
        <p:sp>
          <p:nvSpPr>
            <p:cNvPr id="21528" name="Line 13"/>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1529" name="Rectangle 14"/>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9"/>
          <p:cNvGrpSpPr>
            <a:grpSpLocks/>
          </p:cNvGrpSpPr>
          <p:nvPr/>
        </p:nvGrpSpPr>
        <p:grpSpPr bwMode="auto">
          <a:xfrm>
            <a:off x="3886200" y="3476625"/>
            <a:ext cx="2674938" cy="2676525"/>
            <a:chOff x="2448" y="2190"/>
            <a:chExt cx="1685" cy="1686"/>
          </a:xfrm>
        </p:grpSpPr>
        <p:grpSp>
          <p:nvGrpSpPr>
            <p:cNvPr id="6" name="Group 20"/>
            <p:cNvGrpSpPr>
              <a:grpSpLocks/>
            </p:cNvGrpSpPr>
            <p:nvPr/>
          </p:nvGrpSpPr>
          <p:grpSpPr bwMode="auto">
            <a:xfrm>
              <a:off x="3804" y="2302"/>
              <a:ext cx="329" cy="1574"/>
              <a:chOff x="3804" y="2302"/>
              <a:chExt cx="329" cy="1574"/>
            </a:xfrm>
          </p:grpSpPr>
          <p:sp>
            <p:nvSpPr>
              <p:cNvPr id="21526" name="Line 21"/>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1527" name="Rectangle 22"/>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nvGrpSpPr>
            <p:cNvPr id="7" name="Group 23"/>
            <p:cNvGrpSpPr>
              <a:grpSpLocks/>
            </p:cNvGrpSpPr>
            <p:nvPr/>
          </p:nvGrpSpPr>
          <p:grpSpPr bwMode="auto">
            <a:xfrm>
              <a:off x="2448" y="2190"/>
              <a:ext cx="1517" cy="248"/>
              <a:chOff x="2448" y="2190"/>
              <a:chExt cx="1517" cy="248"/>
            </a:xfrm>
          </p:grpSpPr>
          <p:sp>
            <p:nvSpPr>
              <p:cNvPr id="21524" name="Line 24"/>
              <p:cNvSpPr>
                <a:spLocks noChangeShapeType="1"/>
              </p:cNvSpPr>
              <p:nvPr/>
            </p:nvSpPr>
            <p:spPr bwMode="auto">
              <a:xfrm>
                <a:off x="2774" y="2312"/>
                <a:ext cx="1191"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1525" name="Rectangle 25"/>
              <p:cNvSpPr>
                <a:spLocks noChangeArrowheads="1"/>
              </p:cNvSpPr>
              <p:nvPr/>
            </p:nvSpPr>
            <p:spPr bwMode="auto">
              <a:xfrm>
                <a:off x="2448" y="2190"/>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grpSp>
        <p:nvGrpSpPr>
          <p:cNvPr id="8" name="Group 29"/>
          <p:cNvGrpSpPr>
            <a:grpSpLocks/>
          </p:cNvGrpSpPr>
          <p:nvPr/>
        </p:nvGrpSpPr>
        <p:grpSpPr bwMode="auto">
          <a:xfrm>
            <a:off x="4597400" y="1930400"/>
            <a:ext cx="1657350" cy="1733550"/>
            <a:chOff x="2896" y="1216"/>
            <a:chExt cx="1044" cy="1092"/>
          </a:xfrm>
        </p:grpSpPr>
        <p:sp>
          <p:nvSpPr>
            <p:cNvPr id="21520" name="AutoShape 15"/>
            <p:cNvSpPr>
              <a:spLocks noChangeArrowheads="1"/>
            </p:cNvSpPr>
            <p:nvPr/>
          </p:nvSpPr>
          <p:spPr bwMode="auto">
            <a:xfrm>
              <a:off x="2896" y="1216"/>
              <a:ext cx="1044" cy="1092"/>
            </a:xfrm>
            <a:prstGeom prst="rtTriangle">
              <a:avLst/>
            </a:prstGeom>
            <a:solidFill>
              <a:srgbClr val="66CCFF"/>
            </a:solidFill>
            <a:ln w="9525">
              <a:noFill/>
              <a:miter lim="800000"/>
              <a:headEnd/>
              <a:tailEnd/>
            </a:ln>
          </p:spPr>
          <p:txBody>
            <a:bodyPr wrap="none" anchor="ctr"/>
            <a:lstStyle/>
            <a:p>
              <a:endParaRPr lang="en-US">
                <a:latin typeface="Arial"/>
                <a:cs typeface="Arial"/>
              </a:endParaRPr>
            </a:p>
          </p:txBody>
        </p:sp>
        <p:sp>
          <p:nvSpPr>
            <p:cNvPr id="21521" name="Text Box 27"/>
            <p:cNvSpPr txBox="1">
              <a:spLocks noChangeArrowheads="1"/>
            </p:cNvSpPr>
            <p:nvPr/>
          </p:nvSpPr>
          <p:spPr bwMode="auto">
            <a:xfrm>
              <a:off x="3001" y="1876"/>
              <a:ext cx="442" cy="308"/>
            </a:xfrm>
            <a:prstGeom prst="rect">
              <a:avLst/>
            </a:prstGeom>
            <a:noFill/>
            <a:ln w="9525">
              <a:noFill/>
              <a:miter lim="800000"/>
              <a:headEnd/>
              <a:tailEnd/>
            </a:ln>
          </p:spPr>
          <p:txBody>
            <a:bodyPr>
              <a:spAutoFit/>
            </a:bodyPr>
            <a:lstStyle/>
            <a:p>
              <a:pPr>
                <a:spcBef>
                  <a:spcPct val="50000"/>
                </a:spcBef>
              </a:pPr>
              <a:r>
                <a:rPr lang="en-US" sz="2600" b="1">
                  <a:latin typeface="Arial"/>
                  <a:cs typeface="Arial"/>
                </a:rPr>
                <a:t>CS</a:t>
              </a:r>
            </a:p>
          </p:txBody>
        </p:sp>
      </p:grpSp>
      <p:grpSp>
        <p:nvGrpSpPr>
          <p:cNvPr id="9" name="Group 31"/>
          <p:cNvGrpSpPr>
            <a:grpSpLocks/>
          </p:cNvGrpSpPr>
          <p:nvPr/>
        </p:nvGrpSpPr>
        <p:grpSpPr bwMode="auto">
          <a:xfrm>
            <a:off x="4592638" y="3675063"/>
            <a:ext cx="1665287" cy="876300"/>
            <a:chOff x="2893" y="2315"/>
            <a:chExt cx="1049" cy="552"/>
          </a:xfrm>
        </p:grpSpPr>
        <p:sp>
          <p:nvSpPr>
            <p:cNvPr id="21518" name="AutoShape 26"/>
            <p:cNvSpPr>
              <a:spLocks noChangeArrowheads="1"/>
            </p:cNvSpPr>
            <p:nvPr/>
          </p:nvSpPr>
          <p:spPr bwMode="auto">
            <a:xfrm flipV="1">
              <a:off x="2893" y="2315"/>
              <a:ext cx="1049" cy="552"/>
            </a:xfrm>
            <a:prstGeom prst="rtTriangle">
              <a:avLst/>
            </a:prstGeom>
            <a:solidFill>
              <a:srgbClr val="FFFF99"/>
            </a:solidFill>
            <a:ln w="9525">
              <a:noFill/>
              <a:miter lim="800000"/>
              <a:headEnd/>
              <a:tailEnd/>
            </a:ln>
          </p:spPr>
          <p:txBody>
            <a:bodyPr wrap="none" anchor="ctr"/>
            <a:lstStyle/>
            <a:p>
              <a:endParaRPr lang="en-US">
                <a:latin typeface="Arial"/>
                <a:cs typeface="Arial"/>
              </a:endParaRPr>
            </a:p>
          </p:txBody>
        </p:sp>
        <p:sp>
          <p:nvSpPr>
            <p:cNvPr id="21519" name="Text Box 28"/>
            <p:cNvSpPr txBox="1">
              <a:spLocks noChangeArrowheads="1"/>
            </p:cNvSpPr>
            <p:nvPr/>
          </p:nvSpPr>
          <p:spPr bwMode="auto">
            <a:xfrm>
              <a:off x="2995" y="2345"/>
              <a:ext cx="398" cy="308"/>
            </a:xfrm>
            <a:prstGeom prst="rect">
              <a:avLst/>
            </a:prstGeom>
            <a:noFill/>
            <a:ln w="9525">
              <a:noFill/>
              <a:miter lim="800000"/>
              <a:headEnd/>
              <a:tailEnd/>
            </a:ln>
          </p:spPr>
          <p:txBody>
            <a:bodyPr>
              <a:spAutoFit/>
            </a:bodyPr>
            <a:lstStyle/>
            <a:p>
              <a:pPr>
                <a:spcBef>
                  <a:spcPct val="50000"/>
                </a:spcBef>
              </a:pPr>
              <a:r>
                <a:rPr lang="en-US" sz="2600" b="1">
                  <a:latin typeface="Arial"/>
                  <a:cs typeface="Arial"/>
                </a:rPr>
                <a:t>PS</a:t>
              </a:r>
            </a:p>
          </p:txBody>
        </p:sp>
      </p:grpSp>
      <p:sp>
        <p:nvSpPr>
          <p:cNvPr id="188448" name="AutoShape 32"/>
          <p:cNvSpPr>
            <a:spLocks noChangeArrowheads="1"/>
          </p:cNvSpPr>
          <p:nvPr/>
        </p:nvSpPr>
        <p:spPr bwMode="auto">
          <a:xfrm rot="5400000">
            <a:off x="4144962" y="2436813"/>
            <a:ext cx="2549525" cy="1619250"/>
          </a:xfrm>
          <a:prstGeom prst="triangle">
            <a:avLst>
              <a:gd name="adj" fmla="val 66435"/>
            </a:avLst>
          </a:prstGeom>
          <a:noFill/>
          <a:ln w="38100">
            <a:solidFill>
              <a:srgbClr val="FF0000"/>
            </a:solidFill>
            <a:miter lim="800000"/>
            <a:headEnd/>
            <a:tailEnd/>
          </a:ln>
        </p:spPr>
        <p:txBody>
          <a:bodyPr wrap="none" anchor="ctr"/>
          <a:lstStyle/>
          <a:p>
            <a:endParaRPr lang="en-US">
              <a:latin typeface="Arial"/>
              <a:cs typeface="Arial"/>
            </a:endParaRPr>
          </a:p>
        </p:txBody>
      </p:sp>
      <p:sp>
        <p:nvSpPr>
          <p:cNvPr id="10" name="Footer Placeholder 9"/>
          <p:cNvSpPr>
            <a:spLocks noGrp="1"/>
          </p:cNvSpPr>
          <p:nvPr>
            <p:ph type="ftr" sz="quarter" idx="14"/>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 name="Slide Number Placeholder 10"/>
          <p:cNvSpPr>
            <a:spLocks noGrp="1"/>
          </p:cNvSpPr>
          <p:nvPr>
            <p:ph type="sldNum" sz="quarter" idx="13"/>
          </p:nvPr>
        </p:nvSpPr>
        <p:spPr/>
        <p:txBody>
          <a:bodyPr/>
          <a:lstStyle/>
          <a:p>
            <a:pPr>
              <a:defRPr/>
            </a:pPr>
            <a:fld id="{2F37425F-5E17-4209-B948-B5CE2119E408}" type="slidenum">
              <a:rPr lang="en-US" smtClean="0"/>
              <a:pPr>
                <a:defRPr/>
              </a:pPr>
              <a:t>16</a:t>
            </a:fld>
            <a:endParaRPr lang="en-US" dirty="0"/>
          </a:p>
        </p:txBody>
      </p:sp>
    </p:spTree>
    <p:extLst>
      <p:ext uri="{BB962C8B-B14F-4D97-AF65-F5344CB8AC3E}">
        <p14:creationId xmlns:p14="http://schemas.microsoft.com/office/powerpoint/2010/main" val="21683118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left)">
                                      <p:cBhvr>
                                        <p:cTn id="7" dur="500"/>
                                        <p:tgtEl>
                                          <p:spTgt spid="188419">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Righ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8419">
                                            <p:txEl>
                                              <p:pRg st="1" end="1"/>
                                            </p:txEl>
                                          </p:spTgt>
                                        </p:tgtEl>
                                        <p:attrNameLst>
                                          <p:attrName>style.visibility</p:attrName>
                                        </p:attrNameLst>
                                      </p:cBhvr>
                                      <p:to>
                                        <p:strVal val="visible"/>
                                      </p:to>
                                    </p:set>
                                    <p:animEffect transition="in" filter="wipe(left)">
                                      <p:cBhvr>
                                        <p:cTn id="26" dur="500"/>
                                        <p:tgtEl>
                                          <p:spTgt spid="188419">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8448"/>
                                        </p:tgtEl>
                                        <p:attrNameLst>
                                          <p:attrName>style.visibility</p:attrName>
                                        </p:attrNameLst>
                                      </p:cBhvr>
                                      <p:to>
                                        <p:strVal val="visible"/>
                                      </p:to>
                                    </p:set>
                                    <p:animEffect transition="in" filter="fade">
                                      <p:cBhvr>
                                        <p:cTn id="29" dur="500"/>
                                        <p:tgtEl>
                                          <p:spTgt spid="1884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8419">
                                            <p:txEl>
                                              <p:pRg st="3" end="3"/>
                                            </p:txEl>
                                          </p:spTgt>
                                        </p:tgtEl>
                                        <p:attrNameLst>
                                          <p:attrName>style.visibility</p:attrName>
                                        </p:attrNameLst>
                                      </p:cBhvr>
                                      <p:to>
                                        <p:strVal val="visible"/>
                                      </p:to>
                                    </p:set>
                                    <p:animEffect transition="in" filter="wipe(left)">
                                      <p:cBhvr>
                                        <p:cTn id="34" dur="500"/>
                                        <p:tgtEl>
                                          <p:spTgt spid="188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bldLvl="5"/>
      <p:bldP spid="18844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normAutofit fontScale="90000"/>
          </a:bodyPr>
          <a:lstStyle/>
          <a:p>
            <a:pPr eaLnBrk="1" hangingPunct="1"/>
            <a:r>
              <a:rPr lang="en-US" sz="3300" dirty="0"/>
              <a:t>Which Buyers Consume the Good?</a:t>
            </a:r>
          </a:p>
        </p:txBody>
      </p:sp>
      <p:sp>
        <p:nvSpPr>
          <p:cNvPr id="189469" name="Rectangle 29"/>
          <p:cNvSpPr>
            <a:spLocks noGrp="1" noChangeArrowheads="1"/>
          </p:cNvSpPr>
          <p:nvPr>
            <p:ph type="body" sz="quarter" idx="12"/>
          </p:nvPr>
        </p:nvSpPr>
        <p:spPr>
          <a:xfrm>
            <a:off x="228600" y="914400"/>
            <a:ext cx="3657600" cy="5283200"/>
          </a:xfrm>
        </p:spPr>
        <p:txBody>
          <a:bodyPr/>
          <a:lstStyle/>
          <a:p>
            <a:pPr marL="0" indent="0" eaLnBrk="1" hangingPunct="1">
              <a:spcBef>
                <a:spcPct val="60000"/>
              </a:spcBef>
              <a:buFont typeface="Wingdings" pitchFamily="2" charset="2"/>
              <a:buNone/>
            </a:pPr>
            <a:r>
              <a:rPr lang="en-US" sz="2800" dirty="0"/>
              <a:t>Every buyer whose WTP is ≥ $30 will buy. </a:t>
            </a:r>
          </a:p>
          <a:p>
            <a:pPr marL="0" indent="0" eaLnBrk="1" hangingPunct="1">
              <a:spcBef>
                <a:spcPct val="60000"/>
              </a:spcBef>
              <a:buFont typeface="Wingdings" pitchFamily="2" charset="2"/>
              <a:buNone/>
            </a:pPr>
            <a:r>
              <a:rPr lang="en-US" sz="2800" dirty="0"/>
              <a:t>Every buyer whose WTP is &lt; $30 will not.  </a:t>
            </a:r>
          </a:p>
          <a:p>
            <a:pPr marL="0" indent="0" eaLnBrk="1" hangingPunct="1">
              <a:spcBef>
                <a:spcPct val="60000"/>
              </a:spcBef>
              <a:buFont typeface="Wingdings" pitchFamily="2" charset="2"/>
              <a:buNone/>
            </a:pPr>
            <a:endParaRPr lang="en-US" sz="2800" b="1" i="1" dirty="0">
              <a:solidFill>
                <a:srgbClr val="FF0000"/>
              </a:solidFill>
            </a:endParaRPr>
          </a:p>
          <a:p>
            <a:pPr marL="0" indent="0" eaLnBrk="1" hangingPunct="1">
              <a:spcBef>
                <a:spcPct val="60000"/>
              </a:spcBef>
              <a:buFont typeface="Wingdings" pitchFamily="2" charset="2"/>
              <a:buNone/>
            </a:pPr>
            <a:r>
              <a:rPr lang="en-US" sz="2800" b="1" i="1" dirty="0">
                <a:solidFill>
                  <a:srgbClr val="FF0000"/>
                </a:solidFill>
              </a:rPr>
              <a:t>The buyers who value the good most highly are the ones who consume it.</a:t>
            </a:r>
            <a:r>
              <a:rPr lang="en-US" sz="2800" dirty="0">
                <a:solidFill>
                  <a:srgbClr val="FF0000"/>
                </a:solidFill>
              </a:rPr>
              <a:t> </a:t>
            </a:r>
          </a:p>
        </p:txBody>
      </p:sp>
      <p:grpSp>
        <p:nvGrpSpPr>
          <p:cNvPr id="2" name="Group 4"/>
          <p:cNvGrpSpPr>
            <a:grpSpLocks/>
          </p:cNvGrpSpPr>
          <p:nvPr/>
        </p:nvGrpSpPr>
        <p:grpSpPr bwMode="auto">
          <a:xfrm>
            <a:off x="3787775" y="1009650"/>
            <a:ext cx="4953000" cy="5295900"/>
            <a:chOff x="2386" y="636"/>
            <a:chExt cx="3120" cy="3336"/>
          </a:xfrm>
        </p:grpSpPr>
        <p:graphicFrame>
          <p:nvGraphicFramePr>
            <p:cNvPr id="22530" name="Object 5"/>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2550"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51" name="Rectangle 6"/>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2552" name="Rectangle 7"/>
            <p:cNvSpPr>
              <a:spLocks noChangeArrowheads="1"/>
            </p:cNvSpPr>
            <p:nvPr/>
          </p:nvSpPr>
          <p:spPr bwMode="auto">
            <a:xfrm>
              <a:off x="5136" y="3312"/>
              <a:ext cx="305" cy="317"/>
            </a:xfrm>
            <a:prstGeom prst="rect">
              <a:avLst/>
            </a:prstGeom>
            <a:solidFill>
              <a:schemeClr val="bg1"/>
            </a:solidFill>
            <a:ln w="9525">
              <a:noFill/>
              <a:miter lim="800000"/>
              <a:headEnd/>
              <a:tailEnd/>
            </a:ln>
          </p:spPr>
          <p:txBody>
            <a:bodyPr>
              <a:spAutoFit/>
            </a:bodyPr>
            <a:lstStyle/>
            <a:p>
              <a:r>
                <a:rPr lang="en-US" sz="2700" b="1" i="1" dirty="0">
                  <a:latin typeface="Arial"/>
                  <a:cs typeface="Arial"/>
                </a:rPr>
                <a:t>Q</a:t>
              </a:r>
            </a:p>
          </p:txBody>
        </p:sp>
      </p:grpSp>
      <p:grpSp>
        <p:nvGrpSpPr>
          <p:cNvPr id="3" name="Group 8"/>
          <p:cNvGrpSpPr>
            <a:grpSpLocks/>
          </p:cNvGrpSpPr>
          <p:nvPr/>
        </p:nvGrpSpPr>
        <p:grpSpPr bwMode="auto">
          <a:xfrm>
            <a:off x="4586288" y="2178050"/>
            <a:ext cx="4219575" cy="2386013"/>
            <a:chOff x="2889" y="1372"/>
            <a:chExt cx="2658" cy="1503"/>
          </a:xfrm>
        </p:grpSpPr>
        <p:sp>
          <p:nvSpPr>
            <p:cNvPr id="22549" name="Line 9"/>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22550" name="Rectangle 10"/>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dirty="0">
                  <a:latin typeface="Arial"/>
                  <a:cs typeface="Arial"/>
                </a:rPr>
                <a:t>S</a:t>
              </a:r>
            </a:p>
          </p:txBody>
        </p:sp>
      </p:grpSp>
      <p:grpSp>
        <p:nvGrpSpPr>
          <p:cNvPr id="4" name="Group 11"/>
          <p:cNvGrpSpPr>
            <a:grpSpLocks/>
          </p:cNvGrpSpPr>
          <p:nvPr/>
        </p:nvGrpSpPr>
        <p:grpSpPr bwMode="auto">
          <a:xfrm>
            <a:off x="4583113" y="1887538"/>
            <a:ext cx="3438525" cy="3495675"/>
            <a:chOff x="2887" y="1189"/>
            <a:chExt cx="2166" cy="2202"/>
          </a:xfrm>
        </p:grpSpPr>
        <p:sp>
          <p:nvSpPr>
            <p:cNvPr id="22547" name="Line 12"/>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2548" name="Rectangle 13"/>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4"/>
          <p:cNvGrpSpPr>
            <a:grpSpLocks/>
          </p:cNvGrpSpPr>
          <p:nvPr/>
        </p:nvGrpSpPr>
        <p:grpSpPr bwMode="auto">
          <a:xfrm>
            <a:off x="3886200" y="3476625"/>
            <a:ext cx="2674938" cy="2676525"/>
            <a:chOff x="2448" y="2190"/>
            <a:chExt cx="1685" cy="1686"/>
          </a:xfrm>
        </p:grpSpPr>
        <p:grpSp>
          <p:nvGrpSpPr>
            <p:cNvPr id="6" name="Group 15"/>
            <p:cNvGrpSpPr>
              <a:grpSpLocks/>
            </p:cNvGrpSpPr>
            <p:nvPr/>
          </p:nvGrpSpPr>
          <p:grpSpPr bwMode="auto">
            <a:xfrm>
              <a:off x="3804" y="2302"/>
              <a:ext cx="329" cy="1574"/>
              <a:chOff x="3804" y="2302"/>
              <a:chExt cx="329" cy="1574"/>
            </a:xfrm>
          </p:grpSpPr>
          <p:sp>
            <p:nvSpPr>
              <p:cNvPr id="22545" name="Line 16"/>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2546" name="Rectangle 17"/>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nvGrpSpPr>
            <p:cNvPr id="7" name="Group 18"/>
            <p:cNvGrpSpPr>
              <a:grpSpLocks/>
            </p:cNvGrpSpPr>
            <p:nvPr/>
          </p:nvGrpSpPr>
          <p:grpSpPr bwMode="auto">
            <a:xfrm>
              <a:off x="2448" y="2190"/>
              <a:ext cx="1517" cy="248"/>
              <a:chOff x="2448" y="2190"/>
              <a:chExt cx="1517" cy="248"/>
            </a:xfrm>
          </p:grpSpPr>
          <p:sp>
            <p:nvSpPr>
              <p:cNvPr id="22543" name="Line 19"/>
              <p:cNvSpPr>
                <a:spLocks noChangeShapeType="1"/>
              </p:cNvSpPr>
              <p:nvPr/>
            </p:nvSpPr>
            <p:spPr bwMode="auto">
              <a:xfrm>
                <a:off x="2774" y="2312"/>
                <a:ext cx="1191"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2544" name="Rectangle 20"/>
              <p:cNvSpPr>
                <a:spLocks noChangeArrowheads="1"/>
              </p:cNvSpPr>
              <p:nvPr/>
            </p:nvSpPr>
            <p:spPr bwMode="auto">
              <a:xfrm>
                <a:off x="2448" y="2190"/>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sp>
        <p:nvSpPr>
          <p:cNvPr id="189470" name="AutoShape 30"/>
          <p:cNvSpPr>
            <a:spLocks/>
          </p:cNvSpPr>
          <p:nvPr/>
        </p:nvSpPr>
        <p:spPr bwMode="auto">
          <a:xfrm rot="-2625674">
            <a:off x="5422900" y="1408113"/>
            <a:ext cx="280988" cy="2478087"/>
          </a:xfrm>
          <a:prstGeom prst="rightBrace">
            <a:avLst>
              <a:gd name="adj1" fmla="val 73493"/>
              <a:gd name="adj2" fmla="val 50000"/>
            </a:avLst>
          </a:prstGeom>
          <a:noFill/>
          <a:ln w="19050">
            <a:solidFill>
              <a:srgbClr val="FF0000"/>
            </a:solidFill>
            <a:round/>
            <a:headEnd/>
            <a:tailEnd/>
          </a:ln>
        </p:spPr>
        <p:txBody>
          <a:bodyPr wrap="none" anchor="ctr"/>
          <a:lstStyle/>
          <a:p>
            <a:endParaRPr lang="en-US">
              <a:latin typeface="Arial"/>
              <a:cs typeface="Arial"/>
            </a:endParaRPr>
          </a:p>
        </p:txBody>
      </p:sp>
      <p:sp>
        <p:nvSpPr>
          <p:cNvPr id="189471" name="AutoShape 31"/>
          <p:cNvSpPr>
            <a:spLocks/>
          </p:cNvSpPr>
          <p:nvPr/>
        </p:nvSpPr>
        <p:spPr bwMode="auto">
          <a:xfrm rot="-2625674">
            <a:off x="6938963" y="3302000"/>
            <a:ext cx="280987" cy="1858963"/>
          </a:xfrm>
          <a:prstGeom prst="rightBrace">
            <a:avLst>
              <a:gd name="adj1" fmla="val 55132"/>
              <a:gd name="adj2" fmla="val 50000"/>
            </a:avLst>
          </a:prstGeom>
          <a:noFill/>
          <a:ln w="19050">
            <a:solidFill>
              <a:srgbClr val="FF0000"/>
            </a:solidFill>
            <a:round/>
            <a:headEnd/>
            <a:tailEnd/>
          </a:ln>
        </p:spPr>
        <p:txBody>
          <a:bodyPr wrap="none" anchor="ctr"/>
          <a:lstStyle/>
          <a:p>
            <a:endParaRPr lang="en-US">
              <a:latin typeface="Arial"/>
              <a:cs typeface="Arial"/>
            </a:endParaRPr>
          </a:p>
        </p:txBody>
      </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9" name="Slide Number Placeholder 8"/>
          <p:cNvSpPr>
            <a:spLocks noGrp="1"/>
          </p:cNvSpPr>
          <p:nvPr>
            <p:ph type="sldNum" sz="quarter" idx="13"/>
          </p:nvPr>
        </p:nvSpPr>
        <p:spPr/>
        <p:txBody>
          <a:bodyPr/>
          <a:lstStyle/>
          <a:p>
            <a:pPr>
              <a:defRPr/>
            </a:pPr>
            <a:fld id="{2F37425F-5E17-4209-B948-B5CE2119E408}" type="slidenum">
              <a:rPr lang="en-US" smtClean="0"/>
              <a:pPr>
                <a:defRPr/>
              </a:pPr>
              <a:t>17</a:t>
            </a:fld>
            <a:endParaRPr lang="en-US" dirty="0"/>
          </a:p>
        </p:txBody>
      </p:sp>
    </p:spTree>
    <p:extLst>
      <p:ext uri="{BB962C8B-B14F-4D97-AF65-F5344CB8AC3E}">
        <p14:creationId xmlns:p14="http://schemas.microsoft.com/office/powerpoint/2010/main" val="37659949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69">
                                            <p:txEl>
                                              <p:pRg st="0" end="0"/>
                                            </p:txEl>
                                          </p:spTgt>
                                        </p:tgtEl>
                                        <p:attrNameLst>
                                          <p:attrName>style.visibility</p:attrName>
                                        </p:attrNameLst>
                                      </p:cBhvr>
                                      <p:to>
                                        <p:strVal val="visible"/>
                                      </p:to>
                                    </p:set>
                                    <p:animEffect transition="in" filter="wipe(left)">
                                      <p:cBhvr>
                                        <p:cTn id="7" dur="500"/>
                                        <p:tgtEl>
                                          <p:spTgt spid="18946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89470"/>
                                        </p:tgtEl>
                                        <p:attrNameLst>
                                          <p:attrName>style.visibility</p:attrName>
                                        </p:attrNameLst>
                                      </p:cBhvr>
                                      <p:to>
                                        <p:strVal val="visible"/>
                                      </p:to>
                                    </p:set>
                                    <p:animEffect transition="in" filter="strips(downRight)">
                                      <p:cBhvr>
                                        <p:cTn id="10" dur="500"/>
                                        <p:tgtEl>
                                          <p:spTgt spid="18947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89470"/>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189469">
                                            <p:txEl>
                                              <p:pRg st="1" end="1"/>
                                            </p:txEl>
                                          </p:spTgt>
                                        </p:tgtEl>
                                        <p:attrNameLst>
                                          <p:attrName>style.visibility</p:attrName>
                                        </p:attrNameLst>
                                      </p:cBhvr>
                                      <p:to>
                                        <p:strVal val="visible"/>
                                      </p:to>
                                    </p:set>
                                    <p:animEffect transition="in" filter="wipe(left)">
                                      <p:cBhvr>
                                        <p:cTn id="17" dur="500"/>
                                        <p:tgtEl>
                                          <p:spTgt spid="189469">
                                            <p:txEl>
                                              <p:pRg st="1" end="1"/>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89471"/>
                                        </p:tgtEl>
                                        <p:attrNameLst>
                                          <p:attrName>style.visibility</p:attrName>
                                        </p:attrNameLst>
                                      </p:cBhvr>
                                      <p:to>
                                        <p:strVal val="visible"/>
                                      </p:to>
                                    </p:set>
                                    <p:animEffect transition="in" filter="strips(downRight)">
                                      <p:cBhvr>
                                        <p:cTn id="20" dur="500"/>
                                        <p:tgtEl>
                                          <p:spTgt spid="18947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89471"/>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189469">
                                            <p:txEl>
                                              <p:pRg st="3" end="3"/>
                                            </p:txEl>
                                          </p:spTgt>
                                        </p:tgtEl>
                                        <p:attrNameLst>
                                          <p:attrName>style.visibility</p:attrName>
                                        </p:attrNameLst>
                                      </p:cBhvr>
                                      <p:to>
                                        <p:strVal val="visible"/>
                                      </p:to>
                                    </p:set>
                                    <p:animEffect transition="in" filter="wipe(left)">
                                      <p:cBhvr>
                                        <p:cTn id="27" dur="500"/>
                                        <p:tgtEl>
                                          <p:spTgt spid="1894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69" grpId="0" build="p" bldLvl="5"/>
      <p:bldP spid="189470" grpId="0" animBg="1"/>
      <p:bldP spid="189470" grpId="1" animBg="1"/>
      <p:bldP spid="189471" grpId="0" animBg="1"/>
      <p:bldP spid="189471"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normAutofit fontScale="90000"/>
          </a:bodyPr>
          <a:lstStyle/>
          <a:p>
            <a:pPr eaLnBrk="1" hangingPunct="1"/>
            <a:r>
              <a:rPr lang="en-US" sz="3300" dirty="0"/>
              <a:t>Which Sellers Produce the Good?</a:t>
            </a:r>
          </a:p>
        </p:txBody>
      </p:sp>
      <p:sp>
        <p:nvSpPr>
          <p:cNvPr id="200724" name="Rectangle 20"/>
          <p:cNvSpPr>
            <a:spLocks noGrp="1" noChangeArrowheads="1"/>
          </p:cNvSpPr>
          <p:nvPr>
            <p:ph type="body" sz="quarter" idx="12"/>
          </p:nvPr>
        </p:nvSpPr>
        <p:spPr>
          <a:xfrm>
            <a:off x="104884" y="1130300"/>
            <a:ext cx="3365500" cy="4826000"/>
          </a:xfrm>
        </p:spPr>
        <p:txBody>
          <a:bodyPr/>
          <a:lstStyle/>
          <a:p>
            <a:pPr marL="0" indent="0" eaLnBrk="1" hangingPunct="1">
              <a:buFont typeface="Wingdings" pitchFamily="2" charset="2"/>
              <a:buNone/>
            </a:pPr>
            <a:r>
              <a:rPr lang="en-US" sz="2800" dirty="0"/>
              <a:t>Every seller whose cost is ≤ $30 will produce the good. </a:t>
            </a:r>
          </a:p>
          <a:p>
            <a:pPr marL="0" indent="0" eaLnBrk="1" hangingPunct="1">
              <a:buFont typeface="Wingdings" pitchFamily="2" charset="2"/>
              <a:buNone/>
            </a:pPr>
            <a:endParaRPr lang="en-US" sz="2800" dirty="0"/>
          </a:p>
          <a:p>
            <a:pPr marL="0" indent="0" eaLnBrk="1" hangingPunct="1">
              <a:buFont typeface="Wingdings" pitchFamily="2" charset="2"/>
              <a:buNone/>
            </a:pPr>
            <a:r>
              <a:rPr lang="en-US" sz="2800" dirty="0"/>
              <a:t>Every seller whose cost is &gt; $30 will not.  </a:t>
            </a:r>
          </a:p>
          <a:p>
            <a:pPr marL="0" indent="0" eaLnBrk="1" hangingPunct="1">
              <a:buFont typeface="Wingdings" pitchFamily="2" charset="2"/>
              <a:buNone/>
            </a:pPr>
            <a:endParaRPr lang="en-US" sz="2800" dirty="0"/>
          </a:p>
          <a:p>
            <a:pPr marL="0" indent="0" eaLnBrk="1" hangingPunct="1">
              <a:buFont typeface="Wingdings" pitchFamily="2" charset="2"/>
              <a:buNone/>
            </a:pPr>
            <a:r>
              <a:rPr lang="en-US" sz="2800" b="1" i="1" dirty="0">
                <a:solidFill>
                  <a:srgbClr val="FF0000"/>
                </a:solidFill>
              </a:rPr>
              <a:t>The sellers with the lowest cost produce the good.</a:t>
            </a:r>
          </a:p>
        </p:txBody>
      </p:sp>
      <p:grpSp>
        <p:nvGrpSpPr>
          <p:cNvPr id="2" name="Group 3"/>
          <p:cNvGrpSpPr>
            <a:grpSpLocks/>
          </p:cNvGrpSpPr>
          <p:nvPr/>
        </p:nvGrpSpPr>
        <p:grpSpPr bwMode="auto">
          <a:xfrm>
            <a:off x="3787775" y="1009650"/>
            <a:ext cx="4979988" cy="5295900"/>
            <a:chOff x="2386" y="636"/>
            <a:chExt cx="3137" cy="3336"/>
          </a:xfrm>
        </p:grpSpPr>
        <p:graphicFrame>
          <p:nvGraphicFramePr>
            <p:cNvPr id="23554" name="Object 4"/>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3573"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5" name="Rectangle 5"/>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3576" name="Rectangle 6"/>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grpSp>
        <p:nvGrpSpPr>
          <p:cNvPr id="3" name="Group 7"/>
          <p:cNvGrpSpPr>
            <a:grpSpLocks/>
          </p:cNvGrpSpPr>
          <p:nvPr/>
        </p:nvGrpSpPr>
        <p:grpSpPr bwMode="auto">
          <a:xfrm>
            <a:off x="4586288" y="2178050"/>
            <a:ext cx="4219575" cy="2386013"/>
            <a:chOff x="2889" y="1372"/>
            <a:chExt cx="2658" cy="1503"/>
          </a:xfrm>
        </p:grpSpPr>
        <p:sp>
          <p:nvSpPr>
            <p:cNvPr id="23574" name="Rectangle 9"/>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sp>
          <p:nvSpPr>
            <p:cNvPr id="23573" name="Line 8"/>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grpSp>
      <p:grpSp>
        <p:nvGrpSpPr>
          <p:cNvPr id="4" name="Group 10"/>
          <p:cNvGrpSpPr>
            <a:grpSpLocks/>
          </p:cNvGrpSpPr>
          <p:nvPr/>
        </p:nvGrpSpPr>
        <p:grpSpPr bwMode="auto">
          <a:xfrm>
            <a:off x="4583113" y="1887538"/>
            <a:ext cx="3438525" cy="3495675"/>
            <a:chOff x="2887" y="1189"/>
            <a:chExt cx="2166" cy="2202"/>
          </a:xfrm>
        </p:grpSpPr>
        <p:sp>
          <p:nvSpPr>
            <p:cNvPr id="23571" name="Line 11"/>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3572" name="Rectangle 12"/>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dirty="0">
                  <a:latin typeface="Arial"/>
                  <a:cs typeface="Arial"/>
                </a:rPr>
                <a:t>D</a:t>
              </a:r>
            </a:p>
          </p:txBody>
        </p:sp>
      </p:grpSp>
      <p:grpSp>
        <p:nvGrpSpPr>
          <p:cNvPr id="5" name="Group 13"/>
          <p:cNvGrpSpPr>
            <a:grpSpLocks/>
          </p:cNvGrpSpPr>
          <p:nvPr/>
        </p:nvGrpSpPr>
        <p:grpSpPr bwMode="auto">
          <a:xfrm>
            <a:off x="3886200" y="3476625"/>
            <a:ext cx="2674938" cy="2676525"/>
            <a:chOff x="2448" y="2190"/>
            <a:chExt cx="1685" cy="1686"/>
          </a:xfrm>
        </p:grpSpPr>
        <p:grpSp>
          <p:nvGrpSpPr>
            <p:cNvPr id="6" name="Group 14"/>
            <p:cNvGrpSpPr>
              <a:grpSpLocks/>
            </p:cNvGrpSpPr>
            <p:nvPr/>
          </p:nvGrpSpPr>
          <p:grpSpPr bwMode="auto">
            <a:xfrm>
              <a:off x="3804" y="2302"/>
              <a:ext cx="329" cy="1574"/>
              <a:chOff x="3804" y="2302"/>
              <a:chExt cx="329" cy="1574"/>
            </a:xfrm>
          </p:grpSpPr>
          <p:sp>
            <p:nvSpPr>
              <p:cNvPr id="23569" name="Line 15"/>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3570" name="Rectangle 16"/>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nvGrpSpPr>
            <p:cNvPr id="7" name="Group 17"/>
            <p:cNvGrpSpPr>
              <a:grpSpLocks/>
            </p:cNvGrpSpPr>
            <p:nvPr/>
          </p:nvGrpSpPr>
          <p:grpSpPr bwMode="auto">
            <a:xfrm>
              <a:off x="2448" y="2190"/>
              <a:ext cx="1517" cy="248"/>
              <a:chOff x="2448" y="2190"/>
              <a:chExt cx="1517" cy="248"/>
            </a:xfrm>
          </p:grpSpPr>
          <p:sp>
            <p:nvSpPr>
              <p:cNvPr id="23567" name="Line 18"/>
              <p:cNvSpPr>
                <a:spLocks noChangeShapeType="1"/>
              </p:cNvSpPr>
              <p:nvPr/>
            </p:nvSpPr>
            <p:spPr bwMode="auto">
              <a:xfrm>
                <a:off x="2774" y="2312"/>
                <a:ext cx="1191"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3568" name="Rectangle 19"/>
              <p:cNvSpPr>
                <a:spLocks noChangeArrowheads="1"/>
              </p:cNvSpPr>
              <p:nvPr/>
            </p:nvSpPr>
            <p:spPr bwMode="auto">
              <a:xfrm>
                <a:off x="2448" y="2190"/>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sp>
        <p:nvSpPr>
          <p:cNvPr id="200725" name="AutoShape 21"/>
          <p:cNvSpPr>
            <a:spLocks/>
          </p:cNvSpPr>
          <p:nvPr/>
        </p:nvSpPr>
        <p:spPr bwMode="auto">
          <a:xfrm rot="3720000">
            <a:off x="7295356" y="2093119"/>
            <a:ext cx="280988" cy="2355850"/>
          </a:xfrm>
          <a:prstGeom prst="rightBrace">
            <a:avLst>
              <a:gd name="adj1" fmla="val 69868"/>
              <a:gd name="adj2" fmla="val 50000"/>
            </a:avLst>
          </a:prstGeom>
          <a:noFill/>
          <a:ln w="19050">
            <a:solidFill>
              <a:srgbClr val="FF0000"/>
            </a:solidFill>
            <a:round/>
            <a:headEnd/>
            <a:tailEnd/>
          </a:ln>
        </p:spPr>
        <p:txBody>
          <a:bodyPr wrap="none" anchor="ctr"/>
          <a:lstStyle/>
          <a:p>
            <a:endParaRPr lang="en-US">
              <a:latin typeface="Arial"/>
              <a:cs typeface="Arial"/>
            </a:endParaRPr>
          </a:p>
        </p:txBody>
      </p:sp>
      <p:sp>
        <p:nvSpPr>
          <p:cNvPr id="200726" name="AutoShape 22"/>
          <p:cNvSpPr>
            <a:spLocks/>
          </p:cNvSpPr>
          <p:nvPr/>
        </p:nvSpPr>
        <p:spPr bwMode="auto">
          <a:xfrm rot="3720000">
            <a:off x="5375275" y="3348038"/>
            <a:ext cx="280987" cy="1893888"/>
          </a:xfrm>
          <a:prstGeom prst="rightBrace">
            <a:avLst>
              <a:gd name="adj1" fmla="val 56168"/>
              <a:gd name="adj2" fmla="val 50000"/>
            </a:avLst>
          </a:prstGeom>
          <a:noFill/>
          <a:ln w="19050">
            <a:solidFill>
              <a:srgbClr val="FF0000"/>
            </a:solidFill>
            <a:round/>
            <a:headEnd/>
            <a:tailEnd/>
          </a:ln>
        </p:spPr>
        <p:txBody>
          <a:bodyPr wrap="none" anchor="ctr"/>
          <a:lstStyle/>
          <a:p>
            <a:endParaRPr lang="en-US">
              <a:latin typeface="Arial"/>
              <a:cs typeface="Arial"/>
            </a:endParaRPr>
          </a:p>
        </p:txBody>
      </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9" name="Slide Number Placeholder 8"/>
          <p:cNvSpPr>
            <a:spLocks noGrp="1"/>
          </p:cNvSpPr>
          <p:nvPr>
            <p:ph type="sldNum" sz="quarter" idx="13"/>
          </p:nvPr>
        </p:nvSpPr>
        <p:spPr/>
        <p:txBody>
          <a:bodyPr/>
          <a:lstStyle/>
          <a:p>
            <a:pPr>
              <a:defRPr/>
            </a:pPr>
            <a:fld id="{2F37425F-5E17-4209-B948-B5CE2119E408}" type="slidenum">
              <a:rPr lang="en-US" smtClean="0"/>
              <a:pPr>
                <a:defRPr/>
              </a:pPr>
              <a:t>18</a:t>
            </a:fld>
            <a:endParaRPr lang="en-US" dirty="0"/>
          </a:p>
        </p:txBody>
      </p:sp>
    </p:spTree>
    <p:extLst>
      <p:ext uri="{BB962C8B-B14F-4D97-AF65-F5344CB8AC3E}">
        <p14:creationId xmlns:p14="http://schemas.microsoft.com/office/powerpoint/2010/main" val="14941326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24">
                                            <p:txEl>
                                              <p:pRg st="0" end="0"/>
                                            </p:txEl>
                                          </p:spTgt>
                                        </p:tgtEl>
                                        <p:attrNameLst>
                                          <p:attrName>style.visibility</p:attrName>
                                        </p:attrNameLst>
                                      </p:cBhvr>
                                      <p:to>
                                        <p:strVal val="visible"/>
                                      </p:to>
                                    </p:set>
                                    <p:animEffect transition="in" filter="wipe(left)">
                                      <p:cBhvr>
                                        <p:cTn id="7" dur="500"/>
                                        <p:tgtEl>
                                          <p:spTgt spid="200724">
                                            <p:txEl>
                                              <p:pRg st="0" end="0"/>
                                            </p:tx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200726"/>
                                        </p:tgtEl>
                                        <p:attrNameLst>
                                          <p:attrName>style.visibility</p:attrName>
                                        </p:attrNameLst>
                                      </p:cBhvr>
                                      <p:to>
                                        <p:strVal val="visible"/>
                                      </p:to>
                                    </p:set>
                                    <p:animEffect transition="in" filter="strips(upRight)">
                                      <p:cBhvr>
                                        <p:cTn id="10" dur="500"/>
                                        <p:tgtEl>
                                          <p:spTgt spid="2007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00726"/>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200724">
                                            <p:txEl>
                                              <p:pRg st="2" end="2"/>
                                            </p:txEl>
                                          </p:spTgt>
                                        </p:tgtEl>
                                        <p:attrNameLst>
                                          <p:attrName>style.visibility</p:attrName>
                                        </p:attrNameLst>
                                      </p:cBhvr>
                                      <p:to>
                                        <p:strVal val="visible"/>
                                      </p:to>
                                    </p:set>
                                    <p:animEffect transition="in" filter="wipe(left)">
                                      <p:cBhvr>
                                        <p:cTn id="17" dur="500"/>
                                        <p:tgtEl>
                                          <p:spTgt spid="200724">
                                            <p:txEl>
                                              <p:pRg st="2" end="2"/>
                                            </p:txEl>
                                          </p:spTgt>
                                        </p:tgtEl>
                                      </p:cBhvr>
                                    </p:animEffect>
                                  </p:childTnLst>
                                </p:cTn>
                              </p:par>
                              <p:par>
                                <p:cTn id="18" presetID="18" presetClass="entr" presetSubtype="3" fill="hold" grpId="0" nodeType="withEffect">
                                  <p:stCondLst>
                                    <p:cond delay="0"/>
                                  </p:stCondLst>
                                  <p:childTnLst>
                                    <p:set>
                                      <p:cBhvr>
                                        <p:cTn id="19" dur="1" fill="hold">
                                          <p:stCondLst>
                                            <p:cond delay="0"/>
                                          </p:stCondLst>
                                        </p:cTn>
                                        <p:tgtEl>
                                          <p:spTgt spid="200725"/>
                                        </p:tgtEl>
                                        <p:attrNameLst>
                                          <p:attrName>style.visibility</p:attrName>
                                        </p:attrNameLst>
                                      </p:cBhvr>
                                      <p:to>
                                        <p:strVal val="visible"/>
                                      </p:to>
                                    </p:set>
                                    <p:animEffect transition="in" filter="strips(upRight)">
                                      <p:cBhvr>
                                        <p:cTn id="20" dur="500"/>
                                        <p:tgtEl>
                                          <p:spTgt spid="2007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00725"/>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200724">
                                            <p:txEl>
                                              <p:pRg st="4" end="4"/>
                                            </p:txEl>
                                          </p:spTgt>
                                        </p:tgtEl>
                                        <p:attrNameLst>
                                          <p:attrName>style.visibility</p:attrName>
                                        </p:attrNameLst>
                                      </p:cBhvr>
                                      <p:to>
                                        <p:strVal val="visible"/>
                                      </p:to>
                                    </p:set>
                                    <p:animEffect transition="in" filter="wipe(left)">
                                      <p:cBhvr>
                                        <p:cTn id="27" dur="500"/>
                                        <p:tgtEl>
                                          <p:spTgt spid="2007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4" grpId="0" build="p" bldLvl="5"/>
      <p:bldP spid="200725" grpId="0" animBg="1"/>
      <p:bldP spid="200725" grpId="1" animBg="1"/>
      <p:bldP spid="200726" grpId="0" animBg="1"/>
      <p:bldP spid="200726"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normAutofit fontScale="90000"/>
          </a:bodyPr>
          <a:lstStyle/>
          <a:p>
            <a:pPr eaLnBrk="1" hangingPunct="1"/>
            <a:r>
              <a:rPr lang="en-US" sz="3700" dirty="0"/>
              <a:t>Does Equilibrium </a:t>
            </a:r>
            <a:r>
              <a:rPr lang="en-US" sz="3700" i="1" dirty="0"/>
              <a:t>Q</a:t>
            </a:r>
            <a:r>
              <a:rPr lang="en-US" sz="3700" dirty="0"/>
              <a:t>  Maximize Total Surplus?</a:t>
            </a:r>
          </a:p>
        </p:txBody>
      </p:sp>
      <p:sp>
        <p:nvSpPr>
          <p:cNvPr id="201748" name="Rectangle 20"/>
          <p:cNvSpPr>
            <a:spLocks noGrp="1" noChangeArrowheads="1"/>
          </p:cNvSpPr>
          <p:nvPr>
            <p:ph type="body" sz="quarter" idx="12"/>
          </p:nvPr>
        </p:nvSpPr>
        <p:spPr>
          <a:xfrm>
            <a:off x="228600" y="914400"/>
            <a:ext cx="3581400" cy="5943600"/>
          </a:xfrm>
        </p:spPr>
        <p:txBody>
          <a:bodyPr/>
          <a:lstStyle/>
          <a:p>
            <a:pPr marL="0" indent="0" eaLnBrk="1" hangingPunct="1">
              <a:spcBef>
                <a:spcPct val="25000"/>
              </a:spcBef>
              <a:buFont typeface="Wingdings" pitchFamily="2" charset="2"/>
              <a:buNone/>
            </a:pPr>
            <a:r>
              <a:rPr lang="en-US" sz="2800" dirty="0"/>
              <a:t>At </a:t>
            </a:r>
            <a:r>
              <a:rPr lang="en-US" sz="2800" b="1" i="1" dirty="0"/>
              <a:t>Q</a:t>
            </a:r>
            <a:r>
              <a:rPr lang="en-US" sz="2800" dirty="0"/>
              <a:t> = 20, cost of producing the marginal unit is $35 </a:t>
            </a:r>
          </a:p>
          <a:p>
            <a:pPr marL="0" indent="0" eaLnBrk="1" hangingPunct="1">
              <a:spcBef>
                <a:spcPct val="25000"/>
              </a:spcBef>
              <a:buFont typeface="Wingdings" pitchFamily="2" charset="2"/>
              <a:buNone/>
            </a:pPr>
            <a:r>
              <a:rPr lang="en-US" sz="2800" dirty="0"/>
              <a:t>value to consumers of the marginal unit is only $20</a:t>
            </a:r>
          </a:p>
          <a:p>
            <a:pPr marL="0" indent="0" eaLnBrk="1" hangingPunct="1">
              <a:spcBef>
                <a:spcPct val="25000"/>
              </a:spcBef>
              <a:buFont typeface="Wingdings" pitchFamily="2" charset="2"/>
              <a:buNone/>
            </a:pPr>
            <a:r>
              <a:rPr lang="en-US" sz="2800" dirty="0"/>
              <a:t>Hence, can increase total surplus by reducing </a:t>
            </a:r>
            <a:r>
              <a:rPr lang="en-US" sz="2800" b="1" i="1" dirty="0"/>
              <a:t>Q</a:t>
            </a:r>
            <a:r>
              <a:rPr lang="en-US" sz="2800" dirty="0"/>
              <a:t>.  </a:t>
            </a:r>
          </a:p>
          <a:p>
            <a:pPr marL="0" indent="0" eaLnBrk="1" hangingPunct="1">
              <a:spcBef>
                <a:spcPct val="35000"/>
              </a:spcBef>
              <a:buFont typeface="Wingdings" pitchFamily="2" charset="2"/>
              <a:buNone/>
            </a:pPr>
            <a:r>
              <a:rPr lang="en-US" sz="2800" i="1" dirty="0">
                <a:solidFill>
                  <a:srgbClr val="FF0000"/>
                </a:solidFill>
              </a:rPr>
              <a:t>This is true at any </a:t>
            </a:r>
            <a:r>
              <a:rPr lang="en-US" sz="2800" b="1" i="1" dirty="0">
                <a:solidFill>
                  <a:srgbClr val="FF0000"/>
                </a:solidFill>
              </a:rPr>
              <a:t>Q</a:t>
            </a:r>
            <a:r>
              <a:rPr lang="en-US" sz="2800" i="1" dirty="0">
                <a:solidFill>
                  <a:srgbClr val="FF0000"/>
                </a:solidFill>
              </a:rPr>
              <a:t> greater than 15. </a:t>
            </a:r>
          </a:p>
        </p:txBody>
      </p:sp>
      <p:grpSp>
        <p:nvGrpSpPr>
          <p:cNvPr id="2" name="Group 3"/>
          <p:cNvGrpSpPr>
            <a:grpSpLocks/>
          </p:cNvGrpSpPr>
          <p:nvPr/>
        </p:nvGrpSpPr>
        <p:grpSpPr bwMode="auto">
          <a:xfrm>
            <a:off x="3787775" y="1009650"/>
            <a:ext cx="4979988" cy="5295900"/>
            <a:chOff x="2386" y="636"/>
            <a:chExt cx="3137" cy="3336"/>
          </a:xfrm>
        </p:grpSpPr>
        <p:graphicFrame>
          <p:nvGraphicFramePr>
            <p:cNvPr id="24578" name="Object 4"/>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4598"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8" name="Rectangle 5"/>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4599" name="Rectangle 6"/>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grpSp>
        <p:nvGrpSpPr>
          <p:cNvPr id="3" name="Group 7"/>
          <p:cNvGrpSpPr>
            <a:grpSpLocks/>
          </p:cNvGrpSpPr>
          <p:nvPr/>
        </p:nvGrpSpPr>
        <p:grpSpPr bwMode="auto">
          <a:xfrm>
            <a:off x="4586288" y="2178050"/>
            <a:ext cx="4219575" cy="2386013"/>
            <a:chOff x="2889" y="1372"/>
            <a:chExt cx="2658" cy="1503"/>
          </a:xfrm>
        </p:grpSpPr>
        <p:sp>
          <p:nvSpPr>
            <p:cNvPr id="24596" name="Line 8"/>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24597" name="Rectangle 9"/>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0"/>
          <p:cNvGrpSpPr>
            <a:grpSpLocks/>
          </p:cNvGrpSpPr>
          <p:nvPr/>
        </p:nvGrpSpPr>
        <p:grpSpPr bwMode="auto">
          <a:xfrm>
            <a:off x="4583113" y="1887538"/>
            <a:ext cx="3438525" cy="3495675"/>
            <a:chOff x="2887" y="1189"/>
            <a:chExt cx="2166" cy="2202"/>
          </a:xfrm>
        </p:grpSpPr>
        <p:sp>
          <p:nvSpPr>
            <p:cNvPr id="24594" name="Line 11"/>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4595" name="Rectangle 12"/>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4"/>
          <p:cNvGrpSpPr>
            <a:grpSpLocks/>
          </p:cNvGrpSpPr>
          <p:nvPr/>
        </p:nvGrpSpPr>
        <p:grpSpPr bwMode="auto">
          <a:xfrm>
            <a:off x="6038850" y="3654425"/>
            <a:ext cx="522288" cy="2498725"/>
            <a:chOff x="3804" y="2302"/>
            <a:chExt cx="329" cy="1574"/>
          </a:xfrm>
        </p:grpSpPr>
        <p:sp>
          <p:nvSpPr>
            <p:cNvPr id="24592" name="Line 15"/>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4593" name="Rectangle 16"/>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201749" name="Line 21"/>
          <p:cNvSpPr>
            <a:spLocks noChangeShapeType="1"/>
          </p:cNvSpPr>
          <p:nvPr/>
        </p:nvSpPr>
        <p:spPr bwMode="auto">
          <a:xfrm flipH="1" flipV="1">
            <a:off x="6851650" y="3351213"/>
            <a:ext cx="12700" cy="2098675"/>
          </a:xfrm>
          <a:prstGeom prst="line">
            <a:avLst/>
          </a:prstGeom>
          <a:noFill/>
          <a:ln w="38100">
            <a:solidFill>
              <a:srgbClr val="CC0000"/>
            </a:solidFill>
            <a:round/>
            <a:headEnd/>
            <a:tailEnd type="triangle" w="lg" len="med"/>
          </a:ln>
        </p:spPr>
        <p:txBody>
          <a:bodyPr/>
          <a:lstStyle/>
          <a:p>
            <a:endParaRPr lang="en-US">
              <a:latin typeface="Arial"/>
              <a:cs typeface="Arial"/>
            </a:endParaRPr>
          </a:p>
        </p:txBody>
      </p:sp>
      <p:sp>
        <p:nvSpPr>
          <p:cNvPr id="201750" name="Line 22"/>
          <p:cNvSpPr>
            <a:spLocks noChangeShapeType="1"/>
          </p:cNvSpPr>
          <p:nvPr/>
        </p:nvSpPr>
        <p:spPr bwMode="auto">
          <a:xfrm flipH="1" flipV="1">
            <a:off x="6878638" y="4279900"/>
            <a:ext cx="7937" cy="1169988"/>
          </a:xfrm>
          <a:prstGeom prst="line">
            <a:avLst/>
          </a:prstGeom>
          <a:noFill/>
          <a:ln w="38100">
            <a:solidFill>
              <a:srgbClr val="00CC00"/>
            </a:solidFill>
            <a:round/>
            <a:headEnd/>
            <a:tailEnd type="triangle" w="lg" len="med"/>
          </a:ln>
        </p:spPr>
        <p:txBody>
          <a:bodyPr/>
          <a:lstStyle/>
          <a:p>
            <a:endParaRPr lang="en-US">
              <a:latin typeface="Arial"/>
              <a:cs typeface="Arial"/>
            </a:endParaRPr>
          </a:p>
        </p:txBody>
      </p:sp>
      <p:sp>
        <p:nvSpPr>
          <p:cNvPr id="201751" name="Line 23"/>
          <p:cNvSpPr>
            <a:spLocks noChangeShapeType="1"/>
          </p:cNvSpPr>
          <p:nvPr/>
        </p:nvSpPr>
        <p:spPr bwMode="auto">
          <a:xfrm>
            <a:off x="4586288" y="3357563"/>
            <a:ext cx="2257425" cy="0"/>
          </a:xfrm>
          <a:prstGeom prst="line">
            <a:avLst/>
          </a:prstGeom>
          <a:noFill/>
          <a:ln w="12700">
            <a:solidFill>
              <a:srgbClr val="CC0000"/>
            </a:solidFill>
            <a:prstDash val="lgDash"/>
            <a:round/>
            <a:headEnd/>
            <a:tailEnd/>
          </a:ln>
        </p:spPr>
        <p:txBody>
          <a:bodyPr/>
          <a:lstStyle/>
          <a:p>
            <a:endParaRPr lang="en-US">
              <a:latin typeface="Arial"/>
              <a:cs typeface="Arial"/>
            </a:endParaRPr>
          </a:p>
        </p:txBody>
      </p:sp>
      <p:sp>
        <p:nvSpPr>
          <p:cNvPr id="201752" name="Line 24"/>
          <p:cNvSpPr>
            <a:spLocks noChangeShapeType="1"/>
          </p:cNvSpPr>
          <p:nvPr/>
        </p:nvSpPr>
        <p:spPr bwMode="auto">
          <a:xfrm>
            <a:off x="4587875" y="4270375"/>
            <a:ext cx="2286000" cy="0"/>
          </a:xfrm>
          <a:prstGeom prst="line">
            <a:avLst/>
          </a:prstGeom>
          <a:noFill/>
          <a:ln w="12700">
            <a:solidFill>
              <a:srgbClr val="00CC00"/>
            </a:solidFill>
            <a:prstDash val="lgDash"/>
            <a:round/>
            <a:headEnd/>
            <a:tailEnd/>
          </a:ln>
        </p:spPr>
        <p:txBody>
          <a:bodyPr/>
          <a:lstStyle/>
          <a:p>
            <a:endParaRPr lang="en-US">
              <a:latin typeface="Arial"/>
              <a:cs typeface="Arial"/>
            </a:endParaRPr>
          </a:p>
        </p:txBody>
      </p:sp>
      <p:sp>
        <p:nvSpPr>
          <p:cNvPr id="201753" name="Line 25"/>
          <p:cNvSpPr>
            <a:spLocks noChangeShapeType="1"/>
          </p:cNvSpPr>
          <p:nvPr/>
        </p:nvSpPr>
        <p:spPr bwMode="auto">
          <a:xfrm flipH="1">
            <a:off x="6457950" y="5448300"/>
            <a:ext cx="400050" cy="0"/>
          </a:xfrm>
          <a:prstGeom prst="line">
            <a:avLst/>
          </a:prstGeom>
          <a:noFill/>
          <a:ln w="38100">
            <a:solidFill>
              <a:srgbClr val="0000FF"/>
            </a:solidFill>
            <a:round/>
            <a:headEnd/>
            <a:tailEnd type="triangle" w="lg" len="med"/>
          </a:ln>
        </p:spPr>
        <p:txBody>
          <a:bodyPr/>
          <a:lstStyle/>
          <a:p>
            <a:endParaRPr lang="en-US">
              <a:latin typeface="Arial"/>
              <a:cs typeface="Arial"/>
            </a:endParaRPr>
          </a:p>
        </p:txBody>
      </p:sp>
      <p:sp>
        <p:nvSpPr>
          <p:cNvPr id="6" name="Footer Placeholder 5"/>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19</a:t>
            </a:fld>
            <a:endParaRPr lang="en-US" dirty="0"/>
          </a:p>
        </p:txBody>
      </p:sp>
    </p:spTree>
    <p:extLst>
      <p:ext uri="{BB962C8B-B14F-4D97-AF65-F5344CB8AC3E}">
        <p14:creationId xmlns:p14="http://schemas.microsoft.com/office/powerpoint/2010/main" val="28993525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48">
                                            <p:txEl>
                                              <p:pRg st="0" end="0"/>
                                            </p:txEl>
                                          </p:spTgt>
                                        </p:tgtEl>
                                        <p:attrNameLst>
                                          <p:attrName>style.visibility</p:attrName>
                                        </p:attrNameLst>
                                      </p:cBhvr>
                                      <p:to>
                                        <p:strVal val="visible"/>
                                      </p:to>
                                    </p:set>
                                    <p:animEffect transition="in" filter="wipe(left)">
                                      <p:cBhvr>
                                        <p:cTn id="7" dur="500"/>
                                        <p:tgtEl>
                                          <p:spTgt spid="201748">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1749"/>
                                        </p:tgtEl>
                                        <p:attrNameLst>
                                          <p:attrName>style.visibility</p:attrName>
                                        </p:attrNameLst>
                                      </p:cBhvr>
                                      <p:to>
                                        <p:strVal val="visible"/>
                                      </p:to>
                                    </p:set>
                                    <p:animEffect transition="in" filter="wipe(down)">
                                      <p:cBhvr>
                                        <p:cTn id="11" dur="500"/>
                                        <p:tgtEl>
                                          <p:spTgt spid="201749"/>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1751"/>
                                        </p:tgtEl>
                                        <p:attrNameLst>
                                          <p:attrName>style.visibility</p:attrName>
                                        </p:attrNameLst>
                                      </p:cBhvr>
                                      <p:to>
                                        <p:strVal val="visible"/>
                                      </p:to>
                                    </p:set>
                                    <p:animEffect transition="in" filter="wipe(right)">
                                      <p:cBhvr>
                                        <p:cTn id="15" dur="500"/>
                                        <p:tgtEl>
                                          <p:spTgt spid="2017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1748">
                                            <p:txEl>
                                              <p:pRg st="1" end="1"/>
                                            </p:txEl>
                                          </p:spTgt>
                                        </p:tgtEl>
                                        <p:attrNameLst>
                                          <p:attrName>style.visibility</p:attrName>
                                        </p:attrNameLst>
                                      </p:cBhvr>
                                      <p:to>
                                        <p:strVal val="visible"/>
                                      </p:to>
                                    </p:set>
                                    <p:animEffect transition="in" filter="wipe(left)">
                                      <p:cBhvr>
                                        <p:cTn id="20" dur="500"/>
                                        <p:tgtEl>
                                          <p:spTgt spid="201748">
                                            <p:txEl>
                                              <p:pRg st="1" end="1"/>
                                            </p:txEl>
                                          </p:spTgt>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01750"/>
                                        </p:tgtEl>
                                        <p:attrNameLst>
                                          <p:attrName>style.visibility</p:attrName>
                                        </p:attrNameLst>
                                      </p:cBhvr>
                                      <p:to>
                                        <p:strVal val="visible"/>
                                      </p:to>
                                    </p:set>
                                    <p:animEffect transition="in" filter="wipe(down)">
                                      <p:cBhvr>
                                        <p:cTn id="24" dur="500"/>
                                        <p:tgtEl>
                                          <p:spTgt spid="201750"/>
                                        </p:tgtEl>
                                      </p:cBhvr>
                                    </p:animEffect>
                                  </p:childTnLst>
                                </p:cTn>
                              </p:par>
                            </p:childTnLst>
                          </p:cTn>
                        </p:par>
                        <p:par>
                          <p:cTn id="25" fill="hold">
                            <p:stCondLst>
                              <p:cond delay="1000"/>
                            </p:stCondLst>
                            <p:childTnLst>
                              <p:par>
                                <p:cTn id="26" presetID="22" presetClass="entr" presetSubtype="2" fill="hold" grpId="0" nodeType="afterEffect">
                                  <p:stCondLst>
                                    <p:cond delay="0"/>
                                  </p:stCondLst>
                                  <p:childTnLst>
                                    <p:set>
                                      <p:cBhvr>
                                        <p:cTn id="27" dur="1" fill="hold">
                                          <p:stCondLst>
                                            <p:cond delay="0"/>
                                          </p:stCondLst>
                                        </p:cTn>
                                        <p:tgtEl>
                                          <p:spTgt spid="201752"/>
                                        </p:tgtEl>
                                        <p:attrNameLst>
                                          <p:attrName>style.visibility</p:attrName>
                                        </p:attrNameLst>
                                      </p:cBhvr>
                                      <p:to>
                                        <p:strVal val="visible"/>
                                      </p:to>
                                    </p:set>
                                    <p:animEffect transition="in" filter="wipe(right)">
                                      <p:cBhvr>
                                        <p:cTn id="28" dur="500"/>
                                        <p:tgtEl>
                                          <p:spTgt spid="20175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1748">
                                            <p:txEl>
                                              <p:pRg st="2" end="2"/>
                                            </p:txEl>
                                          </p:spTgt>
                                        </p:tgtEl>
                                        <p:attrNameLst>
                                          <p:attrName>style.visibility</p:attrName>
                                        </p:attrNameLst>
                                      </p:cBhvr>
                                      <p:to>
                                        <p:strVal val="visible"/>
                                      </p:to>
                                    </p:set>
                                    <p:animEffect transition="in" filter="wipe(left)">
                                      <p:cBhvr>
                                        <p:cTn id="33" dur="500"/>
                                        <p:tgtEl>
                                          <p:spTgt spid="201748">
                                            <p:txEl>
                                              <p:pRg st="2" end="2"/>
                                            </p:txEl>
                                          </p:spTgt>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1753"/>
                                        </p:tgtEl>
                                        <p:attrNameLst>
                                          <p:attrName>style.visibility</p:attrName>
                                        </p:attrNameLst>
                                      </p:cBhvr>
                                      <p:to>
                                        <p:strVal val="visible"/>
                                      </p:to>
                                    </p:set>
                                    <p:animEffect transition="in" filter="wipe(right)">
                                      <p:cBhvr>
                                        <p:cTn id="37" dur="500"/>
                                        <p:tgtEl>
                                          <p:spTgt spid="2017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1748">
                                            <p:txEl>
                                              <p:pRg st="3" end="3"/>
                                            </p:txEl>
                                          </p:spTgt>
                                        </p:tgtEl>
                                        <p:attrNameLst>
                                          <p:attrName>style.visibility</p:attrName>
                                        </p:attrNameLst>
                                      </p:cBhvr>
                                      <p:to>
                                        <p:strVal val="visible"/>
                                      </p:to>
                                    </p:set>
                                    <p:animEffect transition="in" filter="wipe(left)">
                                      <p:cBhvr>
                                        <p:cTn id="42" dur="500"/>
                                        <p:tgtEl>
                                          <p:spTgt spid="2017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8" grpId="0" build="p" bldLvl="5"/>
      <p:bldP spid="201749" grpId="0" animBg="1"/>
      <p:bldP spid="201750" grpId="0" animBg="1"/>
      <p:bldP spid="201751" grpId="0" animBg="1"/>
      <p:bldP spid="201752" grpId="0" animBg="1"/>
      <p:bldP spid="2017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Welfare Economics</a:t>
            </a:r>
          </a:p>
        </p:txBody>
      </p:sp>
      <p:sp>
        <p:nvSpPr>
          <p:cNvPr id="3" name="Content Placeholder 2"/>
          <p:cNvSpPr>
            <a:spLocks noGrp="1"/>
          </p:cNvSpPr>
          <p:nvPr>
            <p:ph idx="1"/>
          </p:nvPr>
        </p:nvSpPr>
        <p:spPr/>
        <p:txBody>
          <a:bodyPr/>
          <a:lstStyle/>
          <a:p>
            <a:r>
              <a:rPr lang="en-US" dirty="0"/>
              <a:t>Allocation of resources refers to:</a:t>
            </a:r>
          </a:p>
          <a:p>
            <a:pPr lvl="1"/>
            <a:r>
              <a:rPr lang="en-US" dirty="0"/>
              <a:t>How much of each good is produced</a:t>
            </a:r>
          </a:p>
          <a:p>
            <a:pPr lvl="1"/>
            <a:r>
              <a:rPr lang="en-US" dirty="0"/>
              <a:t>Which producers produce it</a:t>
            </a:r>
          </a:p>
          <a:p>
            <a:pPr lvl="1"/>
            <a:r>
              <a:rPr lang="en-US" dirty="0"/>
              <a:t>Which consumers consume it</a:t>
            </a:r>
          </a:p>
          <a:p>
            <a:r>
              <a:rPr lang="en-US" dirty="0"/>
              <a:t>Welfare economics </a:t>
            </a:r>
          </a:p>
          <a:p>
            <a:pPr lvl="1"/>
            <a:r>
              <a:rPr lang="en-US" dirty="0"/>
              <a:t>Studies how the allocation of resources affects economic well-being</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427845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normAutofit fontScale="90000"/>
          </a:bodyPr>
          <a:lstStyle/>
          <a:p>
            <a:pPr eaLnBrk="1" hangingPunct="1"/>
            <a:r>
              <a:rPr lang="en-US" sz="3700" dirty="0"/>
              <a:t>Does Equilibrium </a:t>
            </a:r>
            <a:r>
              <a:rPr lang="en-US" sz="3700" i="1" dirty="0"/>
              <a:t>Q</a:t>
            </a:r>
            <a:r>
              <a:rPr lang="en-US" sz="3700" dirty="0"/>
              <a:t>  Maximize Total Surplus?</a:t>
            </a:r>
          </a:p>
        </p:txBody>
      </p:sp>
      <p:sp>
        <p:nvSpPr>
          <p:cNvPr id="202772" name="Rectangle 20"/>
          <p:cNvSpPr>
            <a:spLocks noGrp="1" noChangeArrowheads="1"/>
          </p:cNvSpPr>
          <p:nvPr>
            <p:ph type="body" sz="quarter" idx="12"/>
          </p:nvPr>
        </p:nvSpPr>
        <p:spPr>
          <a:xfrm>
            <a:off x="228600" y="901700"/>
            <a:ext cx="3657600" cy="5575300"/>
          </a:xfrm>
        </p:spPr>
        <p:txBody>
          <a:bodyPr/>
          <a:lstStyle/>
          <a:p>
            <a:pPr marL="0" indent="0" eaLnBrk="1" hangingPunct="1">
              <a:spcBef>
                <a:spcPct val="25000"/>
              </a:spcBef>
              <a:buFont typeface="Wingdings" pitchFamily="2" charset="2"/>
              <a:buNone/>
            </a:pPr>
            <a:r>
              <a:rPr lang="en-US" sz="2800" dirty="0"/>
              <a:t>At </a:t>
            </a:r>
            <a:r>
              <a:rPr lang="en-US" sz="2800" b="1" i="1" dirty="0"/>
              <a:t>Q</a:t>
            </a:r>
            <a:r>
              <a:rPr lang="en-US" sz="2800" dirty="0"/>
              <a:t> = 10, cost of producing the marginal unit is $25 </a:t>
            </a:r>
          </a:p>
          <a:p>
            <a:pPr marL="0" indent="0" eaLnBrk="1" hangingPunct="1">
              <a:spcBef>
                <a:spcPct val="25000"/>
              </a:spcBef>
              <a:buFont typeface="Wingdings" pitchFamily="2" charset="2"/>
              <a:buNone/>
            </a:pPr>
            <a:r>
              <a:rPr lang="en-US" sz="2800" dirty="0"/>
              <a:t>value to consumers of the marginal unit is $40</a:t>
            </a:r>
          </a:p>
          <a:p>
            <a:pPr marL="0" indent="0" eaLnBrk="1" hangingPunct="1">
              <a:spcBef>
                <a:spcPct val="25000"/>
              </a:spcBef>
              <a:buFont typeface="Wingdings" pitchFamily="2" charset="2"/>
              <a:buNone/>
            </a:pPr>
            <a:r>
              <a:rPr lang="en-US" sz="2800" dirty="0"/>
              <a:t>Hence, can increase total surplus by increasing </a:t>
            </a:r>
            <a:r>
              <a:rPr lang="en-US" sz="2800" b="1" i="1" dirty="0"/>
              <a:t>Q</a:t>
            </a:r>
            <a:r>
              <a:rPr lang="en-US" sz="2800" dirty="0"/>
              <a:t>.  </a:t>
            </a:r>
          </a:p>
          <a:p>
            <a:pPr marL="0" indent="0" eaLnBrk="1" hangingPunct="1">
              <a:spcBef>
                <a:spcPct val="35000"/>
              </a:spcBef>
              <a:buFont typeface="Wingdings" pitchFamily="2" charset="2"/>
              <a:buNone/>
            </a:pPr>
            <a:r>
              <a:rPr lang="en-US" sz="2800" i="1" dirty="0">
                <a:solidFill>
                  <a:srgbClr val="FF0000"/>
                </a:solidFill>
              </a:rPr>
              <a:t>This is true at any </a:t>
            </a:r>
            <a:r>
              <a:rPr lang="en-US" sz="2800" b="1" i="1" dirty="0">
                <a:solidFill>
                  <a:srgbClr val="FF0000"/>
                </a:solidFill>
              </a:rPr>
              <a:t>Q</a:t>
            </a:r>
            <a:r>
              <a:rPr lang="en-US" sz="2800" i="1" dirty="0">
                <a:solidFill>
                  <a:srgbClr val="FF0000"/>
                </a:solidFill>
              </a:rPr>
              <a:t> less than 15. </a:t>
            </a:r>
          </a:p>
        </p:txBody>
      </p:sp>
      <p:grpSp>
        <p:nvGrpSpPr>
          <p:cNvPr id="2" name="Group 3"/>
          <p:cNvGrpSpPr>
            <a:grpSpLocks/>
          </p:cNvGrpSpPr>
          <p:nvPr/>
        </p:nvGrpSpPr>
        <p:grpSpPr bwMode="auto">
          <a:xfrm>
            <a:off x="3787775" y="1009650"/>
            <a:ext cx="4979988" cy="5295900"/>
            <a:chOff x="2386" y="636"/>
            <a:chExt cx="3137" cy="3336"/>
          </a:xfrm>
        </p:grpSpPr>
        <p:graphicFrame>
          <p:nvGraphicFramePr>
            <p:cNvPr id="25602" name="Object 4"/>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5621"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22" name="Rectangle 5"/>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5623" name="Rectangle 6"/>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grpSp>
        <p:nvGrpSpPr>
          <p:cNvPr id="3" name="Group 7"/>
          <p:cNvGrpSpPr>
            <a:grpSpLocks/>
          </p:cNvGrpSpPr>
          <p:nvPr/>
        </p:nvGrpSpPr>
        <p:grpSpPr bwMode="auto">
          <a:xfrm>
            <a:off x="4586288" y="2178050"/>
            <a:ext cx="4219575" cy="2386013"/>
            <a:chOff x="2889" y="1372"/>
            <a:chExt cx="2658" cy="1503"/>
          </a:xfrm>
        </p:grpSpPr>
        <p:sp>
          <p:nvSpPr>
            <p:cNvPr id="25620" name="Line 8"/>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25621" name="Rectangle 9"/>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0"/>
          <p:cNvGrpSpPr>
            <a:grpSpLocks/>
          </p:cNvGrpSpPr>
          <p:nvPr/>
        </p:nvGrpSpPr>
        <p:grpSpPr bwMode="auto">
          <a:xfrm>
            <a:off x="4583113" y="1887538"/>
            <a:ext cx="3438525" cy="3495675"/>
            <a:chOff x="2887" y="1189"/>
            <a:chExt cx="2166" cy="2202"/>
          </a:xfrm>
        </p:grpSpPr>
        <p:sp>
          <p:nvSpPr>
            <p:cNvPr id="25618" name="Line 11"/>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5619" name="Rectangle 12"/>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4"/>
          <p:cNvGrpSpPr>
            <a:grpSpLocks/>
          </p:cNvGrpSpPr>
          <p:nvPr/>
        </p:nvGrpSpPr>
        <p:grpSpPr bwMode="auto">
          <a:xfrm>
            <a:off x="6038850" y="3654425"/>
            <a:ext cx="522288" cy="2498725"/>
            <a:chOff x="3804" y="2302"/>
            <a:chExt cx="329" cy="1574"/>
          </a:xfrm>
        </p:grpSpPr>
        <p:sp>
          <p:nvSpPr>
            <p:cNvPr id="25616" name="Line 15"/>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5617" name="Rectangle 16"/>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202773" name="Line 21"/>
          <p:cNvSpPr>
            <a:spLocks noChangeShapeType="1"/>
          </p:cNvSpPr>
          <p:nvPr/>
        </p:nvSpPr>
        <p:spPr bwMode="auto">
          <a:xfrm flipH="1" flipV="1">
            <a:off x="5702300" y="3970338"/>
            <a:ext cx="12700" cy="1479550"/>
          </a:xfrm>
          <a:prstGeom prst="line">
            <a:avLst/>
          </a:prstGeom>
          <a:noFill/>
          <a:ln w="38100">
            <a:solidFill>
              <a:srgbClr val="CC0000"/>
            </a:solidFill>
            <a:round/>
            <a:headEnd/>
            <a:tailEnd type="triangle" w="lg" len="med"/>
          </a:ln>
        </p:spPr>
        <p:txBody>
          <a:bodyPr/>
          <a:lstStyle/>
          <a:p>
            <a:endParaRPr lang="en-US">
              <a:latin typeface="Arial"/>
              <a:cs typeface="Arial"/>
            </a:endParaRPr>
          </a:p>
        </p:txBody>
      </p:sp>
      <p:sp>
        <p:nvSpPr>
          <p:cNvPr id="202774" name="Line 22"/>
          <p:cNvSpPr>
            <a:spLocks noChangeShapeType="1"/>
          </p:cNvSpPr>
          <p:nvPr/>
        </p:nvSpPr>
        <p:spPr bwMode="auto">
          <a:xfrm flipH="1" flipV="1">
            <a:off x="5715000" y="3065463"/>
            <a:ext cx="22225" cy="2384425"/>
          </a:xfrm>
          <a:prstGeom prst="line">
            <a:avLst/>
          </a:prstGeom>
          <a:noFill/>
          <a:ln w="38100">
            <a:solidFill>
              <a:srgbClr val="00CC00"/>
            </a:solidFill>
            <a:round/>
            <a:headEnd/>
            <a:tailEnd type="triangle" w="lg" len="med"/>
          </a:ln>
        </p:spPr>
        <p:txBody>
          <a:bodyPr/>
          <a:lstStyle/>
          <a:p>
            <a:endParaRPr lang="en-US">
              <a:latin typeface="Arial"/>
              <a:cs typeface="Arial"/>
            </a:endParaRPr>
          </a:p>
        </p:txBody>
      </p:sp>
      <p:sp>
        <p:nvSpPr>
          <p:cNvPr id="202777" name="Line 25"/>
          <p:cNvSpPr>
            <a:spLocks noChangeShapeType="1"/>
          </p:cNvSpPr>
          <p:nvPr/>
        </p:nvSpPr>
        <p:spPr bwMode="auto">
          <a:xfrm rot="10800000" flipH="1">
            <a:off x="5713413" y="5448300"/>
            <a:ext cx="400050" cy="0"/>
          </a:xfrm>
          <a:prstGeom prst="line">
            <a:avLst/>
          </a:prstGeom>
          <a:noFill/>
          <a:ln w="38100">
            <a:solidFill>
              <a:srgbClr val="0000FF"/>
            </a:solidFill>
            <a:round/>
            <a:headEnd/>
            <a:tailEnd type="triangle" w="lg" len="med"/>
          </a:ln>
        </p:spPr>
        <p:txBody>
          <a:bodyPr/>
          <a:lstStyle/>
          <a:p>
            <a:endParaRPr lang="en-US">
              <a:latin typeface="Arial"/>
              <a:cs typeface="Arial"/>
            </a:endParaRPr>
          </a:p>
        </p:txBody>
      </p:sp>
      <p:sp>
        <p:nvSpPr>
          <p:cNvPr id="202778" name="Line 26"/>
          <p:cNvSpPr>
            <a:spLocks noChangeShapeType="1"/>
          </p:cNvSpPr>
          <p:nvPr/>
        </p:nvSpPr>
        <p:spPr bwMode="auto">
          <a:xfrm>
            <a:off x="4586288" y="3071813"/>
            <a:ext cx="1128712" cy="0"/>
          </a:xfrm>
          <a:prstGeom prst="line">
            <a:avLst/>
          </a:prstGeom>
          <a:noFill/>
          <a:ln w="12700">
            <a:solidFill>
              <a:srgbClr val="00CC00"/>
            </a:solidFill>
            <a:prstDash val="lgDash"/>
            <a:round/>
            <a:headEnd/>
            <a:tailEnd/>
          </a:ln>
        </p:spPr>
        <p:txBody>
          <a:bodyPr/>
          <a:lstStyle/>
          <a:p>
            <a:endParaRPr lang="en-US">
              <a:latin typeface="Arial"/>
              <a:cs typeface="Arial"/>
            </a:endParaRPr>
          </a:p>
        </p:txBody>
      </p:sp>
      <p:sp>
        <p:nvSpPr>
          <p:cNvPr id="202779" name="Line 27"/>
          <p:cNvSpPr>
            <a:spLocks noChangeShapeType="1"/>
          </p:cNvSpPr>
          <p:nvPr/>
        </p:nvSpPr>
        <p:spPr bwMode="auto">
          <a:xfrm>
            <a:off x="4587875" y="3973513"/>
            <a:ext cx="1128713" cy="0"/>
          </a:xfrm>
          <a:prstGeom prst="line">
            <a:avLst/>
          </a:prstGeom>
          <a:noFill/>
          <a:ln w="12700">
            <a:solidFill>
              <a:srgbClr val="CC0000"/>
            </a:solidFill>
            <a:prstDash val="lgDash"/>
            <a:round/>
            <a:headEnd/>
            <a:tailEnd/>
          </a:ln>
        </p:spPr>
        <p:txBody>
          <a:bodyPr/>
          <a:lstStyle/>
          <a:p>
            <a:endParaRPr lang="en-US">
              <a:latin typeface="Arial"/>
              <a:cs typeface="Arial"/>
            </a:endParaRPr>
          </a:p>
        </p:txBody>
      </p:sp>
      <p:sp>
        <p:nvSpPr>
          <p:cNvPr id="6" name="Footer Placeholder 5"/>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20</a:t>
            </a:fld>
            <a:endParaRPr lang="en-US" dirty="0"/>
          </a:p>
        </p:txBody>
      </p:sp>
    </p:spTree>
    <p:extLst>
      <p:ext uri="{BB962C8B-B14F-4D97-AF65-F5344CB8AC3E}">
        <p14:creationId xmlns:p14="http://schemas.microsoft.com/office/powerpoint/2010/main" val="29678489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2772">
                                            <p:txEl>
                                              <p:pRg st="0" end="0"/>
                                            </p:txEl>
                                          </p:spTgt>
                                        </p:tgtEl>
                                        <p:attrNameLst>
                                          <p:attrName>style.visibility</p:attrName>
                                        </p:attrNameLst>
                                      </p:cBhvr>
                                      <p:to>
                                        <p:strVal val="visible"/>
                                      </p:to>
                                    </p:set>
                                    <p:animEffect transition="in" filter="wipe(left)">
                                      <p:cBhvr>
                                        <p:cTn id="7" dur="500"/>
                                        <p:tgtEl>
                                          <p:spTgt spid="20277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2773"/>
                                        </p:tgtEl>
                                        <p:attrNameLst>
                                          <p:attrName>style.visibility</p:attrName>
                                        </p:attrNameLst>
                                      </p:cBhvr>
                                      <p:to>
                                        <p:strVal val="visible"/>
                                      </p:to>
                                    </p:set>
                                    <p:animEffect transition="in" filter="wipe(down)">
                                      <p:cBhvr>
                                        <p:cTn id="11" dur="500"/>
                                        <p:tgtEl>
                                          <p:spTgt spid="20277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2779"/>
                                        </p:tgtEl>
                                        <p:attrNameLst>
                                          <p:attrName>style.visibility</p:attrName>
                                        </p:attrNameLst>
                                      </p:cBhvr>
                                      <p:to>
                                        <p:strVal val="visible"/>
                                      </p:to>
                                    </p:set>
                                    <p:animEffect transition="in" filter="wipe(right)">
                                      <p:cBhvr>
                                        <p:cTn id="15" dur="500"/>
                                        <p:tgtEl>
                                          <p:spTgt spid="20277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2772">
                                            <p:txEl>
                                              <p:pRg st="1" end="1"/>
                                            </p:txEl>
                                          </p:spTgt>
                                        </p:tgtEl>
                                        <p:attrNameLst>
                                          <p:attrName>style.visibility</p:attrName>
                                        </p:attrNameLst>
                                      </p:cBhvr>
                                      <p:to>
                                        <p:strVal val="visible"/>
                                      </p:to>
                                    </p:set>
                                    <p:animEffect transition="in" filter="wipe(left)">
                                      <p:cBhvr>
                                        <p:cTn id="20" dur="500"/>
                                        <p:tgtEl>
                                          <p:spTgt spid="202772">
                                            <p:txEl>
                                              <p:pRg st="1" end="1"/>
                                            </p:txEl>
                                          </p:spTgt>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02774"/>
                                        </p:tgtEl>
                                        <p:attrNameLst>
                                          <p:attrName>style.visibility</p:attrName>
                                        </p:attrNameLst>
                                      </p:cBhvr>
                                      <p:to>
                                        <p:strVal val="visible"/>
                                      </p:to>
                                    </p:set>
                                    <p:animEffect transition="in" filter="wipe(down)">
                                      <p:cBhvr>
                                        <p:cTn id="24" dur="500"/>
                                        <p:tgtEl>
                                          <p:spTgt spid="202774"/>
                                        </p:tgtEl>
                                      </p:cBhvr>
                                    </p:animEffect>
                                  </p:childTnLst>
                                </p:cTn>
                              </p:par>
                            </p:childTnLst>
                          </p:cTn>
                        </p:par>
                        <p:par>
                          <p:cTn id="25" fill="hold">
                            <p:stCondLst>
                              <p:cond delay="1000"/>
                            </p:stCondLst>
                            <p:childTnLst>
                              <p:par>
                                <p:cTn id="26" presetID="22" presetClass="entr" presetSubtype="2" fill="hold" grpId="0" nodeType="afterEffect">
                                  <p:stCondLst>
                                    <p:cond delay="0"/>
                                  </p:stCondLst>
                                  <p:childTnLst>
                                    <p:set>
                                      <p:cBhvr>
                                        <p:cTn id="27" dur="1" fill="hold">
                                          <p:stCondLst>
                                            <p:cond delay="0"/>
                                          </p:stCondLst>
                                        </p:cTn>
                                        <p:tgtEl>
                                          <p:spTgt spid="202778"/>
                                        </p:tgtEl>
                                        <p:attrNameLst>
                                          <p:attrName>style.visibility</p:attrName>
                                        </p:attrNameLst>
                                      </p:cBhvr>
                                      <p:to>
                                        <p:strVal val="visible"/>
                                      </p:to>
                                    </p:set>
                                    <p:animEffect transition="in" filter="wipe(right)">
                                      <p:cBhvr>
                                        <p:cTn id="28" dur="500"/>
                                        <p:tgtEl>
                                          <p:spTgt spid="20277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2772">
                                            <p:txEl>
                                              <p:pRg st="2" end="2"/>
                                            </p:txEl>
                                          </p:spTgt>
                                        </p:tgtEl>
                                        <p:attrNameLst>
                                          <p:attrName>style.visibility</p:attrName>
                                        </p:attrNameLst>
                                      </p:cBhvr>
                                      <p:to>
                                        <p:strVal val="visible"/>
                                      </p:to>
                                    </p:set>
                                    <p:animEffect transition="in" filter="wipe(left)">
                                      <p:cBhvr>
                                        <p:cTn id="33" dur="500"/>
                                        <p:tgtEl>
                                          <p:spTgt spid="202772">
                                            <p:txEl>
                                              <p:pRg st="2" end="2"/>
                                            </p:txEl>
                                          </p:spTgt>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02777"/>
                                        </p:tgtEl>
                                        <p:attrNameLst>
                                          <p:attrName>style.visibility</p:attrName>
                                        </p:attrNameLst>
                                      </p:cBhvr>
                                      <p:to>
                                        <p:strVal val="visible"/>
                                      </p:to>
                                    </p:set>
                                    <p:animEffect transition="in" filter="wipe(left)">
                                      <p:cBhvr>
                                        <p:cTn id="37" dur="500"/>
                                        <p:tgtEl>
                                          <p:spTgt spid="2027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2772">
                                            <p:txEl>
                                              <p:pRg st="3" end="3"/>
                                            </p:txEl>
                                          </p:spTgt>
                                        </p:tgtEl>
                                        <p:attrNameLst>
                                          <p:attrName>style.visibility</p:attrName>
                                        </p:attrNameLst>
                                      </p:cBhvr>
                                      <p:to>
                                        <p:strVal val="visible"/>
                                      </p:to>
                                    </p:set>
                                    <p:animEffect transition="in" filter="wipe(left)">
                                      <p:cBhvr>
                                        <p:cTn id="42" dur="500"/>
                                        <p:tgtEl>
                                          <p:spTgt spid="2027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2" grpId="0" build="p" bldLvl="5"/>
      <p:bldP spid="202773" grpId="0" animBg="1"/>
      <p:bldP spid="202774" grpId="0" animBg="1"/>
      <p:bldP spid="202777" grpId="0" animBg="1"/>
      <p:bldP spid="202778" grpId="0" animBg="1"/>
      <p:bldP spid="2027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Adam Smith and the Invisible Hand</a:t>
            </a:r>
            <a:br>
              <a:rPr lang="en-US" sz="3000" dirty="0"/>
            </a:br>
            <a:r>
              <a:rPr lang="en-US" sz="3000" dirty="0"/>
              <a:t>Passages from The Wealth of Nations, 1776</a:t>
            </a:r>
          </a:p>
        </p:txBody>
      </p:sp>
      <p:sp>
        <p:nvSpPr>
          <p:cNvPr id="3" name="Content Placeholder 2"/>
          <p:cNvSpPr>
            <a:spLocks noGrp="1"/>
          </p:cNvSpPr>
          <p:nvPr>
            <p:ph idx="1"/>
          </p:nvPr>
        </p:nvSpPr>
        <p:spPr>
          <a:xfrm>
            <a:off x="277813" y="1025525"/>
            <a:ext cx="6916267" cy="5422900"/>
          </a:xfrm>
        </p:spPr>
        <p:txBody>
          <a:bodyPr/>
          <a:lstStyle/>
          <a:p>
            <a:pPr marL="0" indent="0">
              <a:buNone/>
            </a:pPr>
            <a:r>
              <a:rPr lang="en-US" sz="2800" dirty="0">
                <a:solidFill>
                  <a:schemeClr val="tx1"/>
                </a:solidFill>
              </a:rPr>
              <a:t>“Man has almost constant occasion for the help of his brethren, and it is vain for him to expect it from their benevolence only. </a:t>
            </a:r>
          </a:p>
          <a:p>
            <a:pPr marL="0" indent="0">
              <a:buNone/>
            </a:pPr>
            <a:r>
              <a:rPr lang="en-US" sz="2800" dirty="0">
                <a:solidFill>
                  <a:schemeClr val="tx1"/>
                </a:solidFill>
              </a:rPr>
              <a:t>He will be more likely to prevail if he can interest their self-love in his favor, and show them that it is for their own advantage to do for him what he requires of them…</a:t>
            </a:r>
          </a:p>
          <a:p>
            <a:pPr marL="0" indent="0">
              <a:buNone/>
            </a:pPr>
            <a:r>
              <a:rPr lang="en-US" sz="2800" dirty="0">
                <a:solidFill>
                  <a:schemeClr val="accent6">
                    <a:lumMod val="50000"/>
                  </a:schemeClr>
                </a:solidFill>
              </a:rPr>
              <a:t>It is not from the benevolence of the butcher, the brewer, or the baker that we expect our dinner, but from their regard to their own interest….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7194081" y="3962400"/>
            <a:ext cx="1909711" cy="990600"/>
          </a:xfrm>
        </p:spPr>
        <p:txBody>
          <a:bodyPr/>
          <a:lstStyle/>
          <a:p>
            <a:r>
              <a:rPr lang="en-US" dirty="0"/>
              <a:t>Adam Smith, </a:t>
            </a:r>
            <a:br>
              <a:rPr lang="en-US" dirty="0"/>
            </a:br>
            <a:r>
              <a:rPr lang="en-US" dirty="0"/>
              <a:t>1723-1790</a:t>
            </a: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94081" y="1219200"/>
            <a:ext cx="1909711" cy="2514600"/>
          </a:xfrm>
          <a:prstGeom prst="rect">
            <a:avLst/>
          </a:prstGeom>
          <a:noFill/>
          <a:ln w="9525">
            <a:solidFill>
              <a:srgbClr val="000000"/>
            </a:solidFill>
            <a:miter lim="800000"/>
            <a:headEnd/>
            <a:tailEnd/>
          </a:ln>
        </p:spPr>
      </p:pic>
      <p:sp>
        <p:nvSpPr>
          <p:cNvPr id="8" name="Rectangle 7"/>
          <p:cNvSpPr/>
          <p:nvPr/>
        </p:nvSpPr>
        <p:spPr>
          <a:xfrm>
            <a:off x="7383582" y="3733800"/>
            <a:ext cx="1760418" cy="215444"/>
          </a:xfrm>
          <a:prstGeom prst="rect">
            <a:avLst/>
          </a:prstGeom>
        </p:spPr>
        <p:txBody>
          <a:bodyPr wrap="none">
            <a:spAutoFit/>
          </a:bodyPr>
          <a:lstStyle/>
          <a:p>
            <a:r>
              <a:rPr lang="en-US" sz="800" dirty="0">
                <a:solidFill>
                  <a:schemeClr val="bg1">
                    <a:lumMod val="50000"/>
                  </a:schemeClr>
                </a:solidFill>
              </a:rPr>
              <a:t>©Georgios Kollidas/Shutterstock.com</a:t>
            </a:r>
          </a:p>
        </p:txBody>
      </p:sp>
    </p:spTree>
    <p:extLst>
      <p:ext uri="{BB962C8B-B14F-4D97-AF65-F5344CB8AC3E}">
        <p14:creationId xmlns:p14="http://schemas.microsoft.com/office/powerpoint/2010/main" val="3894965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Adam Smith and the Invisible Hand</a:t>
            </a:r>
            <a:br>
              <a:rPr lang="en-US" sz="3000" dirty="0"/>
            </a:br>
            <a:r>
              <a:rPr lang="en-US" sz="3000" dirty="0"/>
              <a:t>Passages from The Wealth of Nations, 1776</a:t>
            </a:r>
          </a:p>
        </p:txBody>
      </p:sp>
      <p:sp>
        <p:nvSpPr>
          <p:cNvPr id="3" name="Content Placeholder 2"/>
          <p:cNvSpPr>
            <a:spLocks noGrp="1"/>
          </p:cNvSpPr>
          <p:nvPr>
            <p:ph idx="1"/>
          </p:nvPr>
        </p:nvSpPr>
        <p:spPr>
          <a:xfrm>
            <a:off x="277813" y="1025525"/>
            <a:ext cx="6916267" cy="5422900"/>
          </a:xfrm>
        </p:spPr>
        <p:txBody>
          <a:bodyPr/>
          <a:lstStyle/>
          <a:p>
            <a:pPr marL="0" indent="0">
              <a:buNone/>
            </a:pPr>
            <a:r>
              <a:rPr lang="en-US" sz="2800" dirty="0">
                <a:solidFill>
                  <a:schemeClr val="accent6">
                    <a:lumMod val="50000"/>
                  </a:schemeClr>
                </a:solidFill>
              </a:rPr>
              <a:t>“Every individual…neither intends to promote the public interest, nor knows how much he is promoting it…. </a:t>
            </a:r>
          </a:p>
          <a:p>
            <a:pPr marL="0" indent="0">
              <a:buNone/>
            </a:pPr>
            <a:r>
              <a:rPr lang="en-US" sz="2800" dirty="0">
                <a:solidFill>
                  <a:schemeClr val="accent6">
                    <a:lumMod val="50000"/>
                  </a:schemeClr>
                </a:solidFill>
              </a:rPr>
              <a:t>He intends only his own gain, and he is in this, as in many other cases, led by an </a:t>
            </a:r>
            <a:r>
              <a:rPr lang="en-US" sz="2800" dirty="0">
                <a:solidFill>
                  <a:srgbClr val="FF0000"/>
                </a:solidFill>
              </a:rPr>
              <a:t>invisible hand </a:t>
            </a:r>
            <a:r>
              <a:rPr lang="en-US" sz="2800" dirty="0">
                <a:solidFill>
                  <a:schemeClr val="accent6">
                    <a:lumMod val="50000"/>
                  </a:schemeClr>
                </a:solidFill>
              </a:rPr>
              <a:t>to promote an end which was no part of his intention.</a:t>
            </a:r>
          </a:p>
          <a:p>
            <a:pPr marL="0" indent="0">
              <a:buNone/>
            </a:pPr>
            <a:r>
              <a:rPr lang="en-US" sz="2800" dirty="0">
                <a:solidFill>
                  <a:schemeClr val="accent6">
                    <a:lumMod val="50000"/>
                  </a:schemeClr>
                </a:solidFill>
              </a:rPr>
              <a:t>Nor is it always the worse for the society that it was no part of it.  By pursuing his own interest he frequently promotes </a:t>
            </a:r>
            <a:br>
              <a:rPr lang="en-US" sz="2800" dirty="0">
                <a:solidFill>
                  <a:schemeClr val="accent6">
                    <a:lumMod val="50000"/>
                  </a:schemeClr>
                </a:solidFill>
              </a:rPr>
            </a:br>
            <a:r>
              <a:rPr lang="en-US" sz="2800" dirty="0">
                <a:solidFill>
                  <a:schemeClr val="accent6">
                    <a:lumMod val="50000"/>
                  </a:schemeClr>
                </a:solidFill>
              </a:rPr>
              <a:t>that of the society more effectually than when he really intends to promote it.”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7194081" y="3886200"/>
            <a:ext cx="1909711" cy="990600"/>
          </a:xfrm>
        </p:spPr>
        <p:txBody>
          <a:bodyPr/>
          <a:lstStyle/>
          <a:p>
            <a:r>
              <a:rPr lang="en-US" dirty="0"/>
              <a:t>Adam Smith, </a:t>
            </a:r>
            <a:br>
              <a:rPr lang="en-US" dirty="0"/>
            </a:br>
            <a:r>
              <a:rPr lang="en-US" dirty="0"/>
              <a:t>1723-1790</a:t>
            </a: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94081" y="1219200"/>
            <a:ext cx="1909711" cy="2514600"/>
          </a:xfrm>
          <a:prstGeom prst="rect">
            <a:avLst/>
          </a:prstGeom>
          <a:noFill/>
          <a:ln w="9525">
            <a:solidFill>
              <a:srgbClr val="000000"/>
            </a:solidFill>
            <a:miter lim="800000"/>
            <a:headEnd/>
            <a:tailEnd/>
          </a:ln>
        </p:spPr>
      </p:pic>
      <p:sp>
        <p:nvSpPr>
          <p:cNvPr id="8" name="Rectangle 7"/>
          <p:cNvSpPr/>
          <p:nvPr/>
        </p:nvSpPr>
        <p:spPr>
          <a:xfrm>
            <a:off x="7383582" y="3733800"/>
            <a:ext cx="1760418" cy="215444"/>
          </a:xfrm>
          <a:prstGeom prst="rect">
            <a:avLst/>
          </a:prstGeom>
        </p:spPr>
        <p:txBody>
          <a:bodyPr wrap="none">
            <a:spAutoFit/>
          </a:bodyPr>
          <a:lstStyle/>
          <a:p>
            <a:r>
              <a:rPr lang="en-US" sz="800" dirty="0">
                <a:solidFill>
                  <a:schemeClr val="bg1">
                    <a:lumMod val="50000"/>
                  </a:schemeClr>
                </a:solidFill>
              </a:rPr>
              <a:t>©Georgios Kollidas/Shutterstock.com</a:t>
            </a:r>
          </a:p>
        </p:txBody>
      </p:sp>
    </p:spTree>
    <p:extLst>
      <p:ext uri="{BB962C8B-B14F-4D97-AF65-F5344CB8AC3E}">
        <p14:creationId xmlns:p14="http://schemas.microsoft.com/office/powerpoint/2010/main" val="428238221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049338" y="101600"/>
            <a:ext cx="8094662" cy="860425"/>
          </a:xfrm>
        </p:spPr>
        <p:txBody>
          <a:bodyPr wrap="square" anchor="t"/>
          <a:lstStyle/>
          <a:p>
            <a:r>
              <a:rPr lang="en-US" altLang="en-US"/>
              <a:t>Market Efficiency</a:t>
            </a:r>
          </a:p>
        </p:txBody>
      </p:sp>
      <p:sp>
        <p:nvSpPr>
          <p:cNvPr id="37891" name="Content Placeholder 2"/>
          <p:cNvSpPr>
            <a:spLocks noGrp="1"/>
          </p:cNvSpPr>
          <p:nvPr>
            <p:ph idx="1"/>
          </p:nvPr>
        </p:nvSpPr>
        <p:spPr/>
        <p:txBody>
          <a:bodyPr/>
          <a:lstStyle/>
          <a:p>
            <a:r>
              <a:rPr lang="en-US" altLang="en-US"/>
              <a:t>Adam Smith’s invisible hand</a:t>
            </a:r>
          </a:p>
          <a:p>
            <a:pPr lvl="1"/>
            <a:r>
              <a:rPr lang="en-US" altLang="en-US"/>
              <a:t>Takes all the information about buyers and sellers into account</a:t>
            </a:r>
          </a:p>
          <a:p>
            <a:pPr lvl="1"/>
            <a:r>
              <a:rPr lang="en-US" altLang="en-US"/>
              <a:t>Guides everyone in the market to the best outcome</a:t>
            </a:r>
          </a:p>
          <a:p>
            <a:pPr lvl="1"/>
            <a:r>
              <a:rPr lang="en-US" altLang="en-US"/>
              <a:t>Economic efficiency</a:t>
            </a:r>
          </a:p>
          <a:p>
            <a:r>
              <a:rPr lang="en-US" altLang="en-US"/>
              <a:t>Free markets </a:t>
            </a:r>
          </a:p>
          <a:p>
            <a:pPr lvl="1"/>
            <a:r>
              <a:rPr lang="en-US" altLang="en-US"/>
              <a:t>Best way to organize economic activity</a:t>
            </a:r>
          </a:p>
        </p:txBody>
      </p:sp>
      <p:sp>
        <p:nvSpPr>
          <p:cNvPr id="37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4DFFA89-3573-423E-BAD6-FC380E7256C0}" type="slidenum">
              <a:rPr lang="en-US" altLang="en-US" sz="1200" smtClean="0">
                <a:solidFill>
                  <a:srgbClr val="002060"/>
                </a:solidFill>
              </a:rPr>
              <a:pPr algn="ctr" eaLnBrk="1" hangingPunct="1"/>
              <a:t>23</a:t>
            </a:fld>
            <a:endParaRPr lang="en-US" altLang="en-US" sz="1200">
              <a:solidFill>
                <a:srgbClr val="002060"/>
              </a:solidFill>
            </a:endParaRPr>
          </a:p>
        </p:txBody>
      </p:sp>
    </p:spTree>
    <p:extLst>
      <p:ext uri="{BB962C8B-B14F-4D97-AF65-F5344CB8AC3E}">
        <p14:creationId xmlns:p14="http://schemas.microsoft.com/office/powerpoint/2010/main" val="269423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49338" y="101600"/>
            <a:ext cx="8094662" cy="860425"/>
          </a:xfrm>
        </p:spPr>
        <p:txBody>
          <a:bodyPr wrap="square" anchor="t"/>
          <a:lstStyle/>
          <a:p>
            <a:r>
              <a:rPr lang="en-US" altLang="en-US" sz="3800" dirty="0"/>
              <a:t>Market Efficiency &amp; Market Failure</a:t>
            </a:r>
          </a:p>
        </p:txBody>
      </p:sp>
      <p:sp>
        <p:nvSpPr>
          <p:cNvPr id="3" name="Content Placeholder 2"/>
          <p:cNvSpPr>
            <a:spLocks noGrp="1"/>
          </p:cNvSpPr>
          <p:nvPr>
            <p:ph idx="1"/>
          </p:nvPr>
        </p:nvSpPr>
        <p:spPr/>
        <p:txBody>
          <a:bodyPr/>
          <a:lstStyle/>
          <a:p>
            <a:pPr>
              <a:defRPr/>
            </a:pPr>
            <a:r>
              <a:rPr lang="en-US" dirty="0"/>
              <a:t>Forces of supply and demand</a:t>
            </a:r>
          </a:p>
          <a:p>
            <a:pPr lvl="1">
              <a:buFont typeface="Arial" pitchFamily="34" charset="0"/>
              <a:buChar char="–"/>
              <a:defRPr/>
            </a:pPr>
            <a:r>
              <a:rPr lang="en-US" dirty="0"/>
              <a:t>Allocate resources efficiently </a:t>
            </a:r>
          </a:p>
          <a:p>
            <a:pPr>
              <a:defRPr/>
            </a:pPr>
            <a:r>
              <a:rPr lang="en-US" dirty="0"/>
              <a:t>Assumptions about how markets work</a:t>
            </a:r>
          </a:p>
          <a:p>
            <a:pPr marL="1028700" lvl="1" indent="-514350">
              <a:buFontTx/>
              <a:buAutoNum type="arabicPeriod"/>
              <a:defRPr/>
            </a:pPr>
            <a:r>
              <a:rPr lang="en-US" dirty="0"/>
              <a:t>Markets are perfectly competitive</a:t>
            </a:r>
          </a:p>
          <a:p>
            <a:pPr marL="1028700" lvl="1" indent="-514350">
              <a:buFontTx/>
              <a:buAutoNum type="arabicPeriod"/>
              <a:defRPr/>
            </a:pPr>
            <a:r>
              <a:rPr lang="en-US" dirty="0"/>
              <a:t>Outcome in a market matters only to the buyers and sellers in that market</a:t>
            </a:r>
          </a:p>
          <a:p>
            <a:pPr marL="628650" indent="-514350">
              <a:defRPr/>
            </a:pPr>
            <a:r>
              <a:rPr lang="en-US" dirty="0"/>
              <a:t>When these assumptions do not hold</a:t>
            </a:r>
          </a:p>
          <a:p>
            <a:pPr marL="1028700" lvl="1" indent="-514350">
              <a:defRPr/>
            </a:pPr>
            <a:r>
              <a:rPr lang="en-US" dirty="0"/>
              <a:t>“Market equilibrium is efficient” may no longer be true</a:t>
            </a:r>
          </a:p>
        </p:txBody>
      </p:sp>
      <p:sp>
        <p:nvSpPr>
          <p:cNvPr id="450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50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9003838-33D7-4D54-BDE6-3A76CC839FBD}" type="slidenum">
              <a:rPr lang="en-US" altLang="en-US" sz="1200" smtClean="0">
                <a:solidFill>
                  <a:srgbClr val="002060"/>
                </a:solidFill>
              </a:rPr>
              <a:pPr algn="ctr" eaLnBrk="1" hangingPunct="1"/>
              <a:t>24</a:t>
            </a:fld>
            <a:endParaRPr lang="en-US" altLang="en-US" sz="1200">
              <a:solidFill>
                <a:srgbClr val="002060"/>
              </a:solidFill>
            </a:endParaRPr>
          </a:p>
        </p:txBody>
      </p:sp>
    </p:spTree>
    <p:extLst>
      <p:ext uri="{BB962C8B-B14F-4D97-AF65-F5344CB8AC3E}">
        <p14:creationId xmlns:p14="http://schemas.microsoft.com/office/powerpoint/2010/main" val="381743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49338" y="101600"/>
            <a:ext cx="8094662" cy="860425"/>
          </a:xfrm>
        </p:spPr>
        <p:txBody>
          <a:bodyPr wrap="square" anchor="t"/>
          <a:lstStyle/>
          <a:p>
            <a:r>
              <a:rPr lang="en-US" altLang="en-US" sz="3800" dirty="0"/>
              <a:t>Market Efficiency &amp; Market Failure</a:t>
            </a:r>
          </a:p>
        </p:txBody>
      </p:sp>
      <p:sp>
        <p:nvSpPr>
          <p:cNvPr id="45059" name="Content Placeholder 2"/>
          <p:cNvSpPr>
            <a:spLocks noGrp="1"/>
          </p:cNvSpPr>
          <p:nvPr>
            <p:ph idx="1"/>
          </p:nvPr>
        </p:nvSpPr>
        <p:spPr/>
        <p:txBody>
          <a:bodyPr/>
          <a:lstStyle/>
          <a:p>
            <a:pPr>
              <a:defRPr/>
            </a:pPr>
            <a:r>
              <a:rPr lang="en-US" dirty="0"/>
              <a:t>Market failures</a:t>
            </a:r>
          </a:p>
          <a:p>
            <a:pPr lvl="1">
              <a:buFont typeface="Arial" pitchFamily="34" charset="0"/>
              <a:buChar char="–"/>
              <a:defRPr/>
            </a:pPr>
            <a:r>
              <a:rPr lang="en-US" dirty="0"/>
              <a:t>Market power: a single buyer or seller (small group) control market prices</a:t>
            </a:r>
          </a:p>
          <a:p>
            <a:pPr lvl="2">
              <a:defRPr/>
            </a:pPr>
            <a:r>
              <a:rPr lang="en-US" dirty="0"/>
              <a:t>Markets are inefficient</a:t>
            </a:r>
          </a:p>
          <a:p>
            <a:pPr lvl="1">
              <a:defRPr/>
            </a:pPr>
            <a:r>
              <a:rPr lang="en-US" dirty="0"/>
              <a:t>Externalities: decisions of buyers and sellers affect people who are not participants in the market at all</a:t>
            </a:r>
          </a:p>
          <a:p>
            <a:pPr lvl="2">
              <a:defRPr/>
            </a:pPr>
            <a:r>
              <a:rPr lang="en-US" dirty="0"/>
              <a:t>Inefficient equilibrium - from the standpoint of society as a whole</a:t>
            </a:r>
          </a:p>
        </p:txBody>
      </p:sp>
      <p:sp>
        <p:nvSpPr>
          <p:cNvPr id="460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60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37ECA69-D900-4C71-8186-2598BA8E0056}" type="slidenum">
              <a:rPr lang="en-US" altLang="en-US" sz="1200" smtClean="0">
                <a:solidFill>
                  <a:srgbClr val="002060"/>
                </a:solidFill>
              </a:rPr>
              <a:pPr algn="ctr" eaLnBrk="1" hangingPunct="1"/>
              <a:t>25</a:t>
            </a:fld>
            <a:endParaRPr lang="en-US" altLang="en-US" sz="1200">
              <a:solidFill>
                <a:srgbClr val="002060"/>
              </a:solidFill>
            </a:endParaRPr>
          </a:p>
        </p:txBody>
      </p:sp>
    </p:spTree>
    <p:extLst>
      <p:ext uri="{BB962C8B-B14F-4D97-AF65-F5344CB8AC3E}">
        <p14:creationId xmlns:p14="http://schemas.microsoft.com/office/powerpoint/2010/main" val="379115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3095" name="Worksheet" r:id="rId4" imgW="3667125" imgH="3552944" progId="Excel.Sheet.8">
                  <p:embed/>
                </p:oleObj>
              </mc:Choice>
              <mc:Fallback>
                <p:oleObj name="Worksheet" r:id="rId4" imgW="3667125" imgH="355294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804863"/>
                        <a:ext cx="5900737" cy="571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6"/>
          <p:cNvSpPr>
            <a:spLocks noGrp="1" noChangeArrowheads="1"/>
          </p:cNvSpPr>
          <p:nvPr>
            <p:ph type="title"/>
          </p:nvPr>
        </p:nvSpPr>
        <p:spPr/>
        <p:txBody>
          <a:bodyPr/>
          <a:lstStyle/>
          <a:p>
            <a:pPr eaLnBrk="1" hangingPunct="1"/>
            <a:r>
              <a:rPr lang="en-US" sz="3600"/>
              <a:t>WTP and the Demand Curve</a:t>
            </a:r>
          </a:p>
        </p:txBody>
      </p:sp>
      <p:sp>
        <p:nvSpPr>
          <p:cNvPr id="3078" name="Rectangle 7"/>
          <p:cNvSpPr>
            <a:spLocks noGrp="1" noChangeArrowheads="1"/>
          </p:cNvSpPr>
          <p:nvPr>
            <p:ph type="body" sz="quarter" idx="12"/>
          </p:nvPr>
        </p:nvSpPr>
        <p:spPr>
          <a:xfrm>
            <a:off x="5964238" y="889000"/>
            <a:ext cx="3125540" cy="4826000"/>
          </a:xfrm>
        </p:spPr>
        <p:txBody>
          <a:bodyPr>
            <a:normAutofit/>
          </a:bodyPr>
          <a:lstStyle/>
          <a:p>
            <a:pPr marL="0" indent="0" eaLnBrk="1" hangingPunct="1">
              <a:lnSpc>
                <a:spcPct val="125000"/>
              </a:lnSpc>
              <a:buFont typeface="Wingdings" pitchFamily="2" charset="2"/>
              <a:buNone/>
            </a:pPr>
            <a:r>
              <a:rPr lang="en-US" sz="2600" dirty="0"/>
              <a:t>At any </a:t>
            </a:r>
            <a:r>
              <a:rPr lang="en-US" sz="2600" b="1" i="1" dirty="0"/>
              <a:t>Q</a:t>
            </a:r>
            <a:r>
              <a:rPr lang="en-US" sz="2600" dirty="0"/>
              <a:t>, the height of the </a:t>
            </a:r>
            <a:r>
              <a:rPr lang="en-US" sz="2600" b="1" i="1" dirty="0"/>
              <a:t>D</a:t>
            </a:r>
            <a:r>
              <a:rPr lang="en-US" sz="2600" dirty="0"/>
              <a:t> curve is the WTP of the </a:t>
            </a:r>
            <a:r>
              <a:rPr lang="en-US" sz="2600" b="1" i="1" dirty="0">
                <a:solidFill>
                  <a:schemeClr val="accent6">
                    <a:lumMod val="50000"/>
                  </a:schemeClr>
                </a:solidFill>
              </a:rPr>
              <a:t>marginal buyer</a:t>
            </a:r>
            <a:r>
              <a:rPr lang="en-US" sz="2600" dirty="0"/>
              <a:t>, the buyer who would leave the market if </a:t>
            </a:r>
            <a:r>
              <a:rPr lang="en-US" sz="2600" b="1" i="1" dirty="0"/>
              <a:t>P</a:t>
            </a:r>
            <a:r>
              <a:rPr lang="en-US" sz="2600" dirty="0"/>
              <a:t> were any higher.</a:t>
            </a:r>
          </a:p>
        </p:txBody>
      </p:sp>
      <p:sp>
        <p:nvSpPr>
          <p:cNvPr id="3079" name="Text Box 8"/>
          <p:cNvSpPr txBox="1">
            <a:spLocks noChangeArrowheads="1"/>
          </p:cNvSpPr>
          <p:nvPr/>
        </p:nvSpPr>
        <p:spPr bwMode="auto">
          <a:xfrm>
            <a:off x="1143000" y="838200"/>
            <a:ext cx="403225"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3080" name="Text Box 9"/>
          <p:cNvSpPr txBox="1">
            <a:spLocks noChangeArrowheads="1"/>
          </p:cNvSpPr>
          <p:nvPr/>
        </p:nvSpPr>
        <p:spPr bwMode="auto">
          <a:xfrm>
            <a:off x="5489575" y="5653088"/>
            <a:ext cx="474663" cy="519112"/>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grpSp>
        <p:nvGrpSpPr>
          <p:cNvPr id="2" name="Group 10"/>
          <p:cNvGrpSpPr>
            <a:grpSpLocks/>
          </p:cNvGrpSpPr>
          <p:nvPr/>
        </p:nvGrpSpPr>
        <p:grpSpPr bwMode="auto">
          <a:xfrm>
            <a:off x="1614488" y="1270000"/>
            <a:ext cx="3368675" cy="4292600"/>
            <a:chOff x="1017" y="800"/>
            <a:chExt cx="2122" cy="2704"/>
          </a:xfrm>
        </p:grpSpPr>
        <p:sp>
          <p:nvSpPr>
            <p:cNvPr id="3094" name="Line 11"/>
            <p:cNvSpPr>
              <a:spLocks noChangeShapeType="1"/>
            </p:cNvSpPr>
            <p:nvPr/>
          </p:nvSpPr>
          <p:spPr bwMode="auto">
            <a:xfrm flipV="1">
              <a:off x="1035" y="800"/>
              <a:ext cx="0" cy="514"/>
            </a:xfrm>
            <a:prstGeom prst="line">
              <a:avLst/>
            </a:prstGeom>
            <a:noFill/>
            <a:ln w="57150">
              <a:solidFill>
                <a:srgbClr val="FF0000"/>
              </a:solidFill>
              <a:round/>
              <a:headEnd/>
              <a:tailEnd/>
            </a:ln>
          </p:spPr>
          <p:txBody>
            <a:bodyPr/>
            <a:lstStyle/>
            <a:p>
              <a:endParaRPr lang="en-US"/>
            </a:p>
          </p:txBody>
        </p:sp>
        <p:sp>
          <p:nvSpPr>
            <p:cNvPr id="3095" name="Line 12"/>
            <p:cNvSpPr>
              <a:spLocks noChangeShapeType="1"/>
            </p:cNvSpPr>
            <p:nvPr/>
          </p:nvSpPr>
          <p:spPr bwMode="auto">
            <a:xfrm>
              <a:off x="1017" y="1309"/>
              <a:ext cx="539" cy="0"/>
            </a:xfrm>
            <a:prstGeom prst="line">
              <a:avLst/>
            </a:prstGeom>
            <a:noFill/>
            <a:ln w="57150">
              <a:solidFill>
                <a:srgbClr val="FF0000"/>
              </a:solidFill>
              <a:round/>
              <a:headEnd/>
              <a:tailEnd/>
            </a:ln>
          </p:spPr>
          <p:txBody>
            <a:bodyPr/>
            <a:lstStyle/>
            <a:p>
              <a:endParaRPr lang="en-US"/>
            </a:p>
          </p:txBody>
        </p:sp>
        <p:sp>
          <p:nvSpPr>
            <p:cNvPr id="3096" name="Line 13"/>
            <p:cNvSpPr>
              <a:spLocks noChangeShapeType="1"/>
            </p:cNvSpPr>
            <p:nvPr/>
          </p:nvSpPr>
          <p:spPr bwMode="auto">
            <a:xfrm flipV="1">
              <a:off x="3139" y="2571"/>
              <a:ext cx="0" cy="933"/>
            </a:xfrm>
            <a:prstGeom prst="line">
              <a:avLst/>
            </a:prstGeom>
            <a:noFill/>
            <a:ln w="57150">
              <a:solidFill>
                <a:srgbClr val="FF0000"/>
              </a:solidFill>
              <a:round/>
              <a:headEnd/>
              <a:tailEnd/>
            </a:ln>
          </p:spPr>
          <p:txBody>
            <a:bodyPr/>
            <a:lstStyle/>
            <a:p>
              <a:endParaRPr lang="en-US"/>
            </a:p>
          </p:txBody>
        </p:sp>
        <p:sp>
          <p:nvSpPr>
            <p:cNvPr id="3097" name="Line 14"/>
            <p:cNvSpPr>
              <a:spLocks noChangeShapeType="1"/>
            </p:cNvSpPr>
            <p:nvPr/>
          </p:nvSpPr>
          <p:spPr bwMode="auto">
            <a:xfrm flipV="1">
              <a:off x="2605" y="2196"/>
              <a:ext cx="0" cy="397"/>
            </a:xfrm>
            <a:prstGeom prst="line">
              <a:avLst/>
            </a:prstGeom>
            <a:noFill/>
            <a:ln w="57150">
              <a:solidFill>
                <a:srgbClr val="FF0000"/>
              </a:solidFill>
              <a:round/>
              <a:headEnd/>
              <a:tailEnd/>
            </a:ln>
          </p:spPr>
          <p:txBody>
            <a:bodyPr/>
            <a:lstStyle/>
            <a:p>
              <a:endParaRPr lang="en-US"/>
            </a:p>
          </p:txBody>
        </p:sp>
        <p:sp>
          <p:nvSpPr>
            <p:cNvPr id="3098" name="Line 15"/>
            <p:cNvSpPr>
              <a:spLocks noChangeShapeType="1"/>
            </p:cNvSpPr>
            <p:nvPr/>
          </p:nvSpPr>
          <p:spPr bwMode="auto">
            <a:xfrm>
              <a:off x="2587" y="2589"/>
              <a:ext cx="552" cy="0"/>
            </a:xfrm>
            <a:prstGeom prst="line">
              <a:avLst/>
            </a:prstGeom>
            <a:noFill/>
            <a:ln w="57150">
              <a:solidFill>
                <a:srgbClr val="FF0000"/>
              </a:solidFill>
              <a:round/>
              <a:headEnd/>
              <a:tailEnd/>
            </a:ln>
          </p:spPr>
          <p:txBody>
            <a:bodyPr/>
            <a:lstStyle/>
            <a:p>
              <a:endParaRPr lang="en-US"/>
            </a:p>
          </p:txBody>
        </p:sp>
        <p:sp>
          <p:nvSpPr>
            <p:cNvPr id="3099" name="Line 16"/>
            <p:cNvSpPr>
              <a:spLocks noChangeShapeType="1"/>
            </p:cNvSpPr>
            <p:nvPr/>
          </p:nvSpPr>
          <p:spPr bwMode="auto">
            <a:xfrm flipV="1">
              <a:off x="2083" y="1661"/>
              <a:ext cx="0" cy="557"/>
            </a:xfrm>
            <a:prstGeom prst="line">
              <a:avLst/>
            </a:prstGeom>
            <a:noFill/>
            <a:ln w="57150">
              <a:solidFill>
                <a:srgbClr val="FF0000"/>
              </a:solidFill>
              <a:round/>
              <a:headEnd/>
              <a:tailEnd/>
            </a:ln>
          </p:spPr>
          <p:txBody>
            <a:bodyPr/>
            <a:lstStyle/>
            <a:p>
              <a:endParaRPr lang="en-US"/>
            </a:p>
          </p:txBody>
        </p:sp>
        <p:sp>
          <p:nvSpPr>
            <p:cNvPr id="3100" name="Line 17"/>
            <p:cNvSpPr>
              <a:spLocks noChangeShapeType="1"/>
            </p:cNvSpPr>
            <p:nvPr/>
          </p:nvSpPr>
          <p:spPr bwMode="auto">
            <a:xfrm>
              <a:off x="2065" y="2213"/>
              <a:ext cx="539" cy="0"/>
            </a:xfrm>
            <a:prstGeom prst="line">
              <a:avLst/>
            </a:prstGeom>
            <a:noFill/>
            <a:ln w="57150">
              <a:solidFill>
                <a:srgbClr val="FF0000"/>
              </a:solidFill>
              <a:round/>
              <a:headEnd/>
              <a:tailEnd/>
            </a:ln>
          </p:spPr>
          <p:txBody>
            <a:bodyPr/>
            <a:lstStyle/>
            <a:p>
              <a:endParaRPr lang="en-US"/>
            </a:p>
          </p:txBody>
        </p:sp>
        <p:sp>
          <p:nvSpPr>
            <p:cNvPr id="3101" name="Line 18"/>
            <p:cNvSpPr>
              <a:spLocks noChangeShapeType="1"/>
            </p:cNvSpPr>
            <p:nvPr/>
          </p:nvSpPr>
          <p:spPr bwMode="auto">
            <a:xfrm flipV="1">
              <a:off x="1554" y="1291"/>
              <a:ext cx="0" cy="391"/>
            </a:xfrm>
            <a:prstGeom prst="line">
              <a:avLst/>
            </a:prstGeom>
            <a:noFill/>
            <a:ln w="57150">
              <a:solidFill>
                <a:srgbClr val="FF0000"/>
              </a:solidFill>
              <a:round/>
              <a:headEnd/>
              <a:tailEnd/>
            </a:ln>
          </p:spPr>
          <p:txBody>
            <a:bodyPr/>
            <a:lstStyle/>
            <a:p>
              <a:endParaRPr lang="en-US"/>
            </a:p>
          </p:txBody>
        </p:sp>
        <p:sp>
          <p:nvSpPr>
            <p:cNvPr id="3102" name="Line 19"/>
            <p:cNvSpPr>
              <a:spLocks noChangeShapeType="1"/>
            </p:cNvSpPr>
            <p:nvPr/>
          </p:nvSpPr>
          <p:spPr bwMode="auto">
            <a:xfrm>
              <a:off x="1536" y="1678"/>
              <a:ext cx="547" cy="0"/>
            </a:xfrm>
            <a:prstGeom prst="line">
              <a:avLst/>
            </a:prstGeom>
            <a:noFill/>
            <a:ln w="57150">
              <a:solidFill>
                <a:srgbClr val="FF0000"/>
              </a:solidFill>
              <a:round/>
              <a:headEnd/>
              <a:tailEnd/>
            </a:ln>
          </p:spPr>
          <p:txBody>
            <a:bodyPr/>
            <a:lstStyle/>
            <a:p>
              <a:endParaRPr lang="en-US"/>
            </a:p>
          </p:txBody>
        </p:sp>
      </p:grpSp>
      <p:grpSp>
        <p:nvGrpSpPr>
          <p:cNvPr id="3" name="Group 20"/>
          <p:cNvGrpSpPr>
            <a:grpSpLocks/>
          </p:cNvGrpSpPr>
          <p:nvPr/>
        </p:nvGrpSpPr>
        <p:grpSpPr bwMode="auto">
          <a:xfrm>
            <a:off x="1676401" y="714374"/>
            <a:ext cx="1849437" cy="1343026"/>
            <a:chOff x="1056" y="712"/>
            <a:chExt cx="1165" cy="846"/>
          </a:xfrm>
        </p:grpSpPr>
        <p:sp>
          <p:nvSpPr>
            <p:cNvPr id="3092" name="Arc 21"/>
            <p:cNvSpPr>
              <a:spLocks/>
            </p:cNvSpPr>
            <p:nvPr/>
          </p:nvSpPr>
          <p:spPr bwMode="auto">
            <a:xfrm flipV="1">
              <a:off x="1488" y="938"/>
              <a:ext cx="632" cy="620"/>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3093" name="Text Box 22"/>
            <p:cNvSpPr txBox="1">
              <a:spLocks noChangeArrowheads="1"/>
            </p:cNvSpPr>
            <p:nvPr/>
          </p:nvSpPr>
          <p:spPr bwMode="auto">
            <a:xfrm>
              <a:off x="1056" y="712"/>
              <a:ext cx="1165" cy="304"/>
            </a:xfrm>
            <a:prstGeom prst="rect">
              <a:avLst/>
            </a:prstGeom>
            <a:solidFill>
              <a:srgbClr val="FFCCCC"/>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Flea’s WTP</a:t>
              </a:r>
            </a:p>
          </p:txBody>
        </p:sp>
      </p:grpSp>
      <p:grpSp>
        <p:nvGrpSpPr>
          <p:cNvPr id="4" name="Group 23"/>
          <p:cNvGrpSpPr>
            <a:grpSpLocks/>
          </p:cNvGrpSpPr>
          <p:nvPr/>
        </p:nvGrpSpPr>
        <p:grpSpPr bwMode="auto">
          <a:xfrm>
            <a:off x="2895600" y="1785937"/>
            <a:ext cx="2441575" cy="881063"/>
            <a:chOff x="1914" y="1126"/>
            <a:chExt cx="1538" cy="555"/>
          </a:xfrm>
        </p:grpSpPr>
        <p:sp>
          <p:nvSpPr>
            <p:cNvPr id="3090" name="Arc 24"/>
            <p:cNvSpPr>
              <a:spLocks/>
            </p:cNvSpPr>
            <p:nvPr/>
          </p:nvSpPr>
          <p:spPr bwMode="auto">
            <a:xfrm flipV="1">
              <a:off x="2149" y="1292"/>
              <a:ext cx="601" cy="389"/>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3091" name="Text Box 25"/>
            <p:cNvSpPr txBox="1">
              <a:spLocks noChangeArrowheads="1"/>
            </p:cNvSpPr>
            <p:nvPr/>
          </p:nvSpPr>
          <p:spPr bwMode="auto">
            <a:xfrm>
              <a:off x="1914" y="1126"/>
              <a:ext cx="1538" cy="304"/>
            </a:xfrm>
            <a:prstGeom prst="rect">
              <a:avLst/>
            </a:prstGeom>
            <a:solidFill>
              <a:srgbClr val="FFCCCC"/>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Anthony’s WTP</a:t>
              </a:r>
            </a:p>
          </p:txBody>
        </p:sp>
      </p:grpSp>
      <p:grpSp>
        <p:nvGrpSpPr>
          <p:cNvPr id="5" name="Group 26"/>
          <p:cNvGrpSpPr>
            <a:grpSpLocks/>
          </p:cNvGrpSpPr>
          <p:nvPr/>
        </p:nvGrpSpPr>
        <p:grpSpPr bwMode="auto">
          <a:xfrm>
            <a:off x="3581400" y="2554287"/>
            <a:ext cx="2078038" cy="950913"/>
            <a:chOff x="2374" y="1628"/>
            <a:chExt cx="1309" cy="599"/>
          </a:xfrm>
        </p:grpSpPr>
        <p:sp>
          <p:nvSpPr>
            <p:cNvPr id="3088" name="Arc 27"/>
            <p:cNvSpPr>
              <a:spLocks/>
            </p:cNvSpPr>
            <p:nvPr/>
          </p:nvSpPr>
          <p:spPr bwMode="auto">
            <a:xfrm flipV="1">
              <a:off x="2683" y="1826"/>
              <a:ext cx="361" cy="401"/>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3089" name="Text Box 28"/>
            <p:cNvSpPr txBox="1">
              <a:spLocks noChangeArrowheads="1"/>
            </p:cNvSpPr>
            <p:nvPr/>
          </p:nvSpPr>
          <p:spPr bwMode="auto">
            <a:xfrm>
              <a:off x="2374" y="1628"/>
              <a:ext cx="1309" cy="304"/>
            </a:xfrm>
            <a:prstGeom prst="rect">
              <a:avLst/>
            </a:prstGeom>
            <a:solidFill>
              <a:srgbClr val="FFCCCC"/>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Chad’s WTP</a:t>
              </a:r>
            </a:p>
          </p:txBody>
        </p:sp>
      </p:grpSp>
      <p:grpSp>
        <p:nvGrpSpPr>
          <p:cNvPr id="6" name="Group 3"/>
          <p:cNvGrpSpPr>
            <a:grpSpLocks/>
          </p:cNvGrpSpPr>
          <p:nvPr/>
        </p:nvGrpSpPr>
        <p:grpSpPr bwMode="auto">
          <a:xfrm>
            <a:off x="4724400" y="3124200"/>
            <a:ext cx="1258888" cy="1017588"/>
            <a:chOff x="3004" y="1808"/>
            <a:chExt cx="793" cy="641"/>
          </a:xfrm>
        </p:grpSpPr>
        <p:sp>
          <p:nvSpPr>
            <p:cNvPr id="3086" name="Arc 4"/>
            <p:cNvSpPr>
              <a:spLocks/>
            </p:cNvSpPr>
            <p:nvPr/>
          </p:nvSpPr>
          <p:spPr bwMode="auto">
            <a:xfrm flipV="1">
              <a:off x="3168" y="2251"/>
              <a:ext cx="271" cy="198"/>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3087" name="Text Box 5"/>
            <p:cNvSpPr txBox="1">
              <a:spLocks noChangeArrowheads="1"/>
            </p:cNvSpPr>
            <p:nvPr/>
          </p:nvSpPr>
          <p:spPr bwMode="auto">
            <a:xfrm>
              <a:off x="3004" y="1808"/>
              <a:ext cx="793" cy="544"/>
            </a:xfrm>
            <a:prstGeom prst="rect">
              <a:avLst/>
            </a:prstGeom>
            <a:solidFill>
              <a:srgbClr val="FFCCCC"/>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John’s </a:t>
              </a:r>
              <a:br>
                <a:rPr lang="en-US" sz="2500" dirty="0">
                  <a:latin typeface="Arial"/>
                  <a:cs typeface="Arial"/>
                </a:rPr>
              </a:br>
              <a:r>
                <a:rPr lang="en-US" sz="2500" dirty="0">
                  <a:latin typeface="Arial"/>
                  <a:cs typeface="Arial"/>
                </a:rPr>
                <a:t>WTP</a:t>
              </a:r>
            </a:p>
          </p:txBody>
        </p:sp>
      </p:grpSp>
      <p:sp>
        <p:nvSpPr>
          <p:cNvPr id="7" name="Footer Placeholder 6"/>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Slide Number Placeholder 7"/>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Tree>
    <p:extLst>
      <p:ext uri="{BB962C8B-B14F-4D97-AF65-F5344CB8AC3E}">
        <p14:creationId xmlns:p14="http://schemas.microsoft.com/office/powerpoint/2010/main" val="9756317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Left)">
                                      <p:cBhvr>
                                        <p:cTn id="11" dur="500"/>
                                        <p:tgtEl>
                                          <p:spTgt spid="3"/>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Left)">
                                      <p:cBhvr>
                                        <p:cTn id="15" dur="500"/>
                                        <p:tgtEl>
                                          <p:spTgt spid="4"/>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downLeft)">
                                      <p:cBhvr>
                                        <p:cTn id="19" dur="500"/>
                                        <p:tgtEl>
                                          <p:spTgt spid="5"/>
                                        </p:tgtEl>
                                      </p:cBhvr>
                                    </p:animEffect>
                                  </p:childTnLst>
                                </p:cTn>
                              </p:par>
                            </p:childTnLst>
                          </p:cTn>
                        </p:par>
                        <p:par>
                          <p:cTn id="20" fill="hold">
                            <p:stCondLst>
                              <p:cond delay="2000"/>
                            </p:stCondLst>
                            <p:childTnLst>
                              <p:par>
                                <p:cTn id="21" presetID="18" presetClass="entr" presetSubtype="1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4117" name="Worksheet" r:id="rId4" imgW="3667125" imgH="3552944" progId="Excel.Sheet.8">
                  <p:embed/>
                </p:oleObj>
              </mc:Choice>
              <mc:Fallback>
                <p:oleObj name="Worksheet" r:id="rId4" imgW="3667125" imgH="355294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804863"/>
                        <a:ext cx="5900737" cy="571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6"/>
          <p:cNvSpPr>
            <a:spLocks noGrp="1" noChangeArrowheads="1"/>
          </p:cNvSpPr>
          <p:nvPr>
            <p:ph type="title"/>
          </p:nvPr>
        </p:nvSpPr>
        <p:spPr/>
        <p:txBody>
          <a:bodyPr/>
          <a:lstStyle/>
          <a:p>
            <a:pPr eaLnBrk="1" hangingPunct="1"/>
            <a:r>
              <a:rPr lang="en-US" sz="3600"/>
              <a:t>CS and the Demand Curve</a:t>
            </a:r>
          </a:p>
        </p:txBody>
      </p:sp>
      <p:sp>
        <p:nvSpPr>
          <p:cNvPr id="4" name="Text Placeholder 3"/>
          <p:cNvSpPr>
            <a:spLocks noGrp="1"/>
          </p:cNvSpPr>
          <p:nvPr>
            <p:ph type="body" sz="quarter" idx="12"/>
          </p:nvPr>
        </p:nvSpPr>
        <p:spPr/>
        <p:txBody>
          <a:bodyPr/>
          <a:lstStyle/>
          <a:p>
            <a:pPr>
              <a:spcBef>
                <a:spcPct val="40000"/>
              </a:spcBef>
              <a:buClr>
                <a:srgbClr val="00B85C"/>
              </a:buClr>
              <a:buSzPct val="120000"/>
              <a:buFont typeface="Wingdings" pitchFamily="2" charset="2"/>
              <a:buNone/>
            </a:pPr>
            <a:r>
              <a:rPr lang="en-US" sz="2800" b="1" i="1" dirty="0">
                <a:cs typeface="Arial"/>
              </a:rPr>
              <a:t>P</a:t>
            </a:r>
            <a:r>
              <a:rPr lang="en-US" sz="2800" dirty="0">
                <a:cs typeface="Arial"/>
              </a:rPr>
              <a:t> = $260  </a:t>
            </a:r>
          </a:p>
          <a:p>
            <a:pPr>
              <a:spcBef>
                <a:spcPct val="40000"/>
              </a:spcBef>
              <a:buClr>
                <a:srgbClr val="00B85C"/>
              </a:buClr>
              <a:buSzPct val="120000"/>
              <a:buFont typeface="Wingdings" pitchFamily="2" charset="2"/>
              <a:buNone/>
            </a:pPr>
            <a:r>
              <a:rPr lang="en-US" sz="2800" dirty="0">
                <a:cs typeface="Arial"/>
              </a:rPr>
              <a:t>Flea’s CS = </a:t>
            </a:r>
            <a:br>
              <a:rPr lang="en-US" sz="2800" dirty="0">
                <a:cs typeface="Arial"/>
              </a:rPr>
            </a:br>
            <a:r>
              <a:rPr lang="en-US" sz="2800" dirty="0">
                <a:cs typeface="Arial"/>
              </a:rPr>
              <a:t>$300 – 260 = </a:t>
            </a:r>
            <a:r>
              <a:rPr lang="en-US" sz="2800" u="sng" dirty="0">
                <a:cs typeface="Arial"/>
              </a:rPr>
              <a:t>$40</a:t>
            </a:r>
            <a:endParaRPr lang="en-US" sz="2800" dirty="0">
              <a:cs typeface="Arial"/>
            </a:endParaRPr>
          </a:p>
          <a:p>
            <a:pPr>
              <a:spcBef>
                <a:spcPct val="40000"/>
              </a:spcBef>
              <a:buClr>
                <a:srgbClr val="00B85C"/>
              </a:buClr>
              <a:buSzPct val="120000"/>
              <a:buFont typeface="Wingdings" pitchFamily="2" charset="2"/>
              <a:buNone/>
            </a:pPr>
            <a:r>
              <a:rPr lang="en-US" sz="2800" dirty="0">
                <a:cs typeface="Arial"/>
              </a:rPr>
              <a:t>Total CS = </a:t>
            </a:r>
            <a:r>
              <a:rPr lang="en-US" sz="2800" u="sng" dirty="0">
                <a:cs typeface="Arial"/>
              </a:rPr>
              <a:t>$40</a:t>
            </a:r>
            <a:endParaRPr lang="en-US" sz="2800" dirty="0">
              <a:cs typeface="Arial"/>
            </a:endParaRPr>
          </a:p>
          <a:p>
            <a:endParaRPr lang="en-US" sz="2800" dirty="0"/>
          </a:p>
        </p:txBody>
      </p:sp>
      <p:sp>
        <p:nvSpPr>
          <p:cNvPr id="4102" name="Text Box 8"/>
          <p:cNvSpPr txBox="1">
            <a:spLocks noChangeArrowheads="1"/>
          </p:cNvSpPr>
          <p:nvPr/>
        </p:nvSpPr>
        <p:spPr bwMode="auto">
          <a:xfrm>
            <a:off x="1393825" y="838200"/>
            <a:ext cx="403225"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4103" name="Text Box 9"/>
          <p:cNvSpPr txBox="1">
            <a:spLocks noChangeArrowheads="1"/>
          </p:cNvSpPr>
          <p:nvPr/>
        </p:nvSpPr>
        <p:spPr bwMode="auto">
          <a:xfrm>
            <a:off x="5233988" y="5576887"/>
            <a:ext cx="474662"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grpSp>
        <p:nvGrpSpPr>
          <p:cNvPr id="2" name="Group 10"/>
          <p:cNvGrpSpPr>
            <a:grpSpLocks/>
          </p:cNvGrpSpPr>
          <p:nvPr/>
        </p:nvGrpSpPr>
        <p:grpSpPr bwMode="auto">
          <a:xfrm>
            <a:off x="1614488" y="1270000"/>
            <a:ext cx="3368675" cy="4292600"/>
            <a:chOff x="1017" y="800"/>
            <a:chExt cx="2122" cy="2704"/>
          </a:xfrm>
        </p:grpSpPr>
        <p:sp>
          <p:nvSpPr>
            <p:cNvPr id="4112" name="Line 11"/>
            <p:cNvSpPr>
              <a:spLocks noChangeShapeType="1"/>
            </p:cNvSpPr>
            <p:nvPr/>
          </p:nvSpPr>
          <p:spPr bwMode="auto">
            <a:xfrm flipV="1">
              <a:off x="1035" y="800"/>
              <a:ext cx="0" cy="514"/>
            </a:xfrm>
            <a:prstGeom prst="line">
              <a:avLst/>
            </a:prstGeom>
            <a:noFill/>
            <a:ln w="57150">
              <a:solidFill>
                <a:srgbClr val="FF0000"/>
              </a:solidFill>
              <a:round/>
              <a:headEnd/>
              <a:tailEnd/>
            </a:ln>
          </p:spPr>
          <p:txBody>
            <a:bodyPr/>
            <a:lstStyle/>
            <a:p>
              <a:endParaRPr lang="en-US">
                <a:latin typeface="Arial"/>
                <a:cs typeface="Arial"/>
              </a:endParaRPr>
            </a:p>
          </p:txBody>
        </p:sp>
        <p:sp>
          <p:nvSpPr>
            <p:cNvPr id="4113" name="Line 12"/>
            <p:cNvSpPr>
              <a:spLocks noChangeShapeType="1"/>
            </p:cNvSpPr>
            <p:nvPr/>
          </p:nvSpPr>
          <p:spPr bwMode="auto">
            <a:xfrm>
              <a:off x="1017" y="1309"/>
              <a:ext cx="539" cy="0"/>
            </a:xfrm>
            <a:prstGeom prst="line">
              <a:avLst/>
            </a:prstGeom>
            <a:noFill/>
            <a:ln w="57150">
              <a:solidFill>
                <a:srgbClr val="FF0000"/>
              </a:solidFill>
              <a:round/>
              <a:headEnd/>
              <a:tailEnd/>
            </a:ln>
          </p:spPr>
          <p:txBody>
            <a:bodyPr/>
            <a:lstStyle/>
            <a:p>
              <a:endParaRPr lang="en-US">
                <a:latin typeface="Arial"/>
                <a:cs typeface="Arial"/>
              </a:endParaRPr>
            </a:p>
          </p:txBody>
        </p:sp>
        <p:sp>
          <p:nvSpPr>
            <p:cNvPr id="4114" name="Line 13"/>
            <p:cNvSpPr>
              <a:spLocks noChangeShapeType="1"/>
            </p:cNvSpPr>
            <p:nvPr/>
          </p:nvSpPr>
          <p:spPr bwMode="auto">
            <a:xfrm flipV="1">
              <a:off x="3139" y="2571"/>
              <a:ext cx="0" cy="933"/>
            </a:xfrm>
            <a:prstGeom prst="line">
              <a:avLst/>
            </a:prstGeom>
            <a:noFill/>
            <a:ln w="57150">
              <a:solidFill>
                <a:srgbClr val="FF0000"/>
              </a:solidFill>
              <a:round/>
              <a:headEnd/>
              <a:tailEnd/>
            </a:ln>
          </p:spPr>
          <p:txBody>
            <a:bodyPr/>
            <a:lstStyle/>
            <a:p>
              <a:endParaRPr lang="en-US">
                <a:latin typeface="Arial"/>
                <a:cs typeface="Arial"/>
              </a:endParaRPr>
            </a:p>
          </p:txBody>
        </p:sp>
        <p:sp>
          <p:nvSpPr>
            <p:cNvPr id="4115" name="Line 14"/>
            <p:cNvSpPr>
              <a:spLocks noChangeShapeType="1"/>
            </p:cNvSpPr>
            <p:nvPr/>
          </p:nvSpPr>
          <p:spPr bwMode="auto">
            <a:xfrm flipV="1">
              <a:off x="2605" y="2196"/>
              <a:ext cx="0" cy="397"/>
            </a:xfrm>
            <a:prstGeom prst="line">
              <a:avLst/>
            </a:prstGeom>
            <a:noFill/>
            <a:ln w="57150">
              <a:solidFill>
                <a:srgbClr val="FF0000"/>
              </a:solidFill>
              <a:round/>
              <a:headEnd/>
              <a:tailEnd/>
            </a:ln>
          </p:spPr>
          <p:txBody>
            <a:bodyPr/>
            <a:lstStyle/>
            <a:p>
              <a:endParaRPr lang="en-US">
                <a:latin typeface="Arial"/>
                <a:cs typeface="Arial"/>
              </a:endParaRPr>
            </a:p>
          </p:txBody>
        </p:sp>
        <p:sp>
          <p:nvSpPr>
            <p:cNvPr id="4116" name="Line 15"/>
            <p:cNvSpPr>
              <a:spLocks noChangeShapeType="1"/>
            </p:cNvSpPr>
            <p:nvPr/>
          </p:nvSpPr>
          <p:spPr bwMode="auto">
            <a:xfrm>
              <a:off x="2587" y="2589"/>
              <a:ext cx="552" cy="0"/>
            </a:xfrm>
            <a:prstGeom prst="line">
              <a:avLst/>
            </a:prstGeom>
            <a:noFill/>
            <a:ln w="57150">
              <a:solidFill>
                <a:srgbClr val="FF0000"/>
              </a:solidFill>
              <a:round/>
              <a:headEnd/>
              <a:tailEnd/>
            </a:ln>
          </p:spPr>
          <p:txBody>
            <a:bodyPr/>
            <a:lstStyle/>
            <a:p>
              <a:endParaRPr lang="en-US">
                <a:latin typeface="Arial"/>
                <a:cs typeface="Arial"/>
              </a:endParaRPr>
            </a:p>
          </p:txBody>
        </p:sp>
        <p:sp>
          <p:nvSpPr>
            <p:cNvPr id="4117" name="Line 16"/>
            <p:cNvSpPr>
              <a:spLocks noChangeShapeType="1"/>
            </p:cNvSpPr>
            <p:nvPr/>
          </p:nvSpPr>
          <p:spPr bwMode="auto">
            <a:xfrm flipV="1">
              <a:off x="2083" y="1661"/>
              <a:ext cx="0" cy="557"/>
            </a:xfrm>
            <a:prstGeom prst="line">
              <a:avLst/>
            </a:prstGeom>
            <a:noFill/>
            <a:ln w="57150">
              <a:solidFill>
                <a:srgbClr val="FF0000"/>
              </a:solidFill>
              <a:round/>
              <a:headEnd/>
              <a:tailEnd/>
            </a:ln>
          </p:spPr>
          <p:txBody>
            <a:bodyPr/>
            <a:lstStyle/>
            <a:p>
              <a:endParaRPr lang="en-US">
                <a:latin typeface="Arial"/>
                <a:cs typeface="Arial"/>
              </a:endParaRPr>
            </a:p>
          </p:txBody>
        </p:sp>
        <p:sp>
          <p:nvSpPr>
            <p:cNvPr id="4118" name="Line 17"/>
            <p:cNvSpPr>
              <a:spLocks noChangeShapeType="1"/>
            </p:cNvSpPr>
            <p:nvPr/>
          </p:nvSpPr>
          <p:spPr bwMode="auto">
            <a:xfrm>
              <a:off x="2065" y="2213"/>
              <a:ext cx="539" cy="0"/>
            </a:xfrm>
            <a:prstGeom prst="line">
              <a:avLst/>
            </a:prstGeom>
            <a:noFill/>
            <a:ln w="57150">
              <a:solidFill>
                <a:srgbClr val="FF0000"/>
              </a:solidFill>
              <a:round/>
              <a:headEnd/>
              <a:tailEnd/>
            </a:ln>
          </p:spPr>
          <p:txBody>
            <a:bodyPr/>
            <a:lstStyle/>
            <a:p>
              <a:endParaRPr lang="en-US">
                <a:latin typeface="Arial"/>
                <a:cs typeface="Arial"/>
              </a:endParaRPr>
            </a:p>
          </p:txBody>
        </p:sp>
        <p:sp>
          <p:nvSpPr>
            <p:cNvPr id="4119" name="Line 18"/>
            <p:cNvSpPr>
              <a:spLocks noChangeShapeType="1"/>
            </p:cNvSpPr>
            <p:nvPr/>
          </p:nvSpPr>
          <p:spPr bwMode="auto">
            <a:xfrm flipV="1">
              <a:off x="1554" y="1291"/>
              <a:ext cx="0" cy="391"/>
            </a:xfrm>
            <a:prstGeom prst="line">
              <a:avLst/>
            </a:prstGeom>
            <a:noFill/>
            <a:ln w="57150">
              <a:solidFill>
                <a:srgbClr val="FF0000"/>
              </a:solidFill>
              <a:round/>
              <a:headEnd/>
              <a:tailEnd/>
            </a:ln>
          </p:spPr>
          <p:txBody>
            <a:bodyPr/>
            <a:lstStyle/>
            <a:p>
              <a:endParaRPr lang="en-US">
                <a:latin typeface="Arial"/>
                <a:cs typeface="Arial"/>
              </a:endParaRPr>
            </a:p>
          </p:txBody>
        </p:sp>
        <p:sp>
          <p:nvSpPr>
            <p:cNvPr id="4120" name="Line 19"/>
            <p:cNvSpPr>
              <a:spLocks noChangeShapeType="1"/>
            </p:cNvSpPr>
            <p:nvPr/>
          </p:nvSpPr>
          <p:spPr bwMode="auto">
            <a:xfrm>
              <a:off x="1536" y="1678"/>
              <a:ext cx="547" cy="0"/>
            </a:xfrm>
            <a:prstGeom prst="line">
              <a:avLst/>
            </a:prstGeom>
            <a:noFill/>
            <a:ln w="57150">
              <a:solidFill>
                <a:srgbClr val="FF0000"/>
              </a:solidFill>
              <a:round/>
              <a:headEnd/>
              <a:tailEnd/>
            </a:ln>
          </p:spPr>
          <p:txBody>
            <a:bodyPr/>
            <a:lstStyle/>
            <a:p>
              <a:endParaRPr lang="en-US">
                <a:latin typeface="Arial"/>
                <a:cs typeface="Arial"/>
              </a:endParaRPr>
            </a:p>
          </p:txBody>
        </p:sp>
      </p:grpSp>
      <p:grpSp>
        <p:nvGrpSpPr>
          <p:cNvPr id="3" name="Group 20"/>
          <p:cNvGrpSpPr>
            <a:grpSpLocks/>
          </p:cNvGrpSpPr>
          <p:nvPr/>
        </p:nvGrpSpPr>
        <p:grpSpPr bwMode="auto">
          <a:xfrm>
            <a:off x="2500313" y="1130300"/>
            <a:ext cx="1849437" cy="947738"/>
            <a:chOff x="1575" y="712"/>
            <a:chExt cx="1165" cy="597"/>
          </a:xfrm>
        </p:grpSpPr>
        <p:sp>
          <p:nvSpPr>
            <p:cNvPr id="4110" name="Arc 21"/>
            <p:cNvSpPr>
              <a:spLocks/>
            </p:cNvSpPr>
            <p:nvPr/>
          </p:nvSpPr>
          <p:spPr bwMode="auto">
            <a:xfrm flipV="1">
              <a:off x="1615" y="938"/>
              <a:ext cx="553" cy="371"/>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4111" name="Text Box 22"/>
            <p:cNvSpPr txBox="1">
              <a:spLocks noChangeArrowheads="1"/>
            </p:cNvSpPr>
            <p:nvPr/>
          </p:nvSpPr>
          <p:spPr bwMode="auto">
            <a:xfrm>
              <a:off x="1575" y="712"/>
              <a:ext cx="1165" cy="304"/>
            </a:xfrm>
            <a:prstGeom prst="rect">
              <a:avLst/>
            </a:prstGeom>
            <a:solidFill>
              <a:srgbClr val="FFCCCC"/>
            </a:solidFill>
            <a:ln w="9525">
              <a:solidFill>
                <a:schemeClr val="tx1"/>
              </a:solidFill>
              <a:miter lim="800000"/>
              <a:headEnd/>
              <a:tailEnd/>
            </a:ln>
          </p:spPr>
          <p:txBody>
            <a:bodyPr>
              <a:spAutoFit/>
            </a:bodyPr>
            <a:lstStyle/>
            <a:p>
              <a:pPr algn="ctr">
                <a:spcBef>
                  <a:spcPct val="50000"/>
                </a:spcBef>
              </a:pPr>
              <a:r>
                <a:rPr lang="en-US" sz="2500">
                  <a:latin typeface="Arial"/>
                  <a:cs typeface="Arial"/>
                </a:rPr>
                <a:t>Flea’s WTP</a:t>
              </a:r>
            </a:p>
          </p:txBody>
        </p:sp>
      </p:grpSp>
      <p:sp>
        <p:nvSpPr>
          <p:cNvPr id="88098" name="Line 34"/>
          <p:cNvSpPr>
            <a:spLocks noChangeShapeType="1"/>
          </p:cNvSpPr>
          <p:nvPr/>
        </p:nvSpPr>
        <p:spPr bwMode="auto">
          <a:xfrm>
            <a:off x="1638300" y="2568575"/>
            <a:ext cx="823913" cy="0"/>
          </a:xfrm>
          <a:prstGeom prst="line">
            <a:avLst/>
          </a:prstGeom>
          <a:noFill/>
          <a:ln w="19050">
            <a:solidFill>
              <a:srgbClr val="0000FF"/>
            </a:solidFill>
            <a:round/>
            <a:headEnd/>
            <a:tailEnd/>
          </a:ln>
        </p:spPr>
        <p:txBody>
          <a:bodyPr/>
          <a:lstStyle/>
          <a:p>
            <a:endParaRPr lang="en-US">
              <a:latin typeface="Arial"/>
              <a:cs typeface="Arial"/>
            </a:endParaRPr>
          </a:p>
        </p:txBody>
      </p:sp>
      <p:sp>
        <p:nvSpPr>
          <p:cNvPr id="88100" name="Rectangle 36"/>
          <p:cNvSpPr>
            <a:spLocks noChangeArrowheads="1"/>
          </p:cNvSpPr>
          <p:nvPr/>
        </p:nvSpPr>
        <p:spPr bwMode="auto">
          <a:xfrm>
            <a:off x="1644650" y="2106613"/>
            <a:ext cx="792163" cy="450850"/>
          </a:xfrm>
          <a:prstGeom prst="rect">
            <a:avLst/>
          </a:prstGeom>
          <a:solidFill>
            <a:srgbClr val="00CC99"/>
          </a:solidFill>
          <a:ln w="9525">
            <a:noFill/>
            <a:miter lim="800000"/>
            <a:headEnd/>
            <a:tailEnd/>
          </a:ln>
        </p:spPr>
        <p:txBody>
          <a:bodyPr wrap="none" anchor="ctr"/>
          <a:lstStyle/>
          <a:p>
            <a:endParaRPr lang="en-US">
              <a:latin typeface="Arial"/>
              <a:cs typeface="Arial"/>
            </a:endParaRPr>
          </a:p>
        </p:txBody>
      </p:sp>
      <p:sp>
        <p:nvSpPr>
          <p:cNvPr id="88101" name="Line 37"/>
          <p:cNvSpPr>
            <a:spLocks noChangeShapeType="1"/>
          </p:cNvSpPr>
          <p:nvPr/>
        </p:nvSpPr>
        <p:spPr bwMode="auto">
          <a:xfrm>
            <a:off x="904875" y="2392363"/>
            <a:ext cx="679450" cy="169862"/>
          </a:xfrm>
          <a:prstGeom prst="line">
            <a:avLst/>
          </a:prstGeom>
          <a:noFill/>
          <a:ln w="38100">
            <a:solidFill>
              <a:srgbClr val="0000FF"/>
            </a:solidFill>
            <a:round/>
            <a:headEnd/>
            <a:tailEnd type="triangle" w="lg" len="med"/>
          </a:ln>
        </p:spPr>
        <p:txBody>
          <a:bodyPr/>
          <a:lstStyle/>
          <a:p>
            <a:endParaRPr lang="en-US">
              <a:latin typeface="Arial"/>
              <a:cs typeface="Arial"/>
            </a:endParaRPr>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4</a:t>
            </a:fld>
            <a:endParaRPr lang="en-US" dirty="0"/>
          </a:p>
        </p:txBody>
      </p:sp>
    </p:spTree>
    <p:extLst>
      <p:ext uri="{BB962C8B-B14F-4D97-AF65-F5344CB8AC3E}">
        <p14:creationId xmlns:p14="http://schemas.microsoft.com/office/powerpoint/2010/main" val="18890284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8101"/>
                                        </p:tgtEl>
                                        <p:attrNameLst>
                                          <p:attrName>style.visibility</p:attrName>
                                        </p:attrNameLst>
                                      </p:cBhvr>
                                      <p:to>
                                        <p:strVal val="visible"/>
                                      </p:to>
                                    </p:set>
                                    <p:animEffect transition="in" filter="wipe(left)">
                                      <p:cBhvr>
                                        <p:cTn id="10" dur="500"/>
                                        <p:tgtEl>
                                          <p:spTgt spid="8810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8098"/>
                                        </p:tgtEl>
                                        <p:attrNameLst>
                                          <p:attrName>style.visibility</p:attrName>
                                        </p:attrNameLst>
                                      </p:cBhvr>
                                      <p:to>
                                        <p:strVal val="visible"/>
                                      </p:to>
                                    </p:set>
                                    <p:animEffect transition="in" filter="wipe(left)">
                                      <p:cBhvr>
                                        <p:cTn id="14" dur="500"/>
                                        <p:tgtEl>
                                          <p:spTgt spid="8809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8100"/>
                                        </p:tgtEl>
                                        <p:attrNameLst>
                                          <p:attrName>style.visibility</p:attrName>
                                        </p:attrNameLst>
                                      </p:cBhvr>
                                      <p:to>
                                        <p:strVal val="visible"/>
                                      </p:to>
                                    </p:set>
                                    <p:animEffect transition="in" filter="fade">
                                      <p:cBhvr>
                                        <p:cTn id="18" dur="500"/>
                                        <p:tgtEl>
                                          <p:spTgt spid="88100"/>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8098" grpId="0" animBg="1"/>
      <p:bldP spid="88100" grpId="0" animBg="1"/>
      <p:bldP spid="8810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1710103361"/>
              </p:ext>
            </p:extLst>
          </p:nvPr>
        </p:nvGraphicFramePr>
        <p:xfrm>
          <a:off x="76200" y="804863"/>
          <a:ext cx="5900737" cy="5711825"/>
        </p:xfrm>
        <a:graphic>
          <a:graphicData uri="http://schemas.openxmlformats.org/presentationml/2006/ole">
            <mc:AlternateContent xmlns:mc="http://schemas.openxmlformats.org/markup-compatibility/2006">
              <mc:Choice xmlns:v="urn:schemas-microsoft-com:vml" Requires="v">
                <p:oleObj spid="_x0000_s5142" name="Worksheet" r:id="rId4" imgW="3667125" imgH="3552944" progId="Excel.Sheet.8">
                  <p:embed/>
                </p:oleObj>
              </mc:Choice>
              <mc:Fallback>
                <p:oleObj name="Worksheet" r:id="rId4" imgW="3667125" imgH="355294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804863"/>
                        <a:ext cx="5900737" cy="571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3"/>
          <p:cNvSpPr>
            <a:spLocks noGrp="1" noChangeArrowheads="1"/>
          </p:cNvSpPr>
          <p:nvPr>
            <p:ph type="title"/>
          </p:nvPr>
        </p:nvSpPr>
        <p:spPr/>
        <p:txBody>
          <a:bodyPr/>
          <a:lstStyle/>
          <a:p>
            <a:pPr eaLnBrk="1" hangingPunct="1"/>
            <a:r>
              <a:rPr lang="en-US" sz="3600"/>
              <a:t>CS and the Demand Curve</a:t>
            </a:r>
          </a:p>
        </p:txBody>
      </p:sp>
      <p:sp>
        <p:nvSpPr>
          <p:cNvPr id="5" name="Text Placeholder 4"/>
          <p:cNvSpPr>
            <a:spLocks noGrp="1"/>
          </p:cNvSpPr>
          <p:nvPr>
            <p:ph type="body" sz="quarter" idx="12"/>
          </p:nvPr>
        </p:nvSpPr>
        <p:spPr>
          <a:xfrm>
            <a:off x="4406900" y="596900"/>
            <a:ext cx="4584699" cy="5118100"/>
          </a:xfrm>
        </p:spPr>
        <p:txBody>
          <a:bodyPr/>
          <a:lstStyle/>
          <a:p>
            <a:pPr>
              <a:spcBef>
                <a:spcPct val="40000"/>
              </a:spcBef>
              <a:buClr>
                <a:srgbClr val="00B85C"/>
              </a:buClr>
              <a:buSzPct val="120000"/>
              <a:buFont typeface="Wingdings" pitchFamily="2" charset="2"/>
              <a:buNone/>
            </a:pPr>
            <a:r>
              <a:rPr lang="en-US" sz="2600" dirty="0">
                <a:cs typeface="Arial"/>
              </a:rPr>
              <a:t>Instead, suppose </a:t>
            </a:r>
            <a:r>
              <a:rPr lang="en-US" sz="2600" b="1" i="1" dirty="0">
                <a:cs typeface="Arial"/>
              </a:rPr>
              <a:t>P</a:t>
            </a:r>
            <a:r>
              <a:rPr lang="en-US" sz="2600" dirty="0">
                <a:cs typeface="Arial"/>
              </a:rPr>
              <a:t> = $220  </a:t>
            </a:r>
          </a:p>
          <a:p>
            <a:pPr>
              <a:spcBef>
                <a:spcPct val="40000"/>
              </a:spcBef>
              <a:buClr>
                <a:srgbClr val="00B85C"/>
              </a:buClr>
              <a:buSzPct val="120000"/>
              <a:buFont typeface="Wingdings" pitchFamily="2" charset="2"/>
              <a:buNone/>
            </a:pPr>
            <a:r>
              <a:rPr lang="en-US" sz="2600" dirty="0">
                <a:cs typeface="Arial"/>
              </a:rPr>
              <a:t>Flea’s CS = $300 – 220 = </a:t>
            </a:r>
            <a:r>
              <a:rPr lang="en-US" sz="2600" u="sng" dirty="0">
                <a:cs typeface="Arial"/>
              </a:rPr>
              <a:t>$80</a:t>
            </a:r>
            <a:endParaRPr lang="en-US" sz="2600" dirty="0">
              <a:cs typeface="Arial"/>
            </a:endParaRPr>
          </a:p>
          <a:p>
            <a:pPr>
              <a:spcBef>
                <a:spcPct val="40000"/>
              </a:spcBef>
              <a:buClr>
                <a:srgbClr val="00B85C"/>
              </a:buClr>
              <a:buSzPct val="120000"/>
              <a:buFont typeface="Wingdings" pitchFamily="2" charset="2"/>
              <a:buNone/>
            </a:pPr>
            <a:endParaRPr lang="en-US" sz="2600" dirty="0">
              <a:cs typeface="Arial"/>
            </a:endParaRPr>
          </a:p>
          <a:p>
            <a:pPr>
              <a:spcBef>
                <a:spcPct val="40000"/>
              </a:spcBef>
              <a:buClr>
                <a:srgbClr val="00B85C"/>
              </a:buClr>
              <a:buSzPct val="120000"/>
              <a:buFont typeface="Wingdings" pitchFamily="2" charset="2"/>
              <a:buNone/>
            </a:pPr>
            <a:r>
              <a:rPr lang="en-US" sz="2600" dirty="0">
                <a:cs typeface="Arial"/>
              </a:rPr>
              <a:t>Anthony’s CS = $250 – 220 = </a:t>
            </a:r>
            <a:r>
              <a:rPr lang="en-US" sz="2600" u="sng" dirty="0">
                <a:cs typeface="Arial"/>
              </a:rPr>
              <a:t>$30</a:t>
            </a:r>
            <a:endParaRPr lang="en-US" sz="2600" dirty="0">
              <a:cs typeface="Arial"/>
            </a:endParaRPr>
          </a:p>
          <a:p>
            <a:pPr>
              <a:spcBef>
                <a:spcPct val="40000"/>
              </a:spcBef>
              <a:buClr>
                <a:srgbClr val="00B85C"/>
              </a:buClr>
              <a:buSzPct val="120000"/>
              <a:buFont typeface="Wingdings" pitchFamily="2" charset="2"/>
              <a:buNone/>
            </a:pPr>
            <a:r>
              <a:rPr lang="en-US" sz="2600" dirty="0">
                <a:cs typeface="Arial"/>
              </a:rPr>
              <a:t>Total CS = </a:t>
            </a:r>
            <a:r>
              <a:rPr lang="en-US" sz="2600" u="sng" dirty="0">
                <a:cs typeface="Arial"/>
              </a:rPr>
              <a:t>$110</a:t>
            </a:r>
          </a:p>
          <a:p>
            <a:pPr>
              <a:lnSpc>
                <a:spcPct val="105000"/>
              </a:lnSpc>
              <a:spcBef>
                <a:spcPct val="20000"/>
              </a:spcBef>
              <a:buClr>
                <a:srgbClr val="00B85C"/>
              </a:buClr>
              <a:buSzPct val="120000"/>
              <a:buFont typeface="Wingdings" pitchFamily="2" charset="2"/>
              <a:buNone/>
            </a:pPr>
            <a:r>
              <a:rPr lang="en-US" sz="2600" b="1" dirty="0">
                <a:solidFill>
                  <a:srgbClr val="FF0000"/>
                </a:solidFill>
                <a:cs typeface="Arial"/>
              </a:rPr>
              <a:t>	Total CS equals the 	area under the 	demand curve 	above the price, 	from 	0 to Q.</a:t>
            </a:r>
          </a:p>
          <a:p>
            <a:endParaRPr lang="en-US" sz="2600" dirty="0"/>
          </a:p>
        </p:txBody>
      </p:sp>
      <p:sp>
        <p:nvSpPr>
          <p:cNvPr id="5126" name="Text Box 4"/>
          <p:cNvSpPr txBox="1">
            <a:spLocks noChangeArrowheads="1"/>
          </p:cNvSpPr>
          <p:nvPr/>
        </p:nvSpPr>
        <p:spPr bwMode="auto">
          <a:xfrm>
            <a:off x="1157287" y="838200"/>
            <a:ext cx="403225"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5127" name="Text Box 5"/>
          <p:cNvSpPr txBox="1">
            <a:spLocks noChangeArrowheads="1"/>
          </p:cNvSpPr>
          <p:nvPr/>
        </p:nvSpPr>
        <p:spPr bwMode="auto">
          <a:xfrm>
            <a:off x="5095875" y="5576887"/>
            <a:ext cx="474662"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grpSp>
        <p:nvGrpSpPr>
          <p:cNvPr id="2" name="Group 6"/>
          <p:cNvGrpSpPr>
            <a:grpSpLocks/>
          </p:cNvGrpSpPr>
          <p:nvPr/>
        </p:nvGrpSpPr>
        <p:grpSpPr bwMode="auto">
          <a:xfrm>
            <a:off x="1476375" y="1270000"/>
            <a:ext cx="3368675" cy="4292600"/>
            <a:chOff x="1017" y="800"/>
            <a:chExt cx="2122" cy="2704"/>
          </a:xfrm>
        </p:grpSpPr>
        <p:sp>
          <p:nvSpPr>
            <p:cNvPr id="5140" name="Line 7"/>
            <p:cNvSpPr>
              <a:spLocks noChangeShapeType="1"/>
            </p:cNvSpPr>
            <p:nvPr/>
          </p:nvSpPr>
          <p:spPr bwMode="auto">
            <a:xfrm flipV="1">
              <a:off x="1035" y="800"/>
              <a:ext cx="0" cy="514"/>
            </a:xfrm>
            <a:prstGeom prst="line">
              <a:avLst/>
            </a:prstGeom>
            <a:noFill/>
            <a:ln w="57150">
              <a:solidFill>
                <a:srgbClr val="FF0000"/>
              </a:solidFill>
              <a:round/>
              <a:headEnd/>
              <a:tailEnd/>
            </a:ln>
          </p:spPr>
          <p:txBody>
            <a:bodyPr/>
            <a:lstStyle/>
            <a:p>
              <a:endParaRPr lang="en-US"/>
            </a:p>
          </p:txBody>
        </p:sp>
        <p:sp>
          <p:nvSpPr>
            <p:cNvPr id="5141" name="Line 8"/>
            <p:cNvSpPr>
              <a:spLocks noChangeShapeType="1"/>
            </p:cNvSpPr>
            <p:nvPr/>
          </p:nvSpPr>
          <p:spPr bwMode="auto">
            <a:xfrm>
              <a:off x="1017" y="1309"/>
              <a:ext cx="539" cy="0"/>
            </a:xfrm>
            <a:prstGeom prst="line">
              <a:avLst/>
            </a:prstGeom>
            <a:noFill/>
            <a:ln w="57150">
              <a:solidFill>
                <a:srgbClr val="FF0000"/>
              </a:solidFill>
              <a:round/>
              <a:headEnd/>
              <a:tailEnd/>
            </a:ln>
          </p:spPr>
          <p:txBody>
            <a:bodyPr/>
            <a:lstStyle/>
            <a:p>
              <a:endParaRPr lang="en-US"/>
            </a:p>
          </p:txBody>
        </p:sp>
        <p:sp>
          <p:nvSpPr>
            <p:cNvPr id="5142" name="Line 9"/>
            <p:cNvSpPr>
              <a:spLocks noChangeShapeType="1"/>
            </p:cNvSpPr>
            <p:nvPr/>
          </p:nvSpPr>
          <p:spPr bwMode="auto">
            <a:xfrm flipV="1">
              <a:off x="3139" y="2571"/>
              <a:ext cx="0" cy="933"/>
            </a:xfrm>
            <a:prstGeom prst="line">
              <a:avLst/>
            </a:prstGeom>
            <a:noFill/>
            <a:ln w="57150">
              <a:solidFill>
                <a:srgbClr val="FF0000"/>
              </a:solidFill>
              <a:round/>
              <a:headEnd/>
              <a:tailEnd/>
            </a:ln>
          </p:spPr>
          <p:txBody>
            <a:bodyPr/>
            <a:lstStyle/>
            <a:p>
              <a:endParaRPr lang="en-US"/>
            </a:p>
          </p:txBody>
        </p:sp>
        <p:sp>
          <p:nvSpPr>
            <p:cNvPr id="5143" name="Line 10"/>
            <p:cNvSpPr>
              <a:spLocks noChangeShapeType="1"/>
            </p:cNvSpPr>
            <p:nvPr/>
          </p:nvSpPr>
          <p:spPr bwMode="auto">
            <a:xfrm flipV="1">
              <a:off x="2605" y="2196"/>
              <a:ext cx="0" cy="397"/>
            </a:xfrm>
            <a:prstGeom prst="line">
              <a:avLst/>
            </a:prstGeom>
            <a:noFill/>
            <a:ln w="57150">
              <a:solidFill>
                <a:srgbClr val="FF0000"/>
              </a:solidFill>
              <a:round/>
              <a:headEnd/>
              <a:tailEnd/>
            </a:ln>
          </p:spPr>
          <p:txBody>
            <a:bodyPr/>
            <a:lstStyle/>
            <a:p>
              <a:endParaRPr lang="en-US"/>
            </a:p>
          </p:txBody>
        </p:sp>
        <p:sp>
          <p:nvSpPr>
            <p:cNvPr id="5144" name="Line 11"/>
            <p:cNvSpPr>
              <a:spLocks noChangeShapeType="1"/>
            </p:cNvSpPr>
            <p:nvPr/>
          </p:nvSpPr>
          <p:spPr bwMode="auto">
            <a:xfrm>
              <a:off x="2587" y="2589"/>
              <a:ext cx="552" cy="0"/>
            </a:xfrm>
            <a:prstGeom prst="line">
              <a:avLst/>
            </a:prstGeom>
            <a:noFill/>
            <a:ln w="57150">
              <a:solidFill>
                <a:srgbClr val="FF0000"/>
              </a:solidFill>
              <a:round/>
              <a:headEnd/>
              <a:tailEnd/>
            </a:ln>
          </p:spPr>
          <p:txBody>
            <a:bodyPr/>
            <a:lstStyle/>
            <a:p>
              <a:endParaRPr lang="en-US"/>
            </a:p>
          </p:txBody>
        </p:sp>
        <p:sp>
          <p:nvSpPr>
            <p:cNvPr id="5145" name="Line 12"/>
            <p:cNvSpPr>
              <a:spLocks noChangeShapeType="1"/>
            </p:cNvSpPr>
            <p:nvPr/>
          </p:nvSpPr>
          <p:spPr bwMode="auto">
            <a:xfrm flipV="1">
              <a:off x="2083" y="1661"/>
              <a:ext cx="0" cy="557"/>
            </a:xfrm>
            <a:prstGeom prst="line">
              <a:avLst/>
            </a:prstGeom>
            <a:noFill/>
            <a:ln w="57150">
              <a:solidFill>
                <a:srgbClr val="FF0000"/>
              </a:solidFill>
              <a:round/>
              <a:headEnd/>
              <a:tailEnd/>
            </a:ln>
          </p:spPr>
          <p:txBody>
            <a:bodyPr/>
            <a:lstStyle/>
            <a:p>
              <a:endParaRPr lang="en-US"/>
            </a:p>
          </p:txBody>
        </p:sp>
        <p:sp>
          <p:nvSpPr>
            <p:cNvPr id="5146" name="Line 13"/>
            <p:cNvSpPr>
              <a:spLocks noChangeShapeType="1"/>
            </p:cNvSpPr>
            <p:nvPr/>
          </p:nvSpPr>
          <p:spPr bwMode="auto">
            <a:xfrm>
              <a:off x="2065" y="2213"/>
              <a:ext cx="539" cy="0"/>
            </a:xfrm>
            <a:prstGeom prst="line">
              <a:avLst/>
            </a:prstGeom>
            <a:noFill/>
            <a:ln w="57150">
              <a:solidFill>
                <a:srgbClr val="FF0000"/>
              </a:solidFill>
              <a:round/>
              <a:headEnd/>
              <a:tailEnd/>
            </a:ln>
          </p:spPr>
          <p:txBody>
            <a:bodyPr/>
            <a:lstStyle/>
            <a:p>
              <a:endParaRPr lang="en-US"/>
            </a:p>
          </p:txBody>
        </p:sp>
        <p:sp>
          <p:nvSpPr>
            <p:cNvPr id="5147" name="Line 14"/>
            <p:cNvSpPr>
              <a:spLocks noChangeShapeType="1"/>
            </p:cNvSpPr>
            <p:nvPr/>
          </p:nvSpPr>
          <p:spPr bwMode="auto">
            <a:xfrm flipV="1">
              <a:off x="1554" y="1291"/>
              <a:ext cx="0" cy="391"/>
            </a:xfrm>
            <a:prstGeom prst="line">
              <a:avLst/>
            </a:prstGeom>
            <a:noFill/>
            <a:ln w="57150">
              <a:solidFill>
                <a:srgbClr val="FF0000"/>
              </a:solidFill>
              <a:round/>
              <a:headEnd/>
              <a:tailEnd/>
            </a:ln>
          </p:spPr>
          <p:txBody>
            <a:bodyPr/>
            <a:lstStyle/>
            <a:p>
              <a:endParaRPr lang="en-US"/>
            </a:p>
          </p:txBody>
        </p:sp>
        <p:sp>
          <p:nvSpPr>
            <p:cNvPr id="5148" name="Line 15"/>
            <p:cNvSpPr>
              <a:spLocks noChangeShapeType="1"/>
            </p:cNvSpPr>
            <p:nvPr/>
          </p:nvSpPr>
          <p:spPr bwMode="auto">
            <a:xfrm>
              <a:off x="1536" y="1678"/>
              <a:ext cx="547" cy="0"/>
            </a:xfrm>
            <a:prstGeom prst="line">
              <a:avLst/>
            </a:prstGeom>
            <a:noFill/>
            <a:ln w="57150">
              <a:solidFill>
                <a:srgbClr val="FF0000"/>
              </a:solidFill>
              <a:round/>
              <a:headEnd/>
              <a:tailEnd/>
            </a:ln>
          </p:spPr>
          <p:txBody>
            <a:bodyPr/>
            <a:lstStyle/>
            <a:p>
              <a:endParaRPr lang="en-US"/>
            </a:p>
          </p:txBody>
        </p:sp>
      </p:grpSp>
      <p:grpSp>
        <p:nvGrpSpPr>
          <p:cNvPr id="3" name="Group 16"/>
          <p:cNvGrpSpPr>
            <a:grpSpLocks/>
          </p:cNvGrpSpPr>
          <p:nvPr/>
        </p:nvGrpSpPr>
        <p:grpSpPr bwMode="auto">
          <a:xfrm>
            <a:off x="2362200" y="1130300"/>
            <a:ext cx="1849437" cy="947738"/>
            <a:chOff x="1575" y="712"/>
            <a:chExt cx="1165" cy="597"/>
          </a:xfrm>
        </p:grpSpPr>
        <p:sp>
          <p:nvSpPr>
            <p:cNvPr id="5138" name="Arc 17"/>
            <p:cNvSpPr>
              <a:spLocks/>
            </p:cNvSpPr>
            <p:nvPr/>
          </p:nvSpPr>
          <p:spPr bwMode="auto">
            <a:xfrm flipV="1">
              <a:off x="1615" y="938"/>
              <a:ext cx="553" cy="371"/>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5139" name="Text Box 18"/>
            <p:cNvSpPr txBox="1">
              <a:spLocks noChangeArrowheads="1"/>
            </p:cNvSpPr>
            <p:nvPr/>
          </p:nvSpPr>
          <p:spPr bwMode="auto">
            <a:xfrm>
              <a:off x="1575" y="712"/>
              <a:ext cx="1165" cy="304"/>
            </a:xfrm>
            <a:prstGeom prst="rect">
              <a:avLst/>
            </a:prstGeom>
            <a:solidFill>
              <a:srgbClr val="FFCCCC"/>
            </a:solidFill>
            <a:ln w="9525">
              <a:solidFill>
                <a:schemeClr val="tx1"/>
              </a:solidFill>
              <a:miter lim="800000"/>
              <a:headEnd/>
              <a:tailEnd/>
            </a:ln>
          </p:spPr>
          <p:txBody>
            <a:bodyPr>
              <a:spAutoFit/>
            </a:bodyPr>
            <a:lstStyle/>
            <a:p>
              <a:pPr algn="ctr">
                <a:spcBef>
                  <a:spcPct val="50000"/>
                </a:spcBef>
              </a:pPr>
              <a:r>
                <a:rPr lang="en-US" sz="2500">
                  <a:latin typeface="Arial"/>
                  <a:cs typeface="Arial"/>
                </a:rPr>
                <a:t>Flea’s WTP</a:t>
              </a:r>
            </a:p>
          </p:txBody>
        </p:sp>
      </p:grpSp>
      <p:grpSp>
        <p:nvGrpSpPr>
          <p:cNvPr id="4" name="Group 19"/>
          <p:cNvGrpSpPr>
            <a:grpSpLocks/>
          </p:cNvGrpSpPr>
          <p:nvPr/>
        </p:nvGrpSpPr>
        <p:grpSpPr bwMode="auto">
          <a:xfrm>
            <a:off x="2900362" y="1787525"/>
            <a:ext cx="2441575" cy="881063"/>
            <a:chOff x="1914" y="1126"/>
            <a:chExt cx="1538" cy="555"/>
          </a:xfrm>
        </p:grpSpPr>
        <p:sp>
          <p:nvSpPr>
            <p:cNvPr id="5136" name="Arc 20"/>
            <p:cNvSpPr>
              <a:spLocks/>
            </p:cNvSpPr>
            <p:nvPr/>
          </p:nvSpPr>
          <p:spPr bwMode="auto">
            <a:xfrm flipV="1">
              <a:off x="2149" y="1292"/>
              <a:ext cx="601" cy="389"/>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5137" name="Text Box 21"/>
            <p:cNvSpPr txBox="1">
              <a:spLocks noChangeArrowheads="1"/>
            </p:cNvSpPr>
            <p:nvPr/>
          </p:nvSpPr>
          <p:spPr bwMode="auto">
            <a:xfrm>
              <a:off x="1914" y="1126"/>
              <a:ext cx="1538" cy="304"/>
            </a:xfrm>
            <a:prstGeom prst="rect">
              <a:avLst/>
            </a:prstGeom>
            <a:solidFill>
              <a:srgbClr val="FFCCCC"/>
            </a:solidFill>
            <a:ln w="9525">
              <a:solidFill>
                <a:schemeClr val="tx1"/>
              </a:solidFill>
              <a:miter lim="800000"/>
              <a:headEnd/>
              <a:tailEnd/>
            </a:ln>
          </p:spPr>
          <p:txBody>
            <a:bodyPr>
              <a:spAutoFit/>
            </a:bodyPr>
            <a:lstStyle/>
            <a:p>
              <a:pPr algn="ctr">
                <a:spcBef>
                  <a:spcPct val="50000"/>
                </a:spcBef>
              </a:pPr>
              <a:r>
                <a:rPr lang="en-US" sz="2500">
                  <a:latin typeface="Arial"/>
                  <a:cs typeface="Arial"/>
                </a:rPr>
                <a:t>Anthony’s WTP</a:t>
              </a:r>
            </a:p>
          </p:txBody>
        </p:sp>
      </p:grpSp>
      <p:sp>
        <p:nvSpPr>
          <p:cNvPr id="90135" name="Line 23"/>
          <p:cNvSpPr>
            <a:spLocks noChangeShapeType="1"/>
          </p:cNvSpPr>
          <p:nvPr/>
        </p:nvSpPr>
        <p:spPr bwMode="auto">
          <a:xfrm>
            <a:off x="1500187" y="3049588"/>
            <a:ext cx="1666875" cy="0"/>
          </a:xfrm>
          <a:prstGeom prst="line">
            <a:avLst/>
          </a:prstGeom>
          <a:noFill/>
          <a:ln w="19050">
            <a:solidFill>
              <a:srgbClr val="0000FF"/>
            </a:solidFill>
            <a:round/>
            <a:headEnd/>
            <a:tailEnd/>
          </a:ln>
        </p:spPr>
        <p:txBody>
          <a:bodyPr/>
          <a:lstStyle/>
          <a:p>
            <a:endParaRPr lang="en-US"/>
          </a:p>
        </p:txBody>
      </p:sp>
      <p:sp>
        <p:nvSpPr>
          <p:cNvPr id="90136" name="Rectangle 24"/>
          <p:cNvSpPr>
            <a:spLocks noChangeArrowheads="1"/>
          </p:cNvSpPr>
          <p:nvPr/>
        </p:nvSpPr>
        <p:spPr bwMode="auto">
          <a:xfrm>
            <a:off x="1506537" y="2106613"/>
            <a:ext cx="792163" cy="931862"/>
          </a:xfrm>
          <a:prstGeom prst="rect">
            <a:avLst/>
          </a:prstGeom>
          <a:solidFill>
            <a:srgbClr val="00CC99"/>
          </a:solidFill>
          <a:ln w="9525">
            <a:noFill/>
            <a:miter lim="800000"/>
            <a:headEnd/>
            <a:tailEnd/>
          </a:ln>
        </p:spPr>
        <p:txBody>
          <a:bodyPr wrap="none" anchor="ctr"/>
          <a:lstStyle/>
          <a:p>
            <a:endParaRPr lang="en-US">
              <a:cs typeface="Arial" charset="0"/>
            </a:endParaRPr>
          </a:p>
        </p:txBody>
      </p:sp>
      <p:sp>
        <p:nvSpPr>
          <p:cNvPr id="90137" name="Line 25"/>
          <p:cNvSpPr>
            <a:spLocks noChangeShapeType="1"/>
          </p:cNvSpPr>
          <p:nvPr/>
        </p:nvSpPr>
        <p:spPr bwMode="auto">
          <a:xfrm>
            <a:off x="717550" y="2965450"/>
            <a:ext cx="728662" cy="77788"/>
          </a:xfrm>
          <a:prstGeom prst="line">
            <a:avLst/>
          </a:prstGeom>
          <a:noFill/>
          <a:ln w="38100">
            <a:solidFill>
              <a:srgbClr val="0000FF"/>
            </a:solidFill>
            <a:round/>
            <a:headEnd/>
            <a:tailEnd type="triangle" w="lg" len="med"/>
          </a:ln>
        </p:spPr>
        <p:txBody>
          <a:bodyPr/>
          <a:lstStyle/>
          <a:p>
            <a:endParaRPr lang="en-US"/>
          </a:p>
        </p:txBody>
      </p:sp>
      <p:sp>
        <p:nvSpPr>
          <p:cNvPr id="90138" name="Rectangle 26"/>
          <p:cNvSpPr>
            <a:spLocks noChangeArrowheads="1"/>
          </p:cNvSpPr>
          <p:nvPr/>
        </p:nvSpPr>
        <p:spPr bwMode="auto">
          <a:xfrm>
            <a:off x="2298700" y="2692400"/>
            <a:ext cx="849312" cy="346075"/>
          </a:xfrm>
          <a:prstGeom prst="rect">
            <a:avLst/>
          </a:prstGeom>
          <a:solidFill>
            <a:srgbClr val="00CC99"/>
          </a:solidFill>
          <a:ln w="9525">
            <a:noFill/>
            <a:miter lim="800000"/>
            <a:headEnd/>
            <a:tailEnd/>
          </a:ln>
        </p:spPr>
        <p:txBody>
          <a:bodyPr wrap="none" anchor="ctr"/>
          <a:lstStyle/>
          <a:p>
            <a:endParaRPr lang="en-US">
              <a:cs typeface="Arial" charset="0"/>
            </a:endParaRPr>
          </a:p>
        </p:txBody>
      </p:sp>
      <p:sp>
        <p:nvSpPr>
          <p:cNvPr id="6" name="Footer Placeholder 5"/>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5</a:t>
            </a:fld>
            <a:endParaRPr lang="en-US" dirty="0"/>
          </a:p>
        </p:txBody>
      </p:sp>
    </p:spTree>
    <p:extLst>
      <p:ext uri="{BB962C8B-B14F-4D97-AF65-F5344CB8AC3E}">
        <p14:creationId xmlns:p14="http://schemas.microsoft.com/office/powerpoint/2010/main" val="1729693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0137"/>
                                        </p:tgtEl>
                                        <p:attrNameLst>
                                          <p:attrName>style.visibility</p:attrName>
                                        </p:attrNameLst>
                                      </p:cBhvr>
                                      <p:to>
                                        <p:strVal val="visible"/>
                                      </p:to>
                                    </p:set>
                                    <p:animEffect transition="in" filter="wipe(left)">
                                      <p:cBhvr>
                                        <p:cTn id="10" dur="500"/>
                                        <p:tgtEl>
                                          <p:spTgt spid="9013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0135"/>
                                        </p:tgtEl>
                                        <p:attrNameLst>
                                          <p:attrName>style.visibility</p:attrName>
                                        </p:attrNameLst>
                                      </p:cBhvr>
                                      <p:to>
                                        <p:strVal val="visible"/>
                                      </p:to>
                                    </p:set>
                                    <p:animEffect transition="in" filter="wipe(left)">
                                      <p:cBhvr>
                                        <p:cTn id="14" dur="500"/>
                                        <p:tgtEl>
                                          <p:spTgt spid="9013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0136"/>
                                        </p:tgtEl>
                                        <p:attrNameLst>
                                          <p:attrName>style.visibility</p:attrName>
                                        </p:attrNameLst>
                                      </p:cBhvr>
                                      <p:to>
                                        <p:strVal val="visible"/>
                                      </p:to>
                                    </p:set>
                                    <p:animEffect transition="in" filter="fade">
                                      <p:cBhvr>
                                        <p:cTn id="17" dur="500"/>
                                        <p:tgtEl>
                                          <p:spTgt spid="9013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trips(downLeft)">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0138"/>
                                        </p:tgtEl>
                                        <p:attrNameLst>
                                          <p:attrName>style.visibility</p:attrName>
                                        </p:attrNameLst>
                                      </p:cBhvr>
                                      <p:to>
                                        <p:strVal val="visible"/>
                                      </p:to>
                                    </p:set>
                                    <p:animEffect transition="in" filter="fade">
                                      <p:cBhvr>
                                        <p:cTn id="29" dur="500"/>
                                        <p:tgtEl>
                                          <p:spTgt spid="90138"/>
                                        </p:tgtEl>
                                      </p:cBhvr>
                                    </p:animEffect>
                                  </p:childTnLst>
                                </p:cTn>
                              </p:par>
                              <p:par>
                                <p:cTn id="30" presetID="10" presetClass="entr" presetSubtype="0" fill="hold" grpId="2" nodeType="withEffect">
                                  <p:stCondLst>
                                    <p:cond delay="0"/>
                                  </p:stCondLst>
                                  <p:childTnLst>
                                    <p:set>
                                      <p:cBhvr>
                                        <p:cTn id="31" dur="1" fill="hold">
                                          <p:stCondLst>
                                            <p:cond delay="0"/>
                                          </p:stCondLst>
                                        </p:cTn>
                                        <p:tgtEl>
                                          <p:spTgt spid="90138"/>
                                        </p:tgtEl>
                                        <p:attrNameLst>
                                          <p:attrName>style.visibility</p:attrName>
                                        </p:attrNameLst>
                                      </p:cBhvr>
                                      <p:to>
                                        <p:strVal val="visible"/>
                                      </p:to>
                                    </p:set>
                                    <p:animEffect transition="in" filter="fade">
                                      <p:cBhvr>
                                        <p:cTn id="32" dur="500"/>
                                        <p:tgtEl>
                                          <p:spTgt spid="90138"/>
                                        </p:tgtEl>
                                      </p:cBhvr>
                                    </p:animEffect>
                                  </p:childTnLst>
                                </p:cTn>
                              </p:par>
                              <p:par>
                                <p:cTn id="33" presetID="10" presetClass="entr" presetSubtype="0" fill="hold" grpId="2" nodeType="withEffect">
                                  <p:stCondLst>
                                    <p:cond delay="0"/>
                                  </p:stCondLst>
                                  <p:childTnLst>
                                    <p:set>
                                      <p:cBhvr>
                                        <p:cTn id="34" dur="1" fill="hold">
                                          <p:stCondLst>
                                            <p:cond delay="0"/>
                                          </p:stCondLst>
                                        </p:cTn>
                                        <p:tgtEl>
                                          <p:spTgt spid="90136"/>
                                        </p:tgtEl>
                                        <p:attrNameLst>
                                          <p:attrName>style.visibility</p:attrName>
                                        </p:attrNameLst>
                                      </p:cBhvr>
                                      <p:to>
                                        <p:strVal val="visible"/>
                                      </p:to>
                                    </p:set>
                                    <p:animEffect transition="in" filter="fade">
                                      <p:cBhvr>
                                        <p:cTn id="35" dur="500"/>
                                        <p:tgtEl>
                                          <p:spTgt spid="9013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left)">
                                      <p:cBhvr>
                                        <p:cTn id="39" dur="500"/>
                                        <p:tgtEl>
                                          <p:spTgt spid="5">
                                            <p:txEl>
                                              <p:pRg st="3" end="3"/>
                                            </p:txEl>
                                          </p:spTgt>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0135" grpId="0" animBg="1"/>
      <p:bldP spid="90136" grpId="0" animBg="1"/>
      <p:bldP spid="90136" grpId="2" animBg="1"/>
      <p:bldP spid="90137" grpId="0" animBg="1"/>
      <p:bldP spid="90138" grpId="0" animBg="1"/>
      <p:bldP spid="90138" grpId="2"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690938" y="1009650"/>
            <a:ext cx="5076825" cy="5295900"/>
            <a:chOff x="2325" y="636"/>
            <a:chExt cx="3198" cy="3336"/>
          </a:xfrm>
        </p:grpSpPr>
        <p:grpSp>
          <p:nvGrpSpPr>
            <p:cNvPr id="3" name="Group 2"/>
            <p:cNvGrpSpPr>
              <a:grpSpLocks/>
            </p:cNvGrpSpPr>
            <p:nvPr/>
          </p:nvGrpSpPr>
          <p:grpSpPr bwMode="auto">
            <a:xfrm>
              <a:off x="2386" y="636"/>
              <a:ext cx="3137" cy="3336"/>
              <a:chOff x="2386" y="636"/>
              <a:chExt cx="3137" cy="3336"/>
            </a:xfrm>
          </p:grpSpPr>
          <p:graphicFrame>
            <p:nvGraphicFramePr>
              <p:cNvPr id="7170"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7190"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4"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7195"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7193" name="Text Box 24"/>
            <p:cNvSpPr txBox="1">
              <a:spLocks noChangeArrowheads="1"/>
            </p:cNvSpPr>
            <p:nvPr/>
          </p:nvSpPr>
          <p:spPr bwMode="auto">
            <a:xfrm>
              <a:off x="2325" y="1052"/>
              <a:ext cx="276" cy="298"/>
            </a:xfrm>
            <a:prstGeom prst="rect">
              <a:avLst/>
            </a:prstGeom>
            <a:noFill/>
            <a:ln w="9525">
              <a:noFill/>
              <a:miter lim="800000"/>
              <a:headEnd/>
              <a:tailEnd/>
            </a:ln>
          </p:spPr>
          <p:txBody>
            <a:bodyPr>
              <a:spAutoFit/>
            </a:bodyPr>
            <a:lstStyle/>
            <a:p>
              <a:pPr>
                <a:spcBef>
                  <a:spcPct val="50000"/>
                </a:spcBef>
              </a:pPr>
              <a:r>
                <a:rPr lang="en-US" sz="2500">
                  <a:latin typeface="Arial"/>
                  <a:cs typeface="Arial"/>
                </a:rPr>
                <a:t>$</a:t>
              </a:r>
            </a:p>
          </p:txBody>
        </p:sp>
      </p:grpSp>
      <p:sp>
        <p:nvSpPr>
          <p:cNvPr id="7174" name="Rectangle 6"/>
          <p:cNvSpPr>
            <a:spLocks noGrp="1" noChangeArrowheads="1"/>
          </p:cNvSpPr>
          <p:nvPr>
            <p:ph type="title"/>
          </p:nvPr>
        </p:nvSpPr>
        <p:spPr/>
        <p:txBody>
          <a:bodyPr>
            <a:normAutofit fontScale="90000"/>
          </a:bodyPr>
          <a:lstStyle/>
          <a:p>
            <a:pPr eaLnBrk="1" hangingPunct="1"/>
            <a:r>
              <a:rPr lang="en-US" sz="3300" dirty="0"/>
              <a:t>CS with Lots of Buyers &amp; a Smooth D Curve</a:t>
            </a:r>
          </a:p>
        </p:txBody>
      </p:sp>
      <p:sp>
        <p:nvSpPr>
          <p:cNvPr id="107527" name="Rectangle 7"/>
          <p:cNvSpPr>
            <a:spLocks noGrp="1" noChangeArrowheads="1"/>
          </p:cNvSpPr>
          <p:nvPr>
            <p:ph type="body" sz="quarter" idx="12"/>
          </p:nvPr>
        </p:nvSpPr>
        <p:spPr>
          <a:xfrm>
            <a:off x="61913" y="2243137"/>
            <a:ext cx="3360737" cy="3548063"/>
          </a:xfrm>
          <a:noFill/>
        </p:spPr>
        <p:txBody>
          <a:bodyPr/>
          <a:lstStyle/>
          <a:p>
            <a:pPr marL="0" indent="0" eaLnBrk="1" hangingPunct="1">
              <a:buFont typeface="Wingdings" pitchFamily="2" charset="2"/>
              <a:buNone/>
            </a:pPr>
            <a:r>
              <a:rPr lang="en-US" sz="2600" dirty="0"/>
              <a:t>At </a:t>
            </a:r>
            <a:r>
              <a:rPr lang="en-US" sz="2600" b="1" i="1" dirty="0"/>
              <a:t>Q</a:t>
            </a:r>
            <a:r>
              <a:rPr lang="en-US" sz="2600" dirty="0"/>
              <a:t> = 5, the marginal buyer is willing to pay $50 for pair of shoes.  </a:t>
            </a:r>
          </a:p>
          <a:p>
            <a:pPr marL="0" indent="0" eaLnBrk="1" hangingPunct="1">
              <a:buFont typeface="Wingdings" pitchFamily="2" charset="2"/>
              <a:buNone/>
            </a:pPr>
            <a:r>
              <a:rPr lang="en-US" sz="2600" dirty="0"/>
              <a:t>Suppose </a:t>
            </a:r>
            <a:r>
              <a:rPr lang="en-US" sz="2600" b="1" i="1" dirty="0"/>
              <a:t>P</a:t>
            </a:r>
            <a:r>
              <a:rPr lang="en-US" sz="2600" dirty="0"/>
              <a:t> = $30. </a:t>
            </a:r>
          </a:p>
          <a:p>
            <a:pPr marL="0" indent="0" eaLnBrk="1" hangingPunct="1">
              <a:buFont typeface="Wingdings" pitchFamily="2" charset="2"/>
              <a:buNone/>
            </a:pPr>
            <a:r>
              <a:rPr lang="en-US" sz="2600" dirty="0"/>
              <a:t>Then his consumer surplus = $20.  </a:t>
            </a:r>
          </a:p>
          <a:p>
            <a:pPr marL="0" indent="0" eaLnBrk="1" hangingPunct="1">
              <a:buFont typeface="Wingdings" pitchFamily="2" charset="2"/>
              <a:buNone/>
            </a:pPr>
            <a:endParaRPr lang="en-US" sz="2600" dirty="0"/>
          </a:p>
        </p:txBody>
      </p:sp>
      <p:sp>
        <p:nvSpPr>
          <p:cNvPr id="107528" name="Text Box 8"/>
          <p:cNvSpPr txBox="1">
            <a:spLocks noChangeArrowheads="1"/>
          </p:cNvSpPr>
          <p:nvPr/>
        </p:nvSpPr>
        <p:spPr bwMode="auto">
          <a:xfrm>
            <a:off x="5068888" y="1054100"/>
            <a:ext cx="3470275" cy="473075"/>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The demand for shoes</a:t>
            </a:r>
          </a:p>
        </p:txBody>
      </p:sp>
      <p:grpSp>
        <p:nvGrpSpPr>
          <p:cNvPr id="4" name="Group 9"/>
          <p:cNvGrpSpPr>
            <a:grpSpLocks/>
          </p:cNvGrpSpPr>
          <p:nvPr/>
        </p:nvGrpSpPr>
        <p:grpSpPr bwMode="auto">
          <a:xfrm>
            <a:off x="4583113" y="1887538"/>
            <a:ext cx="3438525" cy="3495675"/>
            <a:chOff x="2887" y="1189"/>
            <a:chExt cx="2166" cy="2202"/>
          </a:xfrm>
        </p:grpSpPr>
        <p:sp>
          <p:nvSpPr>
            <p:cNvPr id="7190" name="Line 10"/>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7191" name="Rectangle 11"/>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2"/>
          <p:cNvGrpSpPr>
            <a:grpSpLocks/>
          </p:cNvGrpSpPr>
          <p:nvPr/>
        </p:nvGrpSpPr>
        <p:grpSpPr bwMode="auto">
          <a:xfrm>
            <a:off x="6481763" y="3746500"/>
            <a:ext cx="2235200" cy="1547813"/>
            <a:chOff x="4083" y="2360"/>
            <a:chExt cx="1408" cy="975"/>
          </a:xfrm>
        </p:grpSpPr>
        <p:sp>
          <p:nvSpPr>
            <p:cNvPr id="7188" name="Text Box 13"/>
            <p:cNvSpPr txBox="1">
              <a:spLocks noChangeArrowheads="1"/>
            </p:cNvSpPr>
            <p:nvPr/>
          </p:nvSpPr>
          <p:spPr bwMode="auto">
            <a:xfrm>
              <a:off x="4083" y="2360"/>
              <a:ext cx="1408" cy="301"/>
            </a:xfrm>
            <a:prstGeom prst="rect">
              <a:avLst/>
            </a:prstGeom>
            <a:solidFill>
              <a:srgbClr val="FFCC99"/>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Pairs of shoes</a:t>
              </a:r>
            </a:p>
          </p:txBody>
        </p:sp>
        <p:sp>
          <p:nvSpPr>
            <p:cNvPr id="7189" name="Line 14"/>
            <p:cNvSpPr>
              <a:spLocks noChangeShapeType="1"/>
            </p:cNvSpPr>
            <p:nvPr/>
          </p:nvSpPr>
          <p:spPr bwMode="auto">
            <a:xfrm>
              <a:off x="4989" y="2901"/>
              <a:ext cx="299" cy="434"/>
            </a:xfrm>
            <a:prstGeom prst="line">
              <a:avLst/>
            </a:prstGeom>
            <a:noFill/>
            <a:ln w="38100">
              <a:solidFill>
                <a:srgbClr val="FF6600"/>
              </a:solidFill>
              <a:round/>
              <a:headEnd/>
              <a:tailEnd type="triangle" w="lg" len="med"/>
            </a:ln>
          </p:spPr>
          <p:txBody>
            <a:bodyPr/>
            <a:lstStyle/>
            <a:p>
              <a:endParaRPr lang="en-US">
                <a:latin typeface="Arial"/>
                <a:cs typeface="Arial"/>
              </a:endParaRPr>
            </a:p>
          </p:txBody>
        </p:sp>
      </p:grpSp>
      <p:grpSp>
        <p:nvGrpSpPr>
          <p:cNvPr id="6" name="Group 15"/>
          <p:cNvGrpSpPr>
            <a:grpSpLocks/>
          </p:cNvGrpSpPr>
          <p:nvPr/>
        </p:nvGrpSpPr>
        <p:grpSpPr bwMode="auto">
          <a:xfrm>
            <a:off x="2001837" y="736600"/>
            <a:ext cx="2200275" cy="863600"/>
            <a:chOff x="1261" y="464"/>
            <a:chExt cx="1386" cy="544"/>
          </a:xfrm>
        </p:grpSpPr>
        <p:sp>
          <p:nvSpPr>
            <p:cNvPr id="7186" name="Line 16"/>
            <p:cNvSpPr>
              <a:spLocks noChangeShapeType="1"/>
            </p:cNvSpPr>
            <p:nvPr/>
          </p:nvSpPr>
          <p:spPr bwMode="auto">
            <a:xfrm>
              <a:off x="2156" y="880"/>
              <a:ext cx="491" cy="68"/>
            </a:xfrm>
            <a:prstGeom prst="line">
              <a:avLst/>
            </a:prstGeom>
            <a:noFill/>
            <a:ln w="38100">
              <a:solidFill>
                <a:srgbClr val="FF6600"/>
              </a:solidFill>
              <a:round/>
              <a:headEnd/>
              <a:tailEnd type="triangle" w="lg" len="med"/>
            </a:ln>
          </p:spPr>
          <p:txBody>
            <a:bodyPr/>
            <a:lstStyle/>
            <a:p>
              <a:endParaRPr lang="en-US">
                <a:latin typeface="Arial"/>
                <a:cs typeface="Arial"/>
              </a:endParaRPr>
            </a:p>
          </p:txBody>
        </p:sp>
        <p:sp>
          <p:nvSpPr>
            <p:cNvPr id="7187" name="Text Box 17"/>
            <p:cNvSpPr txBox="1">
              <a:spLocks noChangeArrowheads="1"/>
            </p:cNvSpPr>
            <p:nvPr/>
          </p:nvSpPr>
          <p:spPr bwMode="auto">
            <a:xfrm>
              <a:off x="1261" y="464"/>
              <a:ext cx="899" cy="544"/>
            </a:xfrm>
            <a:prstGeom prst="rect">
              <a:avLst/>
            </a:prstGeom>
            <a:solidFill>
              <a:srgbClr val="FFCC99"/>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Price </a:t>
              </a:r>
              <a:br>
                <a:rPr lang="en-US" sz="2500" dirty="0">
                  <a:latin typeface="Arial"/>
                  <a:cs typeface="Arial"/>
                </a:rPr>
              </a:br>
              <a:r>
                <a:rPr lang="en-US" sz="2500" dirty="0">
                  <a:latin typeface="Arial"/>
                  <a:cs typeface="Arial"/>
                </a:rPr>
                <a:t>per pair</a:t>
              </a:r>
            </a:p>
          </p:txBody>
        </p:sp>
      </p:grpSp>
      <p:sp>
        <p:nvSpPr>
          <p:cNvPr id="107538" name="Line 18"/>
          <p:cNvSpPr>
            <a:spLocks noChangeShapeType="1"/>
          </p:cNvSpPr>
          <p:nvPr/>
        </p:nvSpPr>
        <p:spPr bwMode="auto">
          <a:xfrm flipV="1">
            <a:off x="5151438" y="2486025"/>
            <a:ext cx="0" cy="2957513"/>
          </a:xfrm>
          <a:prstGeom prst="line">
            <a:avLst/>
          </a:prstGeom>
          <a:noFill/>
          <a:ln w="38100">
            <a:solidFill>
              <a:srgbClr val="00CC00"/>
            </a:solidFill>
            <a:round/>
            <a:headEnd/>
            <a:tailEnd type="triangle" w="lg" len="med"/>
          </a:ln>
        </p:spPr>
        <p:txBody>
          <a:bodyPr/>
          <a:lstStyle/>
          <a:p>
            <a:endParaRPr lang="en-US">
              <a:latin typeface="Arial"/>
              <a:cs typeface="Arial"/>
            </a:endParaRPr>
          </a:p>
        </p:txBody>
      </p:sp>
      <p:sp>
        <p:nvSpPr>
          <p:cNvPr id="107540" name="Line 20"/>
          <p:cNvSpPr>
            <a:spLocks noChangeShapeType="1"/>
          </p:cNvSpPr>
          <p:nvPr/>
        </p:nvSpPr>
        <p:spPr bwMode="auto">
          <a:xfrm flipV="1">
            <a:off x="5172075" y="2484438"/>
            <a:ext cx="0" cy="1185862"/>
          </a:xfrm>
          <a:prstGeom prst="line">
            <a:avLst/>
          </a:prstGeom>
          <a:noFill/>
          <a:ln w="38100">
            <a:solidFill>
              <a:srgbClr val="FF0000"/>
            </a:solidFill>
            <a:round/>
            <a:headEnd type="triangle" w="lg" len="med"/>
            <a:tailEnd type="triangle" w="lg" len="med"/>
          </a:ln>
        </p:spPr>
        <p:txBody>
          <a:bodyPr/>
          <a:lstStyle/>
          <a:p>
            <a:endParaRPr lang="en-US">
              <a:latin typeface="Arial"/>
              <a:cs typeface="Arial"/>
            </a:endParaRPr>
          </a:p>
        </p:txBody>
      </p:sp>
      <p:grpSp>
        <p:nvGrpSpPr>
          <p:cNvPr id="7" name="Group 22"/>
          <p:cNvGrpSpPr>
            <a:grpSpLocks/>
          </p:cNvGrpSpPr>
          <p:nvPr/>
        </p:nvGrpSpPr>
        <p:grpSpPr bwMode="auto">
          <a:xfrm>
            <a:off x="3881438" y="3475038"/>
            <a:ext cx="2398712" cy="393700"/>
            <a:chOff x="2445" y="2189"/>
            <a:chExt cx="1511" cy="248"/>
          </a:xfrm>
        </p:grpSpPr>
        <p:sp>
          <p:nvSpPr>
            <p:cNvPr id="7184" name="Line 19"/>
            <p:cNvSpPr>
              <a:spLocks noChangeShapeType="1"/>
            </p:cNvSpPr>
            <p:nvPr/>
          </p:nvSpPr>
          <p:spPr bwMode="auto">
            <a:xfrm>
              <a:off x="2771" y="2311"/>
              <a:ext cx="1185" cy="0"/>
            </a:xfrm>
            <a:prstGeom prst="line">
              <a:avLst/>
            </a:prstGeom>
            <a:noFill/>
            <a:ln w="12700">
              <a:solidFill>
                <a:srgbClr val="0000FF"/>
              </a:solidFill>
              <a:round/>
              <a:headEnd/>
              <a:tailEnd/>
            </a:ln>
          </p:spPr>
          <p:txBody>
            <a:bodyPr/>
            <a:lstStyle/>
            <a:p>
              <a:endParaRPr lang="en-US">
                <a:latin typeface="Arial"/>
                <a:cs typeface="Arial"/>
              </a:endParaRPr>
            </a:p>
          </p:txBody>
        </p:sp>
        <p:sp>
          <p:nvSpPr>
            <p:cNvPr id="7185" name="Rectangle 21"/>
            <p:cNvSpPr>
              <a:spLocks noChangeArrowheads="1"/>
            </p:cNvSpPr>
            <p:nvPr/>
          </p:nvSpPr>
          <p:spPr bwMode="auto">
            <a:xfrm>
              <a:off x="2445" y="2189"/>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107543" name="Line 23"/>
          <p:cNvSpPr>
            <a:spLocks noChangeShapeType="1"/>
          </p:cNvSpPr>
          <p:nvPr/>
        </p:nvSpPr>
        <p:spPr bwMode="auto">
          <a:xfrm>
            <a:off x="4586288" y="2484438"/>
            <a:ext cx="573087" cy="0"/>
          </a:xfrm>
          <a:prstGeom prst="line">
            <a:avLst/>
          </a:prstGeom>
          <a:noFill/>
          <a:ln w="12700">
            <a:solidFill>
              <a:srgbClr val="3333FF"/>
            </a:solidFill>
            <a:prstDash val="dash"/>
            <a:round/>
            <a:headEnd/>
            <a:tailEnd/>
          </a:ln>
        </p:spPr>
        <p:txBody>
          <a:bodyPr/>
          <a:lstStyle/>
          <a:p>
            <a:endParaRPr lang="en-US">
              <a:latin typeface="Arial"/>
              <a:cs typeface="Arial"/>
            </a:endParaRPr>
          </a:p>
        </p:txBody>
      </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9" name="Slide Number Placeholder 8"/>
          <p:cNvSpPr>
            <a:spLocks noGrp="1"/>
          </p:cNvSpPr>
          <p:nvPr>
            <p:ph type="sldNum" sz="quarter" idx="13"/>
          </p:nvPr>
        </p:nvSpPr>
        <p:spPr/>
        <p:txBody>
          <a:bodyPr/>
          <a:lstStyle/>
          <a:p>
            <a:pPr>
              <a:defRPr/>
            </a:pPr>
            <a:fld id="{2F37425F-5E17-4209-B948-B5CE2119E408}" type="slidenum">
              <a:rPr lang="en-US" smtClean="0"/>
              <a:pPr>
                <a:defRPr/>
              </a:pPr>
              <a:t>6</a:t>
            </a:fld>
            <a:endParaRPr lang="en-US" dirty="0"/>
          </a:p>
        </p:txBody>
      </p:sp>
    </p:spTree>
    <p:extLst>
      <p:ext uri="{BB962C8B-B14F-4D97-AF65-F5344CB8AC3E}">
        <p14:creationId xmlns:p14="http://schemas.microsoft.com/office/powerpoint/2010/main" val="28366504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528"/>
                                        </p:tgtEl>
                                        <p:attrNameLst>
                                          <p:attrName>style.visibility</p:attrName>
                                        </p:attrNameLst>
                                      </p:cBhvr>
                                      <p:to>
                                        <p:strVal val="visible"/>
                                      </p:to>
                                    </p:set>
                                    <p:animEffect transition="in" filter="wipe(left)">
                                      <p:cBhvr>
                                        <p:cTn id="7" dur="500"/>
                                        <p:tgtEl>
                                          <p:spTgt spid="107528"/>
                                        </p:tgtEl>
                                      </p:cBhvr>
                                    </p:animEffect>
                                  </p:childTnLst>
                                </p:cTn>
                              </p:par>
                              <p:par>
                                <p:cTn id="8" presetID="18" presetClass="entr" presetSubtype="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Right)">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strips(downRigh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7527">
                                            <p:txEl>
                                              <p:pRg st="0" end="0"/>
                                            </p:txEl>
                                          </p:spTgt>
                                        </p:tgtEl>
                                        <p:attrNameLst>
                                          <p:attrName>style.visibility</p:attrName>
                                        </p:attrNameLst>
                                      </p:cBhvr>
                                      <p:to>
                                        <p:strVal val="visible"/>
                                      </p:to>
                                    </p:set>
                                    <p:animEffect transition="in" filter="wipe(left)">
                                      <p:cBhvr>
                                        <p:cTn id="34" dur="500"/>
                                        <p:tgtEl>
                                          <p:spTgt spid="107527">
                                            <p:txEl>
                                              <p:pRg st="0" end="0"/>
                                            </p:txEl>
                                          </p:spTgt>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107538"/>
                                        </p:tgtEl>
                                        <p:attrNameLst>
                                          <p:attrName>style.visibility</p:attrName>
                                        </p:attrNameLst>
                                      </p:cBhvr>
                                      <p:to>
                                        <p:strVal val="visible"/>
                                      </p:to>
                                    </p:set>
                                    <p:animEffect transition="in" filter="wipe(down)">
                                      <p:cBhvr>
                                        <p:cTn id="38" dur="500"/>
                                        <p:tgtEl>
                                          <p:spTgt spid="107538"/>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107543"/>
                                        </p:tgtEl>
                                        <p:attrNameLst>
                                          <p:attrName>style.visibility</p:attrName>
                                        </p:attrNameLst>
                                      </p:cBhvr>
                                      <p:to>
                                        <p:strVal val="visible"/>
                                      </p:to>
                                    </p:set>
                                    <p:animEffect transition="in" filter="wipe(right)">
                                      <p:cBhvr>
                                        <p:cTn id="42" dur="500"/>
                                        <p:tgtEl>
                                          <p:spTgt spid="1075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7527">
                                            <p:txEl>
                                              <p:pRg st="1" end="1"/>
                                            </p:txEl>
                                          </p:spTgt>
                                        </p:tgtEl>
                                        <p:attrNameLst>
                                          <p:attrName>style.visibility</p:attrName>
                                        </p:attrNameLst>
                                      </p:cBhvr>
                                      <p:to>
                                        <p:strVal val="visible"/>
                                      </p:to>
                                    </p:set>
                                    <p:animEffect transition="in" filter="wipe(left)">
                                      <p:cBhvr>
                                        <p:cTn id="47" dur="500"/>
                                        <p:tgtEl>
                                          <p:spTgt spid="107527">
                                            <p:txEl>
                                              <p:pRg st="1" end="1"/>
                                            </p:txEl>
                                          </p:spTgt>
                                        </p:tgtEl>
                                      </p:cBhvr>
                                    </p:animEffect>
                                  </p:childTnLst>
                                </p:cTn>
                              </p:par>
                            </p:childTnLst>
                          </p:cTn>
                        </p:par>
                        <p:par>
                          <p:cTn id="48" fill="hold">
                            <p:stCondLst>
                              <p:cond delay="500"/>
                            </p:stCondLst>
                            <p:childTnLst>
                              <p:par>
                                <p:cTn id="49" presetID="18" presetClass="entr" presetSubtype="6"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strips(downRigh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7527">
                                            <p:txEl>
                                              <p:pRg st="2" end="2"/>
                                            </p:txEl>
                                          </p:spTgt>
                                        </p:tgtEl>
                                        <p:attrNameLst>
                                          <p:attrName>style.visibility</p:attrName>
                                        </p:attrNameLst>
                                      </p:cBhvr>
                                      <p:to>
                                        <p:strVal val="visible"/>
                                      </p:to>
                                    </p:set>
                                    <p:animEffect transition="in" filter="wipe(left)">
                                      <p:cBhvr>
                                        <p:cTn id="56" dur="500"/>
                                        <p:tgtEl>
                                          <p:spTgt spid="107527">
                                            <p:txEl>
                                              <p:pRg st="2" end="2"/>
                                            </p:txEl>
                                          </p:spTgt>
                                        </p:tgtEl>
                                      </p:cBhvr>
                                    </p:animEffect>
                                  </p:childTnLst>
                                </p:cTn>
                              </p:par>
                            </p:childTnLst>
                          </p:cTn>
                        </p:par>
                        <p:par>
                          <p:cTn id="57" fill="hold">
                            <p:stCondLst>
                              <p:cond delay="500"/>
                            </p:stCondLst>
                            <p:childTnLst>
                              <p:par>
                                <p:cTn id="58" presetID="4" presetClass="entr" presetSubtype="32" fill="hold" grpId="0" nodeType="afterEffect">
                                  <p:stCondLst>
                                    <p:cond delay="0"/>
                                  </p:stCondLst>
                                  <p:childTnLst>
                                    <p:set>
                                      <p:cBhvr>
                                        <p:cTn id="59" dur="1" fill="hold">
                                          <p:stCondLst>
                                            <p:cond delay="0"/>
                                          </p:stCondLst>
                                        </p:cTn>
                                        <p:tgtEl>
                                          <p:spTgt spid="107540"/>
                                        </p:tgtEl>
                                        <p:attrNameLst>
                                          <p:attrName>style.visibility</p:attrName>
                                        </p:attrNameLst>
                                      </p:cBhvr>
                                      <p:to>
                                        <p:strVal val="visible"/>
                                      </p:to>
                                    </p:set>
                                    <p:animEffect transition="in" filter="box(out)">
                                      <p:cBhvr>
                                        <p:cTn id="60" dur="500"/>
                                        <p:tgtEl>
                                          <p:spTgt spid="107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build="p" bldLvl="5"/>
      <p:bldP spid="107528" grpId="0"/>
      <p:bldP spid="107538" grpId="0" animBg="1"/>
      <p:bldP spid="107540" grpId="0" animBg="1"/>
      <p:bldP spid="10754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87775" y="1009650"/>
            <a:ext cx="4979988" cy="5295900"/>
            <a:chOff x="2386" y="636"/>
            <a:chExt cx="3137" cy="3336"/>
          </a:xfrm>
        </p:grpSpPr>
        <p:graphicFrame>
          <p:nvGraphicFramePr>
            <p:cNvPr id="8194"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8214"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5"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8216"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8198" name="Rectangle 6"/>
          <p:cNvSpPr>
            <a:spLocks noGrp="1" noChangeArrowheads="1"/>
          </p:cNvSpPr>
          <p:nvPr>
            <p:ph type="title"/>
          </p:nvPr>
        </p:nvSpPr>
        <p:spPr/>
        <p:txBody>
          <a:bodyPr>
            <a:normAutofit fontScale="90000"/>
          </a:bodyPr>
          <a:lstStyle/>
          <a:p>
            <a:pPr eaLnBrk="1" hangingPunct="1"/>
            <a:r>
              <a:rPr lang="en-US" sz="3300"/>
              <a:t>CS with Lots of Buyers &amp; a Smooth D Curve</a:t>
            </a:r>
          </a:p>
        </p:txBody>
      </p:sp>
      <p:sp>
        <p:nvSpPr>
          <p:cNvPr id="113681" name="Rectangle 17"/>
          <p:cNvSpPr>
            <a:spLocks noGrp="1" noChangeArrowheads="1"/>
          </p:cNvSpPr>
          <p:nvPr>
            <p:ph type="body" sz="quarter" idx="12"/>
          </p:nvPr>
        </p:nvSpPr>
        <p:spPr>
          <a:xfrm>
            <a:off x="280277" y="685800"/>
            <a:ext cx="3365500" cy="5431850"/>
          </a:xfrm>
          <a:noFill/>
        </p:spPr>
        <p:txBody>
          <a:bodyPr/>
          <a:lstStyle/>
          <a:p>
            <a:pPr marL="0" indent="0" eaLnBrk="1" hangingPunct="1">
              <a:buFont typeface="Wingdings" pitchFamily="2" charset="2"/>
              <a:buNone/>
            </a:pPr>
            <a:r>
              <a:rPr lang="en-US" sz="2600" dirty="0"/>
              <a:t>CS is the area between </a:t>
            </a:r>
            <a:r>
              <a:rPr lang="en-US" sz="2600" b="1" i="1" dirty="0"/>
              <a:t>P</a:t>
            </a:r>
            <a:r>
              <a:rPr lang="en-US" sz="2600" dirty="0"/>
              <a:t>  and the </a:t>
            </a:r>
            <a:r>
              <a:rPr lang="en-US" sz="2600" b="1" i="1" dirty="0"/>
              <a:t>D</a:t>
            </a:r>
            <a:r>
              <a:rPr lang="en-US" sz="2600" dirty="0"/>
              <a:t> curve, from 0 to </a:t>
            </a:r>
            <a:r>
              <a:rPr lang="en-US" sz="2600" b="1" i="1" dirty="0"/>
              <a:t>Q</a:t>
            </a:r>
            <a:r>
              <a:rPr lang="en-US" sz="2600" dirty="0"/>
              <a:t>. </a:t>
            </a:r>
          </a:p>
          <a:p>
            <a:pPr marL="0" indent="0" eaLnBrk="1" hangingPunct="1">
              <a:buFont typeface="Wingdings" pitchFamily="2" charset="2"/>
              <a:buNone/>
            </a:pPr>
            <a:endParaRPr lang="en-US" sz="2600" dirty="0"/>
          </a:p>
          <a:p>
            <a:pPr marL="0" indent="0" eaLnBrk="1" hangingPunct="1">
              <a:buFont typeface="Wingdings" pitchFamily="2" charset="2"/>
              <a:buNone/>
            </a:pPr>
            <a:r>
              <a:rPr lang="en-US" sz="2600" dirty="0"/>
              <a:t>Recall:  area of </a:t>
            </a:r>
            <a:br>
              <a:rPr lang="en-US" sz="2600" dirty="0"/>
            </a:br>
            <a:r>
              <a:rPr lang="en-US" sz="2600" dirty="0"/>
              <a:t>a triangle equals </a:t>
            </a:r>
            <a:br>
              <a:rPr lang="en-US" sz="2600" dirty="0"/>
            </a:br>
            <a:r>
              <a:rPr lang="en-US" sz="2600" dirty="0"/>
              <a:t>½ x base x height</a:t>
            </a:r>
          </a:p>
          <a:p>
            <a:pPr marL="0" indent="0" eaLnBrk="1" hangingPunct="1">
              <a:buFont typeface="Wingdings" pitchFamily="2" charset="2"/>
              <a:buNone/>
            </a:pPr>
            <a:endParaRPr lang="en-US" sz="2600" dirty="0"/>
          </a:p>
          <a:p>
            <a:pPr marL="0" indent="0" eaLnBrk="1" hangingPunct="1">
              <a:buFont typeface="Wingdings" pitchFamily="2" charset="2"/>
              <a:buNone/>
            </a:pPr>
            <a:r>
              <a:rPr lang="en-US" sz="2600" dirty="0"/>
              <a:t>Height =</a:t>
            </a:r>
            <a:br>
              <a:rPr lang="en-US" sz="2600" dirty="0"/>
            </a:br>
            <a:r>
              <a:rPr lang="en-US" sz="2600" dirty="0"/>
              <a:t>$60 – 30 = </a:t>
            </a:r>
            <a:r>
              <a:rPr lang="en-US" sz="2600" u="sng" dirty="0"/>
              <a:t>$30</a:t>
            </a:r>
            <a:r>
              <a:rPr lang="en-US" sz="2600" dirty="0"/>
              <a:t>. </a:t>
            </a:r>
          </a:p>
          <a:p>
            <a:pPr marL="0" indent="0" eaLnBrk="1" hangingPunct="1">
              <a:buFont typeface="Wingdings" pitchFamily="2" charset="2"/>
              <a:buNone/>
            </a:pPr>
            <a:r>
              <a:rPr lang="en-US" sz="2600" dirty="0"/>
              <a:t>So, </a:t>
            </a:r>
            <a:br>
              <a:rPr lang="en-US" sz="2600" dirty="0"/>
            </a:br>
            <a:r>
              <a:rPr lang="en-US" sz="2600" dirty="0"/>
              <a:t>CS = ½ x 15 x $30 </a:t>
            </a:r>
            <a:br>
              <a:rPr lang="en-US" sz="2600" dirty="0"/>
            </a:br>
            <a:r>
              <a:rPr lang="en-US" sz="2600" dirty="0"/>
              <a:t>      = </a:t>
            </a:r>
            <a:r>
              <a:rPr lang="en-US" sz="2600" u="sng" dirty="0"/>
              <a:t>$225</a:t>
            </a:r>
            <a:r>
              <a:rPr lang="en-US" sz="2600" dirty="0"/>
              <a:t>.</a:t>
            </a:r>
          </a:p>
        </p:txBody>
      </p:sp>
      <p:sp>
        <p:nvSpPr>
          <p:cNvPr id="8199" name="Text Box 7"/>
          <p:cNvSpPr txBox="1">
            <a:spLocks noChangeArrowheads="1"/>
          </p:cNvSpPr>
          <p:nvPr/>
        </p:nvSpPr>
        <p:spPr bwMode="auto">
          <a:xfrm>
            <a:off x="5068888" y="1054100"/>
            <a:ext cx="3470275" cy="473075"/>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The demand for shoes</a:t>
            </a:r>
          </a:p>
        </p:txBody>
      </p:sp>
      <p:grpSp>
        <p:nvGrpSpPr>
          <p:cNvPr id="3" name="Group 8"/>
          <p:cNvGrpSpPr>
            <a:grpSpLocks/>
          </p:cNvGrpSpPr>
          <p:nvPr/>
        </p:nvGrpSpPr>
        <p:grpSpPr bwMode="auto">
          <a:xfrm>
            <a:off x="4583113" y="1887538"/>
            <a:ext cx="3438525" cy="3495675"/>
            <a:chOff x="2887" y="1189"/>
            <a:chExt cx="2166" cy="2202"/>
          </a:xfrm>
        </p:grpSpPr>
        <p:sp>
          <p:nvSpPr>
            <p:cNvPr id="8213" name="Line 9"/>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8214" name="Rectangle 10"/>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4" name="Group 20"/>
          <p:cNvGrpSpPr>
            <a:grpSpLocks/>
          </p:cNvGrpSpPr>
          <p:nvPr/>
        </p:nvGrpSpPr>
        <p:grpSpPr bwMode="auto">
          <a:xfrm>
            <a:off x="3881438" y="3475038"/>
            <a:ext cx="2398712" cy="393700"/>
            <a:chOff x="2445" y="2189"/>
            <a:chExt cx="1511" cy="248"/>
          </a:xfrm>
        </p:grpSpPr>
        <p:sp>
          <p:nvSpPr>
            <p:cNvPr id="8211" name="Line 21"/>
            <p:cNvSpPr>
              <a:spLocks noChangeShapeType="1"/>
            </p:cNvSpPr>
            <p:nvPr/>
          </p:nvSpPr>
          <p:spPr bwMode="auto">
            <a:xfrm>
              <a:off x="2771" y="2311"/>
              <a:ext cx="1185" cy="0"/>
            </a:xfrm>
            <a:prstGeom prst="line">
              <a:avLst/>
            </a:prstGeom>
            <a:noFill/>
            <a:ln w="12700">
              <a:solidFill>
                <a:srgbClr val="0000FF"/>
              </a:solidFill>
              <a:round/>
              <a:headEnd/>
              <a:tailEnd/>
            </a:ln>
          </p:spPr>
          <p:txBody>
            <a:bodyPr/>
            <a:lstStyle/>
            <a:p>
              <a:endParaRPr lang="en-US">
                <a:latin typeface="Arial"/>
                <a:cs typeface="Arial"/>
              </a:endParaRPr>
            </a:p>
          </p:txBody>
        </p:sp>
        <p:sp>
          <p:nvSpPr>
            <p:cNvPr id="8212" name="Rectangle 22"/>
            <p:cNvSpPr>
              <a:spLocks noChangeArrowheads="1"/>
            </p:cNvSpPr>
            <p:nvPr/>
          </p:nvSpPr>
          <p:spPr bwMode="auto">
            <a:xfrm>
              <a:off x="2445" y="2189"/>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113687" name="AutoShape 23"/>
          <p:cNvSpPr>
            <a:spLocks noChangeArrowheads="1"/>
          </p:cNvSpPr>
          <p:nvPr/>
        </p:nvSpPr>
        <p:spPr bwMode="auto">
          <a:xfrm>
            <a:off x="4597400" y="1930400"/>
            <a:ext cx="1657350" cy="1733550"/>
          </a:xfrm>
          <a:prstGeom prst="rtTriangle">
            <a:avLst/>
          </a:prstGeom>
          <a:solidFill>
            <a:srgbClr val="66CCFF"/>
          </a:solidFill>
          <a:ln w="9525">
            <a:noFill/>
            <a:miter lim="800000"/>
            <a:headEnd/>
            <a:tailEnd/>
          </a:ln>
        </p:spPr>
        <p:txBody>
          <a:bodyPr wrap="none" anchor="ctr"/>
          <a:lstStyle/>
          <a:p>
            <a:endParaRPr lang="en-US">
              <a:latin typeface="Arial"/>
              <a:cs typeface="Arial"/>
            </a:endParaRPr>
          </a:p>
        </p:txBody>
      </p:sp>
      <p:grpSp>
        <p:nvGrpSpPr>
          <p:cNvPr id="5" name="Group 27"/>
          <p:cNvGrpSpPr>
            <a:grpSpLocks/>
          </p:cNvGrpSpPr>
          <p:nvPr/>
        </p:nvGrpSpPr>
        <p:grpSpPr bwMode="auto">
          <a:xfrm>
            <a:off x="6029325" y="3673475"/>
            <a:ext cx="522288" cy="2473325"/>
            <a:chOff x="3798" y="2314"/>
            <a:chExt cx="329" cy="1558"/>
          </a:xfrm>
        </p:grpSpPr>
        <p:sp>
          <p:nvSpPr>
            <p:cNvPr id="8209" name="Line 25"/>
            <p:cNvSpPr>
              <a:spLocks noChangeShapeType="1"/>
            </p:cNvSpPr>
            <p:nvPr/>
          </p:nvSpPr>
          <p:spPr bwMode="auto">
            <a:xfrm rot="5400000">
              <a:off x="3306" y="2971"/>
              <a:ext cx="1314" cy="0"/>
            </a:xfrm>
            <a:prstGeom prst="line">
              <a:avLst/>
            </a:prstGeom>
            <a:noFill/>
            <a:ln w="12700">
              <a:solidFill>
                <a:srgbClr val="0000FF"/>
              </a:solidFill>
              <a:round/>
              <a:headEnd/>
              <a:tailEnd/>
            </a:ln>
          </p:spPr>
          <p:txBody>
            <a:bodyPr/>
            <a:lstStyle/>
            <a:p>
              <a:endParaRPr lang="en-US">
                <a:latin typeface="Arial"/>
                <a:cs typeface="Arial"/>
              </a:endParaRPr>
            </a:p>
          </p:txBody>
        </p:sp>
        <p:sp>
          <p:nvSpPr>
            <p:cNvPr id="8210" name="Rectangle 26"/>
            <p:cNvSpPr>
              <a:spLocks noChangeArrowheads="1"/>
            </p:cNvSpPr>
            <p:nvPr/>
          </p:nvSpPr>
          <p:spPr bwMode="auto">
            <a:xfrm>
              <a:off x="3798" y="3624"/>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nvGrpSpPr>
          <p:cNvPr id="6" name="Group 31"/>
          <p:cNvGrpSpPr>
            <a:grpSpLocks/>
          </p:cNvGrpSpPr>
          <p:nvPr/>
        </p:nvGrpSpPr>
        <p:grpSpPr bwMode="auto">
          <a:xfrm>
            <a:off x="3808413" y="1895475"/>
            <a:ext cx="735012" cy="1760538"/>
            <a:chOff x="2399" y="1194"/>
            <a:chExt cx="463" cy="1109"/>
          </a:xfrm>
        </p:grpSpPr>
        <p:sp>
          <p:nvSpPr>
            <p:cNvPr id="8207" name="AutoShape 29"/>
            <p:cNvSpPr>
              <a:spLocks/>
            </p:cNvSpPr>
            <p:nvPr/>
          </p:nvSpPr>
          <p:spPr bwMode="auto">
            <a:xfrm>
              <a:off x="2659" y="1194"/>
              <a:ext cx="203" cy="1109"/>
            </a:xfrm>
            <a:prstGeom prst="leftBrace">
              <a:avLst>
                <a:gd name="adj1" fmla="val 74535"/>
                <a:gd name="adj2" fmla="val 50676"/>
              </a:avLst>
            </a:prstGeom>
            <a:noFill/>
            <a:ln w="19050">
              <a:solidFill>
                <a:srgbClr val="FF0000"/>
              </a:solidFill>
              <a:round/>
              <a:headEnd/>
              <a:tailEnd/>
            </a:ln>
          </p:spPr>
          <p:txBody>
            <a:bodyPr wrap="none" anchor="ctr"/>
            <a:lstStyle/>
            <a:p>
              <a:endParaRPr lang="en-US">
                <a:latin typeface="Arial"/>
                <a:cs typeface="Arial"/>
              </a:endParaRPr>
            </a:p>
          </p:txBody>
        </p:sp>
        <p:sp>
          <p:nvSpPr>
            <p:cNvPr id="8208" name="Text Box 30"/>
            <p:cNvSpPr txBox="1">
              <a:spLocks noChangeArrowheads="1"/>
            </p:cNvSpPr>
            <p:nvPr/>
          </p:nvSpPr>
          <p:spPr bwMode="auto">
            <a:xfrm>
              <a:off x="2399" y="1599"/>
              <a:ext cx="231" cy="308"/>
            </a:xfrm>
            <a:prstGeom prst="rect">
              <a:avLst/>
            </a:prstGeom>
            <a:noFill/>
            <a:ln w="9525">
              <a:noFill/>
              <a:miter lim="800000"/>
              <a:headEnd/>
              <a:tailEnd/>
            </a:ln>
          </p:spPr>
          <p:txBody>
            <a:bodyPr>
              <a:spAutoFit/>
            </a:bodyPr>
            <a:lstStyle/>
            <a:p>
              <a:pPr algn="ctr">
                <a:spcBef>
                  <a:spcPct val="50000"/>
                </a:spcBef>
              </a:pPr>
              <a:r>
                <a:rPr lang="en-US" sz="2600" i="1">
                  <a:solidFill>
                    <a:srgbClr val="FF0000"/>
                  </a:solidFill>
                  <a:latin typeface="Arial"/>
                  <a:cs typeface="Arial"/>
                </a:rPr>
                <a:t>h</a:t>
              </a:r>
            </a:p>
          </p:txBody>
        </p:sp>
      </p:grpSp>
      <p:sp>
        <p:nvSpPr>
          <p:cNvPr id="8206" name="Text Box 32"/>
          <p:cNvSpPr txBox="1">
            <a:spLocks noChangeArrowheads="1"/>
          </p:cNvSpPr>
          <p:nvPr/>
        </p:nvSpPr>
        <p:spPr bwMode="auto">
          <a:xfrm>
            <a:off x="3690938" y="1670050"/>
            <a:ext cx="438150" cy="473075"/>
          </a:xfrm>
          <a:prstGeom prst="rect">
            <a:avLst/>
          </a:prstGeom>
          <a:noFill/>
          <a:ln w="9525">
            <a:noFill/>
            <a:miter lim="800000"/>
            <a:headEnd/>
            <a:tailEnd/>
          </a:ln>
        </p:spPr>
        <p:txBody>
          <a:bodyPr>
            <a:spAutoFit/>
          </a:bodyPr>
          <a:lstStyle/>
          <a:p>
            <a:pPr>
              <a:spcBef>
                <a:spcPct val="50000"/>
              </a:spcBef>
            </a:pPr>
            <a:r>
              <a:rPr lang="en-US" sz="2500">
                <a:latin typeface="Arial"/>
                <a:cs typeface="Arial"/>
              </a:rPr>
              <a:t>$</a:t>
            </a:r>
          </a:p>
        </p:txBody>
      </p:sp>
      <p:sp>
        <p:nvSpPr>
          <p:cNvPr id="7" name="Footer Placeholder 6"/>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Slide Number Placeholder 7"/>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Tree>
    <p:extLst>
      <p:ext uri="{BB962C8B-B14F-4D97-AF65-F5344CB8AC3E}">
        <p14:creationId xmlns:p14="http://schemas.microsoft.com/office/powerpoint/2010/main" val="2548607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81">
                                            <p:txEl>
                                              <p:pRg st="0" end="0"/>
                                            </p:txEl>
                                          </p:spTgt>
                                        </p:tgtEl>
                                        <p:attrNameLst>
                                          <p:attrName>style.visibility</p:attrName>
                                        </p:attrNameLst>
                                      </p:cBhvr>
                                      <p:to>
                                        <p:strVal val="visible"/>
                                      </p:to>
                                    </p:set>
                                    <p:animEffect transition="in" filter="wipe(left)">
                                      <p:cBhvr>
                                        <p:cTn id="12" dur="500"/>
                                        <p:tgtEl>
                                          <p:spTgt spid="113681">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3687"/>
                                        </p:tgtEl>
                                        <p:attrNameLst>
                                          <p:attrName>style.visibility</p:attrName>
                                        </p:attrNameLst>
                                      </p:cBhvr>
                                      <p:to>
                                        <p:strVal val="visible"/>
                                      </p:to>
                                    </p:set>
                                    <p:animEffect transition="in" filter="fade">
                                      <p:cBhvr>
                                        <p:cTn id="16" dur="500"/>
                                        <p:tgtEl>
                                          <p:spTgt spid="1136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3681">
                                            <p:txEl>
                                              <p:pRg st="2" end="2"/>
                                            </p:txEl>
                                          </p:spTgt>
                                        </p:tgtEl>
                                        <p:attrNameLst>
                                          <p:attrName>style.visibility</p:attrName>
                                        </p:attrNameLst>
                                      </p:cBhvr>
                                      <p:to>
                                        <p:strVal val="visible"/>
                                      </p:to>
                                    </p:set>
                                    <p:animEffect transition="in" filter="wipe(left)">
                                      <p:cBhvr>
                                        <p:cTn id="21" dur="500"/>
                                        <p:tgtEl>
                                          <p:spTgt spid="11368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3681">
                                            <p:txEl>
                                              <p:pRg st="4" end="4"/>
                                            </p:txEl>
                                          </p:spTgt>
                                        </p:tgtEl>
                                        <p:attrNameLst>
                                          <p:attrName>style.visibility</p:attrName>
                                        </p:attrNameLst>
                                      </p:cBhvr>
                                      <p:to>
                                        <p:strVal val="visible"/>
                                      </p:to>
                                    </p:set>
                                    <p:animEffect transition="in" filter="wipe(left)">
                                      <p:cBhvr>
                                        <p:cTn id="26" dur="500"/>
                                        <p:tgtEl>
                                          <p:spTgt spid="113681">
                                            <p:txEl>
                                              <p:pRg st="4" end="4"/>
                                            </p:txEl>
                                          </p:spTgt>
                                        </p:tgtEl>
                                      </p:cBhvr>
                                    </p:animEffect>
                                  </p:childTnLst>
                                </p:cTn>
                              </p:par>
                            </p:childTnLst>
                          </p:cTn>
                        </p:par>
                        <p:par>
                          <p:cTn id="27" fill="hold">
                            <p:stCondLst>
                              <p:cond delay="500"/>
                            </p:stCondLst>
                            <p:childTnLst>
                              <p:par>
                                <p:cTn id="28" presetID="18" presetClass="entr" presetSubtype="1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3681">
                                            <p:txEl>
                                              <p:pRg st="5" end="5"/>
                                            </p:txEl>
                                          </p:spTgt>
                                        </p:tgtEl>
                                        <p:attrNameLst>
                                          <p:attrName>style.visibility</p:attrName>
                                        </p:attrNameLst>
                                      </p:cBhvr>
                                      <p:to>
                                        <p:strVal val="visible"/>
                                      </p:to>
                                    </p:set>
                                    <p:animEffect transition="in" filter="wipe(left)">
                                      <p:cBhvr>
                                        <p:cTn id="35" dur="500"/>
                                        <p:tgtEl>
                                          <p:spTgt spid="1136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1" grpId="0" build="p" bldLvl="5"/>
      <p:bldP spid="11368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62300" y="1009650"/>
            <a:ext cx="4979988" cy="5295900"/>
            <a:chOff x="2386" y="636"/>
            <a:chExt cx="3137" cy="3336"/>
          </a:xfrm>
        </p:grpSpPr>
        <p:graphicFrame>
          <p:nvGraphicFramePr>
            <p:cNvPr id="9218"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9238"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4"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9245"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9222" name="AutoShape 15"/>
          <p:cNvSpPr>
            <a:spLocks noChangeArrowheads="1"/>
          </p:cNvSpPr>
          <p:nvPr/>
        </p:nvSpPr>
        <p:spPr bwMode="auto">
          <a:xfrm>
            <a:off x="3971925" y="1930400"/>
            <a:ext cx="1657350" cy="1733550"/>
          </a:xfrm>
          <a:prstGeom prst="rtTriangle">
            <a:avLst/>
          </a:prstGeom>
          <a:solidFill>
            <a:srgbClr val="66CCFF"/>
          </a:solidFill>
          <a:ln w="9525">
            <a:noFill/>
            <a:miter lim="800000"/>
            <a:headEnd/>
            <a:tailEnd/>
          </a:ln>
        </p:spPr>
        <p:txBody>
          <a:bodyPr wrap="none" anchor="ctr"/>
          <a:lstStyle/>
          <a:p>
            <a:endParaRPr lang="en-US">
              <a:latin typeface="Arial"/>
              <a:cs typeface="Arial"/>
            </a:endParaRPr>
          </a:p>
        </p:txBody>
      </p:sp>
      <p:sp>
        <p:nvSpPr>
          <p:cNvPr id="117785" name="AutoShape 25"/>
          <p:cNvSpPr>
            <a:spLocks noChangeArrowheads="1"/>
          </p:cNvSpPr>
          <p:nvPr/>
        </p:nvSpPr>
        <p:spPr bwMode="auto">
          <a:xfrm>
            <a:off x="5097463" y="3106738"/>
            <a:ext cx="528637" cy="554037"/>
          </a:xfrm>
          <a:prstGeom prst="rtTriangle">
            <a:avLst/>
          </a:prstGeom>
          <a:pattFill prst="wdUpDiag">
            <a:fgClr>
              <a:srgbClr val="33CCFF"/>
            </a:fgClr>
            <a:bgClr>
              <a:schemeClr val="bg1"/>
            </a:bgClr>
          </a:pattFill>
          <a:ln w="9525">
            <a:noFill/>
            <a:miter lim="800000"/>
            <a:headEnd/>
            <a:tailEnd/>
          </a:ln>
        </p:spPr>
        <p:txBody>
          <a:bodyPr wrap="none" anchor="ctr"/>
          <a:lstStyle/>
          <a:p>
            <a:endParaRPr lang="en-US">
              <a:latin typeface="Arial"/>
              <a:cs typeface="Arial"/>
            </a:endParaRPr>
          </a:p>
        </p:txBody>
      </p:sp>
      <p:sp>
        <p:nvSpPr>
          <p:cNvPr id="117786" name="Rectangle 26"/>
          <p:cNvSpPr>
            <a:spLocks noChangeArrowheads="1"/>
          </p:cNvSpPr>
          <p:nvPr/>
        </p:nvSpPr>
        <p:spPr bwMode="auto">
          <a:xfrm>
            <a:off x="3968750" y="3082925"/>
            <a:ext cx="1111250" cy="581025"/>
          </a:xfrm>
          <a:prstGeom prst="rect">
            <a:avLst/>
          </a:prstGeom>
          <a:pattFill prst="wdDnDiag">
            <a:fgClr>
              <a:srgbClr val="00CC99"/>
            </a:fgClr>
            <a:bgClr>
              <a:schemeClr val="bg1"/>
            </a:bgClr>
          </a:pattFill>
          <a:ln w="9525">
            <a:noFill/>
            <a:miter lim="800000"/>
            <a:headEnd/>
            <a:tailEnd/>
          </a:ln>
        </p:spPr>
        <p:txBody>
          <a:bodyPr wrap="none" anchor="ctr"/>
          <a:lstStyle/>
          <a:p>
            <a:endParaRPr lang="en-US">
              <a:latin typeface="Arial"/>
              <a:cs typeface="Arial"/>
            </a:endParaRPr>
          </a:p>
        </p:txBody>
      </p:sp>
      <p:sp>
        <p:nvSpPr>
          <p:cNvPr id="9225" name="Rectangle 6"/>
          <p:cNvSpPr>
            <a:spLocks noGrp="1" noChangeArrowheads="1"/>
          </p:cNvSpPr>
          <p:nvPr>
            <p:ph type="title"/>
          </p:nvPr>
        </p:nvSpPr>
        <p:spPr/>
        <p:txBody>
          <a:bodyPr/>
          <a:lstStyle/>
          <a:p>
            <a:pPr eaLnBrk="1" hangingPunct="1"/>
            <a:r>
              <a:rPr lang="en-US" dirty="0"/>
              <a:t>How a Higher Price Reduces CS</a:t>
            </a:r>
          </a:p>
        </p:txBody>
      </p:sp>
      <p:sp>
        <p:nvSpPr>
          <p:cNvPr id="117771" name="Rectangle 11"/>
          <p:cNvSpPr>
            <a:spLocks noGrp="1" noChangeArrowheads="1"/>
          </p:cNvSpPr>
          <p:nvPr>
            <p:ph type="body" sz="quarter" idx="12"/>
          </p:nvPr>
        </p:nvSpPr>
        <p:spPr>
          <a:xfrm>
            <a:off x="4724400" y="1160462"/>
            <a:ext cx="3495676" cy="4567237"/>
          </a:xfrm>
          <a:noFill/>
        </p:spPr>
        <p:txBody>
          <a:bodyPr/>
          <a:lstStyle/>
          <a:p>
            <a:pPr marL="0" indent="0" eaLnBrk="1" hangingPunct="1">
              <a:spcBef>
                <a:spcPct val="40000"/>
              </a:spcBef>
              <a:buFont typeface="Wingdings" pitchFamily="2" charset="2"/>
              <a:buNone/>
            </a:pPr>
            <a:r>
              <a:rPr lang="en-US" sz="2500" dirty="0"/>
              <a:t>If </a:t>
            </a:r>
            <a:r>
              <a:rPr lang="en-US" sz="2500" b="1" i="1" dirty="0"/>
              <a:t>P</a:t>
            </a:r>
            <a:r>
              <a:rPr lang="en-US" sz="2500" dirty="0"/>
              <a:t> rises to $40, </a:t>
            </a:r>
          </a:p>
          <a:p>
            <a:pPr marL="0" indent="0" eaLnBrk="1" hangingPunct="1">
              <a:spcBef>
                <a:spcPct val="30000"/>
              </a:spcBef>
              <a:buFont typeface="Wingdings" pitchFamily="2" charset="2"/>
              <a:buNone/>
            </a:pPr>
            <a:r>
              <a:rPr lang="en-US" sz="2500" dirty="0"/>
              <a:t>CS = ½ x 10 x $20</a:t>
            </a:r>
            <a:br>
              <a:rPr lang="en-US" sz="2500" dirty="0"/>
            </a:br>
            <a:r>
              <a:rPr lang="en-US" sz="2500" dirty="0"/>
              <a:t>      = $100.</a:t>
            </a:r>
          </a:p>
          <a:p>
            <a:pPr marL="0" indent="0" eaLnBrk="1" hangingPunct="1">
              <a:spcBef>
                <a:spcPct val="40000"/>
              </a:spcBef>
              <a:buFont typeface="Wingdings" pitchFamily="2" charset="2"/>
              <a:buNone/>
            </a:pPr>
            <a:r>
              <a:rPr lang="en-US" sz="2500" dirty="0"/>
              <a:t>	Two reasons for 	the fall in CS.</a:t>
            </a:r>
          </a:p>
        </p:txBody>
      </p:sp>
      <p:grpSp>
        <p:nvGrpSpPr>
          <p:cNvPr id="3" name="Group 8"/>
          <p:cNvGrpSpPr>
            <a:grpSpLocks/>
          </p:cNvGrpSpPr>
          <p:nvPr/>
        </p:nvGrpSpPr>
        <p:grpSpPr bwMode="auto">
          <a:xfrm>
            <a:off x="3957638" y="1887538"/>
            <a:ext cx="3438525" cy="3495675"/>
            <a:chOff x="2887" y="1189"/>
            <a:chExt cx="2166" cy="2202"/>
          </a:xfrm>
        </p:grpSpPr>
        <p:sp>
          <p:nvSpPr>
            <p:cNvPr id="9242" name="Line 9"/>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9243" name="Rectangle 10"/>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sp>
        <p:nvSpPr>
          <p:cNvPr id="9228" name="Line 13"/>
          <p:cNvSpPr>
            <a:spLocks noChangeShapeType="1"/>
          </p:cNvSpPr>
          <p:nvPr/>
        </p:nvSpPr>
        <p:spPr bwMode="auto">
          <a:xfrm>
            <a:off x="3959225" y="3668713"/>
            <a:ext cx="1695450" cy="0"/>
          </a:xfrm>
          <a:prstGeom prst="line">
            <a:avLst/>
          </a:prstGeom>
          <a:noFill/>
          <a:ln w="12700">
            <a:solidFill>
              <a:srgbClr val="0000FF"/>
            </a:solidFill>
            <a:round/>
            <a:headEnd/>
            <a:tailEnd/>
          </a:ln>
        </p:spPr>
        <p:txBody>
          <a:bodyPr/>
          <a:lstStyle/>
          <a:p>
            <a:endParaRPr lang="en-US">
              <a:latin typeface="Arial"/>
              <a:cs typeface="Arial"/>
            </a:endParaRPr>
          </a:p>
        </p:txBody>
      </p:sp>
      <p:grpSp>
        <p:nvGrpSpPr>
          <p:cNvPr id="4" name="Group 23"/>
          <p:cNvGrpSpPr>
            <a:grpSpLocks/>
          </p:cNvGrpSpPr>
          <p:nvPr/>
        </p:nvGrpSpPr>
        <p:grpSpPr bwMode="auto">
          <a:xfrm>
            <a:off x="3252788" y="2881313"/>
            <a:ext cx="2111375" cy="3265487"/>
            <a:chOff x="2443" y="1815"/>
            <a:chExt cx="1330" cy="2057"/>
          </a:xfrm>
        </p:grpSpPr>
        <p:sp>
          <p:nvSpPr>
            <p:cNvPr id="9237" name="Rectangle 17"/>
            <p:cNvSpPr>
              <a:spLocks noChangeArrowheads="1"/>
            </p:cNvSpPr>
            <p:nvPr/>
          </p:nvSpPr>
          <p:spPr bwMode="auto">
            <a:xfrm>
              <a:off x="3444" y="3624"/>
              <a:ext cx="329" cy="248"/>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grpSp>
          <p:nvGrpSpPr>
            <p:cNvPr id="5" name="Group 22"/>
            <p:cNvGrpSpPr>
              <a:grpSpLocks/>
            </p:cNvGrpSpPr>
            <p:nvPr/>
          </p:nvGrpSpPr>
          <p:grpSpPr bwMode="auto">
            <a:xfrm>
              <a:off x="2443" y="1815"/>
              <a:ext cx="1160" cy="248"/>
              <a:chOff x="2443" y="1815"/>
              <a:chExt cx="1160" cy="248"/>
            </a:xfrm>
          </p:grpSpPr>
          <p:sp>
            <p:nvSpPr>
              <p:cNvPr id="9240" name="Line 19"/>
              <p:cNvSpPr>
                <a:spLocks noChangeShapeType="1"/>
              </p:cNvSpPr>
              <p:nvPr/>
            </p:nvSpPr>
            <p:spPr bwMode="auto">
              <a:xfrm>
                <a:off x="2769" y="1937"/>
                <a:ext cx="834" cy="0"/>
              </a:xfrm>
              <a:prstGeom prst="line">
                <a:avLst/>
              </a:prstGeom>
              <a:noFill/>
              <a:ln w="12700">
                <a:solidFill>
                  <a:srgbClr val="FF0000"/>
                </a:solidFill>
                <a:round/>
                <a:headEnd/>
                <a:tailEnd/>
              </a:ln>
            </p:spPr>
            <p:txBody>
              <a:bodyPr/>
              <a:lstStyle/>
              <a:p>
                <a:endParaRPr lang="en-US">
                  <a:latin typeface="Arial"/>
                  <a:cs typeface="Arial"/>
                </a:endParaRPr>
              </a:p>
            </p:txBody>
          </p:sp>
          <p:sp>
            <p:nvSpPr>
              <p:cNvPr id="9241" name="Rectangle 20"/>
              <p:cNvSpPr>
                <a:spLocks noChangeArrowheads="1"/>
              </p:cNvSpPr>
              <p:nvPr/>
            </p:nvSpPr>
            <p:spPr bwMode="auto">
              <a:xfrm>
                <a:off x="2443" y="1815"/>
                <a:ext cx="329" cy="248"/>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grpSp>
        <p:sp>
          <p:nvSpPr>
            <p:cNvPr id="9239" name="Line 21"/>
            <p:cNvSpPr>
              <a:spLocks noChangeShapeType="1"/>
            </p:cNvSpPr>
            <p:nvPr/>
          </p:nvSpPr>
          <p:spPr bwMode="auto">
            <a:xfrm flipV="1">
              <a:off x="3600" y="1932"/>
              <a:ext cx="0" cy="1695"/>
            </a:xfrm>
            <a:prstGeom prst="line">
              <a:avLst/>
            </a:prstGeom>
            <a:noFill/>
            <a:ln w="12700">
              <a:solidFill>
                <a:srgbClr val="FF0000"/>
              </a:solidFill>
              <a:round/>
              <a:headEnd/>
              <a:tailEnd/>
            </a:ln>
          </p:spPr>
          <p:txBody>
            <a:bodyPr/>
            <a:lstStyle/>
            <a:p>
              <a:endParaRPr lang="en-US">
                <a:latin typeface="Arial"/>
                <a:cs typeface="Arial"/>
              </a:endParaRPr>
            </a:p>
          </p:txBody>
        </p:sp>
      </p:grpSp>
      <p:sp>
        <p:nvSpPr>
          <p:cNvPr id="117784" name="AutoShape 24"/>
          <p:cNvSpPr>
            <a:spLocks noChangeArrowheads="1"/>
          </p:cNvSpPr>
          <p:nvPr/>
        </p:nvSpPr>
        <p:spPr bwMode="auto">
          <a:xfrm>
            <a:off x="3967163" y="1924050"/>
            <a:ext cx="1100137" cy="1143000"/>
          </a:xfrm>
          <a:prstGeom prst="rtTriangle">
            <a:avLst/>
          </a:prstGeom>
          <a:solidFill>
            <a:srgbClr val="FF99CC"/>
          </a:solidFill>
          <a:ln w="9525">
            <a:noFill/>
            <a:miter lim="800000"/>
            <a:headEnd/>
            <a:tailEnd/>
          </a:ln>
        </p:spPr>
        <p:txBody>
          <a:bodyPr wrap="none" anchor="ctr"/>
          <a:lstStyle/>
          <a:p>
            <a:endParaRPr lang="en-US">
              <a:latin typeface="Arial"/>
              <a:cs typeface="Arial"/>
            </a:endParaRPr>
          </a:p>
        </p:txBody>
      </p:sp>
      <p:grpSp>
        <p:nvGrpSpPr>
          <p:cNvPr id="6" name="Group 30"/>
          <p:cNvGrpSpPr>
            <a:grpSpLocks/>
          </p:cNvGrpSpPr>
          <p:nvPr/>
        </p:nvGrpSpPr>
        <p:grpSpPr bwMode="auto">
          <a:xfrm>
            <a:off x="152400" y="1863726"/>
            <a:ext cx="5132388" cy="1593850"/>
            <a:chOff x="490" y="1174"/>
            <a:chExt cx="3233" cy="1004"/>
          </a:xfrm>
        </p:grpSpPr>
        <p:sp>
          <p:nvSpPr>
            <p:cNvPr id="9235" name="Line 29"/>
            <p:cNvSpPr>
              <a:spLocks noChangeShapeType="1"/>
            </p:cNvSpPr>
            <p:nvPr/>
          </p:nvSpPr>
          <p:spPr bwMode="auto">
            <a:xfrm>
              <a:off x="2074" y="1632"/>
              <a:ext cx="1649" cy="546"/>
            </a:xfrm>
            <a:prstGeom prst="line">
              <a:avLst/>
            </a:prstGeom>
            <a:noFill/>
            <a:ln w="12700">
              <a:solidFill>
                <a:srgbClr val="0000FF"/>
              </a:solidFill>
              <a:round/>
              <a:headEnd/>
              <a:tailEnd type="none" w="lg" len="med"/>
            </a:ln>
          </p:spPr>
          <p:txBody>
            <a:bodyPr/>
            <a:lstStyle/>
            <a:p>
              <a:endParaRPr lang="en-US">
                <a:latin typeface="Arial"/>
                <a:cs typeface="Arial"/>
              </a:endParaRPr>
            </a:p>
          </p:txBody>
        </p:sp>
        <p:sp>
          <p:nvSpPr>
            <p:cNvPr id="9236" name="Text Box 27"/>
            <p:cNvSpPr txBox="1">
              <a:spLocks noChangeArrowheads="1"/>
            </p:cNvSpPr>
            <p:nvPr/>
          </p:nvSpPr>
          <p:spPr bwMode="auto">
            <a:xfrm>
              <a:off x="490" y="1174"/>
              <a:ext cx="1657" cy="754"/>
            </a:xfrm>
            <a:prstGeom prst="rect">
              <a:avLst/>
            </a:prstGeom>
            <a:solidFill>
              <a:srgbClr val="FFFFCC"/>
            </a:solidFill>
            <a:ln w="9525">
              <a:solidFill>
                <a:srgbClr val="3333FF"/>
              </a:solidFill>
              <a:miter lim="800000"/>
              <a:headEnd/>
              <a:tailEnd/>
            </a:ln>
          </p:spPr>
          <p:txBody>
            <a:bodyPr>
              <a:spAutoFit/>
            </a:bodyPr>
            <a:lstStyle/>
            <a:p>
              <a:pPr marL="403225" indent="-403225">
                <a:spcBef>
                  <a:spcPct val="50000"/>
                </a:spcBef>
              </a:pPr>
              <a:r>
                <a:rPr lang="en-US" sz="2400" dirty="0">
                  <a:latin typeface="Arial"/>
                  <a:cs typeface="Arial"/>
                </a:rPr>
                <a:t>1. 	Fall in CS </a:t>
              </a:r>
              <a:br>
                <a:rPr lang="en-US" sz="2400" dirty="0">
                  <a:latin typeface="Arial"/>
                  <a:cs typeface="Arial"/>
                </a:rPr>
              </a:br>
              <a:r>
                <a:rPr lang="en-US" sz="2400" dirty="0">
                  <a:latin typeface="Arial"/>
                  <a:cs typeface="Arial"/>
                </a:rPr>
                <a:t>due to buyers leaving market</a:t>
              </a:r>
            </a:p>
          </p:txBody>
        </p:sp>
      </p:grpSp>
      <p:grpSp>
        <p:nvGrpSpPr>
          <p:cNvPr id="7" name="Group 32"/>
          <p:cNvGrpSpPr>
            <a:grpSpLocks/>
          </p:cNvGrpSpPr>
          <p:nvPr/>
        </p:nvGrpSpPr>
        <p:grpSpPr bwMode="auto">
          <a:xfrm>
            <a:off x="152400" y="3514725"/>
            <a:ext cx="4329113" cy="1811338"/>
            <a:chOff x="490" y="2214"/>
            <a:chExt cx="2727" cy="1141"/>
          </a:xfrm>
        </p:grpSpPr>
        <p:sp>
          <p:nvSpPr>
            <p:cNvPr id="9233" name="Line 31"/>
            <p:cNvSpPr>
              <a:spLocks noChangeShapeType="1"/>
            </p:cNvSpPr>
            <p:nvPr/>
          </p:nvSpPr>
          <p:spPr bwMode="auto">
            <a:xfrm flipV="1">
              <a:off x="2252" y="2214"/>
              <a:ext cx="965" cy="523"/>
            </a:xfrm>
            <a:prstGeom prst="line">
              <a:avLst/>
            </a:prstGeom>
            <a:noFill/>
            <a:ln w="12700">
              <a:solidFill>
                <a:srgbClr val="00CC00"/>
              </a:solidFill>
              <a:round/>
              <a:headEnd/>
              <a:tailEnd/>
            </a:ln>
          </p:spPr>
          <p:txBody>
            <a:bodyPr/>
            <a:lstStyle/>
            <a:p>
              <a:endParaRPr lang="en-US">
                <a:latin typeface="Arial"/>
                <a:cs typeface="Arial"/>
              </a:endParaRPr>
            </a:p>
          </p:txBody>
        </p:sp>
        <p:sp>
          <p:nvSpPr>
            <p:cNvPr id="9234" name="Text Box 28"/>
            <p:cNvSpPr txBox="1">
              <a:spLocks noChangeArrowheads="1"/>
            </p:cNvSpPr>
            <p:nvPr/>
          </p:nvSpPr>
          <p:spPr bwMode="auto">
            <a:xfrm>
              <a:off x="490" y="2601"/>
              <a:ext cx="1867" cy="754"/>
            </a:xfrm>
            <a:prstGeom prst="rect">
              <a:avLst/>
            </a:prstGeom>
            <a:solidFill>
              <a:srgbClr val="FFFFCC"/>
            </a:solidFill>
            <a:ln w="9525">
              <a:solidFill>
                <a:srgbClr val="00CC00"/>
              </a:solidFill>
              <a:miter lim="800000"/>
              <a:headEnd/>
              <a:tailEnd/>
            </a:ln>
          </p:spPr>
          <p:txBody>
            <a:bodyPr>
              <a:spAutoFit/>
            </a:bodyPr>
            <a:lstStyle/>
            <a:p>
              <a:pPr marL="403225" indent="-403225">
                <a:spcBef>
                  <a:spcPct val="50000"/>
                </a:spcBef>
              </a:pPr>
              <a:r>
                <a:rPr lang="en-US" sz="2400">
                  <a:latin typeface="Arial"/>
                  <a:cs typeface="Arial"/>
                </a:rPr>
                <a:t>2. 	Fall in CS due to remaining buyers </a:t>
              </a:r>
              <a:br>
                <a:rPr lang="en-US" sz="2400">
                  <a:latin typeface="Arial"/>
                  <a:cs typeface="Arial"/>
                </a:rPr>
              </a:br>
              <a:r>
                <a:rPr lang="en-US" sz="2400">
                  <a:latin typeface="Arial"/>
                  <a:cs typeface="Arial"/>
                </a:rPr>
                <a:t>paying higher </a:t>
              </a:r>
              <a:r>
                <a:rPr lang="en-US" sz="2400" b="1" i="1">
                  <a:latin typeface="Arial"/>
                  <a:cs typeface="Arial"/>
                </a:rPr>
                <a:t>P</a:t>
              </a:r>
            </a:p>
          </p:txBody>
        </p:sp>
      </p:gr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9" name="Slide Number Placeholder 8"/>
          <p:cNvSpPr>
            <a:spLocks noGrp="1"/>
          </p:cNvSpPr>
          <p:nvPr>
            <p:ph type="sldNum" sz="quarter" idx="13"/>
          </p:nvPr>
        </p:nvSpPr>
        <p:spPr/>
        <p:txBody>
          <a:bodyPr/>
          <a:lstStyle/>
          <a:p>
            <a:pPr>
              <a:defRPr/>
            </a:pPr>
            <a:fld id="{2F37425F-5E17-4209-B948-B5CE2119E408}" type="slidenum">
              <a:rPr lang="en-US" smtClean="0"/>
              <a:pPr>
                <a:defRPr/>
              </a:pPr>
              <a:t>8</a:t>
            </a:fld>
            <a:endParaRPr lang="en-US" dirty="0"/>
          </a:p>
        </p:txBody>
      </p:sp>
    </p:spTree>
    <p:extLst>
      <p:ext uri="{BB962C8B-B14F-4D97-AF65-F5344CB8AC3E}">
        <p14:creationId xmlns:p14="http://schemas.microsoft.com/office/powerpoint/2010/main" val="13322888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71">
                                            <p:txEl>
                                              <p:pRg st="0" end="0"/>
                                            </p:txEl>
                                          </p:spTgt>
                                        </p:tgtEl>
                                        <p:attrNameLst>
                                          <p:attrName>style.visibility</p:attrName>
                                        </p:attrNameLst>
                                      </p:cBhvr>
                                      <p:to>
                                        <p:strVal val="visible"/>
                                      </p:to>
                                    </p:set>
                                    <p:animEffect transition="in" filter="wipe(left)">
                                      <p:cBhvr>
                                        <p:cTn id="7" dur="500"/>
                                        <p:tgtEl>
                                          <p:spTgt spid="117771">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7771">
                                            <p:txEl>
                                              <p:pRg st="1" end="1"/>
                                            </p:txEl>
                                          </p:spTgt>
                                        </p:tgtEl>
                                        <p:attrNameLst>
                                          <p:attrName>style.visibility</p:attrName>
                                        </p:attrNameLst>
                                      </p:cBhvr>
                                      <p:to>
                                        <p:strVal val="visible"/>
                                      </p:to>
                                    </p:set>
                                    <p:animEffect transition="in" filter="wipe(left)">
                                      <p:cBhvr>
                                        <p:cTn id="16" dur="500"/>
                                        <p:tgtEl>
                                          <p:spTgt spid="117771">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7784"/>
                                        </p:tgtEl>
                                        <p:attrNameLst>
                                          <p:attrName>style.visibility</p:attrName>
                                        </p:attrNameLst>
                                      </p:cBhvr>
                                      <p:to>
                                        <p:strVal val="visible"/>
                                      </p:to>
                                    </p:set>
                                    <p:animEffect transition="in" filter="fade">
                                      <p:cBhvr>
                                        <p:cTn id="20" dur="500"/>
                                        <p:tgtEl>
                                          <p:spTgt spid="11778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7771">
                                            <p:txEl>
                                              <p:pRg st="2" end="2"/>
                                            </p:txEl>
                                          </p:spTgt>
                                        </p:tgtEl>
                                        <p:attrNameLst>
                                          <p:attrName>style.visibility</p:attrName>
                                        </p:attrNameLst>
                                      </p:cBhvr>
                                      <p:to>
                                        <p:strVal val="visible"/>
                                      </p:to>
                                    </p:set>
                                    <p:animEffect transition="in" filter="wipe(left)">
                                      <p:cBhvr>
                                        <p:cTn id="25" dur="500"/>
                                        <p:tgtEl>
                                          <p:spTgt spid="11777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785"/>
                                        </p:tgtEl>
                                        <p:attrNameLst>
                                          <p:attrName>style.visibility</p:attrName>
                                        </p:attrNameLst>
                                      </p:cBhvr>
                                      <p:to>
                                        <p:strVal val="visible"/>
                                      </p:to>
                                    </p:set>
                                    <p:animEffect transition="in" filter="fade">
                                      <p:cBhvr>
                                        <p:cTn id="33" dur="500"/>
                                        <p:tgtEl>
                                          <p:spTgt spid="11778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7786"/>
                                        </p:tgtEl>
                                        <p:attrNameLst>
                                          <p:attrName>style.visibility</p:attrName>
                                        </p:attrNameLst>
                                      </p:cBhvr>
                                      <p:to>
                                        <p:strVal val="visible"/>
                                      </p:to>
                                    </p:set>
                                    <p:animEffect transition="in" filter="fade">
                                      <p:cBhvr>
                                        <p:cTn id="41" dur="500"/>
                                        <p:tgtEl>
                                          <p:spTgt spid="117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5" grpId="0" animBg="1"/>
      <p:bldP spid="117786" grpId="0" animBg="1"/>
      <p:bldP spid="117771" grpId="0" build="p" bldLvl="5"/>
      <p:bldP spid="11778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ext uri="{D42A27DB-BD31-4B8C-83A1-F6EECF244321}">
                <p14:modId xmlns:p14="http://schemas.microsoft.com/office/powerpoint/2010/main" val="1824105328"/>
              </p:ext>
            </p:extLst>
          </p:nvPr>
        </p:nvGraphicFramePr>
        <p:xfrm>
          <a:off x="214313" y="1033463"/>
          <a:ext cx="4548187" cy="5200650"/>
        </p:xfrm>
        <a:graphic>
          <a:graphicData uri="http://schemas.openxmlformats.org/presentationml/2006/ole">
            <mc:AlternateContent xmlns:mc="http://schemas.openxmlformats.org/markup-compatibility/2006">
              <mc:Choice xmlns:v="urn:schemas-microsoft-com:vml" Requires="v">
                <p:oleObj spid="_x0000_s13334" name="Worksheet" r:id="rId4" imgW="2781181" imgH="3181231" progId="Excel.Sheet.8">
                  <p:embed/>
                </p:oleObj>
              </mc:Choice>
              <mc:Fallback>
                <p:oleObj name="Worksheet" r:id="rId4" imgW="2781181" imgH="318123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1033463"/>
                        <a:ext cx="4548187" cy="520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Rectangle 3"/>
          <p:cNvSpPr>
            <a:spLocks noGrp="1" noChangeArrowheads="1"/>
          </p:cNvSpPr>
          <p:nvPr>
            <p:ph type="title"/>
          </p:nvPr>
        </p:nvSpPr>
        <p:spPr/>
        <p:txBody>
          <a:bodyPr/>
          <a:lstStyle/>
          <a:p>
            <a:pPr eaLnBrk="1" hangingPunct="1"/>
            <a:r>
              <a:rPr lang="en-US" sz="3600"/>
              <a:t>Cost and the Supply Curve</a:t>
            </a:r>
          </a:p>
        </p:txBody>
      </p:sp>
      <p:sp>
        <p:nvSpPr>
          <p:cNvPr id="5" name="Text Placeholder 4"/>
          <p:cNvSpPr>
            <a:spLocks noGrp="1"/>
          </p:cNvSpPr>
          <p:nvPr>
            <p:ph type="body" sz="quarter" idx="12"/>
          </p:nvPr>
        </p:nvSpPr>
        <p:spPr>
          <a:xfrm>
            <a:off x="5867400" y="901700"/>
            <a:ext cx="2933699" cy="4826000"/>
          </a:xfrm>
        </p:spPr>
        <p:txBody>
          <a:bodyPr/>
          <a:lstStyle/>
          <a:p>
            <a:r>
              <a:rPr lang="en-US" sz="2800" dirty="0">
                <a:cs typeface="Arial"/>
              </a:rPr>
              <a:t>At each </a:t>
            </a:r>
            <a:r>
              <a:rPr lang="en-US" sz="2800" b="1" i="1" dirty="0">
                <a:cs typeface="Arial"/>
              </a:rPr>
              <a:t>Q</a:t>
            </a:r>
            <a:r>
              <a:rPr lang="en-US" sz="2800" dirty="0">
                <a:cs typeface="Arial"/>
              </a:rPr>
              <a:t>, the height of the </a:t>
            </a:r>
            <a:r>
              <a:rPr lang="en-US" sz="2800" b="1" i="1" dirty="0">
                <a:cs typeface="Arial"/>
              </a:rPr>
              <a:t>S</a:t>
            </a:r>
            <a:r>
              <a:rPr lang="en-US" sz="2800" dirty="0">
                <a:cs typeface="Arial"/>
              </a:rPr>
              <a:t> curve is the cost of the </a:t>
            </a:r>
            <a:r>
              <a:rPr lang="en-US" sz="2800" b="1" i="1" dirty="0">
                <a:solidFill>
                  <a:srgbClr val="990099"/>
                </a:solidFill>
                <a:cs typeface="Arial"/>
              </a:rPr>
              <a:t>marginal seller</a:t>
            </a:r>
            <a:r>
              <a:rPr lang="en-US" sz="2800" dirty="0">
                <a:cs typeface="Arial"/>
              </a:rPr>
              <a:t>, the seller who would leave the market if the price were any lower.</a:t>
            </a:r>
          </a:p>
          <a:p>
            <a:endParaRPr lang="en-US" sz="2800" dirty="0"/>
          </a:p>
        </p:txBody>
      </p:sp>
      <p:sp>
        <p:nvSpPr>
          <p:cNvPr id="13318" name="Text Box 4"/>
          <p:cNvSpPr txBox="1">
            <a:spLocks noChangeArrowheads="1"/>
          </p:cNvSpPr>
          <p:nvPr/>
        </p:nvSpPr>
        <p:spPr bwMode="auto">
          <a:xfrm>
            <a:off x="1166813" y="979488"/>
            <a:ext cx="403225" cy="519112"/>
          </a:xfrm>
          <a:prstGeom prst="rect">
            <a:avLst/>
          </a:prstGeom>
          <a:solidFill>
            <a:schemeClr val="bg1"/>
          </a:solidFill>
          <a:ln w="9525">
            <a:noFill/>
            <a:miter lim="800000"/>
            <a:headEnd/>
            <a:tailEnd/>
          </a:ln>
        </p:spPr>
        <p:txBody>
          <a:bodyPr>
            <a:spAutoFit/>
          </a:bodyPr>
          <a:lstStyle/>
          <a:p>
            <a:pPr>
              <a:spcBef>
                <a:spcPct val="50000"/>
              </a:spcBef>
            </a:pPr>
            <a:r>
              <a:rPr lang="en-US" sz="2800" b="1" i="1">
                <a:latin typeface="Arial"/>
                <a:cs typeface="Arial"/>
              </a:rPr>
              <a:t>P</a:t>
            </a:r>
          </a:p>
        </p:txBody>
      </p:sp>
      <p:sp>
        <p:nvSpPr>
          <p:cNvPr id="13319" name="Text Box 5"/>
          <p:cNvSpPr txBox="1">
            <a:spLocks noChangeArrowheads="1"/>
          </p:cNvSpPr>
          <p:nvPr/>
        </p:nvSpPr>
        <p:spPr bwMode="auto">
          <a:xfrm>
            <a:off x="4276725" y="5080000"/>
            <a:ext cx="474663" cy="519113"/>
          </a:xfrm>
          <a:prstGeom prst="rect">
            <a:avLst/>
          </a:prstGeom>
          <a:solidFill>
            <a:schemeClr val="bg1"/>
          </a:solidFill>
          <a:ln w="9525">
            <a:noFill/>
            <a:miter lim="800000"/>
            <a:headEnd/>
            <a:tailEnd/>
          </a:ln>
        </p:spPr>
        <p:txBody>
          <a:bodyPr>
            <a:spAutoFit/>
          </a:bodyPr>
          <a:lstStyle/>
          <a:p>
            <a:pPr>
              <a:spcBef>
                <a:spcPct val="50000"/>
              </a:spcBef>
            </a:pPr>
            <a:r>
              <a:rPr lang="en-US" sz="2800" b="1" i="1">
                <a:latin typeface="Arial"/>
                <a:cs typeface="Arial"/>
              </a:rPr>
              <a:t>Q</a:t>
            </a:r>
          </a:p>
        </p:txBody>
      </p:sp>
      <p:sp>
        <p:nvSpPr>
          <p:cNvPr id="13320" name="Line 6"/>
          <p:cNvSpPr>
            <a:spLocks noChangeShapeType="1"/>
          </p:cNvSpPr>
          <p:nvPr/>
        </p:nvSpPr>
        <p:spPr bwMode="auto">
          <a:xfrm flipV="1">
            <a:off x="2178050" y="3541713"/>
            <a:ext cx="0" cy="920750"/>
          </a:xfrm>
          <a:prstGeom prst="line">
            <a:avLst/>
          </a:prstGeom>
          <a:noFill/>
          <a:ln w="57150">
            <a:solidFill>
              <a:srgbClr val="339966"/>
            </a:solidFill>
            <a:round/>
            <a:headEnd/>
            <a:tailEnd/>
          </a:ln>
        </p:spPr>
        <p:txBody>
          <a:bodyPr/>
          <a:lstStyle/>
          <a:p>
            <a:endParaRPr lang="en-US">
              <a:latin typeface="Arial"/>
              <a:cs typeface="Arial"/>
            </a:endParaRPr>
          </a:p>
        </p:txBody>
      </p:sp>
      <p:sp>
        <p:nvSpPr>
          <p:cNvPr id="13321" name="Line 7"/>
          <p:cNvSpPr>
            <a:spLocks noChangeShapeType="1"/>
          </p:cNvSpPr>
          <p:nvPr/>
        </p:nvSpPr>
        <p:spPr bwMode="auto">
          <a:xfrm flipV="1">
            <a:off x="2989263" y="2195513"/>
            <a:ext cx="0" cy="1366837"/>
          </a:xfrm>
          <a:prstGeom prst="line">
            <a:avLst/>
          </a:prstGeom>
          <a:noFill/>
          <a:ln w="57150">
            <a:solidFill>
              <a:srgbClr val="339966"/>
            </a:solidFill>
            <a:round/>
            <a:headEnd/>
            <a:tailEnd/>
          </a:ln>
        </p:spPr>
        <p:txBody>
          <a:bodyPr/>
          <a:lstStyle/>
          <a:p>
            <a:endParaRPr lang="en-US">
              <a:latin typeface="Arial"/>
              <a:cs typeface="Arial"/>
            </a:endParaRPr>
          </a:p>
        </p:txBody>
      </p:sp>
      <p:sp>
        <p:nvSpPr>
          <p:cNvPr id="13322" name="Line 8"/>
          <p:cNvSpPr>
            <a:spLocks noChangeShapeType="1"/>
          </p:cNvSpPr>
          <p:nvPr/>
        </p:nvSpPr>
        <p:spPr bwMode="auto">
          <a:xfrm>
            <a:off x="1341438" y="4433888"/>
            <a:ext cx="842962"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3323" name="Line 9"/>
          <p:cNvSpPr>
            <a:spLocks noChangeShapeType="1"/>
          </p:cNvSpPr>
          <p:nvPr/>
        </p:nvSpPr>
        <p:spPr bwMode="auto">
          <a:xfrm flipV="1">
            <a:off x="1368425" y="4445000"/>
            <a:ext cx="0" cy="884238"/>
          </a:xfrm>
          <a:prstGeom prst="line">
            <a:avLst/>
          </a:prstGeom>
          <a:noFill/>
          <a:ln w="57150">
            <a:solidFill>
              <a:srgbClr val="339966"/>
            </a:solidFill>
            <a:round/>
            <a:headEnd/>
            <a:tailEnd/>
          </a:ln>
        </p:spPr>
        <p:txBody>
          <a:bodyPr/>
          <a:lstStyle/>
          <a:p>
            <a:endParaRPr lang="en-US">
              <a:latin typeface="Arial"/>
              <a:cs typeface="Arial"/>
            </a:endParaRPr>
          </a:p>
        </p:txBody>
      </p:sp>
      <p:sp>
        <p:nvSpPr>
          <p:cNvPr id="13324" name="Line 10"/>
          <p:cNvSpPr>
            <a:spLocks noChangeShapeType="1"/>
          </p:cNvSpPr>
          <p:nvPr/>
        </p:nvSpPr>
        <p:spPr bwMode="auto">
          <a:xfrm>
            <a:off x="2151063" y="3533775"/>
            <a:ext cx="842962"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3325" name="Line 11"/>
          <p:cNvSpPr>
            <a:spLocks noChangeShapeType="1"/>
          </p:cNvSpPr>
          <p:nvPr/>
        </p:nvSpPr>
        <p:spPr bwMode="auto">
          <a:xfrm>
            <a:off x="2962275" y="2200275"/>
            <a:ext cx="823913"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3326" name="Line 12"/>
          <p:cNvSpPr>
            <a:spLocks noChangeShapeType="1"/>
          </p:cNvSpPr>
          <p:nvPr/>
        </p:nvSpPr>
        <p:spPr bwMode="auto">
          <a:xfrm flipV="1">
            <a:off x="3783013" y="1497013"/>
            <a:ext cx="0" cy="731837"/>
          </a:xfrm>
          <a:prstGeom prst="line">
            <a:avLst/>
          </a:prstGeom>
          <a:noFill/>
          <a:ln w="57150">
            <a:solidFill>
              <a:srgbClr val="339966"/>
            </a:solidFill>
            <a:round/>
            <a:headEnd/>
            <a:tailEnd/>
          </a:ln>
        </p:spPr>
        <p:txBody>
          <a:bodyPr/>
          <a:lstStyle/>
          <a:p>
            <a:endParaRPr lang="en-US">
              <a:latin typeface="Arial"/>
              <a:cs typeface="Arial"/>
            </a:endParaRPr>
          </a:p>
        </p:txBody>
      </p:sp>
      <p:sp>
        <p:nvSpPr>
          <p:cNvPr id="146451" name="Text Box 19"/>
          <p:cNvSpPr txBox="1">
            <a:spLocks noChangeArrowheads="1"/>
          </p:cNvSpPr>
          <p:nvPr/>
        </p:nvSpPr>
        <p:spPr bwMode="auto">
          <a:xfrm>
            <a:off x="6059488" y="1285875"/>
            <a:ext cx="2759075" cy="483337"/>
          </a:xfrm>
          <a:prstGeom prst="rect">
            <a:avLst/>
          </a:prstGeom>
          <a:noFill/>
          <a:ln w="9525">
            <a:noFill/>
            <a:miter lim="800000"/>
            <a:headEnd/>
            <a:tailEnd/>
          </a:ln>
        </p:spPr>
        <p:txBody>
          <a:bodyPr>
            <a:spAutoFit/>
          </a:bodyPr>
          <a:lstStyle/>
          <a:p>
            <a:pPr>
              <a:lnSpc>
                <a:spcPct val="105000"/>
              </a:lnSpc>
              <a:spcBef>
                <a:spcPct val="40000"/>
              </a:spcBef>
            </a:pPr>
            <a:endParaRPr lang="en-US" sz="2600" dirty="0">
              <a:latin typeface="Arial"/>
              <a:cs typeface="Arial"/>
            </a:endParaRPr>
          </a:p>
        </p:txBody>
      </p:sp>
      <p:grpSp>
        <p:nvGrpSpPr>
          <p:cNvPr id="2" name="Group 23"/>
          <p:cNvGrpSpPr>
            <a:grpSpLocks/>
          </p:cNvGrpSpPr>
          <p:nvPr/>
        </p:nvGrpSpPr>
        <p:grpSpPr bwMode="auto">
          <a:xfrm>
            <a:off x="3883025" y="1762125"/>
            <a:ext cx="1836738" cy="863600"/>
            <a:chOff x="2446" y="1110"/>
            <a:chExt cx="1157" cy="544"/>
          </a:xfrm>
        </p:grpSpPr>
        <p:sp>
          <p:nvSpPr>
            <p:cNvPr id="13335" name="Line 24"/>
            <p:cNvSpPr>
              <a:spLocks noChangeShapeType="1"/>
            </p:cNvSpPr>
            <p:nvPr/>
          </p:nvSpPr>
          <p:spPr bwMode="auto">
            <a:xfrm flipH="1">
              <a:off x="2446" y="1387"/>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3336" name="Text Box 25"/>
            <p:cNvSpPr txBox="1">
              <a:spLocks noChangeArrowheads="1"/>
            </p:cNvSpPr>
            <p:nvPr/>
          </p:nvSpPr>
          <p:spPr bwMode="auto">
            <a:xfrm>
              <a:off x="2668" y="1110"/>
              <a:ext cx="935" cy="544"/>
            </a:xfrm>
            <a:prstGeom prst="rect">
              <a:avLst/>
            </a:prstGeom>
            <a:solidFill>
              <a:srgbClr val="66FF66"/>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Chrissy’s </a:t>
              </a:r>
              <a:br>
                <a:rPr lang="en-US" sz="2500" dirty="0">
                  <a:latin typeface="Arial"/>
                  <a:cs typeface="Arial"/>
                </a:rPr>
              </a:br>
              <a:r>
                <a:rPr lang="en-US" sz="2500" dirty="0">
                  <a:latin typeface="Arial"/>
                  <a:cs typeface="Arial"/>
                </a:rPr>
                <a:t>cost</a:t>
              </a:r>
            </a:p>
          </p:txBody>
        </p:sp>
      </p:grpSp>
      <p:grpSp>
        <p:nvGrpSpPr>
          <p:cNvPr id="3" name="Group 26"/>
          <p:cNvGrpSpPr>
            <a:grpSpLocks/>
          </p:cNvGrpSpPr>
          <p:nvPr/>
        </p:nvGrpSpPr>
        <p:grpSpPr bwMode="auto">
          <a:xfrm>
            <a:off x="3073400" y="3009900"/>
            <a:ext cx="1819275" cy="863600"/>
            <a:chOff x="1936" y="1896"/>
            <a:chExt cx="1146" cy="544"/>
          </a:xfrm>
        </p:grpSpPr>
        <p:sp>
          <p:nvSpPr>
            <p:cNvPr id="13333" name="Line 27"/>
            <p:cNvSpPr>
              <a:spLocks noChangeShapeType="1"/>
            </p:cNvSpPr>
            <p:nvPr/>
          </p:nvSpPr>
          <p:spPr bwMode="auto">
            <a:xfrm flipH="1">
              <a:off x="1936" y="2225"/>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3334" name="Text Box 28"/>
            <p:cNvSpPr txBox="1">
              <a:spLocks noChangeArrowheads="1"/>
            </p:cNvSpPr>
            <p:nvPr/>
          </p:nvSpPr>
          <p:spPr bwMode="auto">
            <a:xfrm>
              <a:off x="2205" y="1896"/>
              <a:ext cx="877" cy="544"/>
            </a:xfrm>
            <a:prstGeom prst="rect">
              <a:avLst/>
            </a:prstGeom>
            <a:solidFill>
              <a:srgbClr val="66FF66"/>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Janet’s cost</a:t>
              </a:r>
            </a:p>
          </p:txBody>
        </p:sp>
      </p:grpSp>
      <p:grpSp>
        <p:nvGrpSpPr>
          <p:cNvPr id="4" name="Group 29"/>
          <p:cNvGrpSpPr>
            <a:grpSpLocks/>
          </p:cNvGrpSpPr>
          <p:nvPr/>
        </p:nvGrpSpPr>
        <p:grpSpPr bwMode="auto">
          <a:xfrm>
            <a:off x="2263775" y="4197350"/>
            <a:ext cx="2578100" cy="482600"/>
            <a:chOff x="1426" y="2644"/>
            <a:chExt cx="1624" cy="304"/>
          </a:xfrm>
        </p:grpSpPr>
        <p:sp>
          <p:nvSpPr>
            <p:cNvPr id="13331" name="Line 30"/>
            <p:cNvSpPr>
              <a:spLocks noChangeShapeType="1"/>
            </p:cNvSpPr>
            <p:nvPr/>
          </p:nvSpPr>
          <p:spPr bwMode="auto">
            <a:xfrm flipH="1">
              <a:off x="1426" y="2796"/>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3332" name="Text Box 31"/>
            <p:cNvSpPr txBox="1">
              <a:spLocks noChangeArrowheads="1"/>
            </p:cNvSpPr>
            <p:nvPr/>
          </p:nvSpPr>
          <p:spPr bwMode="auto">
            <a:xfrm>
              <a:off x="1702" y="2644"/>
              <a:ext cx="1348" cy="304"/>
            </a:xfrm>
            <a:prstGeom prst="rect">
              <a:avLst/>
            </a:prstGeom>
            <a:solidFill>
              <a:srgbClr val="66FF66"/>
            </a:solidFill>
            <a:ln w="9525">
              <a:solidFill>
                <a:schemeClr val="tx1"/>
              </a:solidFill>
              <a:miter lim="800000"/>
              <a:headEnd/>
              <a:tailEnd/>
            </a:ln>
          </p:spPr>
          <p:txBody>
            <a:bodyPr>
              <a:spAutoFit/>
            </a:bodyPr>
            <a:lstStyle/>
            <a:p>
              <a:pPr algn="ctr">
                <a:spcBef>
                  <a:spcPct val="50000"/>
                </a:spcBef>
              </a:pPr>
              <a:r>
                <a:rPr lang="en-US" sz="2500" dirty="0">
                  <a:latin typeface="Arial"/>
                  <a:cs typeface="Arial"/>
                </a:rPr>
                <a:t>Jack’s cost</a:t>
              </a:r>
            </a:p>
          </p:txBody>
        </p:sp>
      </p:grpSp>
      <p:sp>
        <p:nvSpPr>
          <p:cNvPr id="6" name="Footer Placeholder 5"/>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Tree>
    <p:extLst>
      <p:ext uri="{BB962C8B-B14F-4D97-AF65-F5344CB8AC3E}">
        <p14:creationId xmlns:p14="http://schemas.microsoft.com/office/powerpoint/2010/main" val="634961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46451">
                                            <p:txEl>
                                              <p:pRg st="0" end="0"/>
                                            </p:txEl>
                                          </p:spTgt>
                                        </p:tgtEl>
                                        <p:attrNameLst>
                                          <p:attrName>style.visibility</p:attrName>
                                        </p:attrNameLst>
                                      </p:cBhvr>
                                      <p:to>
                                        <p:strVal val="visible"/>
                                      </p:to>
                                    </p:set>
                                    <p:animEffect transition="in" filter="wipe(left)">
                                      <p:cBhvr>
                                        <p:cTn id="7" dur="500"/>
                                        <p:tgtEl>
                                          <p:spTgt spid="146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1" grpId="0" build="p"/>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8704</TotalTime>
  <Words>4213</Words>
  <Application>Microsoft Office PowerPoint</Application>
  <PresentationFormat>如螢幕大小 (4:3)</PresentationFormat>
  <Paragraphs>364</Paragraphs>
  <Slides>25</Slides>
  <Notes>25</Notes>
  <HiddenSlides>0</HiddenSlides>
  <MMClips>0</MMClips>
  <ScaleCrop>false</ScaleCrop>
  <HeadingPairs>
    <vt:vector size="8" baseType="variant">
      <vt:variant>
        <vt:lpstr>使用字型</vt:lpstr>
      </vt:variant>
      <vt:variant>
        <vt:i4>8</vt:i4>
      </vt:variant>
      <vt:variant>
        <vt:lpstr>佈景主題</vt:lpstr>
      </vt:variant>
      <vt:variant>
        <vt:i4>9</vt:i4>
      </vt:variant>
      <vt:variant>
        <vt:lpstr>內嵌 OLE 伺服程式</vt:lpstr>
      </vt:variant>
      <vt:variant>
        <vt:i4>1</vt:i4>
      </vt:variant>
      <vt:variant>
        <vt:lpstr>投影片標題</vt:lpstr>
      </vt:variant>
      <vt:variant>
        <vt:i4>25</vt:i4>
      </vt:variant>
    </vt:vector>
  </HeadingPairs>
  <TitlesOfParts>
    <vt:vector size="43" baseType="lpstr">
      <vt:lpstr>Sabon-Bold</vt:lpstr>
      <vt:lpstr>Arial</vt:lpstr>
      <vt:lpstr>Arial Narrow</vt:lpstr>
      <vt:lpstr>Calibri</vt:lpstr>
      <vt:lpstr>Cambria</vt:lpstr>
      <vt:lpstr>Cambria Math</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Worksheet</vt:lpstr>
      <vt:lpstr>PowerPoint 簡報</vt:lpstr>
      <vt:lpstr>Welfare Economics</vt:lpstr>
      <vt:lpstr>WTP and the Demand Curve</vt:lpstr>
      <vt:lpstr>CS and the Demand Curve</vt:lpstr>
      <vt:lpstr>CS and the Demand Curve</vt:lpstr>
      <vt:lpstr>CS with Lots of Buyers &amp; a Smooth D Curve</vt:lpstr>
      <vt:lpstr>CS with Lots of Buyers &amp; a Smooth D Curve</vt:lpstr>
      <vt:lpstr>How a Higher Price Reduces CS</vt:lpstr>
      <vt:lpstr>Cost and the Supply Curve</vt:lpstr>
      <vt:lpstr>Producer Surplus and the S Curve</vt:lpstr>
      <vt:lpstr>PS with Lots of Sellers &amp; a Smooth S Curve</vt:lpstr>
      <vt:lpstr>PS with Lots of Sellers &amp; a Smooth S Curve</vt:lpstr>
      <vt:lpstr>How a Lower Price Reduces PS</vt:lpstr>
      <vt:lpstr>Market’s Allocation of Resources</vt:lpstr>
      <vt:lpstr>Market’s Allocation of Resources</vt:lpstr>
      <vt:lpstr>Evaluating the Market Equilibrium</vt:lpstr>
      <vt:lpstr>Which Buyers Consume the Good?</vt:lpstr>
      <vt:lpstr>Which Sellers Produce the Good?</vt:lpstr>
      <vt:lpstr>Does Equilibrium Q  Maximize Total Surplus?</vt:lpstr>
      <vt:lpstr>Does Equilibrium Q  Maximize Total Surplus?</vt:lpstr>
      <vt:lpstr>Adam Smith and the Invisible Hand Passages from The Wealth of Nations, 1776</vt:lpstr>
      <vt:lpstr>Adam Smith and the Invisible Hand Passages from The Wealth of Nations, 1776</vt:lpstr>
      <vt:lpstr>Market Efficiency</vt:lpstr>
      <vt:lpstr>Market Efficiency &amp; Market Failure</vt:lpstr>
      <vt:lpstr>Market Efficiency &amp; Market Failure</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293</cp:revision>
  <dcterms:created xsi:type="dcterms:W3CDTF">2016-03-16T19:41:09Z</dcterms:created>
  <dcterms:modified xsi:type="dcterms:W3CDTF">2020-11-05T13:10:54Z</dcterms:modified>
</cp:coreProperties>
</file>