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40"/>
  </p:notesMasterIdLst>
  <p:handoutMasterIdLst>
    <p:handoutMasterId r:id="rId41"/>
  </p:handoutMasterIdLst>
  <p:sldIdLst>
    <p:sldId id="256" r:id="rId10"/>
    <p:sldId id="374" r:id="rId11"/>
    <p:sldId id="1115" r:id="rId12"/>
    <p:sldId id="1116" r:id="rId13"/>
    <p:sldId id="1117" r:id="rId14"/>
    <p:sldId id="1058" r:id="rId15"/>
    <p:sldId id="1059" r:id="rId16"/>
    <p:sldId id="1118" r:id="rId17"/>
    <p:sldId id="1119" r:id="rId18"/>
    <p:sldId id="1098" r:id="rId19"/>
    <p:sldId id="1065" r:id="rId20"/>
    <p:sldId id="1066" r:id="rId21"/>
    <p:sldId id="1067" r:id="rId22"/>
    <p:sldId id="1071" r:id="rId23"/>
    <p:sldId id="1073" r:id="rId24"/>
    <p:sldId id="1120" r:id="rId25"/>
    <p:sldId id="1122" r:id="rId26"/>
    <p:sldId id="1121" r:id="rId27"/>
    <p:sldId id="1124" r:id="rId28"/>
    <p:sldId id="1123" r:id="rId29"/>
    <p:sldId id="1125" r:id="rId30"/>
    <p:sldId id="1126" r:id="rId31"/>
    <p:sldId id="1127" r:id="rId32"/>
    <p:sldId id="1128" r:id="rId33"/>
    <p:sldId id="1129" r:id="rId34"/>
    <p:sldId id="1130" r:id="rId35"/>
    <p:sldId id="1131" r:id="rId36"/>
    <p:sldId id="1050" r:id="rId37"/>
    <p:sldId id="1132" r:id="rId38"/>
    <p:sldId id="113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66FF99"/>
    <a:srgbClr val="005EA4"/>
    <a:srgbClr val="B8E08C"/>
    <a:srgbClr val="AE1221"/>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57356" autoAdjust="0"/>
  </p:normalViewPr>
  <p:slideViewPr>
    <p:cSldViewPr>
      <p:cViewPr>
        <p:scale>
          <a:sx n="60" d="100"/>
          <a:sy n="60" d="100"/>
        </p:scale>
        <p:origin x="-1578" y="-72"/>
      </p:cViewPr>
      <p:guideLst>
        <p:guide orient="horz" pos="2160"/>
        <p:guide pos="2880"/>
      </p:guideLst>
    </p:cSldViewPr>
  </p:slideViewPr>
  <p:outlineViewPr>
    <p:cViewPr>
      <p:scale>
        <a:sx n="33" d="100"/>
        <a:sy n="33" d="100"/>
      </p:scale>
      <p:origin x="0" y="2292"/>
    </p:cViewPr>
  </p:outlineViewPr>
  <p:notesTextViewPr>
    <p:cViewPr>
      <p:scale>
        <a:sx n="1" d="1"/>
        <a:sy n="1" d="1"/>
      </p:scale>
      <p:origin x="0" y="0"/>
    </p:cViewPr>
  </p:notesTextViewPr>
  <p:sorterViewPr>
    <p:cViewPr>
      <p:scale>
        <a:sx n="80" d="100"/>
        <a:sy n="80" d="100"/>
      </p:scale>
      <p:origin x="0" y="3300"/>
    </p:cViewPr>
  </p:sorterViewPr>
  <p:notesViewPr>
    <p:cSldViewPr>
      <p:cViewPr>
        <p:scale>
          <a:sx n="60" d="100"/>
          <a:sy n="60" d="100"/>
        </p:scale>
        <p:origin x="-2748"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ea\Desktop\Cengage\Mankiw%208e\fred2\ch%2020%20poverty%20hstpov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0"/>
    </mc:Choice>
    <mc:Fallback>
      <c:style val="20"/>
    </mc:Fallback>
  </mc:AlternateContent>
  <c:chart>
    <c:autoTitleDeleted val="0"/>
    <c:plotArea>
      <c:layout/>
      <c:scatterChart>
        <c:scatterStyle val="lineMarker"/>
        <c:varyColors val="0"/>
        <c:ser>
          <c:idx val="0"/>
          <c:order val="0"/>
          <c:marker>
            <c:symbol val="none"/>
          </c:marker>
          <c:xVal>
            <c:numRef>
              <c:f>hstpov2a!$N$9:$N$63</c:f>
              <c:numCache>
                <c:formatCode>0</c:formatCode>
                <c:ptCount val="55"/>
                <c:pt idx="0">
                  <c:v>2014</c:v>
                </c:pt>
                <c:pt idx="1">
                  <c:v>2013</c:v>
                </c:pt>
                <c:pt idx="2">
                  <c:v>2012</c:v>
                </c:pt>
                <c:pt idx="3">
                  <c:v>2011</c:v>
                </c:pt>
                <c:pt idx="4">
                  <c:v>2010</c:v>
                </c:pt>
                <c:pt idx="5">
                  <c:v>2009</c:v>
                </c:pt>
                <c:pt idx="6">
                  <c:v>2008</c:v>
                </c:pt>
                <c:pt idx="7">
                  <c:v>2007</c:v>
                </c:pt>
                <c:pt idx="8">
                  <c:v>2006</c:v>
                </c:pt>
                <c:pt idx="9">
                  <c:v>2005</c:v>
                </c:pt>
                <c:pt idx="10">
                  <c:v>2004</c:v>
                </c:pt>
                <c:pt idx="11">
                  <c:v>2003</c:v>
                </c:pt>
                <c:pt idx="12">
                  <c:v>2002</c:v>
                </c:pt>
                <c:pt idx="13">
                  <c:v>2001</c:v>
                </c:pt>
                <c:pt idx="14">
                  <c:v>2000</c:v>
                </c:pt>
                <c:pt idx="15">
                  <c:v>1999</c:v>
                </c:pt>
                <c:pt idx="16">
                  <c:v>1998</c:v>
                </c:pt>
                <c:pt idx="17">
                  <c:v>1997</c:v>
                </c:pt>
                <c:pt idx="18">
                  <c:v>1996</c:v>
                </c:pt>
                <c:pt idx="19">
                  <c:v>1995</c:v>
                </c:pt>
                <c:pt idx="20">
                  <c:v>1994</c:v>
                </c:pt>
                <c:pt idx="21">
                  <c:v>1993</c:v>
                </c:pt>
                <c:pt idx="22">
                  <c:v>1992</c:v>
                </c:pt>
                <c:pt idx="23">
                  <c:v>1991</c:v>
                </c:pt>
                <c:pt idx="24">
                  <c:v>1990</c:v>
                </c:pt>
                <c:pt idx="25">
                  <c:v>1989</c:v>
                </c:pt>
                <c:pt idx="26">
                  <c:v>1988</c:v>
                </c:pt>
                <c:pt idx="27">
                  <c:v>1987</c:v>
                </c:pt>
                <c:pt idx="28">
                  <c:v>1986</c:v>
                </c:pt>
                <c:pt idx="29">
                  <c:v>1985</c:v>
                </c:pt>
                <c:pt idx="30">
                  <c:v>1984</c:v>
                </c:pt>
                <c:pt idx="31">
                  <c:v>1983</c:v>
                </c:pt>
                <c:pt idx="32">
                  <c:v>1982</c:v>
                </c:pt>
                <c:pt idx="33">
                  <c:v>1981</c:v>
                </c:pt>
                <c:pt idx="34">
                  <c:v>1980</c:v>
                </c:pt>
                <c:pt idx="35">
                  <c:v>1979</c:v>
                </c:pt>
                <c:pt idx="36">
                  <c:v>1978</c:v>
                </c:pt>
                <c:pt idx="37">
                  <c:v>1977</c:v>
                </c:pt>
                <c:pt idx="38">
                  <c:v>1976</c:v>
                </c:pt>
                <c:pt idx="39">
                  <c:v>1975</c:v>
                </c:pt>
                <c:pt idx="40">
                  <c:v>1974</c:v>
                </c:pt>
                <c:pt idx="41">
                  <c:v>1973</c:v>
                </c:pt>
                <c:pt idx="42">
                  <c:v>1972</c:v>
                </c:pt>
                <c:pt idx="43">
                  <c:v>1971</c:v>
                </c:pt>
                <c:pt idx="44">
                  <c:v>1970</c:v>
                </c:pt>
                <c:pt idx="45">
                  <c:v>1969</c:v>
                </c:pt>
                <c:pt idx="46">
                  <c:v>1968</c:v>
                </c:pt>
                <c:pt idx="47">
                  <c:v>1967</c:v>
                </c:pt>
                <c:pt idx="48">
                  <c:v>1966</c:v>
                </c:pt>
                <c:pt idx="49">
                  <c:v>1965</c:v>
                </c:pt>
                <c:pt idx="50">
                  <c:v>1964</c:v>
                </c:pt>
                <c:pt idx="51">
                  <c:v>1963</c:v>
                </c:pt>
                <c:pt idx="52">
                  <c:v>1962</c:v>
                </c:pt>
                <c:pt idx="53">
                  <c:v>1961</c:v>
                </c:pt>
                <c:pt idx="54">
                  <c:v>1960</c:v>
                </c:pt>
              </c:numCache>
            </c:numRef>
          </c:xVal>
          <c:yVal>
            <c:numRef>
              <c:f>hstpov2a!$O$9:$O$63</c:f>
              <c:numCache>
                <c:formatCode>#,##0.0</c:formatCode>
                <c:ptCount val="55"/>
                <c:pt idx="0">
                  <c:v>14.77</c:v>
                </c:pt>
                <c:pt idx="1">
                  <c:v>14.777799185999999</c:v>
                </c:pt>
                <c:pt idx="2">
                  <c:v>15</c:v>
                </c:pt>
                <c:pt idx="3">
                  <c:v>15</c:v>
                </c:pt>
                <c:pt idx="4">
                  <c:v>15.1</c:v>
                </c:pt>
                <c:pt idx="5" formatCode="0.0">
                  <c:v>14.3</c:v>
                </c:pt>
                <c:pt idx="6" formatCode="0.0">
                  <c:v>13.2</c:v>
                </c:pt>
                <c:pt idx="7" formatCode="0.0">
                  <c:v>12.5</c:v>
                </c:pt>
                <c:pt idx="8" formatCode="0.0">
                  <c:v>12.3</c:v>
                </c:pt>
                <c:pt idx="9" formatCode="0.0">
                  <c:v>12.6</c:v>
                </c:pt>
                <c:pt idx="10" formatCode="0.0">
                  <c:v>12.7</c:v>
                </c:pt>
                <c:pt idx="11" formatCode="0.0">
                  <c:v>12.5</c:v>
                </c:pt>
                <c:pt idx="12" formatCode="0.0">
                  <c:v>12.1</c:v>
                </c:pt>
                <c:pt idx="13" formatCode="0.0">
                  <c:v>11.7</c:v>
                </c:pt>
                <c:pt idx="14" formatCode="0.0">
                  <c:v>11.3</c:v>
                </c:pt>
                <c:pt idx="15" formatCode="0.0">
                  <c:v>11.9</c:v>
                </c:pt>
                <c:pt idx="16" formatCode="0.0">
                  <c:v>12.7</c:v>
                </c:pt>
                <c:pt idx="17" formatCode="0.0">
                  <c:v>13.3</c:v>
                </c:pt>
                <c:pt idx="18" formatCode="0.0">
                  <c:v>13.7</c:v>
                </c:pt>
                <c:pt idx="19" formatCode="0.0">
                  <c:v>13.8</c:v>
                </c:pt>
                <c:pt idx="20" formatCode="0.0">
                  <c:v>14.5</c:v>
                </c:pt>
                <c:pt idx="21" formatCode="0.0">
                  <c:v>15.1</c:v>
                </c:pt>
                <c:pt idx="22" formatCode="0.0">
                  <c:v>14.8</c:v>
                </c:pt>
                <c:pt idx="23" formatCode="0.0">
                  <c:v>14.2</c:v>
                </c:pt>
                <c:pt idx="24" formatCode="0.0">
                  <c:v>13.5</c:v>
                </c:pt>
                <c:pt idx="25" formatCode="0.0">
                  <c:v>12.8</c:v>
                </c:pt>
                <c:pt idx="26" formatCode="0.0">
                  <c:v>13</c:v>
                </c:pt>
                <c:pt idx="27" formatCode="0.0">
                  <c:v>13.4</c:v>
                </c:pt>
                <c:pt idx="28" formatCode="0.0">
                  <c:v>13.6</c:v>
                </c:pt>
                <c:pt idx="29" formatCode="0.0">
                  <c:v>14</c:v>
                </c:pt>
                <c:pt idx="30" formatCode="0.0">
                  <c:v>14.4</c:v>
                </c:pt>
                <c:pt idx="31" formatCode="0.0">
                  <c:v>15.2</c:v>
                </c:pt>
                <c:pt idx="32" formatCode="0.0">
                  <c:v>15</c:v>
                </c:pt>
                <c:pt idx="33" formatCode="0.0">
                  <c:v>14</c:v>
                </c:pt>
                <c:pt idx="34" formatCode="0.0">
                  <c:v>13</c:v>
                </c:pt>
                <c:pt idx="35" formatCode="0.0">
                  <c:v>11.7</c:v>
                </c:pt>
                <c:pt idx="36" formatCode="0.0">
                  <c:v>11.4</c:v>
                </c:pt>
                <c:pt idx="37" formatCode="0.0">
                  <c:v>11.6</c:v>
                </c:pt>
                <c:pt idx="38" formatCode="0.0">
                  <c:v>11.8</c:v>
                </c:pt>
                <c:pt idx="39" formatCode="0.0">
                  <c:v>12.3</c:v>
                </c:pt>
                <c:pt idx="40" formatCode="0.0">
                  <c:v>11.2</c:v>
                </c:pt>
                <c:pt idx="41" formatCode="0.0">
                  <c:v>11.1</c:v>
                </c:pt>
                <c:pt idx="42" formatCode="0.0">
                  <c:v>11.9</c:v>
                </c:pt>
                <c:pt idx="43" formatCode="0.0">
                  <c:v>12.5</c:v>
                </c:pt>
                <c:pt idx="44" formatCode="0.0">
                  <c:v>12.6</c:v>
                </c:pt>
                <c:pt idx="45" formatCode="0.0">
                  <c:v>12.1</c:v>
                </c:pt>
                <c:pt idx="46" formatCode="0.0">
                  <c:v>12.8</c:v>
                </c:pt>
                <c:pt idx="47" formatCode="0.0">
                  <c:v>14.2</c:v>
                </c:pt>
                <c:pt idx="48" formatCode="0.0">
                  <c:v>14.7</c:v>
                </c:pt>
                <c:pt idx="49" formatCode="0.0">
                  <c:v>17.3</c:v>
                </c:pt>
                <c:pt idx="50" formatCode="0.0">
                  <c:v>19</c:v>
                </c:pt>
                <c:pt idx="51" formatCode="0.0">
                  <c:v>19.5</c:v>
                </c:pt>
                <c:pt idx="52" formatCode="0.0">
                  <c:v>21</c:v>
                </c:pt>
                <c:pt idx="53" formatCode="0.0">
                  <c:v>21.9</c:v>
                </c:pt>
                <c:pt idx="54" formatCode="0.0">
                  <c:v>22.2</c:v>
                </c:pt>
              </c:numCache>
            </c:numRef>
          </c:yVal>
          <c:smooth val="0"/>
        </c:ser>
        <c:dLbls>
          <c:showLegendKey val="0"/>
          <c:showVal val="0"/>
          <c:showCatName val="0"/>
          <c:showSerName val="0"/>
          <c:showPercent val="0"/>
          <c:showBubbleSize val="0"/>
        </c:dLbls>
        <c:axId val="86293120"/>
        <c:axId val="108208512"/>
      </c:scatterChart>
      <c:valAx>
        <c:axId val="86293120"/>
        <c:scaling>
          <c:orientation val="minMax"/>
          <c:max val="2014"/>
          <c:min val="1960"/>
        </c:scaling>
        <c:delete val="0"/>
        <c:axPos val="b"/>
        <c:numFmt formatCode="0" sourceLinked="1"/>
        <c:majorTickMark val="out"/>
        <c:minorTickMark val="none"/>
        <c:tickLblPos val="nextTo"/>
        <c:crossAx val="108208512"/>
        <c:crosses val="autoZero"/>
        <c:crossBetween val="midCat"/>
      </c:valAx>
      <c:valAx>
        <c:axId val="108208512"/>
        <c:scaling>
          <c:orientation val="minMax"/>
          <c:max val="25"/>
          <c:min val="10"/>
        </c:scaling>
        <c:delete val="0"/>
        <c:axPos val="l"/>
        <c:majorGridlines/>
        <c:numFmt formatCode="#,##0.0" sourceLinked="1"/>
        <c:majorTickMark val="out"/>
        <c:minorTickMark val="none"/>
        <c:tickLblPos val="nextTo"/>
        <c:crossAx val="86293120"/>
        <c:crosses val="autoZero"/>
        <c:crossBetween val="midCat"/>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2/26/2018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nytimes.com/2014/01/05/business/help-the-working-poor-but-share-the-burden.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smtClean="0"/>
              <a:t>This is the third of three chapters on the economics of labor markets.  In Chapter 18, students learned that equilibrium wages equal the value of the marginal product of labor.  In Chapter 19, students learned about various factors that affect equilibrium wages, as well as discrimination.  </a:t>
            </a:r>
          </a:p>
          <a:p>
            <a:pPr eaLnBrk="1" hangingPunct="1"/>
            <a:endParaRPr lang="en-US" sz="1200" dirty="0" smtClean="0"/>
          </a:p>
          <a:p>
            <a:pPr eaLnBrk="1" hangingPunct="1"/>
            <a:r>
              <a:rPr lang="en-US" sz="1200" dirty="0" smtClean="0"/>
              <a:t>In Chapter 20, students will learn about the extent of inequality and poverty in the U.S.  The chapter also introduces some of the leading political philosophies on the role of government in redistributing income.  Finally, the chapter discusses some policies designed to help the poor.  </a:t>
            </a:r>
          </a:p>
          <a:p>
            <a:pPr eaLnBrk="1" hangingPunct="1"/>
            <a:endParaRPr lang="en-US" sz="1200" dirty="0" smtClean="0"/>
          </a:p>
          <a:p>
            <a:pPr eaLnBrk="1" hangingPunct="1"/>
            <a:r>
              <a:rPr lang="en-US" sz="1200" dirty="0" smtClean="0"/>
              <a:t>This chapter is shorter than average.  Most students find it less difficult than average.  Therefore, most instructors are able to cover it in about 60 minutes of class time.</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BC8FB2C-CBA9-4C49-B0F1-BC5F7F2450CA}" type="slidenum">
              <a:rPr lang="en-US" smtClean="0"/>
              <a:pPr/>
              <a:t>10</a:t>
            </a:fld>
            <a:endParaRPr lang="en-US" smtClean="0"/>
          </a:p>
        </p:txBody>
      </p:sp>
      <p:sp>
        <p:nvSpPr>
          <p:cNvPr id="419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53C0902-0389-468D-8FB5-EFBD23150D95}" type="slidenum">
              <a:rPr lang="en-US" sz="1200">
                <a:cs typeface="Arial" charset="0"/>
              </a:rPr>
              <a:pPr algn="r"/>
              <a:t>10</a:t>
            </a:fld>
            <a:endParaRPr lang="en-US" sz="1200">
              <a:cs typeface="Arial" charset="0"/>
            </a:endParaRPr>
          </a:p>
        </p:txBody>
      </p:sp>
      <p:sp>
        <p:nvSpPr>
          <p:cNvPr id="41988" name="Rectangle 2"/>
          <p:cNvSpPr>
            <a:spLocks noGrp="1" noRot="1" noChangeAspect="1" noChangeArrowheads="1" noTextEdit="1"/>
          </p:cNvSpPr>
          <p:nvPr>
            <p:ph type="sldImg"/>
          </p:nvPr>
        </p:nvSpPr>
        <p:spPr>
          <a:xfrm>
            <a:off x="1143000" y="534988"/>
            <a:ext cx="4572000" cy="3429000"/>
          </a:xfrm>
          <a:ln/>
        </p:spPr>
      </p:sp>
      <p:sp>
        <p:nvSpPr>
          <p:cNvPr id="41989" name="Rectangle 3"/>
          <p:cNvSpPr>
            <a:spLocks noGrp="1" noChangeArrowheads="1"/>
          </p:cNvSpPr>
          <p:nvPr>
            <p:ph type="body" idx="1"/>
          </p:nvPr>
        </p:nvSpPr>
        <p:spPr>
          <a:xfrm>
            <a:off x="685800" y="4248150"/>
            <a:ext cx="5486400" cy="4210050"/>
          </a:xfrm>
          <a:noFill/>
          <a:ln/>
        </p:spPr>
        <p:txBody>
          <a:bodyPr/>
          <a:lstStyle/>
          <a:p>
            <a:pPr eaLnBrk="1" hangingPunct="1"/>
            <a:r>
              <a:rPr lang="en-US" dirty="0" smtClean="0"/>
              <a:t>This slide updates the data in Table 3 of Chapter 20. </a:t>
            </a:r>
          </a:p>
          <a:p>
            <a:pPr eaLnBrk="1" hangingPunct="1"/>
            <a:endParaRPr lang="en-US" dirty="0" smtClean="0"/>
          </a:p>
          <a:p>
            <a:pPr eaLnBrk="1" hangingPunct="1"/>
            <a:r>
              <a:rPr lang="en-US" dirty="0" smtClean="0"/>
              <a:t>Source:  U.S. Bureau of the Census, </a:t>
            </a:r>
            <a:br>
              <a:rPr lang="en-US" dirty="0" smtClean="0"/>
            </a:br>
            <a:r>
              <a:rPr lang="en-US" dirty="0" smtClean="0"/>
              <a:t>https://www.census.gov/data/tables/time-series/demo/income-poverty/historical-poverty-people.html</a:t>
            </a:r>
          </a:p>
          <a:p>
            <a:pPr eaLnBrk="1" hangingPunct="1"/>
            <a:r>
              <a:rPr lang="en-US" dirty="0" smtClean="0"/>
              <a:t>Tables 3 and 4. </a:t>
            </a:r>
          </a:p>
          <a:p>
            <a:pPr eaLnBrk="1" hangingPunct="1"/>
            <a:endParaRPr lang="en-US" dirty="0" smtClean="0"/>
          </a:p>
          <a:p>
            <a:pPr eaLnBrk="1" hangingPunct="1"/>
            <a:r>
              <a:rPr lang="en-US" dirty="0" smtClean="0"/>
              <a:t>Additionally, as of 2014, the poverty rate among Veterans of the U.S.</a:t>
            </a:r>
            <a:r>
              <a:rPr lang="en-US" baseline="0" dirty="0" smtClean="0"/>
              <a:t> Armed Forces was 6.7% for males and 9.4% for females.  </a:t>
            </a:r>
            <a:br>
              <a:rPr lang="en-US" baseline="0" dirty="0" smtClean="0"/>
            </a:br>
            <a:r>
              <a:rPr lang="en-US" baseline="0" dirty="0" smtClean="0"/>
              <a:t>Source:  U.S. Department</a:t>
            </a:r>
            <a:r>
              <a:rPr lang="en-US" dirty="0" smtClean="0"/>
              <a:t> of Veterans Affairs</a:t>
            </a:r>
            <a:endParaRPr lang="en-US" baseline="0" dirty="0" smtClean="0"/>
          </a:p>
          <a:p>
            <a:pPr eaLnBrk="1" hangingPunct="1"/>
            <a:r>
              <a:rPr lang="en-US" dirty="0" smtClean="0"/>
              <a:t>http://www.va.gov/vetdata/docs/SpecialReports/Profile_of_Veterans_2014.pdf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415212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1459380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265058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poverty and inequality measures discussed above do not distinguish between the temporarily poor and the persistently poor.</a:t>
            </a:r>
          </a:p>
          <a:p>
            <a:endParaRPr lang="en-US" dirty="0" smtClean="0"/>
          </a:p>
          <a:p>
            <a:r>
              <a:rPr lang="en-US" dirty="0" smtClean="0"/>
              <a:t>Persistence of economic success from generation to generation: Above-average income carries over from parents to children</a:t>
            </a:r>
          </a:p>
          <a:p>
            <a:r>
              <a:rPr lang="en-US" dirty="0" smtClean="0"/>
              <a:t>Four of five millionaires made their money on their own; One in five millionaires inherited their fortunes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539534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107892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580378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230806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368796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34667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you might pause the lecture for a short class discussion on the relative merits of these alternative philosophies.  If you have the sense that your students are tolerant of opposing viewpoints, you might ask for students to pick the philosophy with which they most identify.  If you sense that students would feel more comfortable answering the question anonymously, consider posing it to them using a classroom response system (“clickers”) or the internet-based equivalent, PollEverywhere.com.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888939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2730925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Students will recall the effects of the minimum wage from Chapter 6, which covered price floors and ceilings.  </a:t>
            </a:r>
          </a:p>
          <a:p>
            <a:pPr eaLnBrk="1" hangingPunct="1"/>
            <a:endParaRPr lang="en-US" dirty="0" smtClean="0"/>
          </a:p>
          <a:p>
            <a:pPr eaLnBrk="1" hangingPunct="1"/>
            <a:r>
              <a:rPr lang="en-US" dirty="0" smtClean="0"/>
              <a:t>A few additional notes about the minimum wage:</a:t>
            </a:r>
          </a:p>
          <a:p>
            <a:pPr eaLnBrk="1" hangingPunct="1"/>
            <a:endParaRPr lang="en-US" dirty="0" smtClean="0"/>
          </a:p>
          <a:p>
            <a:pPr eaLnBrk="1" hangingPunct="1"/>
            <a:r>
              <a:rPr lang="en-US" dirty="0" smtClean="0"/>
              <a:t>Yes, it helps the poor at no cost to the government.  But there’s no such thing as a free lunch.  The minimum wage transfers income to workers from firms (or rather, their owners) and from consumers, who will end up paying higher prices for goods made with unskilled labor.  </a:t>
            </a:r>
          </a:p>
          <a:p>
            <a:pPr eaLnBrk="1" hangingPunct="1"/>
            <a:endParaRPr lang="en-US" dirty="0" smtClean="0"/>
          </a:p>
          <a:p>
            <a:pPr eaLnBrk="1" hangingPunct="1"/>
            <a:r>
              <a:rPr lang="en-US" dirty="0" smtClean="0"/>
              <a:t>Some people think of the minimum wage as a law that prohibits people from working if they aren’t able to find a job that pays at least $7.25 an hour.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3433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1841141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Example: Taxes owed=(1/3 of income) – $10,000</a:t>
            </a:r>
          </a:p>
          <a:p>
            <a:pPr eaLnBrk="1" hangingPunct="1"/>
            <a:r>
              <a:rPr lang="en-US" dirty="0" smtClean="0"/>
              <a:t>If earnings = $90,000, taxes owed = $20,000</a:t>
            </a:r>
          </a:p>
          <a:p>
            <a:pPr eaLnBrk="1" hangingPunct="1"/>
            <a:r>
              <a:rPr lang="en-US" dirty="0" smtClean="0"/>
              <a:t>If earnings = $60,000, taxes owed = $10,000</a:t>
            </a:r>
          </a:p>
          <a:p>
            <a:pPr eaLnBrk="1" hangingPunct="1"/>
            <a:r>
              <a:rPr lang="en-US" dirty="0" smtClean="0"/>
              <a:t>If earnings = $30,000, taxes owed = $0</a:t>
            </a:r>
          </a:p>
          <a:p>
            <a:pPr eaLnBrk="1" hangingPunct="1"/>
            <a:r>
              <a:rPr lang="en-US" dirty="0" smtClean="0"/>
              <a:t>If earnings = $15,000, taxes “owed” = –$5,000 (would receive $5,000 payment from government)</a:t>
            </a:r>
          </a:p>
          <a:p>
            <a:pPr eaLnBrk="1" hangingPunct="1"/>
            <a:endParaRPr lang="en-US" dirty="0" smtClean="0"/>
          </a:p>
          <a:p>
            <a:pPr eaLnBrk="1" hangingPunct="1"/>
            <a:r>
              <a:rPr lang="en-US" dirty="0" smtClean="0"/>
              <a:t>With a negative income tax, the marginal tax rate is as low for low income persons as it is for high income persons.  This is in sharp contrast to other welfare-type programs, which take away benefits as income rises, thus creating very high effective marginal tax rates for the poor.  </a:t>
            </a:r>
          </a:p>
          <a:p>
            <a:pPr eaLnBrk="1" hangingPunct="1"/>
            <a:endParaRPr lang="en-US" dirty="0" smtClean="0"/>
          </a:p>
          <a:p>
            <a:pPr eaLnBrk="1" hangingPunct="1"/>
            <a:r>
              <a:rPr lang="en-US" dirty="0" smtClean="0"/>
              <a:t>I encourage you to check out Mankiw’s January 2014 column in the </a:t>
            </a:r>
            <a:r>
              <a:rPr lang="en-US" i="1" dirty="0" smtClean="0"/>
              <a:t>New York Times</a:t>
            </a:r>
            <a:r>
              <a:rPr lang="en-US" dirty="0" smtClean="0"/>
              <a:t> contrasting the EITC and minimum wage.  It’s clear, well-argued, and short.  Find it here:</a:t>
            </a:r>
          </a:p>
          <a:p>
            <a:pPr eaLnBrk="1" hangingPunct="1"/>
            <a:endParaRPr lang="en-US" dirty="0" smtClean="0"/>
          </a:p>
          <a:p>
            <a:r>
              <a:rPr lang="en-US" dirty="0" smtClean="0">
                <a:hlinkClick r:id="rId3"/>
              </a:rPr>
              <a:t>http://www.nytimes.com/2014/01/05/business/help-the-working-poor-but-share-the-burden.html</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1458581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 cash payment would let workers buy whatever they think they most need.  Many economists believe that the government cannot know what people need better than the people themselves.  </a:t>
            </a:r>
          </a:p>
          <a:p>
            <a:pPr eaLnBrk="1" hangingPunct="1"/>
            <a:endParaRPr lang="en-US" dirty="0" smtClean="0"/>
          </a:p>
          <a:p>
            <a:pPr eaLnBrk="1" hangingPunct="1"/>
            <a:r>
              <a:rPr lang="en-US" dirty="0" smtClean="0"/>
              <a:t>Regarding the argument that the recipients could spend the money on drugs:  </a:t>
            </a:r>
          </a:p>
          <a:p>
            <a:pPr eaLnBrk="1" hangingPunct="1"/>
            <a:endParaRPr lang="en-US" dirty="0" smtClean="0"/>
          </a:p>
          <a:p>
            <a:pPr eaLnBrk="1" hangingPunct="1"/>
            <a:r>
              <a:rPr lang="en-US" dirty="0" smtClean="0"/>
              <a:t>Suppose the choice is giving the person $50 cash or $50 worth of food.  If you give them $50 cash, they could buy drugs.  If you give them $50 worth of food, they spend $50 less of their own money on food, and can now spend this $50 on drugs.  The outcome is the same in either case.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2056000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noted two slides above, the negative income tax is an exception to the second bullet point:  poor families do not face high marginal tax rates under the negative income tax, so it does create a work disincentive.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14064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1690258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previous two chapters: Equilibrium wages equal the value of workers’ marginal products</a:t>
            </a:r>
          </a:p>
          <a:p>
            <a:r>
              <a:rPr lang="en-US" dirty="0" smtClean="0"/>
              <a:t>Differences in equilibrium wages result from differences in </a:t>
            </a:r>
          </a:p>
          <a:p>
            <a:r>
              <a:rPr lang="en-US" dirty="0" smtClean="0"/>
              <a:t>- Worker characteristics: education, experience, talent, effort</a:t>
            </a:r>
          </a:p>
          <a:p>
            <a:r>
              <a:rPr lang="en-US" dirty="0" smtClean="0"/>
              <a:t> - Job characteristics: extent to which a job is pleasant and safe</a:t>
            </a:r>
          </a:p>
          <a:p>
            <a:r>
              <a:rPr lang="en-US" dirty="0" smtClean="0"/>
              <a:t>- Discrimination.</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3911369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is an updated version of Table 1 in Chapter 20.  Source:  U.S. Bureau of the Census, Historical Income Inequality Tables, available at:</a:t>
            </a:r>
          </a:p>
          <a:p>
            <a:pPr eaLnBrk="1" hangingPunct="1"/>
            <a:r>
              <a:rPr lang="en-US" dirty="0" smtClean="0"/>
              <a:t>https://www.census.gov/data/tables/time-series/demo/income-poverty/cps-hinc/hinc-05.html</a:t>
            </a:r>
          </a:p>
          <a:p>
            <a:pPr eaLnBrk="1" hangingPunct="1"/>
            <a:endParaRPr lang="en-US" dirty="0" smtClean="0"/>
          </a:p>
          <a:p>
            <a:pPr eaLnBrk="1" hangingPunct="1"/>
            <a:r>
              <a:rPr lang="en-US" dirty="0" smtClean="0"/>
              <a:t>There’s one key difference:  This table refers to households rather than families.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301821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Each point is the ratio of two numbers:</a:t>
            </a:r>
          </a:p>
          <a:p>
            <a:pPr eaLnBrk="1" hangingPunct="1"/>
            <a:r>
              <a:rPr lang="en-US" dirty="0" smtClean="0"/>
              <a:t>The share of U.S. income received by the top 20% of families, relative to the share of U.S. income received by the bottom 20%.  </a:t>
            </a:r>
          </a:p>
          <a:p>
            <a:pPr eaLnBrk="1" hangingPunct="1"/>
            <a:endParaRPr lang="en-US" dirty="0" smtClean="0"/>
          </a:p>
          <a:p>
            <a:pPr eaLnBrk="1" hangingPunct="1"/>
            <a:r>
              <a:rPr lang="en-US" dirty="0" smtClean="0"/>
              <a:t>Source:  U.S. Census Historical Income ,</a:t>
            </a:r>
          </a:p>
          <a:p>
            <a:endParaRPr lang="en-US" dirty="0" smtClean="0"/>
          </a:p>
          <a:p>
            <a:r>
              <a:rPr lang="en-US" dirty="0" smtClean="0"/>
              <a:t>https://www.census.gov/data/tables/time-series/demo/income-poverty/historical-income-families.html</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389460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Source:  Figure 1, Chapter 20.</a:t>
            </a:r>
          </a:p>
          <a:p>
            <a:pPr eaLnBrk="1" hangingPunct="1"/>
            <a:r>
              <a:rPr lang="en-US" dirty="0" smtClean="0"/>
              <a:t>Original source:  Human Development Report 2011.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figure shows the ratio of the income of the richest quintile to the income of the poorest quintile. Among these nations, Sweden and Pakistan have the most equal distribution of economic well-being, while South Africa and Brazil have the least equal.</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657951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2171410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023EBC5-B2A2-483C-97D8-B29482437D47}" type="slidenum">
              <a:rPr lang="en-US" smtClean="0">
                <a:solidFill>
                  <a:prstClr val="black"/>
                </a:solidFill>
              </a:rPr>
              <a:pPr/>
              <a:t>8</a:t>
            </a:fld>
            <a:endParaRPr lang="en-US" smtClean="0">
              <a:solidFill>
                <a:prstClr val="black"/>
              </a:solidFill>
            </a:endParaRPr>
          </a:p>
        </p:txBody>
      </p:sp>
      <p:sp>
        <p:nvSpPr>
          <p:cNvPr id="368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89B6E4B-1614-444B-BAA3-2E01C7C73CDC}" type="slidenum">
              <a:rPr lang="en-US" sz="1200">
                <a:solidFill>
                  <a:prstClr val="black"/>
                </a:solidFill>
                <a:cs typeface="Arial" charset="0"/>
              </a:rPr>
              <a:pPr algn="r"/>
              <a:t>8</a:t>
            </a:fld>
            <a:endParaRPr lang="en-US" sz="1200">
              <a:solidFill>
                <a:prstClr val="black"/>
              </a:solidFill>
              <a:cs typeface="Arial" charset="0"/>
            </a:endParaRPr>
          </a:p>
        </p:txBody>
      </p:sp>
      <p:sp>
        <p:nvSpPr>
          <p:cNvPr id="36868" name="Rectangle 2"/>
          <p:cNvSpPr>
            <a:spLocks noGrp="1" noRot="1" noChangeAspect="1" noChangeArrowheads="1" noTextEdit="1"/>
          </p:cNvSpPr>
          <p:nvPr>
            <p:ph type="sldImg"/>
          </p:nvPr>
        </p:nvSpPr>
        <p:spPr>
          <a:xfrm>
            <a:off x="1143000" y="534988"/>
            <a:ext cx="4572000" cy="3429000"/>
          </a:xfrm>
          <a:ln/>
        </p:spPr>
      </p:sp>
      <p:sp>
        <p:nvSpPr>
          <p:cNvPr id="36869" name="Rectangle 3"/>
          <p:cNvSpPr>
            <a:spLocks noGrp="1" noChangeArrowheads="1"/>
          </p:cNvSpPr>
          <p:nvPr>
            <p:ph type="body" idx="1"/>
          </p:nvPr>
        </p:nvSpPr>
        <p:spPr>
          <a:xfrm>
            <a:off x="685800" y="4248150"/>
            <a:ext cx="5486400" cy="4210050"/>
          </a:xfrm>
          <a:noFill/>
          <a:ln/>
        </p:spPr>
        <p:txBody>
          <a:bodyPr/>
          <a:lstStyle/>
          <a:p>
            <a:pPr eaLnBrk="1" hangingPunct="1"/>
            <a:r>
              <a:rPr lang="en-US" dirty="0" smtClean="0"/>
              <a:t>The figures on this slide are updated from the textbook.  </a:t>
            </a:r>
          </a:p>
          <a:p>
            <a:pPr eaLnBrk="1" hangingPunct="1"/>
            <a:endParaRPr lang="en-US" dirty="0" smtClean="0"/>
          </a:p>
          <a:p>
            <a:pPr eaLnBrk="1" hangingPunct="1"/>
            <a:r>
              <a:rPr lang="en-US" dirty="0" smtClean="0"/>
              <a:t>Source for poverty figures:</a:t>
            </a:r>
          </a:p>
          <a:p>
            <a:pPr eaLnBrk="1" hangingPunct="1"/>
            <a:r>
              <a:rPr lang="en-US" dirty="0" smtClean="0"/>
              <a:t>https://www.census.gov/data/tables/2015/demo/income-poverty/p60-252.html</a:t>
            </a:r>
          </a:p>
          <a:p>
            <a:pPr eaLnBrk="1" hangingPunct="1"/>
            <a:endParaRPr lang="en-US" dirty="0" smtClean="0"/>
          </a:p>
          <a:p>
            <a:pPr eaLnBrk="1" hangingPunct="1"/>
            <a:r>
              <a:rPr lang="en-US" dirty="0" smtClean="0"/>
              <a:t>Source for median family income:</a:t>
            </a:r>
          </a:p>
          <a:p>
            <a:pPr eaLnBrk="1" hangingPunct="1"/>
            <a:r>
              <a:rPr lang="en-US" dirty="0" smtClean="0"/>
              <a:t>https://www.census.gov/data/tables/time-series/demo/income-poverty/cps-finc/finc-01.html</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poverty rate appears correlated with business cycles.  For example, 1992</a:t>
            </a:r>
            <a:r>
              <a:rPr lang="en-US" sz="1200" kern="1200" dirty="0" smtClean="0">
                <a:solidFill>
                  <a:schemeClr val="tx1"/>
                </a:solidFill>
                <a:effectLst/>
                <a:latin typeface="Times New Roman" pitchFamily="18" charset="0"/>
                <a:ea typeface="+mn-ea"/>
                <a:cs typeface="Times New Roman" pitchFamily="18" charset="0"/>
              </a:rPr>
              <a:t>–</a:t>
            </a:r>
            <a:r>
              <a:rPr lang="en-US" dirty="0" smtClean="0"/>
              <a:t>2000 was the longest economic expansion on record, and it coincided with a gradual fall in the poverty rate.  The U.S. experienced recessions in the early 2000s and 2008</a:t>
            </a:r>
            <a:r>
              <a:rPr lang="en-US" sz="1200" kern="1200" dirty="0" smtClean="0">
                <a:solidFill>
                  <a:schemeClr val="tx1"/>
                </a:solidFill>
                <a:effectLst/>
                <a:latin typeface="Times New Roman" pitchFamily="18" charset="0"/>
                <a:ea typeface="+mn-ea"/>
                <a:cs typeface="Times New Roman" pitchFamily="18" charset="0"/>
              </a:rPr>
              <a:t>–</a:t>
            </a:r>
            <a:r>
              <a:rPr lang="en-US" dirty="0" smtClean="0"/>
              <a:t>2009, and the poverty rate rose in each.  </a:t>
            </a:r>
          </a:p>
          <a:p>
            <a:pPr eaLnBrk="1" hangingPunct="1"/>
            <a:endParaRPr lang="en-US" dirty="0" smtClean="0"/>
          </a:p>
          <a:p>
            <a:pPr eaLnBrk="1" hangingPunct="1"/>
            <a:r>
              <a:rPr lang="en-US" dirty="0" smtClean="0"/>
              <a:t>In the first part of the 1960s, the fall in poverty is likely due to macroeconomic recovery.  The “War on Poverty” in the 1960s led to a significant expansion of the government’s social safety net beginning in the mid-1960s, which coincided with further reductions in poverty.  Safety net programs will be discussed toward the end of this chapter.  </a:t>
            </a:r>
          </a:p>
          <a:p>
            <a:pPr eaLnBrk="1" hangingPunct="1"/>
            <a:endParaRPr lang="en-US" dirty="0" smtClean="0"/>
          </a:p>
          <a:p>
            <a:pPr eaLnBrk="1" hangingPunct="1"/>
            <a:r>
              <a:rPr lang="en-US" dirty="0" smtClean="0"/>
              <a:t>Source of data: U.S. Bureau of the Census. </a:t>
            </a:r>
          </a:p>
          <a:p>
            <a:r>
              <a:rPr lang="en-US" dirty="0" smtClean="0"/>
              <a:t>https://www.census.gov/data/tables/time-series/demo/income-poverty/historical-poverty-people.html  Table 2</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45151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a:t>
            </a: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37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429000"/>
            <a:ext cx="7010399" cy="2362200"/>
          </a:xfrm>
        </p:spPr>
        <p:txBody>
          <a:bodyPr/>
          <a:lstStyle/>
          <a:p>
            <a:pPr>
              <a:defRPr/>
            </a:pPr>
            <a:r>
              <a:rPr lang="en-US" sz="5400" dirty="0"/>
              <a:t>Income Inequality</a:t>
            </a:r>
          </a:p>
          <a:p>
            <a:pPr>
              <a:defRPr/>
            </a:pPr>
            <a:r>
              <a:rPr lang="en-US" sz="5400" dirty="0"/>
              <a:t>and Poverty</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20</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pPr eaLnBrk="1" hangingPunct="1"/>
            <a:r>
              <a:rPr lang="en-US" sz="3000" dirty="0" smtClean="0">
                <a:solidFill>
                  <a:schemeClr val="tx1"/>
                </a:solidFill>
              </a:rPr>
              <a:t>U.S. Poverty Rate by Group, 2012</a:t>
            </a:r>
          </a:p>
        </p:txBody>
      </p:sp>
      <p:sp>
        <p:nvSpPr>
          <p:cNvPr id="3" name="Slide Number Placeholder 2"/>
          <p:cNvSpPr>
            <a:spLocks noGrp="1"/>
          </p:cNvSpPr>
          <p:nvPr>
            <p:ph type="sldNum" sz="quarter" idx="13"/>
          </p:nvPr>
        </p:nvSpPr>
        <p:spPr/>
        <p:txBody>
          <a:bodyPr/>
          <a:lstStyle/>
          <a:p>
            <a:pPr>
              <a:defRPr/>
            </a:pPr>
            <a:fld id="{073C29DC-2178-4274-9150-45F8EBD31C2D}" type="slidenum">
              <a:rPr lang="en-US" smtClean="0"/>
              <a:pPr>
                <a:defRPr/>
              </a:pPr>
              <a:t>10</a:t>
            </a:fld>
            <a:endParaRPr lang="en-US"/>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136297" name="Group 105"/>
          <p:cNvGraphicFramePr>
            <a:graphicFrameLocks noGrp="1"/>
          </p:cNvGraphicFramePr>
          <p:nvPr>
            <p:ph idx="4294967295"/>
            <p:extLst>
              <p:ext uri="{D42A27DB-BD31-4B8C-83A1-F6EECF244321}">
                <p14:modId xmlns:p14="http://schemas.microsoft.com/office/powerpoint/2010/main" val="3712905252"/>
              </p:ext>
            </p:extLst>
          </p:nvPr>
        </p:nvGraphicFramePr>
        <p:xfrm>
          <a:off x="277813" y="778413"/>
          <a:ext cx="8588375" cy="5301173"/>
        </p:xfrm>
        <a:graphic>
          <a:graphicData uri="http://schemas.openxmlformats.org/drawingml/2006/table">
            <a:tbl>
              <a:tblPr/>
              <a:tblGrid>
                <a:gridCol w="5310369"/>
                <a:gridCol w="3278006"/>
              </a:tblGrid>
              <a:tr h="3794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0" u="none" strike="noStrike" cap="none" normalizeH="0" baseline="0" dirty="0" smtClean="0">
                          <a:ln>
                            <a:noFill/>
                          </a:ln>
                          <a:solidFill>
                            <a:schemeClr val="tx1"/>
                          </a:solidFill>
                          <a:effectLst/>
                          <a:latin typeface="Arial" charset="0"/>
                        </a:rPr>
                        <a:t>Group</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0" u="none" strike="noStrike" cap="none" normalizeH="0" baseline="0" smtClean="0">
                          <a:ln>
                            <a:noFill/>
                          </a:ln>
                          <a:solidFill>
                            <a:schemeClr val="tx1"/>
                          </a:solidFill>
                          <a:effectLst/>
                          <a:latin typeface="Arial" charset="0"/>
                        </a:rPr>
                        <a:t>Poverty Rate</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68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All persons</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14.8%</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530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White, not Hispanic</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10.1</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84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Black</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26.2</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68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Hispanic</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23.6</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68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Asian</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12.0</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68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Children</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21.1</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530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Elderly</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10.0</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68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Married-couple families</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6.2</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27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Female household, </a:t>
                      </a:r>
                      <a:br>
                        <a:rPr kumimoji="0" lang="en-US" sz="2500" b="0" i="0" u="none" strike="noStrike" cap="none" normalizeH="0" baseline="0" smtClean="0">
                          <a:ln>
                            <a:noFill/>
                          </a:ln>
                          <a:solidFill>
                            <a:schemeClr val="tx1"/>
                          </a:solidFill>
                          <a:effectLst/>
                          <a:latin typeface="Arial" charset="0"/>
                        </a:rPr>
                      </a:br>
                      <a:r>
                        <a:rPr kumimoji="0" lang="en-US" sz="2500" b="0" i="0" u="none" strike="noStrike" cap="none" normalizeH="0" baseline="0" smtClean="0">
                          <a:ln>
                            <a:noFill/>
                          </a:ln>
                          <a:solidFill>
                            <a:schemeClr val="tx1"/>
                          </a:solidFill>
                          <a:effectLst/>
                          <a:latin typeface="Arial" charset="0"/>
                        </a:rPr>
                        <a:t>no spouse present</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33.1</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35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9128437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6297"/>
                                        </p:tgtEl>
                                        <p:attrNameLst>
                                          <p:attrName>style.visibility</p:attrName>
                                        </p:attrNameLst>
                                      </p:cBhvr>
                                      <p:to>
                                        <p:strVal val="visible"/>
                                      </p:to>
                                    </p:set>
                                    <p:animEffect transition="in" filter="wipe(up)">
                                      <p:cBhvr>
                                        <p:cTn id="7" dur="500"/>
                                        <p:tgtEl>
                                          <p:spTgt spid="136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anchor="t"/>
          <a:lstStyle/>
          <a:p>
            <a:r>
              <a:rPr lang="en-US" altLang="en-US" sz="3800" smtClean="0"/>
              <a:t>Problems in Measuring Inequality</a:t>
            </a:r>
          </a:p>
        </p:txBody>
      </p:sp>
      <p:sp>
        <p:nvSpPr>
          <p:cNvPr id="3" name="Content Placeholder 2"/>
          <p:cNvSpPr>
            <a:spLocks noGrp="1"/>
          </p:cNvSpPr>
          <p:nvPr>
            <p:ph idx="1"/>
          </p:nvPr>
        </p:nvSpPr>
        <p:spPr/>
        <p:txBody>
          <a:bodyPr/>
          <a:lstStyle/>
          <a:p>
            <a:pPr>
              <a:defRPr/>
            </a:pPr>
            <a:r>
              <a:rPr lang="en-US" dirty="0" smtClean="0"/>
              <a:t>Data on income distribution &amp; poverty rate</a:t>
            </a:r>
          </a:p>
          <a:p>
            <a:pPr lvl="1">
              <a:defRPr/>
            </a:pPr>
            <a:r>
              <a:rPr lang="en-US" dirty="0" smtClean="0"/>
              <a:t>Incomplete picture of inequality </a:t>
            </a:r>
          </a:p>
          <a:p>
            <a:pPr lvl="1">
              <a:defRPr/>
            </a:pPr>
            <a:r>
              <a:rPr lang="en-US" dirty="0" smtClean="0"/>
              <a:t>Household annual income </a:t>
            </a:r>
          </a:p>
          <a:p>
            <a:pPr marL="1028700" lvl="1" indent="-514350">
              <a:buFont typeface="Calibri" pitchFamily="34" charset="0"/>
              <a:buAutoNum type="arabicPeriod"/>
              <a:defRPr/>
            </a:pPr>
            <a:r>
              <a:rPr lang="en-US" dirty="0" smtClean="0"/>
              <a:t>Doesn’t account for in-kind transfers</a:t>
            </a:r>
          </a:p>
          <a:p>
            <a:pPr marL="1428750" lvl="2" indent="-514350">
              <a:defRPr/>
            </a:pPr>
            <a:r>
              <a:rPr lang="en-US" dirty="0"/>
              <a:t>Transfers to the </a:t>
            </a:r>
            <a:r>
              <a:rPr lang="en-US" dirty="0" smtClean="0"/>
              <a:t>poor in </a:t>
            </a:r>
            <a:r>
              <a:rPr lang="en-US" dirty="0"/>
              <a:t>the form of goods </a:t>
            </a:r>
            <a:r>
              <a:rPr lang="en-US" dirty="0" smtClean="0"/>
              <a:t>and </a:t>
            </a:r>
            <a:r>
              <a:rPr lang="en-US" dirty="0"/>
              <a:t>services rather than </a:t>
            </a:r>
            <a:r>
              <a:rPr lang="en-US" dirty="0" smtClean="0"/>
              <a:t>cash</a:t>
            </a:r>
            <a:endParaRPr lang="en-US" dirty="0"/>
          </a:p>
        </p:txBody>
      </p:sp>
      <p:sp>
        <p:nvSpPr>
          <p:cNvPr id="2355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8935004-D9FD-428D-B8B8-0FAA63CD869D}" type="slidenum">
              <a:rPr lang="en-US" altLang="en-US" sz="1200" smtClean="0"/>
              <a:pPr eaLnBrk="1" hangingPunct="1"/>
              <a:t>11</a:t>
            </a:fld>
            <a:endParaRPr lang="en-US" altLang="en-US" sz="1200" smtClean="0"/>
          </a:p>
        </p:txBody>
      </p:sp>
      <p:sp>
        <p:nvSpPr>
          <p:cNvPr id="235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39917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wrap="square" anchor="t"/>
          <a:lstStyle/>
          <a:p>
            <a:r>
              <a:rPr lang="en-US" altLang="en-US" sz="3800" smtClean="0"/>
              <a:t>Problems in Measuring Inequality</a:t>
            </a:r>
          </a:p>
        </p:txBody>
      </p:sp>
      <p:sp>
        <p:nvSpPr>
          <p:cNvPr id="24579" name="Content Placeholder 2"/>
          <p:cNvSpPr>
            <a:spLocks noGrp="1"/>
          </p:cNvSpPr>
          <p:nvPr>
            <p:ph idx="1"/>
          </p:nvPr>
        </p:nvSpPr>
        <p:spPr>
          <a:xfrm>
            <a:off x="277813" y="1025525"/>
            <a:ext cx="8866187" cy="5422900"/>
          </a:xfrm>
        </p:spPr>
        <p:txBody>
          <a:bodyPr/>
          <a:lstStyle/>
          <a:p>
            <a:r>
              <a:rPr lang="en-US" altLang="en-US" dirty="0" smtClean="0"/>
              <a:t>Data on income distribution &amp; poverty rate</a:t>
            </a:r>
          </a:p>
          <a:p>
            <a:pPr marL="1028700" lvl="1" indent="-514350">
              <a:buFont typeface="Arial" charset="0"/>
              <a:buAutoNum type="arabicPeriod" startAt="2"/>
            </a:pPr>
            <a:r>
              <a:rPr lang="en-US" altLang="en-US" dirty="0" smtClean="0"/>
              <a:t>Normal life cycle pattern</a:t>
            </a:r>
          </a:p>
          <a:p>
            <a:pPr lvl="2"/>
            <a:r>
              <a:rPr lang="en-US" altLang="en-US" dirty="0" smtClean="0"/>
              <a:t>Causes inequality in the distribution of annual income</a:t>
            </a:r>
          </a:p>
          <a:p>
            <a:pPr lvl="2"/>
            <a:r>
              <a:rPr lang="en-US" altLang="en-US" dirty="0" smtClean="0"/>
              <a:t>May not represent true inequality in living standards</a:t>
            </a:r>
          </a:p>
          <a:p>
            <a:pPr lvl="2"/>
            <a:r>
              <a:rPr lang="en-US" altLang="en-US" dirty="0" smtClean="0"/>
              <a:t>Life cycle: regular pattern of income variation over a person’s life</a:t>
            </a:r>
          </a:p>
          <a:p>
            <a:pPr lvl="2"/>
            <a:r>
              <a:rPr lang="en-US" altLang="en-US" dirty="0"/>
              <a:t>People can borrow and save to offset life-cycle changes in income (e.g., saving for retirement).</a:t>
            </a:r>
          </a:p>
          <a:p>
            <a:pPr lvl="2"/>
            <a:endParaRPr lang="en-US" altLang="en-US" dirty="0" smtClean="0"/>
          </a:p>
          <a:p>
            <a:pPr lvl="2"/>
            <a:endParaRPr lang="en-US" altLang="en-US" dirty="0" smtClean="0"/>
          </a:p>
        </p:txBody>
      </p:sp>
      <p:sp>
        <p:nvSpPr>
          <p:cNvPr id="2458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48F37E8-0588-4B53-8F6A-5F2D1D1B65AA}" type="slidenum">
              <a:rPr lang="en-US" altLang="en-US" sz="1200" smtClean="0"/>
              <a:pPr eaLnBrk="1" hangingPunct="1"/>
              <a:t>12</a:t>
            </a:fld>
            <a:endParaRPr lang="en-US" altLang="en-US" sz="1200" smtClean="0"/>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84555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wrap="square" anchor="t"/>
          <a:lstStyle/>
          <a:p>
            <a:r>
              <a:rPr lang="en-US" altLang="en-US" sz="3800" smtClean="0"/>
              <a:t>Problems in Measuring Inequality</a:t>
            </a:r>
          </a:p>
        </p:txBody>
      </p:sp>
      <p:sp>
        <p:nvSpPr>
          <p:cNvPr id="25603" name="Content Placeholder 2"/>
          <p:cNvSpPr>
            <a:spLocks noGrp="1"/>
          </p:cNvSpPr>
          <p:nvPr>
            <p:ph idx="1"/>
          </p:nvPr>
        </p:nvSpPr>
        <p:spPr/>
        <p:txBody>
          <a:bodyPr/>
          <a:lstStyle/>
          <a:p>
            <a:r>
              <a:rPr lang="en-US" altLang="en-US" dirty="0" smtClean="0"/>
              <a:t>Data on income distribution &amp; poverty rate</a:t>
            </a:r>
          </a:p>
          <a:p>
            <a:pPr marL="1028700" lvl="1" indent="-514350">
              <a:buFont typeface="Arial" charset="0"/>
              <a:buAutoNum type="arabicPeriod" startAt="3"/>
            </a:pPr>
            <a:r>
              <a:rPr lang="en-US" altLang="en-US" dirty="0" smtClean="0"/>
              <a:t>Transitory vs. permanent income</a:t>
            </a:r>
          </a:p>
          <a:p>
            <a:pPr lvl="2"/>
            <a:r>
              <a:rPr lang="en-US" altLang="en-US" dirty="0" smtClean="0"/>
              <a:t>Transitory changes - need not affect standard of living</a:t>
            </a:r>
          </a:p>
          <a:p>
            <a:pPr lvl="2"/>
            <a:r>
              <a:rPr lang="en-US" altLang="en-US" dirty="0" smtClean="0"/>
              <a:t>A family’s ability to buy goods and services depends largely on its permanent income</a:t>
            </a:r>
          </a:p>
          <a:p>
            <a:pPr lvl="2"/>
            <a:r>
              <a:rPr lang="it-IT" altLang="en-US" dirty="0" smtClean="0"/>
              <a:t>Permanent income: a person’s normal income</a:t>
            </a:r>
            <a:endParaRPr lang="en-US" altLang="en-US" dirty="0" smtClean="0"/>
          </a:p>
        </p:txBody>
      </p:sp>
      <p:sp>
        <p:nvSpPr>
          <p:cNvPr id="2560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87CEAA5-2FBC-4111-B75D-CE6F0D866246}" type="slidenum">
              <a:rPr lang="en-US" altLang="en-US" sz="1200" smtClean="0"/>
              <a:pPr eaLnBrk="1" hangingPunct="1"/>
              <a:t>13</a:t>
            </a:fld>
            <a:endParaRPr lang="en-US" altLang="en-US" sz="1200" smtClean="0"/>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33764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wrap="square" anchor="t"/>
          <a:lstStyle/>
          <a:p>
            <a:r>
              <a:rPr lang="en-US" altLang="en-US" smtClean="0"/>
              <a:t>Economic Mobility</a:t>
            </a:r>
          </a:p>
        </p:txBody>
      </p:sp>
      <p:sp>
        <p:nvSpPr>
          <p:cNvPr id="29699" name="Content Placeholder 2"/>
          <p:cNvSpPr>
            <a:spLocks noGrp="1"/>
          </p:cNvSpPr>
          <p:nvPr>
            <p:ph idx="1"/>
          </p:nvPr>
        </p:nvSpPr>
        <p:spPr/>
        <p:txBody>
          <a:bodyPr/>
          <a:lstStyle/>
          <a:p>
            <a:r>
              <a:rPr lang="en-US" altLang="en-US" dirty="0" smtClean="0"/>
              <a:t>Economic mobility</a:t>
            </a:r>
          </a:p>
          <a:p>
            <a:pPr lvl="1"/>
            <a:r>
              <a:rPr lang="en-US" altLang="en-US" dirty="0" smtClean="0"/>
              <a:t>Many people move among income classes</a:t>
            </a:r>
          </a:p>
          <a:p>
            <a:pPr lvl="1"/>
            <a:r>
              <a:rPr lang="en-US" altLang="en-US" dirty="0" smtClean="0"/>
              <a:t>Some reflects transitory variation in income</a:t>
            </a:r>
          </a:p>
          <a:p>
            <a:pPr lvl="1"/>
            <a:r>
              <a:rPr lang="en-US" altLang="en-US" dirty="0" smtClean="0"/>
              <a:t>Some reflects more persistent changes in income</a:t>
            </a:r>
          </a:p>
          <a:p>
            <a:pPr lvl="1"/>
            <a:r>
              <a:rPr lang="en-US" altLang="en-US" dirty="0" smtClean="0"/>
              <a:t>Many of those below the poverty line are there only temporarily</a:t>
            </a:r>
          </a:p>
        </p:txBody>
      </p:sp>
      <p:sp>
        <p:nvSpPr>
          <p:cNvPr id="2970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2C93173-1E89-4DC2-9359-ECC4414C7145}" type="slidenum">
              <a:rPr lang="en-US" altLang="en-US" sz="1200" smtClean="0"/>
              <a:pPr eaLnBrk="1" hangingPunct="1"/>
              <a:t>14</a:t>
            </a:fld>
            <a:endParaRPr lang="en-US" altLang="en-US" sz="1200" smtClean="0"/>
          </a:p>
        </p:txBody>
      </p:sp>
      <p:sp>
        <p:nvSpPr>
          <p:cNvPr id="2970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2127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wrap="square" anchor="t"/>
          <a:lstStyle/>
          <a:p>
            <a:r>
              <a:rPr lang="en-US" altLang="en-US" sz="3800" smtClean="0"/>
              <a:t>Political Philosophy</a:t>
            </a:r>
          </a:p>
        </p:txBody>
      </p:sp>
      <p:sp>
        <p:nvSpPr>
          <p:cNvPr id="31747" name="Content Placeholder 2"/>
          <p:cNvSpPr>
            <a:spLocks noGrp="1"/>
          </p:cNvSpPr>
          <p:nvPr>
            <p:ph idx="1"/>
          </p:nvPr>
        </p:nvSpPr>
        <p:spPr/>
        <p:txBody>
          <a:bodyPr/>
          <a:lstStyle/>
          <a:p>
            <a:r>
              <a:rPr lang="en-US" altLang="en-US" smtClean="0"/>
              <a:t>What should the government do about economic inequality?</a:t>
            </a:r>
          </a:p>
          <a:p>
            <a:r>
              <a:rPr lang="en-US" altLang="en-US" smtClean="0"/>
              <a:t>Political philosophies of redistributing income</a:t>
            </a:r>
          </a:p>
          <a:p>
            <a:pPr lvl="1"/>
            <a:r>
              <a:rPr lang="en-US" altLang="en-US" smtClean="0"/>
              <a:t>Utilitarianism</a:t>
            </a:r>
          </a:p>
          <a:p>
            <a:pPr lvl="1"/>
            <a:r>
              <a:rPr lang="en-US" altLang="en-US" smtClean="0"/>
              <a:t>Liberalism</a:t>
            </a:r>
          </a:p>
          <a:p>
            <a:pPr lvl="1"/>
            <a:r>
              <a:rPr lang="en-US" altLang="en-US" smtClean="0"/>
              <a:t>Libertarianism</a:t>
            </a:r>
          </a:p>
        </p:txBody>
      </p:sp>
      <p:sp>
        <p:nvSpPr>
          <p:cNvPr id="3174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7A74BFA-40FF-4661-AE34-806C283D95D7}" type="slidenum">
              <a:rPr lang="en-US" altLang="en-US" sz="1200" smtClean="0"/>
              <a:pPr eaLnBrk="1" hangingPunct="1"/>
              <a:t>15</a:t>
            </a:fld>
            <a:endParaRPr lang="en-US" altLang="en-US" sz="1200" smtClean="0"/>
          </a:p>
        </p:txBody>
      </p:sp>
      <p:sp>
        <p:nvSpPr>
          <p:cNvPr id="3174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537876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Utilitarianism</a:t>
            </a:r>
          </a:p>
        </p:txBody>
      </p:sp>
      <p:sp>
        <p:nvSpPr>
          <p:cNvPr id="3" name="Content Placeholder 2"/>
          <p:cNvSpPr>
            <a:spLocks noGrp="1"/>
          </p:cNvSpPr>
          <p:nvPr>
            <p:ph idx="1"/>
          </p:nvPr>
        </p:nvSpPr>
        <p:spPr/>
        <p:txBody>
          <a:bodyPr/>
          <a:lstStyle/>
          <a:p>
            <a:r>
              <a:rPr lang="en-US" dirty="0"/>
              <a:t>Utility</a:t>
            </a:r>
            <a:r>
              <a:rPr lang="en-US" dirty="0" smtClean="0"/>
              <a:t>:</a:t>
            </a:r>
          </a:p>
          <a:p>
            <a:pPr lvl="1"/>
            <a:r>
              <a:rPr lang="en-US" dirty="0" smtClean="0"/>
              <a:t>A </a:t>
            </a:r>
            <a:r>
              <a:rPr lang="en-US" dirty="0"/>
              <a:t>measure of happiness or satisfaction</a:t>
            </a:r>
          </a:p>
          <a:p>
            <a:r>
              <a:rPr lang="en-US" dirty="0"/>
              <a:t>Utilitarianism: </a:t>
            </a:r>
            <a:endParaRPr lang="en-US" dirty="0" smtClean="0"/>
          </a:p>
          <a:p>
            <a:pPr lvl="1"/>
            <a:r>
              <a:rPr lang="en-US" dirty="0" smtClean="0"/>
              <a:t>Government </a:t>
            </a:r>
            <a:r>
              <a:rPr lang="en-US" dirty="0"/>
              <a:t>should choose policies to maximize society’s total utility</a:t>
            </a:r>
          </a:p>
          <a:p>
            <a:pPr lvl="2"/>
            <a:r>
              <a:rPr lang="en-US" dirty="0"/>
              <a:t>Founders: </a:t>
            </a:r>
            <a:r>
              <a:rPr lang="en-US" dirty="0" smtClean="0"/>
              <a:t>Jeremy </a:t>
            </a:r>
            <a:r>
              <a:rPr lang="en-US" dirty="0"/>
              <a:t>Bentham, John Stuart </a:t>
            </a:r>
            <a:r>
              <a:rPr lang="en-US" dirty="0" smtClean="0"/>
              <a:t>Mill</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62108633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Utilitarianism</a:t>
            </a:r>
          </a:p>
        </p:txBody>
      </p:sp>
      <p:sp>
        <p:nvSpPr>
          <p:cNvPr id="3" name="Content Placeholder 2"/>
          <p:cNvSpPr>
            <a:spLocks noGrp="1"/>
          </p:cNvSpPr>
          <p:nvPr>
            <p:ph idx="1"/>
          </p:nvPr>
        </p:nvSpPr>
        <p:spPr/>
        <p:txBody>
          <a:bodyPr/>
          <a:lstStyle/>
          <a:p>
            <a:r>
              <a:rPr lang="en-US" dirty="0" smtClean="0"/>
              <a:t>Because </a:t>
            </a:r>
            <a:r>
              <a:rPr lang="en-US" dirty="0"/>
              <a:t>of diminishing marginal </a:t>
            </a:r>
            <a:r>
              <a:rPr lang="en-US" dirty="0" smtClean="0"/>
              <a:t>utility</a:t>
            </a:r>
          </a:p>
          <a:p>
            <a:pPr lvl="1"/>
            <a:r>
              <a:rPr lang="en-US" dirty="0" smtClean="0"/>
              <a:t>Redistributing </a:t>
            </a:r>
            <a:r>
              <a:rPr lang="en-US" dirty="0"/>
              <a:t>income from rich to poor </a:t>
            </a:r>
            <a:br>
              <a:rPr lang="en-US" dirty="0"/>
            </a:br>
            <a:r>
              <a:rPr lang="en-US" dirty="0"/>
              <a:t>increases utility of the poor more than it reduces utility of the rich.  </a:t>
            </a:r>
          </a:p>
          <a:p>
            <a:r>
              <a:rPr lang="en-US" dirty="0"/>
              <a:t>Yet, </a:t>
            </a:r>
            <a:r>
              <a:rPr lang="en-US" dirty="0" err="1"/>
              <a:t>utilitarians</a:t>
            </a:r>
            <a:r>
              <a:rPr lang="en-US" dirty="0"/>
              <a:t> do not advocate equalizing </a:t>
            </a:r>
            <a:r>
              <a:rPr lang="en-US" dirty="0" smtClean="0"/>
              <a:t>incomes</a:t>
            </a:r>
          </a:p>
          <a:p>
            <a:pPr lvl="1"/>
            <a:r>
              <a:rPr lang="en-US" dirty="0" smtClean="0"/>
              <a:t>Would </a:t>
            </a:r>
            <a:r>
              <a:rPr lang="en-US" dirty="0"/>
              <a:t>reduce total income of everyone due to incentive effects and efficiency losses.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2789102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Liberalism</a:t>
            </a:r>
          </a:p>
        </p:txBody>
      </p:sp>
      <p:sp>
        <p:nvSpPr>
          <p:cNvPr id="3" name="Content Placeholder 2"/>
          <p:cNvSpPr>
            <a:spLocks noGrp="1"/>
          </p:cNvSpPr>
          <p:nvPr>
            <p:ph idx="1"/>
          </p:nvPr>
        </p:nvSpPr>
        <p:spPr/>
        <p:txBody>
          <a:bodyPr/>
          <a:lstStyle/>
          <a:p>
            <a:r>
              <a:rPr lang="en-US" dirty="0"/>
              <a:t>Liberalism:  </a:t>
            </a:r>
            <a:endParaRPr lang="en-US" dirty="0" smtClean="0"/>
          </a:p>
          <a:p>
            <a:pPr lvl="1"/>
            <a:r>
              <a:rPr lang="en-US" dirty="0" smtClean="0"/>
              <a:t>Government </a:t>
            </a:r>
            <a:r>
              <a:rPr lang="en-US" dirty="0"/>
              <a:t>should choose </a:t>
            </a:r>
            <a:r>
              <a:rPr lang="en-US" dirty="0" smtClean="0"/>
              <a:t>policies deemed </a:t>
            </a:r>
            <a:r>
              <a:rPr lang="en-US" dirty="0"/>
              <a:t>to be just by an </a:t>
            </a:r>
            <a:r>
              <a:rPr lang="en-US" dirty="0" smtClean="0"/>
              <a:t>impartial observer </a:t>
            </a:r>
            <a:r>
              <a:rPr lang="en-US" dirty="0"/>
              <a:t>behind a “veil of ignorance.”</a:t>
            </a:r>
          </a:p>
          <a:p>
            <a:pPr lvl="2"/>
            <a:r>
              <a:rPr lang="en-US" dirty="0"/>
              <a:t>Founder</a:t>
            </a:r>
            <a:r>
              <a:rPr lang="en-US" dirty="0" smtClean="0"/>
              <a:t>: </a:t>
            </a:r>
            <a:r>
              <a:rPr lang="en-US" dirty="0"/>
              <a:t>John Rawls</a:t>
            </a:r>
          </a:p>
          <a:p>
            <a:r>
              <a:rPr lang="en-US" dirty="0" err="1"/>
              <a:t>Maximin</a:t>
            </a:r>
            <a:r>
              <a:rPr lang="en-US" dirty="0"/>
              <a:t> criterion:  </a:t>
            </a:r>
            <a:endParaRPr lang="en-US" dirty="0" smtClean="0"/>
          </a:p>
          <a:p>
            <a:pPr lvl="1"/>
            <a:r>
              <a:rPr lang="en-US" dirty="0" smtClean="0"/>
              <a:t>Government </a:t>
            </a:r>
            <a:r>
              <a:rPr lang="en-US" dirty="0"/>
              <a:t>should aim to maximize the well-being of society’s worst-off </a:t>
            </a:r>
            <a:r>
              <a:rPr lang="en-US" dirty="0" smtClean="0"/>
              <a:t>person</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9241805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Liberalism</a:t>
            </a:r>
          </a:p>
        </p:txBody>
      </p:sp>
      <p:sp>
        <p:nvSpPr>
          <p:cNvPr id="3" name="Content Placeholder 2"/>
          <p:cNvSpPr>
            <a:spLocks noGrp="1"/>
          </p:cNvSpPr>
          <p:nvPr>
            <p:ph idx="1"/>
          </p:nvPr>
        </p:nvSpPr>
        <p:spPr/>
        <p:txBody>
          <a:bodyPr/>
          <a:lstStyle/>
          <a:p>
            <a:r>
              <a:rPr lang="en-US" dirty="0"/>
              <a:t>Liberalism:  </a:t>
            </a:r>
            <a:endParaRPr lang="en-US" dirty="0" smtClean="0"/>
          </a:p>
          <a:p>
            <a:pPr lvl="1"/>
            <a:r>
              <a:rPr lang="en-US" dirty="0" smtClean="0"/>
              <a:t>Calls </a:t>
            </a:r>
            <a:r>
              <a:rPr lang="en-US" dirty="0"/>
              <a:t>for more redistribution than utilitarianism (though still not complete equalization of incomes).</a:t>
            </a:r>
          </a:p>
          <a:p>
            <a:pPr lvl="1"/>
            <a:r>
              <a:rPr lang="en-US" dirty="0"/>
              <a:t>Income redistribution is a form of social insurance, a </a:t>
            </a:r>
            <a:r>
              <a:rPr lang="en-US" dirty="0" smtClean="0"/>
              <a:t>government </a:t>
            </a:r>
            <a:r>
              <a:rPr lang="en-US" dirty="0"/>
              <a:t>policy aimed at protecting people against the risk of adverse events.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775491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How much inequality and poverty exist in our society?  </a:t>
            </a:r>
          </a:p>
          <a:p>
            <a:r>
              <a:rPr lang="en-US" sz="3200" dirty="0"/>
              <a:t>What are the problems measuring inequality?  </a:t>
            </a:r>
          </a:p>
          <a:p>
            <a:r>
              <a:rPr lang="en-US" sz="3200" dirty="0"/>
              <a:t>What are some of the leading philosophies </a:t>
            </a:r>
            <a:br>
              <a:rPr lang="en-US" sz="3200" dirty="0"/>
            </a:br>
            <a:r>
              <a:rPr lang="en-US" sz="3200" dirty="0"/>
              <a:t>on the proper role of government in altering </a:t>
            </a:r>
            <a:br>
              <a:rPr lang="en-US" sz="3200" dirty="0"/>
            </a:br>
            <a:r>
              <a:rPr lang="en-US" sz="3200" dirty="0"/>
              <a:t>the distribution of income?  </a:t>
            </a:r>
          </a:p>
          <a:p>
            <a:r>
              <a:rPr lang="en-US" sz="3200" dirty="0"/>
              <a:t>What policies are used to fight poverty?  What are the problems with these policies?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Libertarianism</a:t>
            </a:r>
          </a:p>
        </p:txBody>
      </p:sp>
      <p:sp>
        <p:nvSpPr>
          <p:cNvPr id="3" name="Content Placeholder 2"/>
          <p:cNvSpPr>
            <a:spLocks noGrp="1"/>
          </p:cNvSpPr>
          <p:nvPr>
            <p:ph idx="1"/>
          </p:nvPr>
        </p:nvSpPr>
        <p:spPr>
          <a:xfrm>
            <a:off x="277813" y="1025525"/>
            <a:ext cx="8866187" cy="5422900"/>
          </a:xfrm>
        </p:spPr>
        <p:txBody>
          <a:bodyPr/>
          <a:lstStyle/>
          <a:p>
            <a:r>
              <a:rPr lang="en-US" sz="3200" dirty="0"/>
              <a:t>Libertarianism:  </a:t>
            </a:r>
            <a:endParaRPr lang="en-US" sz="3200" dirty="0" smtClean="0"/>
          </a:p>
          <a:p>
            <a:pPr lvl="1"/>
            <a:r>
              <a:rPr lang="en-US" sz="3000" dirty="0" smtClean="0"/>
              <a:t>Government </a:t>
            </a:r>
            <a:r>
              <a:rPr lang="en-US" sz="3000" dirty="0"/>
              <a:t>should punish crimes and enforce voluntary agreements but not redistribute income</a:t>
            </a:r>
          </a:p>
          <a:p>
            <a:pPr lvl="2"/>
            <a:r>
              <a:rPr lang="en-US" dirty="0"/>
              <a:t>Advocate</a:t>
            </a:r>
            <a:r>
              <a:rPr lang="en-US" dirty="0" smtClean="0"/>
              <a:t>: </a:t>
            </a:r>
            <a:r>
              <a:rPr lang="en-US" dirty="0"/>
              <a:t>Robert </a:t>
            </a:r>
            <a:r>
              <a:rPr lang="en-US" dirty="0" err="1"/>
              <a:t>Nozick</a:t>
            </a:r>
            <a:endParaRPr lang="en-US" dirty="0"/>
          </a:p>
          <a:p>
            <a:pPr lvl="1"/>
            <a:r>
              <a:rPr lang="en-US" sz="3000" dirty="0" smtClean="0"/>
              <a:t>Libertarians </a:t>
            </a:r>
            <a:r>
              <a:rPr lang="en-US" sz="3000" dirty="0"/>
              <a:t>focus on the </a:t>
            </a:r>
            <a:r>
              <a:rPr lang="en-US" sz="3000" dirty="0" smtClean="0"/>
              <a:t>process not outcome:</a:t>
            </a:r>
            <a:endParaRPr lang="en-US" sz="3000" dirty="0"/>
          </a:p>
          <a:p>
            <a:pPr lvl="2"/>
            <a:r>
              <a:rPr lang="en-US" dirty="0" smtClean="0"/>
              <a:t>Government should enforce </a:t>
            </a:r>
            <a:r>
              <a:rPr lang="en-US" dirty="0"/>
              <a:t>individual rights, </a:t>
            </a:r>
            <a:r>
              <a:rPr lang="en-US" dirty="0" smtClean="0"/>
              <a:t/>
            </a:r>
            <a:br>
              <a:rPr lang="en-US" dirty="0" smtClean="0"/>
            </a:br>
            <a:r>
              <a:rPr lang="en-US" dirty="0" smtClean="0"/>
              <a:t>should </a:t>
            </a:r>
            <a:r>
              <a:rPr lang="en-US" dirty="0"/>
              <a:t>try to equalize </a:t>
            </a:r>
            <a:r>
              <a:rPr lang="en-US" dirty="0" smtClean="0"/>
              <a:t>opportunities.</a:t>
            </a:r>
            <a:endParaRPr lang="en-US" dirty="0"/>
          </a:p>
          <a:p>
            <a:pPr lvl="2"/>
            <a:r>
              <a:rPr lang="en-US" dirty="0"/>
              <a:t>If the income distribution is achieved fairly, </a:t>
            </a:r>
            <a:br>
              <a:rPr lang="en-US" dirty="0"/>
            </a:br>
            <a:r>
              <a:rPr lang="en-US" dirty="0" smtClean="0"/>
              <a:t>government </a:t>
            </a:r>
            <a:r>
              <a:rPr lang="en-US" dirty="0"/>
              <a:t>should not interfere, even if </a:t>
            </a:r>
            <a:r>
              <a:rPr lang="en-US" dirty="0" smtClean="0"/>
              <a:t>unequal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4851583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to Reduce Poverty</a:t>
            </a:r>
          </a:p>
        </p:txBody>
      </p:sp>
      <p:sp>
        <p:nvSpPr>
          <p:cNvPr id="3" name="Content Placeholder 2"/>
          <p:cNvSpPr>
            <a:spLocks noGrp="1"/>
          </p:cNvSpPr>
          <p:nvPr>
            <p:ph idx="1"/>
          </p:nvPr>
        </p:nvSpPr>
        <p:spPr/>
        <p:txBody>
          <a:bodyPr/>
          <a:lstStyle/>
          <a:p>
            <a:r>
              <a:rPr lang="en-US" dirty="0"/>
              <a:t>Poor families more likely to experience </a:t>
            </a:r>
          </a:p>
          <a:p>
            <a:pPr lvl="1"/>
            <a:r>
              <a:rPr lang="en-US" dirty="0" smtClean="0"/>
              <a:t>Homelessness, drug dependence, health problems, teen pregnancy, illiteracy, unemployment</a:t>
            </a:r>
            <a:endParaRPr lang="en-US" dirty="0"/>
          </a:p>
          <a:p>
            <a:r>
              <a:rPr lang="en-US" dirty="0"/>
              <a:t>Most people believe </a:t>
            </a:r>
            <a:r>
              <a:rPr lang="en-US" dirty="0" smtClean="0"/>
              <a:t>government </a:t>
            </a:r>
            <a:r>
              <a:rPr lang="en-US" dirty="0"/>
              <a:t>should provide a </a:t>
            </a:r>
            <a:r>
              <a:rPr lang="en-US" dirty="0" smtClean="0"/>
              <a:t>“</a:t>
            </a:r>
            <a:r>
              <a:rPr lang="en-US" dirty="0"/>
              <a:t>safety net.”</a:t>
            </a:r>
          </a:p>
          <a:p>
            <a:r>
              <a:rPr lang="en-US" dirty="0"/>
              <a:t>We now consider a few such policies…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239852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Minimum-Wage Laws</a:t>
            </a:r>
          </a:p>
        </p:txBody>
      </p:sp>
      <p:sp>
        <p:nvSpPr>
          <p:cNvPr id="3" name="Content Placeholder 2"/>
          <p:cNvSpPr>
            <a:spLocks noGrp="1"/>
          </p:cNvSpPr>
          <p:nvPr>
            <p:ph idx="1"/>
          </p:nvPr>
        </p:nvSpPr>
        <p:spPr>
          <a:xfrm>
            <a:off x="277813" y="1025525"/>
            <a:ext cx="8866187" cy="5422900"/>
          </a:xfrm>
        </p:spPr>
        <p:txBody>
          <a:bodyPr/>
          <a:lstStyle/>
          <a:p>
            <a:r>
              <a:rPr lang="en-US" sz="3200" dirty="0"/>
              <a:t>Arguments for:</a:t>
            </a:r>
          </a:p>
          <a:p>
            <a:pPr lvl="1"/>
            <a:r>
              <a:rPr lang="en-US" sz="2800" dirty="0"/>
              <a:t>Helps the poor without any cost to </a:t>
            </a:r>
            <a:r>
              <a:rPr lang="en-US" sz="2800" dirty="0" smtClean="0"/>
              <a:t>government</a:t>
            </a:r>
            <a:endParaRPr lang="en-US" sz="2800" dirty="0"/>
          </a:p>
          <a:p>
            <a:pPr lvl="1"/>
            <a:r>
              <a:rPr lang="en-US" sz="2800" dirty="0"/>
              <a:t>Little impact on employment if demand for unskilled labor is relatively inelastic.</a:t>
            </a:r>
          </a:p>
          <a:p>
            <a:r>
              <a:rPr lang="en-US" sz="3200" dirty="0"/>
              <a:t>Arguments against:</a:t>
            </a:r>
          </a:p>
          <a:p>
            <a:pPr lvl="1"/>
            <a:r>
              <a:rPr lang="en-US" sz="2800" dirty="0"/>
              <a:t>In the long run, demand for unskilled labor is likely elastic, so minimum wage causes substantial unemployment among the unskilled.</a:t>
            </a:r>
          </a:p>
          <a:p>
            <a:pPr lvl="1"/>
            <a:r>
              <a:rPr lang="en-US" sz="2800" dirty="0"/>
              <a:t>Those helped by minimum wage are more likely to be teens from middle-income families than low-income adult workers.</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2528847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Welfare</a:t>
            </a:r>
          </a:p>
        </p:txBody>
      </p:sp>
      <p:sp>
        <p:nvSpPr>
          <p:cNvPr id="3" name="Content Placeholder 2"/>
          <p:cNvSpPr>
            <a:spLocks noGrp="1"/>
          </p:cNvSpPr>
          <p:nvPr>
            <p:ph idx="1"/>
          </p:nvPr>
        </p:nvSpPr>
        <p:spPr>
          <a:xfrm>
            <a:off x="277813" y="1025525"/>
            <a:ext cx="8866187" cy="5422900"/>
          </a:xfrm>
        </p:spPr>
        <p:txBody>
          <a:bodyPr/>
          <a:lstStyle/>
          <a:p>
            <a:r>
              <a:rPr lang="en-US" sz="3200" dirty="0"/>
              <a:t>Welfare:  </a:t>
            </a:r>
            <a:r>
              <a:rPr lang="en-US" sz="3200" dirty="0" smtClean="0"/>
              <a:t>government </a:t>
            </a:r>
            <a:r>
              <a:rPr lang="en-US" sz="3200" dirty="0"/>
              <a:t>programs </a:t>
            </a:r>
            <a:r>
              <a:rPr lang="en-US" sz="3200" dirty="0" smtClean="0"/>
              <a:t>that supplement </a:t>
            </a:r>
            <a:r>
              <a:rPr lang="en-US" sz="3200" dirty="0"/>
              <a:t>the incomes of the needy</a:t>
            </a:r>
          </a:p>
          <a:p>
            <a:pPr lvl="1"/>
            <a:r>
              <a:rPr lang="en-US" sz="2800" dirty="0"/>
              <a:t>Temporary Assistance for Needy Families (TANF)</a:t>
            </a:r>
          </a:p>
          <a:p>
            <a:pPr lvl="1"/>
            <a:r>
              <a:rPr lang="en-US" sz="2800" dirty="0"/>
              <a:t>Supplemental Security Income (SSI)</a:t>
            </a:r>
          </a:p>
          <a:p>
            <a:pPr lvl="1"/>
            <a:r>
              <a:rPr lang="en-US" sz="2800" dirty="0" smtClean="0"/>
              <a:t>Critics: </a:t>
            </a:r>
            <a:r>
              <a:rPr lang="en-US" sz="2800" dirty="0"/>
              <a:t>such programs create incentives to become or remain </a:t>
            </a:r>
            <a:r>
              <a:rPr lang="en-US" sz="2800" dirty="0" smtClean="0"/>
              <a:t>needy; welfare </a:t>
            </a:r>
            <a:r>
              <a:rPr lang="en-US" sz="2800" dirty="0"/>
              <a:t>contributed to the rise of the single-parent family.</a:t>
            </a:r>
          </a:p>
          <a:p>
            <a:pPr lvl="1"/>
            <a:r>
              <a:rPr lang="en-US" sz="2800" dirty="0"/>
              <a:t>However, the severity of such incentive problems </a:t>
            </a:r>
            <a:r>
              <a:rPr lang="en-US" sz="2800" dirty="0" smtClean="0"/>
              <a:t>is </a:t>
            </a:r>
            <a:r>
              <a:rPr lang="en-US" sz="2800" dirty="0"/>
              <a:t>unknown.</a:t>
            </a:r>
          </a:p>
          <a:p>
            <a:pPr lvl="1"/>
            <a:r>
              <a:rPr lang="en-US" sz="2800" dirty="0" smtClean="0"/>
              <a:t>Proponents: </a:t>
            </a:r>
            <a:r>
              <a:rPr lang="en-US" sz="2800" dirty="0"/>
              <a:t>inflation-adjusted welfare benefits fell as single-parent families increased.</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819346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Negative Income Tax</a:t>
            </a:r>
          </a:p>
        </p:txBody>
      </p:sp>
      <p:sp>
        <p:nvSpPr>
          <p:cNvPr id="3" name="Content Placeholder 2"/>
          <p:cNvSpPr>
            <a:spLocks noGrp="1"/>
          </p:cNvSpPr>
          <p:nvPr>
            <p:ph idx="1"/>
          </p:nvPr>
        </p:nvSpPr>
        <p:spPr>
          <a:xfrm>
            <a:off x="277813" y="1025525"/>
            <a:ext cx="8866187" cy="5422900"/>
          </a:xfrm>
        </p:spPr>
        <p:txBody>
          <a:bodyPr/>
          <a:lstStyle/>
          <a:p>
            <a:r>
              <a:rPr lang="en-US" dirty="0"/>
              <a:t>Negative income tax:  </a:t>
            </a:r>
            <a:endParaRPr lang="en-US" dirty="0" smtClean="0"/>
          </a:p>
          <a:p>
            <a:pPr lvl="1"/>
            <a:r>
              <a:rPr lang="en-US" dirty="0"/>
              <a:t>T</a:t>
            </a:r>
            <a:r>
              <a:rPr lang="en-US" dirty="0" smtClean="0"/>
              <a:t>ax </a:t>
            </a:r>
            <a:r>
              <a:rPr lang="en-US" dirty="0"/>
              <a:t>system that collects revenue from high-income households and gives transfers to low-income households</a:t>
            </a:r>
          </a:p>
          <a:p>
            <a:r>
              <a:rPr lang="en-US" dirty="0" smtClean="0"/>
              <a:t>The </a:t>
            </a:r>
            <a:r>
              <a:rPr lang="en-US" dirty="0"/>
              <a:t>Earned Income Tax Credit (EITC) </a:t>
            </a:r>
            <a:endParaRPr lang="en-US" dirty="0" smtClean="0"/>
          </a:p>
          <a:p>
            <a:pPr lvl="1"/>
            <a:r>
              <a:rPr lang="en-US" dirty="0" smtClean="0"/>
              <a:t>Is </a:t>
            </a:r>
            <a:r>
              <a:rPr lang="en-US" dirty="0"/>
              <a:t>similar to a negative income tax</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8251501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In-Kind Transfers</a:t>
            </a:r>
          </a:p>
        </p:txBody>
      </p:sp>
      <p:sp>
        <p:nvSpPr>
          <p:cNvPr id="3" name="Content Placeholder 2"/>
          <p:cNvSpPr>
            <a:spLocks noGrp="1"/>
          </p:cNvSpPr>
          <p:nvPr>
            <p:ph idx="1"/>
          </p:nvPr>
        </p:nvSpPr>
        <p:spPr/>
        <p:txBody>
          <a:bodyPr/>
          <a:lstStyle/>
          <a:p>
            <a:r>
              <a:rPr lang="en-US" sz="3000" dirty="0"/>
              <a:t>In-kind </a:t>
            </a:r>
            <a:r>
              <a:rPr lang="en-US" sz="3000" dirty="0" smtClean="0"/>
              <a:t>transfers: goods </a:t>
            </a:r>
            <a:r>
              <a:rPr lang="en-US" sz="3000" dirty="0"/>
              <a:t>or services provided to the </a:t>
            </a:r>
            <a:r>
              <a:rPr lang="en-US" sz="3000" dirty="0" smtClean="0"/>
              <a:t>needy</a:t>
            </a:r>
          </a:p>
          <a:p>
            <a:pPr lvl="1"/>
            <a:r>
              <a:rPr lang="en-US" sz="2800" dirty="0" smtClean="0"/>
              <a:t>Examples: homeless shelters, soup </a:t>
            </a:r>
            <a:r>
              <a:rPr lang="en-US" sz="2800" dirty="0"/>
              <a:t>kitchens</a:t>
            </a:r>
          </a:p>
          <a:p>
            <a:pPr lvl="1"/>
            <a:r>
              <a:rPr lang="en-US" sz="2800" dirty="0"/>
              <a:t>Supplemental Nutrition Assistance Program (SNAP</a:t>
            </a:r>
            <a:r>
              <a:rPr lang="en-US" sz="2800" dirty="0" smtClean="0"/>
              <a:t>): Gives </a:t>
            </a:r>
            <a:r>
              <a:rPr lang="en-US" sz="2800" dirty="0"/>
              <a:t>low-income families a plastic card that can be used to buy food at stores</a:t>
            </a:r>
          </a:p>
          <a:p>
            <a:pPr lvl="1"/>
            <a:r>
              <a:rPr lang="en-US" sz="2800" dirty="0" smtClean="0"/>
              <a:t>Medicaid</a:t>
            </a:r>
            <a:r>
              <a:rPr lang="en-US" sz="2800" dirty="0"/>
              <a:t>, </a:t>
            </a:r>
            <a:r>
              <a:rPr lang="en-US" sz="2800" dirty="0" smtClean="0"/>
              <a:t>government-provided </a:t>
            </a:r>
            <a:r>
              <a:rPr lang="en-US" sz="2800" dirty="0"/>
              <a:t>healthcare for the poor</a:t>
            </a:r>
          </a:p>
          <a:p>
            <a:r>
              <a:rPr lang="en-US" sz="3000" dirty="0"/>
              <a:t>An alternative: </a:t>
            </a:r>
            <a:r>
              <a:rPr lang="en-US" sz="3000" dirty="0" smtClean="0"/>
              <a:t>cash </a:t>
            </a:r>
            <a:r>
              <a:rPr lang="en-US" sz="3000" dirty="0"/>
              <a:t>payments</a:t>
            </a:r>
          </a:p>
          <a:p>
            <a:pPr lvl="1"/>
            <a:r>
              <a:rPr lang="en-US" sz="2800" dirty="0" smtClean="0"/>
              <a:t>People - buy </a:t>
            </a:r>
            <a:r>
              <a:rPr lang="en-US" sz="2800" dirty="0"/>
              <a:t>what they most </a:t>
            </a:r>
            <a:r>
              <a:rPr lang="en-US" sz="2800" dirty="0" smtClean="0"/>
              <a:t>need; but </a:t>
            </a:r>
            <a:r>
              <a:rPr lang="en-US" sz="2800" dirty="0"/>
              <a:t>critics argue could be used for drugs, alcohol</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86719182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Anti-Poverty Programs </a:t>
            </a:r>
            <a:r>
              <a:rPr lang="en-US" sz="3600" dirty="0" smtClean="0"/>
              <a:t/>
            </a:r>
            <a:br>
              <a:rPr lang="en-US" sz="3600" dirty="0" smtClean="0"/>
            </a:br>
            <a:r>
              <a:rPr lang="en-US" sz="3600" dirty="0" smtClean="0"/>
              <a:t>and </a:t>
            </a:r>
            <a:r>
              <a:rPr lang="en-US" sz="3600" dirty="0"/>
              <a:t>Work Incentives</a:t>
            </a:r>
          </a:p>
        </p:txBody>
      </p:sp>
      <p:sp>
        <p:nvSpPr>
          <p:cNvPr id="3" name="Content Placeholder 2"/>
          <p:cNvSpPr>
            <a:spLocks noGrp="1"/>
          </p:cNvSpPr>
          <p:nvPr>
            <p:ph idx="1"/>
          </p:nvPr>
        </p:nvSpPr>
        <p:spPr/>
        <p:txBody>
          <a:bodyPr/>
          <a:lstStyle/>
          <a:p>
            <a:r>
              <a:rPr lang="en-US" sz="3200" dirty="0"/>
              <a:t>Assistance from anti-poverty programs </a:t>
            </a:r>
            <a:br>
              <a:rPr lang="en-US" sz="3200" dirty="0"/>
            </a:br>
            <a:r>
              <a:rPr lang="en-US" sz="3200" dirty="0"/>
              <a:t>declines as income rises.  </a:t>
            </a:r>
          </a:p>
          <a:p>
            <a:pPr lvl="1"/>
            <a:r>
              <a:rPr lang="en-US" sz="2800" dirty="0"/>
              <a:t>The result:  Poor families face high effective marginal tax rates (exceeding 100% in some cases!).  </a:t>
            </a:r>
          </a:p>
          <a:p>
            <a:pPr lvl="1"/>
            <a:r>
              <a:rPr lang="en-US" sz="2800" dirty="0"/>
              <a:t>Such policies therefore discourage the poor from escaping poverty on their own.  </a:t>
            </a:r>
          </a:p>
          <a:p>
            <a:r>
              <a:rPr lang="en-US" sz="3200" dirty="0"/>
              <a:t>One possible solution:  “Workfare,” </a:t>
            </a:r>
            <a:endParaRPr lang="en-US" sz="3200" dirty="0" smtClean="0"/>
          </a:p>
          <a:p>
            <a:pPr lvl="1"/>
            <a:r>
              <a:rPr lang="en-US" sz="2800" dirty="0" smtClean="0"/>
              <a:t>System </a:t>
            </a:r>
            <a:r>
              <a:rPr lang="en-US" sz="2800" dirty="0"/>
              <a:t>requiring people to accept government jobs while collecting benefits.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0401665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sz="3200" dirty="0"/>
              <a:t>Poverty is one of society’s most serious problems.</a:t>
            </a:r>
          </a:p>
          <a:p>
            <a:r>
              <a:rPr lang="en-US" sz="3200" dirty="0" smtClean="0"/>
              <a:t>Governments </a:t>
            </a:r>
            <a:r>
              <a:rPr lang="en-US" sz="3200" dirty="0"/>
              <a:t>can </a:t>
            </a:r>
            <a:r>
              <a:rPr lang="en-US" sz="3200" dirty="0" smtClean="0"/>
              <a:t>sometimes improve </a:t>
            </a:r>
            <a:r>
              <a:rPr lang="en-US" sz="3200" dirty="0"/>
              <a:t>market outcomes.  </a:t>
            </a:r>
          </a:p>
          <a:p>
            <a:pPr lvl="1"/>
            <a:r>
              <a:rPr lang="en-US" sz="3000" dirty="0" smtClean="0"/>
              <a:t>Public </a:t>
            </a:r>
            <a:r>
              <a:rPr lang="en-US" sz="3000" dirty="0"/>
              <a:t>policy can help reduce poverty and </a:t>
            </a:r>
            <a:r>
              <a:rPr lang="en-US" sz="3000" dirty="0" smtClean="0"/>
              <a:t>inequality  </a:t>
            </a:r>
            <a:endParaRPr lang="en-US" sz="3000" dirty="0"/>
          </a:p>
          <a:p>
            <a:r>
              <a:rPr lang="en-US" sz="3200" dirty="0" smtClean="0"/>
              <a:t>People </a:t>
            </a:r>
            <a:r>
              <a:rPr lang="en-US" sz="3200" dirty="0"/>
              <a:t>face trade-offs.</a:t>
            </a:r>
          </a:p>
          <a:p>
            <a:pPr lvl="1"/>
            <a:r>
              <a:rPr lang="en-US" sz="3000" dirty="0" smtClean="0"/>
              <a:t>Policies </a:t>
            </a:r>
            <a:r>
              <a:rPr lang="en-US" sz="3000" dirty="0"/>
              <a:t>designed to improve </a:t>
            </a:r>
            <a:r>
              <a:rPr lang="en-US" sz="3000" dirty="0" smtClean="0"/>
              <a:t>equity often </a:t>
            </a:r>
            <a:r>
              <a:rPr lang="en-US" sz="3000" dirty="0"/>
              <a:t>sacrifice efficiency, so the proper scope of policy is the subject of </a:t>
            </a:r>
            <a:r>
              <a:rPr lang="en-US" sz="3000" dirty="0" smtClean="0"/>
              <a:t>ongoing controversy </a:t>
            </a:r>
            <a:endParaRPr lang="en-US" sz="3000"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2513616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pPr>
            <a:r>
              <a:rPr lang="en-US" sz="3000" dirty="0"/>
              <a:t>Data on income distribution show a wide disparity in our society.  The richest 20% of families earn about ten times as much as the poorest 20%.  </a:t>
            </a:r>
          </a:p>
          <a:p>
            <a:pPr>
              <a:buSzPct val="120000"/>
              <a:buFont typeface="Arial" pitchFamily="34" charset="0"/>
              <a:buChar char="•"/>
            </a:pPr>
            <a:r>
              <a:rPr lang="en-US" sz="3000" dirty="0"/>
              <a:t>Problems in measuring inequality arise from </a:t>
            </a:r>
            <a:br>
              <a:rPr lang="en-US" sz="3000" dirty="0"/>
            </a:br>
            <a:r>
              <a:rPr lang="en-US" sz="3000" dirty="0"/>
              <a:t>in-kind transfers, the economic life cycle, </a:t>
            </a:r>
            <a:br>
              <a:rPr lang="en-US" sz="3000" dirty="0"/>
            </a:br>
            <a:r>
              <a:rPr lang="en-US" sz="3000" dirty="0"/>
              <a:t>transitory income, and economic mobility. </a:t>
            </a:r>
            <a:endParaRPr lang="en-US" sz="3000" dirty="0" smtClean="0"/>
          </a:p>
          <a:p>
            <a:pPr lvl="1">
              <a:buSzPct val="120000"/>
              <a:buFont typeface="Arial" pitchFamily="34" charset="0"/>
              <a:buChar char="•"/>
            </a:pPr>
            <a:r>
              <a:rPr lang="en-US" sz="2800" dirty="0" smtClean="0"/>
              <a:t>When </a:t>
            </a:r>
            <a:r>
              <a:rPr lang="en-US" sz="2800" dirty="0"/>
              <a:t>these factors are taken into account, </a:t>
            </a:r>
            <a:br>
              <a:rPr lang="en-US" sz="2800" dirty="0"/>
            </a:br>
            <a:r>
              <a:rPr lang="en-US" sz="2800" dirty="0"/>
              <a:t>the distribution of well-being is probably less unequal than the distribution of annual income.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26143914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Political philosophers differ in their views of the proper role of government in altering the income distribution.  </a:t>
            </a:r>
            <a:endParaRPr lang="en-US" sz="3000" dirty="0" smtClean="0"/>
          </a:p>
          <a:p>
            <a:pPr lvl="1">
              <a:buSzPct val="120000"/>
              <a:buFont typeface="Arial" pitchFamily="34" charset="0"/>
              <a:buChar char="•"/>
            </a:pPr>
            <a:r>
              <a:rPr lang="en-US" sz="2800" dirty="0" err="1" smtClean="0"/>
              <a:t>Utilitarians</a:t>
            </a:r>
            <a:r>
              <a:rPr lang="en-US" sz="2800" dirty="0" smtClean="0"/>
              <a:t> </a:t>
            </a:r>
            <a:r>
              <a:rPr lang="en-US" sz="2800" dirty="0"/>
              <a:t>believe that income distribution should maximize the sum of everyone’s utility.  </a:t>
            </a:r>
            <a:endParaRPr lang="en-US" sz="2800" dirty="0" smtClean="0"/>
          </a:p>
          <a:p>
            <a:pPr lvl="1">
              <a:buSzPct val="120000"/>
              <a:buFont typeface="Arial" pitchFamily="34" charset="0"/>
              <a:buChar char="•"/>
            </a:pPr>
            <a:r>
              <a:rPr lang="en-US" sz="2800" dirty="0" smtClean="0"/>
              <a:t>Liberals </a:t>
            </a:r>
            <a:r>
              <a:rPr lang="en-US" sz="2800" dirty="0"/>
              <a:t>believe the government should aim to maximize the well-being of the worst-off person in society.  </a:t>
            </a:r>
            <a:endParaRPr lang="en-US" sz="2800" dirty="0" smtClean="0"/>
          </a:p>
          <a:p>
            <a:pPr lvl="1">
              <a:buSzPct val="120000"/>
              <a:buFont typeface="Arial" pitchFamily="34" charset="0"/>
              <a:buChar char="•"/>
            </a:pPr>
            <a:r>
              <a:rPr lang="en-US" sz="2800" dirty="0" smtClean="0"/>
              <a:t>Libertarians </a:t>
            </a:r>
            <a:r>
              <a:rPr lang="en-US" sz="2800" dirty="0"/>
              <a:t>believe the government should aim for equality of opportunity, not equality of income.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7440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smtClean="0"/>
              <a:t>In </a:t>
            </a:r>
            <a:r>
              <a:rPr lang="en-US" dirty="0"/>
              <a:t>the absence of </a:t>
            </a:r>
            <a:r>
              <a:rPr lang="en-US" dirty="0" smtClean="0"/>
              <a:t>discrimination</a:t>
            </a:r>
          </a:p>
          <a:p>
            <a:pPr lvl="1"/>
            <a:r>
              <a:rPr lang="en-US" dirty="0" smtClean="0"/>
              <a:t>The </a:t>
            </a:r>
            <a:r>
              <a:rPr lang="en-US" dirty="0"/>
              <a:t>income distribution in a market </a:t>
            </a:r>
            <a:r>
              <a:rPr lang="en-US" dirty="0" smtClean="0"/>
              <a:t>economy may </a:t>
            </a:r>
            <a:r>
              <a:rPr lang="en-US" dirty="0"/>
              <a:t>not be equitable or otherwise desirable.  </a:t>
            </a:r>
          </a:p>
          <a:p>
            <a:r>
              <a:rPr lang="en-US" dirty="0"/>
              <a:t>In this chapter, we </a:t>
            </a:r>
            <a:r>
              <a:rPr lang="en-US" dirty="0" smtClean="0"/>
              <a:t>examine:</a:t>
            </a:r>
            <a:endParaRPr lang="en-US" dirty="0"/>
          </a:p>
          <a:p>
            <a:pPr lvl="1"/>
            <a:r>
              <a:rPr lang="en-US" dirty="0" smtClean="0"/>
              <a:t>Indicators of inequality and poverty</a:t>
            </a:r>
          </a:p>
          <a:p>
            <a:pPr lvl="1"/>
            <a:r>
              <a:rPr lang="en-US" dirty="0" smtClean="0"/>
              <a:t>Philosophies about income redistribution</a:t>
            </a:r>
          </a:p>
          <a:p>
            <a:pPr lvl="1"/>
            <a:r>
              <a:rPr lang="en-US" dirty="0" smtClean="0"/>
              <a:t>Policies designed to help the poor</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5356655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200" dirty="0"/>
              <a:t>Policies such as welfare, minimum-wage laws, negative income taxes, and in-kind transfers can help the poor.  </a:t>
            </a:r>
          </a:p>
          <a:p>
            <a:pPr>
              <a:buSzPct val="120000"/>
              <a:buFont typeface="Arial" pitchFamily="34" charset="0"/>
              <a:buChar char="•"/>
            </a:pPr>
            <a:r>
              <a:rPr lang="en-US" sz="3200" dirty="0"/>
              <a:t>Since financial assistance falls as income rises, the poor face high effective marginal tax rates, discouraging them from escaping poverty on their own.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21506331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 Income Distribution:  </a:t>
            </a:r>
            <a:r>
              <a:rPr lang="en-US" dirty="0" smtClean="0"/>
              <a:t>2014</a:t>
            </a:r>
            <a:endParaRPr lang="en-US"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31"/>
          <p:cNvGraphicFramePr>
            <a:graphicFrameLocks/>
          </p:cNvGraphicFramePr>
          <p:nvPr>
            <p:extLst>
              <p:ext uri="{D42A27DB-BD31-4B8C-83A1-F6EECF244321}">
                <p14:modId xmlns:p14="http://schemas.microsoft.com/office/powerpoint/2010/main" val="454306170"/>
              </p:ext>
            </p:extLst>
          </p:nvPr>
        </p:nvGraphicFramePr>
        <p:xfrm>
          <a:off x="277813" y="838200"/>
          <a:ext cx="8588375" cy="5022850"/>
        </p:xfrm>
        <a:graphic>
          <a:graphicData uri="http://schemas.openxmlformats.org/drawingml/2006/table">
            <a:tbl>
              <a:tblPr/>
              <a:tblGrid>
                <a:gridCol w="3483622"/>
                <a:gridCol w="5104753"/>
              </a:tblGrid>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0" u="none" strike="noStrike" cap="none" normalizeH="0" baseline="0" dirty="0" smtClean="0">
                          <a:ln>
                            <a:noFill/>
                          </a:ln>
                          <a:solidFill>
                            <a:schemeClr val="tx1"/>
                          </a:solidFill>
                          <a:effectLst/>
                          <a:latin typeface="Arial" charset="0"/>
                        </a:rPr>
                        <a:t>Group</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0" u="none" strike="noStrike" cap="none" normalizeH="0" baseline="0" dirty="0" smtClean="0">
                          <a:ln>
                            <a:noFill/>
                          </a:ln>
                          <a:solidFill>
                            <a:schemeClr val="tx1"/>
                          </a:solidFill>
                          <a:effectLst/>
                          <a:latin typeface="Arial" charset="0"/>
                        </a:rPr>
                        <a:t>Annual household income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Bottom quintile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Under $21,430</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Second quintile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$21,430– $41,166</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Middle quintile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$41,167 – $68,199</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Fourth quintile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$68,200 – $112,253</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Top quintile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$112,254 and over</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Top 5 percent</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$206,563 and over</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89423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a:t>
            </a:r>
            <a:r>
              <a:rPr lang="en-US" dirty="0" smtClean="0"/>
              <a:t>Income Inequality</a:t>
            </a:r>
            <a:r>
              <a:rPr lang="en-US" dirty="0"/>
              <a:t>, </a:t>
            </a:r>
            <a:r>
              <a:rPr lang="en-US" dirty="0" smtClean="0"/>
              <a:t>1950–2014</a:t>
            </a:r>
            <a:endParaRPr lang="en-US"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6868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2"/>
          </p:nvPr>
        </p:nvSpPr>
        <p:spPr>
          <a:xfrm>
            <a:off x="1600200" y="685800"/>
            <a:ext cx="6477000" cy="914400"/>
          </a:xfrm>
          <a:solidFill>
            <a:srgbClr val="FFCCFF"/>
          </a:solidFill>
        </p:spPr>
        <p:txBody>
          <a:bodyPr/>
          <a:lstStyle/>
          <a:p>
            <a:r>
              <a:rPr lang="en-US" sz="2800" dirty="0">
                <a:cs typeface="Arial"/>
              </a:rPr>
              <a:t>Income share of the top 20% divided by income share of the bottom 20%</a:t>
            </a:r>
          </a:p>
          <a:p>
            <a:endParaRPr lang="en-US" sz="2800" dirty="0"/>
          </a:p>
        </p:txBody>
      </p:sp>
    </p:spTree>
    <p:extLst>
      <p:ext uri="{BB962C8B-B14F-4D97-AF65-F5344CB8AC3E}">
        <p14:creationId xmlns:p14="http://schemas.microsoft.com/office/powerpoint/2010/main" val="226843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left)">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2800" dirty="0" smtClean="0"/>
              <a:t>Inequality </a:t>
            </a:r>
            <a:r>
              <a:rPr lang="en-US" altLang="en-US" sz="2800" dirty="0"/>
              <a:t>around the </a:t>
            </a:r>
            <a:r>
              <a:rPr lang="en-US" altLang="en-US" sz="2800" dirty="0" smtClean="0"/>
              <a:t>World</a:t>
            </a:r>
            <a:endParaRPr lang="en-US" altLang="en-US" dirty="0" smtClean="0"/>
          </a:p>
        </p:txBody>
      </p:sp>
      <p:sp>
        <p:nvSpPr>
          <p:cNvPr id="16387" name="Slide Number Placeholder 2"/>
          <p:cNvSpPr>
            <a:spLocks noGrp="1"/>
          </p:cNvSpPr>
          <p:nvPr>
            <p:ph type="sldNum" sz="quarter" idx="13"/>
          </p:nvPr>
        </p:nvSpPr>
        <p:spPr>
          <a:prstGeom prst="rect">
            <a:avLst/>
          </a:prstGeo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AB6D48D-79AA-4D9A-A095-EA136EEE1480}" type="slidenum">
              <a:rPr lang="en-US" altLang="en-US" sz="1200" smtClean="0"/>
              <a:pPr eaLnBrk="1" hangingPunct="1"/>
              <a:t>6</a:t>
            </a:fld>
            <a:endParaRPr lang="en-US" altLang="en-US" sz="1200" smtClean="0"/>
          </a:p>
        </p:txBody>
      </p:sp>
      <p:sp>
        <p:nvSpPr>
          <p:cNvPr id="16388" name="Footer Placeholder 3"/>
          <p:cNvSpPr>
            <a:spLocks noGrp="1"/>
          </p:cNvSpPr>
          <p:nvPr>
            <p:ph type="ftr" sz="quarter" idx="1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467826"/>
            <a:ext cx="8972550" cy="455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12"/>
          </p:nvPr>
        </p:nvSpPr>
        <p:spPr>
          <a:xfrm>
            <a:off x="1600200" y="901700"/>
            <a:ext cx="3429000" cy="1993900"/>
          </a:xfrm>
          <a:prstGeom prst="rect">
            <a:avLst/>
          </a:prstGeom>
          <a:solidFill>
            <a:srgbClr val="FFCCFF"/>
          </a:solidFill>
        </p:spPr>
        <p:txBody>
          <a:bodyPr/>
          <a:lstStyle/>
          <a:p>
            <a:r>
              <a:rPr lang="en-US" sz="2800" dirty="0">
                <a:solidFill>
                  <a:srgbClr val="000000"/>
                </a:solidFill>
                <a:cs typeface="Arial"/>
              </a:rPr>
              <a:t>Income share of the </a:t>
            </a:r>
            <a:br>
              <a:rPr lang="en-US" sz="2800" dirty="0">
                <a:solidFill>
                  <a:srgbClr val="000000"/>
                </a:solidFill>
                <a:cs typeface="Arial"/>
              </a:rPr>
            </a:br>
            <a:r>
              <a:rPr lang="en-US" sz="2800" dirty="0">
                <a:solidFill>
                  <a:srgbClr val="000000"/>
                </a:solidFill>
                <a:cs typeface="Arial"/>
              </a:rPr>
              <a:t>top 20% divided by income share of the bottom 20%</a:t>
            </a:r>
          </a:p>
          <a:p>
            <a:endParaRPr lang="en-US" sz="2800" dirty="0"/>
          </a:p>
        </p:txBody>
      </p:sp>
    </p:spTree>
    <p:extLst>
      <p:ext uri="{BB962C8B-B14F-4D97-AF65-F5344CB8AC3E}">
        <p14:creationId xmlns:p14="http://schemas.microsoft.com/office/powerpoint/2010/main" val="1574781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bg/>
                                          </p:spTgt>
                                        </p:tgtEl>
                                        <p:attrNameLst>
                                          <p:attrName>style.visibility</p:attrName>
                                        </p:attrNameLst>
                                      </p:cBhvr>
                                      <p:to>
                                        <p:strVal val="visible"/>
                                      </p:to>
                                    </p:set>
                                    <p:animEffect transition="in" filter="wipe(left)">
                                      <p:cBhvr>
                                        <p:cTn id="11" dur="500"/>
                                        <p:tgtEl>
                                          <p:spTgt spid="4">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left)">
                                      <p:cBhvr>
                                        <p:cTn id="1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wrap="square" anchor="t"/>
          <a:lstStyle/>
          <a:p>
            <a:r>
              <a:rPr lang="en-US" altLang="en-US" dirty="0" smtClean="0"/>
              <a:t>Poverty</a:t>
            </a:r>
          </a:p>
        </p:txBody>
      </p:sp>
      <p:sp>
        <p:nvSpPr>
          <p:cNvPr id="17411" name="Content Placeholder 2"/>
          <p:cNvSpPr>
            <a:spLocks noGrp="1"/>
          </p:cNvSpPr>
          <p:nvPr>
            <p:ph idx="1"/>
          </p:nvPr>
        </p:nvSpPr>
        <p:spPr/>
        <p:txBody>
          <a:bodyPr/>
          <a:lstStyle/>
          <a:p>
            <a:r>
              <a:rPr lang="en-US" altLang="en-US" dirty="0" smtClean="0"/>
              <a:t>Poverty rate</a:t>
            </a:r>
          </a:p>
          <a:p>
            <a:pPr lvl="1"/>
            <a:r>
              <a:rPr lang="en-US" altLang="en-US" dirty="0" smtClean="0"/>
              <a:t>Percentage of the population whose family income falls below an absolute level (poverty line)</a:t>
            </a:r>
          </a:p>
          <a:p>
            <a:r>
              <a:rPr lang="en-US" altLang="en-US" dirty="0" smtClean="0"/>
              <a:t>Poverty line</a:t>
            </a:r>
          </a:p>
          <a:p>
            <a:pPr lvl="1"/>
            <a:r>
              <a:rPr lang="en-US" altLang="en-US" dirty="0" smtClean="0"/>
              <a:t>Set by </a:t>
            </a:r>
            <a:r>
              <a:rPr lang="en-US" altLang="en-US" dirty="0"/>
              <a:t>the federal government </a:t>
            </a:r>
            <a:r>
              <a:rPr lang="en-US" altLang="en-US" dirty="0" smtClean="0"/>
              <a:t>(three </a:t>
            </a:r>
            <a:r>
              <a:rPr lang="en-US" altLang="en-US" dirty="0"/>
              <a:t>times </a:t>
            </a:r>
            <a:r>
              <a:rPr lang="en-US" altLang="en-US" dirty="0" smtClean="0"/>
              <a:t>cost </a:t>
            </a:r>
            <a:r>
              <a:rPr lang="en-US" altLang="en-US" dirty="0"/>
              <a:t>of providing an adequate </a:t>
            </a:r>
            <a:r>
              <a:rPr lang="en-US" altLang="en-US" dirty="0" smtClean="0"/>
              <a:t>diet)</a:t>
            </a:r>
          </a:p>
          <a:p>
            <a:pPr lvl="2"/>
            <a:r>
              <a:rPr lang="en-US" altLang="en-US" dirty="0" smtClean="0"/>
              <a:t>Depends </a:t>
            </a:r>
            <a:r>
              <a:rPr lang="en-US" altLang="en-US" dirty="0"/>
              <a:t>on family size </a:t>
            </a:r>
            <a:endParaRPr lang="en-US" altLang="en-US" dirty="0" smtClean="0"/>
          </a:p>
          <a:p>
            <a:pPr lvl="2"/>
            <a:r>
              <a:rPr lang="en-US" altLang="en-US" dirty="0" smtClean="0"/>
              <a:t>Adjusted </a:t>
            </a:r>
            <a:r>
              <a:rPr lang="en-US" altLang="en-US" dirty="0"/>
              <a:t>every year to account for changes in the level of prices</a:t>
            </a:r>
            <a:endParaRPr lang="en-US" altLang="en-US" dirty="0" smtClean="0"/>
          </a:p>
        </p:txBody>
      </p:sp>
      <p:sp>
        <p:nvSpPr>
          <p:cNvPr id="1741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44ED60F-5BF0-40A9-939D-310B15A94F4B}" type="slidenum">
              <a:rPr lang="en-US" altLang="en-US" sz="1200" smtClean="0"/>
              <a:pPr eaLnBrk="1" hangingPunct="1"/>
              <a:t>7</a:t>
            </a:fld>
            <a:endParaRPr lang="en-US" altLang="en-US" sz="1200" smtClean="0"/>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25649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a:t>Poverty</a:t>
            </a:r>
            <a:endParaRPr lang="en-US" b="1" dirty="0" smtClean="0">
              <a:solidFill>
                <a:schemeClr val="tx1"/>
              </a:solidFill>
              <a:latin typeface="Arial" charset="0"/>
            </a:endParaRPr>
          </a:p>
        </p:txBody>
      </p:sp>
      <p:sp>
        <p:nvSpPr>
          <p:cNvPr id="4" name="Content Placeholder 3"/>
          <p:cNvSpPr>
            <a:spLocks noGrp="1"/>
          </p:cNvSpPr>
          <p:nvPr>
            <p:ph idx="1"/>
          </p:nvPr>
        </p:nvSpPr>
        <p:spPr/>
        <p:txBody>
          <a:bodyPr/>
          <a:lstStyle/>
          <a:p>
            <a:r>
              <a:rPr lang="en-US" dirty="0" smtClean="0"/>
              <a:t>In 2014 </a:t>
            </a:r>
            <a:r>
              <a:rPr lang="en-US" dirty="0"/>
              <a:t>in the U.S.,</a:t>
            </a:r>
          </a:p>
          <a:p>
            <a:pPr lvl="1"/>
            <a:r>
              <a:rPr lang="en-US" dirty="0" smtClean="0"/>
              <a:t>Median family income = $66,632</a:t>
            </a:r>
          </a:p>
          <a:p>
            <a:pPr lvl="1"/>
            <a:r>
              <a:rPr lang="en-US" dirty="0" smtClean="0"/>
              <a:t>Poverty line for family of four = $24,418</a:t>
            </a:r>
          </a:p>
          <a:p>
            <a:pPr lvl="1"/>
            <a:r>
              <a:rPr lang="en-US" dirty="0" smtClean="0"/>
              <a:t>Poverty rate </a:t>
            </a:r>
            <a:r>
              <a:rPr lang="en-US" dirty="0"/>
              <a:t>= </a:t>
            </a:r>
            <a:r>
              <a:rPr lang="en-US" dirty="0" smtClean="0"/>
              <a:t>14.8%</a:t>
            </a:r>
            <a:endParaRPr lang="en-US" dirty="0"/>
          </a:p>
          <a:p>
            <a:endParaRPr lang="en-US" dirty="0"/>
          </a:p>
        </p:txBody>
      </p:sp>
      <p:sp>
        <p:nvSpPr>
          <p:cNvPr id="3" name="Slide Number Placeholder 2"/>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2" name="Footer Placeholder 1"/>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22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solidFill>
                  <a:prstClr val="black"/>
                </a:solidFill>
                <a:latin typeface="Tahoma" pitchFamily="34" charset="0"/>
                <a:cs typeface="Arial" charset="0"/>
              </a:rPr>
              <a:t>0</a:t>
            </a:r>
          </a:p>
        </p:txBody>
      </p:sp>
    </p:spTree>
    <p:extLst>
      <p:ext uri="{BB962C8B-B14F-4D97-AF65-F5344CB8AC3E}">
        <p14:creationId xmlns:p14="http://schemas.microsoft.com/office/powerpoint/2010/main" val="2615372566"/>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Poverty Over Time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9</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Chart 5"/>
          <p:cNvGraphicFramePr>
            <a:graphicFrameLocks/>
          </p:cNvGraphicFramePr>
          <p:nvPr>
            <p:extLst>
              <p:ext uri="{D42A27DB-BD31-4B8C-83A1-F6EECF244321}">
                <p14:modId xmlns:p14="http://schemas.microsoft.com/office/powerpoint/2010/main" val="2549884112"/>
              </p:ext>
            </p:extLst>
          </p:nvPr>
        </p:nvGraphicFramePr>
        <p:xfrm>
          <a:off x="304800" y="873918"/>
          <a:ext cx="8381999" cy="522208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p:cNvSpPr>
            <a:spLocks noGrp="1"/>
          </p:cNvSpPr>
          <p:nvPr>
            <p:ph type="body" sz="quarter" idx="12"/>
          </p:nvPr>
        </p:nvSpPr>
        <p:spPr>
          <a:xfrm>
            <a:off x="2667000" y="838200"/>
            <a:ext cx="4686300" cy="1231900"/>
          </a:xfrm>
          <a:solidFill>
            <a:srgbClr val="FFCCFF"/>
          </a:solidFill>
        </p:spPr>
        <p:txBody>
          <a:bodyPr/>
          <a:lstStyle/>
          <a:p>
            <a:r>
              <a:rPr lang="en-US" sz="2800" dirty="0">
                <a:solidFill>
                  <a:prstClr val="black"/>
                </a:solidFill>
                <a:cs typeface="Arial"/>
              </a:rPr>
              <a:t>Percent of the population </a:t>
            </a:r>
            <a:br>
              <a:rPr lang="en-US" sz="2800" dirty="0">
                <a:solidFill>
                  <a:prstClr val="black"/>
                </a:solidFill>
                <a:cs typeface="Arial"/>
              </a:rPr>
            </a:br>
            <a:r>
              <a:rPr lang="en-US" sz="2800" dirty="0">
                <a:solidFill>
                  <a:prstClr val="black"/>
                </a:solidFill>
                <a:cs typeface="Arial"/>
              </a:rPr>
              <a:t>below poverty line</a:t>
            </a:r>
          </a:p>
          <a:p>
            <a:endParaRPr lang="en-US" sz="2800" dirty="0"/>
          </a:p>
        </p:txBody>
      </p:sp>
    </p:spTree>
    <p:extLst>
      <p:ext uri="{BB962C8B-B14F-4D97-AF65-F5344CB8AC3E}">
        <p14:creationId xmlns:p14="http://schemas.microsoft.com/office/powerpoint/2010/main" val="6985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3" grpId="0" uiExpand="1" build="p" animBg="1"/>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24156</TotalTime>
  <Words>4046</Words>
  <Application>Microsoft Office PowerPoint</Application>
  <PresentationFormat>On-screen Show (4:3)</PresentationFormat>
  <Paragraphs>350</Paragraphs>
  <Slides>30</Slides>
  <Notes>30</Notes>
  <HiddenSlides>0</HiddenSlides>
  <MMClips>0</MMClips>
  <ScaleCrop>false</ScaleCrop>
  <HeadingPairs>
    <vt:vector size="4" baseType="variant">
      <vt:variant>
        <vt:lpstr>Theme</vt:lpstr>
      </vt:variant>
      <vt:variant>
        <vt:i4>9</vt:i4>
      </vt:variant>
      <vt:variant>
        <vt:lpstr>Slide Titles</vt:lpstr>
      </vt:variant>
      <vt:variant>
        <vt:i4>30</vt:i4>
      </vt:variant>
    </vt:vector>
  </HeadingPairs>
  <TitlesOfParts>
    <vt:vector size="39" baseType="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Introduction</vt:lpstr>
      <vt:lpstr>The U.S. Income Distribution:  2014</vt:lpstr>
      <vt:lpstr>U.S. Income Inequality, 1950–2014</vt:lpstr>
      <vt:lpstr>Inequality around the World</vt:lpstr>
      <vt:lpstr>Poverty</vt:lpstr>
      <vt:lpstr>Poverty</vt:lpstr>
      <vt:lpstr>U.S. Poverty Over Time</vt:lpstr>
      <vt:lpstr>U.S. Poverty Rate by Group, 2012</vt:lpstr>
      <vt:lpstr>Problems in Measuring Inequality</vt:lpstr>
      <vt:lpstr>Problems in Measuring Inequality</vt:lpstr>
      <vt:lpstr>Problems in Measuring Inequality</vt:lpstr>
      <vt:lpstr>Economic Mobility</vt:lpstr>
      <vt:lpstr>Political Philosophy</vt:lpstr>
      <vt:lpstr>Utilitarianism</vt:lpstr>
      <vt:lpstr>Utilitarianism</vt:lpstr>
      <vt:lpstr>Liberalism</vt:lpstr>
      <vt:lpstr>Liberalism</vt:lpstr>
      <vt:lpstr>Libertarianism</vt:lpstr>
      <vt:lpstr>Policies to Reduce Poverty</vt:lpstr>
      <vt:lpstr>1.  Minimum-Wage Laws</vt:lpstr>
      <vt:lpstr>2.  Welfare</vt:lpstr>
      <vt:lpstr>3.  Negative Income Tax</vt:lpstr>
      <vt:lpstr>4.  In-Kind Transfers</vt:lpstr>
      <vt:lpstr>Anti-Poverty Programs  and Work Incentives</vt:lpstr>
      <vt:lpstr>Conclusion </vt:lpstr>
      <vt:lpstr>Summary </vt:lpstr>
      <vt:lpstr>Summary </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Andreea Chiritescu</cp:lastModifiedBy>
  <cp:revision>816</cp:revision>
  <dcterms:created xsi:type="dcterms:W3CDTF">2016-03-16T19:41:09Z</dcterms:created>
  <dcterms:modified xsi:type="dcterms:W3CDTF">2018-02-26T23:16:14Z</dcterms:modified>
</cp:coreProperties>
</file>