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47"/>
  </p:notesMasterIdLst>
  <p:handoutMasterIdLst>
    <p:handoutMasterId r:id="rId48"/>
  </p:handoutMasterIdLst>
  <p:sldIdLst>
    <p:sldId id="256" r:id="rId10"/>
    <p:sldId id="374" r:id="rId11"/>
    <p:sldId id="1506" r:id="rId12"/>
    <p:sldId id="1507" r:id="rId13"/>
    <p:sldId id="1513" r:id="rId14"/>
    <p:sldId id="1548" r:id="rId15"/>
    <p:sldId id="1582" r:id="rId16"/>
    <p:sldId id="1583" r:id="rId17"/>
    <p:sldId id="1517" r:id="rId18"/>
    <p:sldId id="1519" r:id="rId19"/>
    <p:sldId id="1520" r:id="rId20"/>
    <p:sldId id="1521" r:id="rId21"/>
    <p:sldId id="1487" r:id="rId22"/>
    <p:sldId id="1584" r:id="rId23"/>
    <p:sldId id="1585" r:id="rId24"/>
    <p:sldId id="1586" r:id="rId25"/>
    <p:sldId id="1587" r:id="rId26"/>
    <p:sldId id="1588" r:id="rId27"/>
    <p:sldId id="1590" r:id="rId28"/>
    <p:sldId id="1591" r:id="rId29"/>
    <p:sldId id="1592" r:id="rId30"/>
    <p:sldId id="1593" r:id="rId31"/>
    <p:sldId id="1565" r:id="rId32"/>
    <p:sldId id="1594" r:id="rId33"/>
    <p:sldId id="1567" r:id="rId34"/>
    <p:sldId id="1568" r:id="rId35"/>
    <p:sldId id="1569" r:id="rId36"/>
    <p:sldId id="1570" r:id="rId37"/>
    <p:sldId id="1579" r:id="rId38"/>
    <p:sldId id="1595" r:id="rId39"/>
    <p:sldId id="1596" r:id="rId40"/>
    <p:sldId id="1536" r:id="rId41"/>
    <p:sldId id="1597" r:id="rId42"/>
    <p:sldId id="1539" r:id="rId43"/>
    <p:sldId id="1598" r:id="rId44"/>
    <p:sldId id="1504" r:id="rId45"/>
    <p:sldId id="158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005EA4"/>
    <a:srgbClr val="660066"/>
    <a:srgbClr val="0000FF"/>
    <a:srgbClr val="66FF99"/>
    <a:srgbClr val="B8E08C"/>
    <a:srgbClr val="AE12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5" autoAdjust="0"/>
    <p:restoredTop sz="88827" autoAdjust="0"/>
  </p:normalViewPr>
  <p:slideViewPr>
    <p:cSldViewPr>
      <p:cViewPr varScale="1">
        <p:scale>
          <a:sx n="61" d="100"/>
          <a:sy n="61" d="100"/>
        </p:scale>
        <p:origin x="1392" y="56"/>
      </p:cViewPr>
      <p:guideLst>
        <p:guide orient="horz" pos="2160"/>
        <p:guide pos="2880"/>
      </p:guideLst>
    </p:cSldViewPr>
  </p:slideViewPr>
  <p:outlineViewPr>
    <p:cViewPr>
      <p:scale>
        <a:sx n="33" d="100"/>
        <a:sy n="33" d="100"/>
      </p:scale>
      <p:origin x="0" y="2748"/>
    </p:cViewPr>
  </p:outlineViewPr>
  <p:notesTextViewPr>
    <p:cViewPr>
      <p:scale>
        <a:sx n="1" d="1"/>
        <a:sy n="1" d="1"/>
      </p:scale>
      <p:origin x="0" y="0"/>
    </p:cViewPr>
  </p:notesTextViewPr>
  <p:sorterViewPr>
    <p:cViewPr>
      <p:scale>
        <a:sx n="80" d="100"/>
        <a:sy n="80" d="100"/>
      </p:scale>
      <p:origin x="0" y="0"/>
    </p:cViewPr>
  </p:sorterViewPr>
  <p:notesViewPr>
    <p:cSldViewPr>
      <p:cViewPr>
        <p:scale>
          <a:sx n="60" d="100"/>
          <a:sy n="60" d="100"/>
        </p:scale>
        <p:origin x="-2748" y="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ebastian\Desktop\2013PP\Fall%202013\Mankiw%20Principles\Excel%20work\Chapter%2026\The%20financial%20Crises%20200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7962053056516697E-2"/>
          <c:y val="2.2381269841269799E-2"/>
          <c:w val="0.94592491349481"/>
          <c:h val="0.75710142436070005"/>
        </c:manualLayout>
      </c:layout>
      <c:scatterChart>
        <c:scatterStyle val="lineMarker"/>
        <c:varyColors val="0"/>
        <c:ser>
          <c:idx val="0"/>
          <c:order val="0"/>
          <c:tx>
            <c:strRef>
              <c:f>Data!$C$4</c:f>
              <c:strCache>
                <c:ptCount val="1"/>
                <c:pt idx="0">
                  <c:v>USA</c:v>
                </c:pt>
              </c:strCache>
            </c:strRef>
          </c:tx>
          <c:spPr>
            <a:ln w="44450">
              <a:solidFill>
                <a:srgbClr val="00B0F0"/>
              </a:solidFill>
            </a:ln>
          </c:spPr>
          <c:marker>
            <c:symbol val="none"/>
          </c:marker>
          <c:xVal>
            <c:numRef>
              <c:f>Data!$B$5:$B$86</c:f>
              <c:numCache>
                <c:formatCode>m/d/yyyy</c:formatCode>
                <c:ptCount val="82"/>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pt idx="50">
                  <c:v>40603</c:v>
                </c:pt>
                <c:pt idx="51">
                  <c:v>40634</c:v>
                </c:pt>
                <c:pt idx="52">
                  <c:v>40664</c:v>
                </c:pt>
                <c:pt idx="53">
                  <c:v>40695</c:v>
                </c:pt>
                <c:pt idx="54">
                  <c:v>40725</c:v>
                </c:pt>
                <c:pt idx="55">
                  <c:v>40756</c:v>
                </c:pt>
                <c:pt idx="56">
                  <c:v>40787</c:v>
                </c:pt>
                <c:pt idx="57">
                  <c:v>40817</c:v>
                </c:pt>
                <c:pt idx="58">
                  <c:v>40848</c:v>
                </c:pt>
                <c:pt idx="59">
                  <c:v>40878</c:v>
                </c:pt>
                <c:pt idx="60">
                  <c:v>40909</c:v>
                </c:pt>
                <c:pt idx="61">
                  <c:v>40940</c:v>
                </c:pt>
                <c:pt idx="62">
                  <c:v>40969</c:v>
                </c:pt>
                <c:pt idx="63">
                  <c:v>41000</c:v>
                </c:pt>
                <c:pt idx="64">
                  <c:v>41030</c:v>
                </c:pt>
                <c:pt idx="65">
                  <c:v>41061</c:v>
                </c:pt>
                <c:pt idx="66">
                  <c:v>41091</c:v>
                </c:pt>
                <c:pt idx="67">
                  <c:v>41122</c:v>
                </c:pt>
                <c:pt idx="68">
                  <c:v>41153</c:v>
                </c:pt>
                <c:pt idx="69">
                  <c:v>41183</c:v>
                </c:pt>
                <c:pt idx="70">
                  <c:v>41214</c:v>
                </c:pt>
                <c:pt idx="71">
                  <c:v>41244</c:v>
                </c:pt>
                <c:pt idx="72">
                  <c:v>41275</c:v>
                </c:pt>
                <c:pt idx="73">
                  <c:v>41306</c:v>
                </c:pt>
                <c:pt idx="74">
                  <c:v>41334</c:v>
                </c:pt>
                <c:pt idx="75">
                  <c:v>41365</c:v>
                </c:pt>
                <c:pt idx="76">
                  <c:v>41395</c:v>
                </c:pt>
                <c:pt idx="77">
                  <c:v>41426</c:v>
                </c:pt>
                <c:pt idx="78">
                  <c:v>41456</c:v>
                </c:pt>
                <c:pt idx="79">
                  <c:v>41487</c:v>
                </c:pt>
                <c:pt idx="80">
                  <c:v>41518</c:v>
                </c:pt>
                <c:pt idx="81">
                  <c:v>41548</c:v>
                </c:pt>
              </c:numCache>
            </c:numRef>
          </c:xVal>
          <c:yVal>
            <c:numRef>
              <c:f>Data!$C$5:$C$86</c:f>
              <c:numCache>
                <c:formatCode>0.0</c:formatCode>
                <c:ptCount val="82"/>
                <c:pt idx="0">
                  <c:v>4.5999999999999996</c:v>
                </c:pt>
                <c:pt idx="1">
                  <c:v>4.5</c:v>
                </c:pt>
                <c:pt idx="2">
                  <c:v>4.4000000000000004</c:v>
                </c:pt>
                <c:pt idx="3">
                  <c:v>4.5</c:v>
                </c:pt>
                <c:pt idx="4">
                  <c:v>4.4000000000000004</c:v>
                </c:pt>
                <c:pt idx="5">
                  <c:v>4.5999999999999996</c:v>
                </c:pt>
                <c:pt idx="6">
                  <c:v>4.7</c:v>
                </c:pt>
                <c:pt idx="7">
                  <c:v>4.5999999999999996</c:v>
                </c:pt>
                <c:pt idx="8">
                  <c:v>4.7</c:v>
                </c:pt>
                <c:pt idx="9">
                  <c:v>4.7</c:v>
                </c:pt>
                <c:pt idx="10">
                  <c:v>4.7</c:v>
                </c:pt>
                <c:pt idx="11">
                  <c:v>5</c:v>
                </c:pt>
                <c:pt idx="12">
                  <c:v>5</c:v>
                </c:pt>
                <c:pt idx="13">
                  <c:v>4.9000000000000004</c:v>
                </c:pt>
                <c:pt idx="14">
                  <c:v>5.0999999999999996</c:v>
                </c:pt>
                <c:pt idx="15">
                  <c:v>5</c:v>
                </c:pt>
                <c:pt idx="16">
                  <c:v>5.4</c:v>
                </c:pt>
                <c:pt idx="17">
                  <c:v>5.6</c:v>
                </c:pt>
                <c:pt idx="18">
                  <c:v>5.8</c:v>
                </c:pt>
                <c:pt idx="19">
                  <c:v>6.1</c:v>
                </c:pt>
                <c:pt idx="20">
                  <c:v>6.1</c:v>
                </c:pt>
                <c:pt idx="21">
                  <c:v>6.5</c:v>
                </c:pt>
                <c:pt idx="22">
                  <c:v>6.8</c:v>
                </c:pt>
                <c:pt idx="23">
                  <c:v>7.3</c:v>
                </c:pt>
                <c:pt idx="24">
                  <c:v>7.8</c:v>
                </c:pt>
                <c:pt idx="25">
                  <c:v>8.3000000000000007</c:v>
                </c:pt>
                <c:pt idx="26">
                  <c:v>8.7000000000000011</c:v>
                </c:pt>
                <c:pt idx="27">
                  <c:v>9</c:v>
                </c:pt>
                <c:pt idx="28">
                  <c:v>9.4</c:v>
                </c:pt>
                <c:pt idx="29">
                  <c:v>9.5</c:v>
                </c:pt>
                <c:pt idx="30">
                  <c:v>9.5</c:v>
                </c:pt>
                <c:pt idx="31">
                  <c:v>9.6</c:v>
                </c:pt>
                <c:pt idx="32">
                  <c:v>9.8000000000000007</c:v>
                </c:pt>
                <c:pt idx="33">
                  <c:v>10</c:v>
                </c:pt>
                <c:pt idx="34">
                  <c:v>9.9</c:v>
                </c:pt>
                <c:pt idx="35">
                  <c:v>9.9</c:v>
                </c:pt>
                <c:pt idx="36">
                  <c:v>9.8000000000000007</c:v>
                </c:pt>
                <c:pt idx="37">
                  <c:v>9.8000000000000007</c:v>
                </c:pt>
                <c:pt idx="38">
                  <c:v>9.9</c:v>
                </c:pt>
                <c:pt idx="39">
                  <c:v>9.9</c:v>
                </c:pt>
                <c:pt idx="40">
                  <c:v>9.6</c:v>
                </c:pt>
                <c:pt idx="41">
                  <c:v>9.4</c:v>
                </c:pt>
                <c:pt idx="42">
                  <c:v>9.5</c:v>
                </c:pt>
                <c:pt idx="43">
                  <c:v>9.5</c:v>
                </c:pt>
                <c:pt idx="44">
                  <c:v>9.5</c:v>
                </c:pt>
                <c:pt idx="45">
                  <c:v>9.5</c:v>
                </c:pt>
                <c:pt idx="46">
                  <c:v>9.8000000000000007</c:v>
                </c:pt>
                <c:pt idx="47">
                  <c:v>9.3000000000000007</c:v>
                </c:pt>
                <c:pt idx="48">
                  <c:v>9.1</c:v>
                </c:pt>
                <c:pt idx="49">
                  <c:v>9</c:v>
                </c:pt>
                <c:pt idx="50">
                  <c:v>8.9</c:v>
                </c:pt>
                <c:pt idx="51">
                  <c:v>9</c:v>
                </c:pt>
                <c:pt idx="52">
                  <c:v>9</c:v>
                </c:pt>
                <c:pt idx="53">
                  <c:v>9.1</c:v>
                </c:pt>
                <c:pt idx="54">
                  <c:v>9</c:v>
                </c:pt>
                <c:pt idx="55">
                  <c:v>9</c:v>
                </c:pt>
                <c:pt idx="56">
                  <c:v>9</c:v>
                </c:pt>
                <c:pt idx="57">
                  <c:v>8.9</c:v>
                </c:pt>
                <c:pt idx="58">
                  <c:v>8.6</c:v>
                </c:pt>
                <c:pt idx="59">
                  <c:v>8.5</c:v>
                </c:pt>
                <c:pt idx="60">
                  <c:v>8.3000000000000007</c:v>
                </c:pt>
                <c:pt idx="61">
                  <c:v>8.3000000000000007</c:v>
                </c:pt>
                <c:pt idx="62">
                  <c:v>8.2000000000000011</c:v>
                </c:pt>
                <c:pt idx="63">
                  <c:v>8.1</c:v>
                </c:pt>
                <c:pt idx="64">
                  <c:v>8.2000000000000011</c:v>
                </c:pt>
                <c:pt idx="65">
                  <c:v>8.2000000000000011</c:v>
                </c:pt>
                <c:pt idx="66">
                  <c:v>8.2000000000000011</c:v>
                </c:pt>
                <c:pt idx="67">
                  <c:v>8.1</c:v>
                </c:pt>
                <c:pt idx="68">
                  <c:v>7.8</c:v>
                </c:pt>
                <c:pt idx="69">
                  <c:v>7.9</c:v>
                </c:pt>
                <c:pt idx="70">
                  <c:v>7.8</c:v>
                </c:pt>
                <c:pt idx="71">
                  <c:v>7.8</c:v>
                </c:pt>
                <c:pt idx="72">
                  <c:v>7.9</c:v>
                </c:pt>
                <c:pt idx="73">
                  <c:v>7.7</c:v>
                </c:pt>
                <c:pt idx="74">
                  <c:v>7.6</c:v>
                </c:pt>
                <c:pt idx="75">
                  <c:v>7.5</c:v>
                </c:pt>
                <c:pt idx="76">
                  <c:v>7.6</c:v>
                </c:pt>
                <c:pt idx="77">
                  <c:v>7.6</c:v>
                </c:pt>
                <c:pt idx="78">
                  <c:v>7.4</c:v>
                </c:pt>
                <c:pt idx="79">
                  <c:v>7.3</c:v>
                </c:pt>
                <c:pt idx="80">
                  <c:v>7.2</c:v>
                </c:pt>
                <c:pt idx="81">
                  <c:v>7.3</c:v>
                </c:pt>
              </c:numCache>
            </c:numRef>
          </c:yVal>
          <c:smooth val="0"/>
          <c:extLst>
            <c:ext xmlns:c16="http://schemas.microsoft.com/office/drawing/2014/chart" uri="{C3380CC4-5D6E-409C-BE32-E72D297353CC}">
              <c16:uniqueId val="{00000000-8E2C-4269-9681-D09B22BB2B9E}"/>
            </c:ext>
          </c:extLst>
        </c:ser>
        <c:ser>
          <c:idx val="1"/>
          <c:order val="1"/>
          <c:tx>
            <c:strRef>
              <c:f>Data!$D$4</c:f>
              <c:strCache>
                <c:ptCount val="1"/>
                <c:pt idx="0">
                  <c:v>France</c:v>
                </c:pt>
              </c:strCache>
            </c:strRef>
          </c:tx>
          <c:spPr>
            <a:ln w="44450">
              <a:solidFill>
                <a:srgbClr val="FF9900"/>
              </a:solidFill>
            </a:ln>
          </c:spPr>
          <c:marker>
            <c:symbol val="none"/>
          </c:marker>
          <c:xVal>
            <c:numRef>
              <c:f>Data!$B$5:$B$86</c:f>
              <c:numCache>
                <c:formatCode>m/d/yyyy</c:formatCode>
                <c:ptCount val="82"/>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pt idx="50">
                  <c:v>40603</c:v>
                </c:pt>
                <c:pt idx="51">
                  <c:v>40634</c:v>
                </c:pt>
                <c:pt idx="52">
                  <c:v>40664</c:v>
                </c:pt>
                <c:pt idx="53">
                  <c:v>40695</c:v>
                </c:pt>
                <c:pt idx="54">
                  <c:v>40725</c:v>
                </c:pt>
                <c:pt idx="55">
                  <c:v>40756</c:v>
                </c:pt>
                <c:pt idx="56">
                  <c:v>40787</c:v>
                </c:pt>
                <c:pt idx="57">
                  <c:v>40817</c:v>
                </c:pt>
                <c:pt idx="58">
                  <c:v>40848</c:v>
                </c:pt>
                <c:pt idx="59">
                  <c:v>40878</c:v>
                </c:pt>
                <c:pt idx="60">
                  <c:v>40909</c:v>
                </c:pt>
                <c:pt idx="61">
                  <c:v>40940</c:v>
                </c:pt>
                <c:pt idx="62">
                  <c:v>40969</c:v>
                </c:pt>
                <c:pt idx="63">
                  <c:v>41000</c:v>
                </c:pt>
                <c:pt idx="64">
                  <c:v>41030</c:v>
                </c:pt>
                <c:pt idx="65">
                  <c:v>41061</c:v>
                </c:pt>
                <c:pt idx="66">
                  <c:v>41091</c:v>
                </c:pt>
                <c:pt idx="67">
                  <c:v>41122</c:v>
                </c:pt>
                <c:pt idx="68">
                  <c:v>41153</c:v>
                </c:pt>
                <c:pt idx="69">
                  <c:v>41183</c:v>
                </c:pt>
                <c:pt idx="70">
                  <c:v>41214</c:v>
                </c:pt>
                <c:pt idx="71">
                  <c:v>41244</c:v>
                </c:pt>
                <c:pt idx="72">
                  <c:v>41275</c:v>
                </c:pt>
                <c:pt idx="73">
                  <c:v>41306</c:v>
                </c:pt>
                <c:pt idx="74">
                  <c:v>41334</c:v>
                </c:pt>
                <c:pt idx="75">
                  <c:v>41365</c:v>
                </c:pt>
                <c:pt idx="76">
                  <c:v>41395</c:v>
                </c:pt>
                <c:pt idx="77">
                  <c:v>41426</c:v>
                </c:pt>
                <c:pt idx="78">
                  <c:v>41456</c:v>
                </c:pt>
                <c:pt idx="79">
                  <c:v>41487</c:v>
                </c:pt>
                <c:pt idx="80">
                  <c:v>41518</c:v>
                </c:pt>
                <c:pt idx="81">
                  <c:v>41548</c:v>
                </c:pt>
              </c:numCache>
            </c:numRef>
          </c:xVal>
          <c:yVal>
            <c:numRef>
              <c:f>Data!$D$5:$D$86</c:f>
              <c:numCache>
                <c:formatCode>0.0</c:formatCode>
                <c:ptCount val="82"/>
                <c:pt idx="0">
                  <c:v>8.8000000000000007</c:v>
                </c:pt>
                <c:pt idx="1">
                  <c:v>8.8000000000000007</c:v>
                </c:pt>
                <c:pt idx="2">
                  <c:v>8.7000000000000011</c:v>
                </c:pt>
                <c:pt idx="3">
                  <c:v>8.5</c:v>
                </c:pt>
                <c:pt idx="4">
                  <c:v>8.5</c:v>
                </c:pt>
                <c:pt idx="5">
                  <c:v>8.4</c:v>
                </c:pt>
                <c:pt idx="6">
                  <c:v>8.4</c:v>
                </c:pt>
                <c:pt idx="7">
                  <c:v>8.3000000000000007</c:v>
                </c:pt>
                <c:pt idx="8">
                  <c:v>8.2000000000000011</c:v>
                </c:pt>
                <c:pt idx="9">
                  <c:v>8.1</c:v>
                </c:pt>
                <c:pt idx="10">
                  <c:v>7.9</c:v>
                </c:pt>
                <c:pt idx="11">
                  <c:v>7.7</c:v>
                </c:pt>
                <c:pt idx="12">
                  <c:v>7.6</c:v>
                </c:pt>
                <c:pt idx="13">
                  <c:v>7.5</c:v>
                </c:pt>
                <c:pt idx="14">
                  <c:v>7.5</c:v>
                </c:pt>
                <c:pt idx="15">
                  <c:v>7.6</c:v>
                </c:pt>
                <c:pt idx="16">
                  <c:v>7.6</c:v>
                </c:pt>
                <c:pt idx="17">
                  <c:v>7.7</c:v>
                </c:pt>
                <c:pt idx="18">
                  <c:v>7.8</c:v>
                </c:pt>
                <c:pt idx="19">
                  <c:v>7.8</c:v>
                </c:pt>
                <c:pt idx="20">
                  <c:v>7.9</c:v>
                </c:pt>
                <c:pt idx="21">
                  <c:v>8</c:v>
                </c:pt>
                <c:pt idx="22">
                  <c:v>8.2000000000000011</c:v>
                </c:pt>
                <c:pt idx="23">
                  <c:v>8.4</c:v>
                </c:pt>
                <c:pt idx="24">
                  <c:v>8.6</c:v>
                </c:pt>
                <c:pt idx="25">
                  <c:v>8.9</c:v>
                </c:pt>
                <c:pt idx="26">
                  <c:v>9.2000000000000011</c:v>
                </c:pt>
                <c:pt idx="27">
                  <c:v>9.4</c:v>
                </c:pt>
                <c:pt idx="28">
                  <c:v>9.6</c:v>
                </c:pt>
                <c:pt idx="29">
                  <c:v>9.5</c:v>
                </c:pt>
                <c:pt idx="30">
                  <c:v>9.5</c:v>
                </c:pt>
                <c:pt idx="31">
                  <c:v>9.6</c:v>
                </c:pt>
                <c:pt idx="32">
                  <c:v>9.7000000000000011</c:v>
                </c:pt>
                <c:pt idx="33">
                  <c:v>10</c:v>
                </c:pt>
                <c:pt idx="34">
                  <c:v>10</c:v>
                </c:pt>
                <c:pt idx="35">
                  <c:v>10</c:v>
                </c:pt>
                <c:pt idx="36">
                  <c:v>10</c:v>
                </c:pt>
                <c:pt idx="37">
                  <c:v>9.9</c:v>
                </c:pt>
                <c:pt idx="38">
                  <c:v>9.8000000000000007</c:v>
                </c:pt>
                <c:pt idx="39">
                  <c:v>9.7000000000000011</c:v>
                </c:pt>
                <c:pt idx="40">
                  <c:v>9.7000000000000011</c:v>
                </c:pt>
                <c:pt idx="41">
                  <c:v>9.7000000000000011</c:v>
                </c:pt>
                <c:pt idx="42">
                  <c:v>9.7000000000000011</c:v>
                </c:pt>
                <c:pt idx="43">
                  <c:v>9.8000000000000007</c:v>
                </c:pt>
                <c:pt idx="44">
                  <c:v>9.8000000000000007</c:v>
                </c:pt>
                <c:pt idx="45">
                  <c:v>9.7000000000000011</c:v>
                </c:pt>
                <c:pt idx="46">
                  <c:v>9.7000000000000011</c:v>
                </c:pt>
                <c:pt idx="47">
                  <c:v>9.7000000000000011</c:v>
                </c:pt>
                <c:pt idx="48">
                  <c:v>9.6</c:v>
                </c:pt>
                <c:pt idx="49">
                  <c:v>9.6</c:v>
                </c:pt>
                <c:pt idx="50">
                  <c:v>9.5</c:v>
                </c:pt>
                <c:pt idx="51">
                  <c:v>9.5</c:v>
                </c:pt>
                <c:pt idx="52">
                  <c:v>9.5</c:v>
                </c:pt>
                <c:pt idx="53">
                  <c:v>9.5</c:v>
                </c:pt>
                <c:pt idx="54">
                  <c:v>9.6</c:v>
                </c:pt>
                <c:pt idx="55">
                  <c:v>9.6</c:v>
                </c:pt>
                <c:pt idx="56">
                  <c:v>9.6</c:v>
                </c:pt>
                <c:pt idx="57">
                  <c:v>9.7000000000000011</c:v>
                </c:pt>
                <c:pt idx="58">
                  <c:v>9.8000000000000007</c:v>
                </c:pt>
                <c:pt idx="59">
                  <c:v>9.8000000000000007</c:v>
                </c:pt>
                <c:pt idx="60">
                  <c:v>9.9</c:v>
                </c:pt>
                <c:pt idx="61">
                  <c:v>9.9</c:v>
                </c:pt>
                <c:pt idx="62">
                  <c:v>10</c:v>
                </c:pt>
                <c:pt idx="63">
                  <c:v>10.1</c:v>
                </c:pt>
                <c:pt idx="64">
                  <c:v>10.199999999999999</c:v>
                </c:pt>
                <c:pt idx="65">
                  <c:v>10.199999999999999</c:v>
                </c:pt>
                <c:pt idx="66">
                  <c:v>10.199999999999999</c:v>
                </c:pt>
                <c:pt idx="67">
                  <c:v>10.3</c:v>
                </c:pt>
                <c:pt idx="68">
                  <c:v>10.4</c:v>
                </c:pt>
                <c:pt idx="69">
                  <c:v>10.5</c:v>
                </c:pt>
                <c:pt idx="70">
                  <c:v>10.6</c:v>
                </c:pt>
                <c:pt idx="71">
                  <c:v>10.7</c:v>
                </c:pt>
                <c:pt idx="72">
                  <c:v>10.8</c:v>
                </c:pt>
                <c:pt idx="73">
                  <c:v>10.8</c:v>
                </c:pt>
                <c:pt idx="74">
                  <c:v>10.8</c:v>
                </c:pt>
                <c:pt idx="75">
                  <c:v>10.8</c:v>
                </c:pt>
                <c:pt idx="76">
                  <c:v>10.8</c:v>
                </c:pt>
                <c:pt idx="77">
                  <c:v>10.9</c:v>
                </c:pt>
                <c:pt idx="78">
                  <c:v>11</c:v>
                </c:pt>
                <c:pt idx="79">
                  <c:v>11</c:v>
                </c:pt>
                <c:pt idx="80">
                  <c:v>11.1</c:v>
                </c:pt>
              </c:numCache>
            </c:numRef>
          </c:yVal>
          <c:smooth val="0"/>
          <c:extLst>
            <c:ext xmlns:c16="http://schemas.microsoft.com/office/drawing/2014/chart" uri="{C3380CC4-5D6E-409C-BE32-E72D297353CC}">
              <c16:uniqueId val="{00000001-8E2C-4269-9681-D09B22BB2B9E}"/>
            </c:ext>
          </c:extLst>
        </c:ser>
        <c:ser>
          <c:idx val="2"/>
          <c:order val="2"/>
          <c:tx>
            <c:strRef>
              <c:f>Data!$E$4</c:f>
              <c:strCache>
                <c:ptCount val="1"/>
                <c:pt idx="0">
                  <c:v>U.K.</c:v>
                </c:pt>
              </c:strCache>
            </c:strRef>
          </c:tx>
          <c:spPr>
            <a:ln w="44450">
              <a:solidFill>
                <a:schemeClr val="accent3">
                  <a:lumMod val="75000"/>
                </a:schemeClr>
              </a:solidFill>
            </a:ln>
          </c:spPr>
          <c:marker>
            <c:symbol val="none"/>
          </c:marker>
          <c:xVal>
            <c:numRef>
              <c:f>Data!$B$5:$B$86</c:f>
              <c:numCache>
                <c:formatCode>m/d/yyyy</c:formatCode>
                <c:ptCount val="82"/>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pt idx="50">
                  <c:v>40603</c:v>
                </c:pt>
                <c:pt idx="51">
                  <c:v>40634</c:v>
                </c:pt>
                <c:pt idx="52">
                  <c:v>40664</c:v>
                </c:pt>
                <c:pt idx="53">
                  <c:v>40695</c:v>
                </c:pt>
                <c:pt idx="54">
                  <c:v>40725</c:v>
                </c:pt>
                <c:pt idx="55">
                  <c:v>40756</c:v>
                </c:pt>
                <c:pt idx="56">
                  <c:v>40787</c:v>
                </c:pt>
                <c:pt idx="57">
                  <c:v>40817</c:v>
                </c:pt>
                <c:pt idx="58">
                  <c:v>40848</c:v>
                </c:pt>
                <c:pt idx="59">
                  <c:v>40878</c:v>
                </c:pt>
                <c:pt idx="60">
                  <c:v>40909</c:v>
                </c:pt>
                <c:pt idx="61">
                  <c:v>40940</c:v>
                </c:pt>
                <c:pt idx="62">
                  <c:v>40969</c:v>
                </c:pt>
                <c:pt idx="63">
                  <c:v>41000</c:v>
                </c:pt>
                <c:pt idx="64">
                  <c:v>41030</c:v>
                </c:pt>
                <c:pt idx="65">
                  <c:v>41061</c:v>
                </c:pt>
                <c:pt idx="66">
                  <c:v>41091</c:v>
                </c:pt>
                <c:pt idx="67">
                  <c:v>41122</c:v>
                </c:pt>
                <c:pt idx="68">
                  <c:v>41153</c:v>
                </c:pt>
                <c:pt idx="69">
                  <c:v>41183</c:v>
                </c:pt>
                <c:pt idx="70">
                  <c:v>41214</c:v>
                </c:pt>
                <c:pt idx="71">
                  <c:v>41244</c:v>
                </c:pt>
                <c:pt idx="72">
                  <c:v>41275</c:v>
                </c:pt>
                <c:pt idx="73">
                  <c:v>41306</c:v>
                </c:pt>
                <c:pt idx="74">
                  <c:v>41334</c:v>
                </c:pt>
                <c:pt idx="75">
                  <c:v>41365</c:v>
                </c:pt>
                <c:pt idx="76">
                  <c:v>41395</c:v>
                </c:pt>
                <c:pt idx="77">
                  <c:v>41426</c:v>
                </c:pt>
                <c:pt idx="78">
                  <c:v>41456</c:v>
                </c:pt>
                <c:pt idx="79">
                  <c:v>41487</c:v>
                </c:pt>
                <c:pt idx="80">
                  <c:v>41518</c:v>
                </c:pt>
                <c:pt idx="81">
                  <c:v>41548</c:v>
                </c:pt>
              </c:numCache>
            </c:numRef>
          </c:xVal>
          <c:yVal>
            <c:numRef>
              <c:f>Data!$E$5:$E$86</c:f>
              <c:numCache>
                <c:formatCode>0.0</c:formatCode>
                <c:ptCount val="82"/>
                <c:pt idx="0">
                  <c:v>5.5</c:v>
                </c:pt>
                <c:pt idx="1">
                  <c:v>5.5</c:v>
                </c:pt>
                <c:pt idx="2">
                  <c:v>5.5</c:v>
                </c:pt>
                <c:pt idx="3">
                  <c:v>5.4</c:v>
                </c:pt>
                <c:pt idx="4">
                  <c:v>5.3</c:v>
                </c:pt>
                <c:pt idx="5">
                  <c:v>5.3</c:v>
                </c:pt>
                <c:pt idx="6">
                  <c:v>5.3</c:v>
                </c:pt>
                <c:pt idx="7">
                  <c:v>5.3</c:v>
                </c:pt>
                <c:pt idx="8">
                  <c:v>5.2</c:v>
                </c:pt>
                <c:pt idx="9">
                  <c:v>5.0999999999999996</c:v>
                </c:pt>
                <c:pt idx="10">
                  <c:v>5</c:v>
                </c:pt>
                <c:pt idx="11">
                  <c:v>5.0999999999999996</c:v>
                </c:pt>
                <c:pt idx="12">
                  <c:v>5.0999999999999996</c:v>
                </c:pt>
                <c:pt idx="13">
                  <c:v>5.0999999999999996</c:v>
                </c:pt>
                <c:pt idx="14">
                  <c:v>5.2</c:v>
                </c:pt>
                <c:pt idx="15">
                  <c:v>5.2</c:v>
                </c:pt>
                <c:pt idx="16">
                  <c:v>5.3</c:v>
                </c:pt>
                <c:pt idx="17">
                  <c:v>5.5</c:v>
                </c:pt>
                <c:pt idx="18">
                  <c:v>5.7</c:v>
                </c:pt>
                <c:pt idx="19">
                  <c:v>5.8</c:v>
                </c:pt>
                <c:pt idx="20">
                  <c:v>5.9</c:v>
                </c:pt>
                <c:pt idx="21">
                  <c:v>6.1</c:v>
                </c:pt>
                <c:pt idx="22">
                  <c:v>6.3</c:v>
                </c:pt>
                <c:pt idx="23">
                  <c:v>6.5</c:v>
                </c:pt>
                <c:pt idx="24">
                  <c:v>6.8</c:v>
                </c:pt>
                <c:pt idx="25">
                  <c:v>7.1</c:v>
                </c:pt>
                <c:pt idx="26">
                  <c:v>7.3</c:v>
                </c:pt>
                <c:pt idx="27">
                  <c:v>7.6</c:v>
                </c:pt>
                <c:pt idx="28">
                  <c:v>7.7</c:v>
                </c:pt>
                <c:pt idx="29">
                  <c:v>7.9</c:v>
                </c:pt>
                <c:pt idx="30">
                  <c:v>7.8</c:v>
                </c:pt>
                <c:pt idx="31">
                  <c:v>7.8</c:v>
                </c:pt>
                <c:pt idx="32">
                  <c:v>7.8</c:v>
                </c:pt>
                <c:pt idx="33">
                  <c:v>7.7</c:v>
                </c:pt>
                <c:pt idx="34">
                  <c:v>7.7</c:v>
                </c:pt>
                <c:pt idx="35">
                  <c:v>7.7</c:v>
                </c:pt>
                <c:pt idx="36">
                  <c:v>7.9</c:v>
                </c:pt>
                <c:pt idx="37">
                  <c:v>8</c:v>
                </c:pt>
                <c:pt idx="38">
                  <c:v>7.9</c:v>
                </c:pt>
                <c:pt idx="39">
                  <c:v>7.8</c:v>
                </c:pt>
                <c:pt idx="40">
                  <c:v>7.8</c:v>
                </c:pt>
                <c:pt idx="41">
                  <c:v>7.8</c:v>
                </c:pt>
                <c:pt idx="42">
                  <c:v>7.7</c:v>
                </c:pt>
                <c:pt idx="43">
                  <c:v>7.6</c:v>
                </c:pt>
                <c:pt idx="44">
                  <c:v>7.7</c:v>
                </c:pt>
                <c:pt idx="45">
                  <c:v>7.7</c:v>
                </c:pt>
                <c:pt idx="46">
                  <c:v>7.7</c:v>
                </c:pt>
                <c:pt idx="47">
                  <c:v>7.8</c:v>
                </c:pt>
                <c:pt idx="48" formatCode="General">
                  <c:v>7.7</c:v>
                </c:pt>
                <c:pt idx="49" formatCode="General">
                  <c:v>7.7</c:v>
                </c:pt>
                <c:pt idx="50" formatCode="General">
                  <c:v>7.7</c:v>
                </c:pt>
                <c:pt idx="51" formatCode="General">
                  <c:v>7.8</c:v>
                </c:pt>
                <c:pt idx="52" formatCode="General">
                  <c:v>7.9</c:v>
                </c:pt>
                <c:pt idx="53" formatCode="General">
                  <c:v>8</c:v>
                </c:pt>
                <c:pt idx="54" formatCode="General">
                  <c:v>8.1</c:v>
                </c:pt>
                <c:pt idx="55" formatCode="General">
                  <c:v>8.3000000000000007</c:v>
                </c:pt>
                <c:pt idx="56" formatCode="General">
                  <c:v>8.3000000000000007</c:v>
                </c:pt>
                <c:pt idx="57" formatCode="General">
                  <c:v>8.4</c:v>
                </c:pt>
                <c:pt idx="58" formatCode="General">
                  <c:v>8.3000000000000007</c:v>
                </c:pt>
                <c:pt idx="59" formatCode="General">
                  <c:v>8.3000000000000007</c:v>
                </c:pt>
                <c:pt idx="60" formatCode="General">
                  <c:v>8.2000000000000011</c:v>
                </c:pt>
                <c:pt idx="61" formatCode="General">
                  <c:v>8.1</c:v>
                </c:pt>
                <c:pt idx="62" formatCode="General">
                  <c:v>8.1</c:v>
                </c:pt>
                <c:pt idx="63" formatCode="General">
                  <c:v>8</c:v>
                </c:pt>
                <c:pt idx="64" formatCode="General">
                  <c:v>7.9</c:v>
                </c:pt>
                <c:pt idx="65" formatCode="General">
                  <c:v>7.9</c:v>
                </c:pt>
                <c:pt idx="66" formatCode="General">
                  <c:v>7.8</c:v>
                </c:pt>
                <c:pt idx="67" formatCode="General">
                  <c:v>7.8</c:v>
                </c:pt>
                <c:pt idx="68" formatCode="General">
                  <c:v>7.8</c:v>
                </c:pt>
                <c:pt idx="69" formatCode="General">
                  <c:v>7.7</c:v>
                </c:pt>
                <c:pt idx="70" formatCode="General">
                  <c:v>7.7</c:v>
                </c:pt>
                <c:pt idx="71" formatCode="General">
                  <c:v>7.7</c:v>
                </c:pt>
                <c:pt idx="72" formatCode="General">
                  <c:v>7.8</c:v>
                </c:pt>
                <c:pt idx="73" formatCode="General">
                  <c:v>7.7</c:v>
                </c:pt>
                <c:pt idx="74" formatCode="General">
                  <c:v>7.7</c:v>
                </c:pt>
                <c:pt idx="75" formatCode="General">
                  <c:v>7.7</c:v>
                </c:pt>
                <c:pt idx="76" formatCode="General">
                  <c:v>7.7</c:v>
                </c:pt>
                <c:pt idx="77" formatCode="General">
                  <c:v>7.7</c:v>
                </c:pt>
                <c:pt idx="78" formatCode="General">
                  <c:v>7.6</c:v>
                </c:pt>
                <c:pt idx="79" formatCode="General">
                  <c:v>7.5</c:v>
                </c:pt>
              </c:numCache>
            </c:numRef>
          </c:yVal>
          <c:smooth val="0"/>
          <c:extLst>
            <c:ext xmlns:c16="http://schemas.microsoft.com/office/drawing/2014/chart" uri="{C3380CC4-5D6E-409C-BE32-E72D297353CC}">
              <c16:uniqueId val="{00000002-8E2C-4269-9681-D09B22BB2B9E}"/>
            </c:ext>
          </c:extLst>
        </c:ser>
        <c:ser>
          <c:idx val="3"/>
          <c:order val="3"/>
          <c:tx>
            <c:strRef>
              <c:f>Data!$F$4</c:f>
              <c:strCache>
                <c:ptCount val="1"/>
                <c:pt idx="0">
                  <c:v>Canada</c:v>
                </c:pt>
              </c:strCache>
            </c:strRef>
          </c:tx>
          <c:spPr>
            <a:ln w="44450">
              <a:solidFill>
                <a:srgbClr val="FF0000"/>
              </a:solidFill>
            </a:ln>
          </c:spPr>
          <c:marker>
            <c:symbol val="none"/>
          </c:marker>
          <c:xVal>
            <c:numRef>
              <c:f>Data!$B$5:$B$86</c:f>
              <c:numCache>
                <c:formatCode>m/d/yyyy</c:formatCode>
                <c:ptCount val="82"/>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pt idx="50">
                  <c:v>40603</c:v>
                </c:pt>
                <c:pt idx="51">
                  <c:v>40634</c:v>
                </c:pt>
                <c:pt idx="52">
                  <c:v>40664</c:v>
                </c:pt>
                <c:pt idx="53">
                  <c:v>40695</c:v>
                </c:pt>
                <c:pt idx="54">
                  <c:v>40725</c:v>
                </c:pt>
                <c:pt idx="55">
                  <c:v>40756</c:v>
                </c:pt>
                <c:pt idx="56">
                  <c:v>40787</c:v>
                </c:pt>
                <c:pt idx="57">
                  <c:v>40817</c:v>
                </c:pt>
                <c:pt idx="58">
                  <c:v>40848</c:v>
                </c:pt>
                <c:pt idx="59">
                  <c:v>40878</c:v>
                </c:pt>
                <c:pt idx="60">
                  <c:v>40909</c:v>
                </c:pt>
                <c:pt idx="61">
                  <c:v>40940</c:v>
                </c:pt>
                <c:pt idx="62">
                  <c:v>40969</c:v>
                </c:pt>
                <c:pt idx="63">
                  <c:v>41000</c:v>
                </c:pt>
                <c:pt idx="64">
                  <c:v>41030</c:v>
                </c:pt>
                <c:pt idx="65">
                  <c:v>41061</c:v>
                </c:pt>
                <c:pt idx="66">
                  <c:v>41091</c:v>
                </c:pt>
                <c:pt idx="67">
                  <c:v>41122</c:v>
                </c:pt>
                <c:pt idx="68">
                  <c:v>41153</c:v>
                </c:pt>
                <c:pt idx="69">
                  <c:v>41183</c:v>
                </c:pt>
                <c:pt idx="70">
                  <c:v>41214</c:v>
                </c:pt>
                <c:pt idx="71">
                  <c:v>41244</c:v>
                </c:pt>
                <c:pt idx="72">
                  <c:v>41275</c:v>
                </c:pt>
                <c:pt idx="73">
                  <c:v>41306</c:v>
                </c:pt>
                <c:pt idx="74">
                  <c:v>41334</c:v>
                </c:pt>
                <c:pt idx="75">
                  <c:v>41365</c:v>
                </c:pt>
                <c:pt idx="76">
                  <c:v>41395</c:v>
                </c:pt>
                <c:pt idx="77">
                  <c:v>41426</c:v>
                </c:pt>
                <c:pt idx="78">
                  <c:v>41456</c:v>
                </c:pt>
                <c:pt idx="79">
                  <c:v>41487</c:v>
                </c:pt>
                <c:pt idx="80">
                  <c:v>41518</c:v>
                </c:pt>
                <c:pt idx="81">
                  <c:v>41548</c:v>
                </c:pt>
              </c:numCache>
            </c:numRef>
          </c:xVal>
          <c:yVal>
            <c:numRef>
              <c:f>Data!$F$5:$F$86</c:f>
              <c:numCache>
                <c:formatCode>0.0</c:formatCode>
                <c:ptCount val="82"/>
                <c:pt idx="0">
                  <c:v>5.3</c:v>
                </c:pt>
                <c:pt idx="1">
                  <c:v>5.2</c:v>
                </c:pt>
                <c:pt idx="2">
                  <c:v>5.0999999999999996</c:v>
                </c:pt>
                <c:pt idx="3">
                  <c:v>5.0999999999999996</c:v>
                </c:pt>
                <c:pt idx="4">
                  <c:v>5</c:v>
                </c:pt>
                <c:pt idx="5">
                  <c:v>5.0999999999999996</c:v>
                </c:pt>
                <c:pt idx="6">
                  <c:v>5.0999999999999996</c:v>
                </c:pt>
                <c:pt idx="7">
                  <c:v>5</c:v>
                </c:pt>
                <c:pt idx="8">
                  <c:v>4.9000000000000004</c:v>
                </c:pt>
                <c:pt idx="9">
                  <c:v>4.9000000000000004</c:v>
                </c:pt>
                <c:pt idx="10">
                  <c:v>5</c:v>
                </c:pt>
                <c:pt idx="11">
                  <c:v>5</c:v>
                </c:pt>
                <c:pt idx="12">
                  <c:v>4.9000000000000004</c:v>
                </c:pt>
                <c:pt idx="13">
                  <c:v>4.9000000000000004</c:v>
                </c:pt>
                <c:pt idx="14">
                  <c:v>5.0999999999999996</c:v>
                </c:pt>
                <c:pt idx="15">
                  <c:v>5.0999999999999996</c:v>
                </c:pt>
                <c:pt idx="16">
                  <c:v>5.0999999999999996</c:v>
                </c:pt>
                <c:pt idx="17">
                  <c:v>5</c:v>
                </c:pt>
                <c:pt idx="18">
                  <c:v>5.0999999999999996</c:v>
                </c:pt>
                <c:pt idx="19">
                  <c:v>5.0999999999999996</c:v>
                </c:pt>
                <c:pt idx="20">
                  <c:v>5.2</c:v>
                </c:pt>
                <c:pt idx="21">
                  <c:v>5.0999999999999996</c:v>
                </c:pt>
                <c:pt idx="22">
                  <c:v>5.4</c:v>
                </c:pt>
                <c:pt idx="23">
                  <c:v>5.8</c:v>
                </c:pt>
                <c:pt idx="24">
                  <c:v>6.3</c:v>
                </c:pt>
                <c:pt idx="25">
                  <c:v>7</c:v>
                </c:pt>
                <c:pt idx="26">
                  <c:v>7.1</c:v>
                </c:pt>
                <c:pt idx="27">
                  <c:v>7.1999999999999966</c:v>
                </c:pt>
                <c:pt idx="28">
                  <c:v>7.5</c:v>
                </c:pt>
                <c:pt idx="29">
                  <c:v>7.6</c:v>
                </c:pt>
                <c:pt idx="30">
                  <c:v>7.6</c:v>
                </c:pt>
                <c:pt idx="31">
                  <c:v>7.6999999999999966</c:v>
                </c:pt>
                <c:pt idx="32">
                  <c:v>7.3000000000000007</c:v>
                </c:pt>
                <c:pt idx="33">
                  <c:v>7.3000000000000007</c:v>
                </c:pt>
                <c:pt idx="34">
                  <c:v>7.4</c:v>
                </c:pt>
                <c:pt idx="35">
                  <c:v>7.5</c:v>
                </c:pt>
                <c:pt idx="36">
                  <c:v>7.1999999999999966</c:v>
                </c:pt>
                <c:pt idx="37">
                  <c:v>7.1999999999999966</c:v>
                </c:pt>
                <c:pt idx="38">
                  <c:v>7.1999999999999966</c:v>
                </c:pt>
                <c:pt idx="39">
                  <c:v>7.1</c:v>
                </c:pt>
                <c:pt idx="40">
                  <c:v>7.1</c:v>
                </c:pt>
                <c:pt idx="41">
                  <c:v>6.9</c:v>
                </c:pt>
                <c:pt idx="42">
                  <c:v>7.1</c:v>
                </c:pt>
                <c:pt idx="43">
                  <c:v>7.1</c:v>
                </c:pt>
                <c:pt idx="44">
                  <c:v>7</c:v>
                </c:pt>
                <c:pt idx="45">
                  <c:v>6.8</c:v>
                </c:pt>
                <c:pt idx="46">
                  <c:v>6.6</c:v>
                </c:pt>
                <c:pt idx="47">
                  <c:v>6.6</c:v>
                </c:pt>
                <c:pt idx="48">
                  <c:v>6.7</c:v>
                </c:pt>
                <c:pt idx="49">
                  <c:v>6.7</c:v>
                </c:pt>
                <c:pt idx="50">
                  <c:v>6.7</c:v>
                </c:pt>
                <c:pt idx="51">
                  <c:v>6.6</c:v>
                </c:pt>
                <c:pt idx="52">
                  <c:v>6.4</c:v>
                </c:pt>
                <c:pt idx="53">
                  <c:v>6.4</c:v>
                </c:pt>
                <c:pt idx="54">
                  <c:v>6.3</c:v>
                </c:pt>
                <c:pt idx="55">
                  <c:v>6.3</c:v>
                </c:pt>
                <c:pt idx="56">
                  <c:v>6.2</c:v>
                </c:pt>
                <c:pt idx="57">
                  <c:v>6.3</c:v>
                </c:pt>
                <c:pt idx="58">
                  <c:v>6.5</c:v>
                </c:pt>
                <c:pt idx="59">
                  <c:v>6.5</c:v>
                </c:pt>
                <c:pt idx="60">
                  <c:v>6.5</c:v>
                </c:pt>
                <c:pt idx="61">
                  <c:v>6.4</c:v>
                </c:pt>
                <c:pt idx="62">
                  <c:v>6.2</c:v>
                </c:pt>
                <c:pt idx="63">
                  <c:v>6.3</c:v>
                </c:pt>
                <c:pt idx="64">
                  <c:v>6.3</c:v>
                </c:pt>
                <c:pt idx="65">
                  <c:v>6.2</c:v>
                </c:pt>
                <c:pt idx="66">
                  <c:v>6.3</c:v>
                </c:pt>
                <c:pt idx="67">
                  <c:v>6.3</c:v>
                </c:pt>
                <c:pt idx="68">
                  <c:v>6.3</c:v>
                </c:pt>
                <c:pt idx="69">
                  <c:v>6.4</c:v>
                </c:pt>
                <c:pt idx="70">
                  <c:v>6.2</c:v>
                </c:pt>
                <c:pt idx="71">
                  <c:v>6.1</c:v>
                </c:pt>
                <c:pt idx="72">
                  <c:v>6</c:v>
                </c:pt>
                <c:pt idx="73">
                  <c:v>6</c:v>
                </c:pt>
                <c:pt idx="74">
                  <c:v>6.2</c:v>
                </c:pt>
                <c:pt idx="75">
                  <c:v>6.2</c:v>
                </c:pt>
                <c:pt idx="76">
                  <c:v>6.1</c:v>
                </c:pt>
                <c:pt idx="77">
                  <c:v>6.1</c:v>
                </c:pt>
                <c:pt idx="78">
                  <c:v>6.2</c:v>
                </c:pt>
                <c:pt idx="79">
                  <c:v>6.1</c:v>
                </c:pt>
                <c:pt idx="80">
                  <c:v>5.9</c:v>
                </c:pt>
                <c:pt idx="81">
                  <c:v>5.9</c:v>
                </c:pt>
              </c:numCache>
            </c:numRef>
          </c:yVal>
          <c:smooth val="0"/>
          <c:extLst>
            <c:ext xmlns:c16="http://schemas.microsoft.com/office/drawing/2014/chart" uri="{C3380CC4-5D6E-409C-BE32-E72D297353CC}">
              <c16:uniqueId val="{00000003-8E2C-4269-9681-D09B22BB2B9E}"/>
            </c:ext>
          </c:extLst>
        </c:ser>
        <c:ser>
          <c:idx val="4"/>
          <c:order val="4"/>
          <c:tx>
            <c:strRef>
              <c:f>Data!$G$4</c:f>
              <c:strCache>
                <c:ptCount val="1"/>
                <c:pt idx="0">
                  <c:v>Sweden</c:v>
                </c:pt>
              </c:strCache>
            </c:strRef>
          </c:tx>
          <c:spPr>
            <a:ln w="44450">
              <a:solidFill>
                <a:srgbClr val="800080"/>
              </a:solidFill>
            </a:ln>
          </c:spPr>
          <c:marker>
            <c:symbol val="none"/>
          </c:marker>
          <c:xVal>
            <c:numRef>
              <c:f>Data!$B$5:$B$86</c:f>
              <c:numCache>
                <c:formatCode>m/d/yyyy</c:formatCode>
                <c:ptCount val="82"/>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pt idx="50">
                  <c:v>40603</c:v>
                </c:pt>
                <c:pt idx="51">
                  <c:v>40634</c:v>
                </c:pt>
                <c:pt idx="52">
                  <c:v>40664</c:v>
                </c:pt>
                <c:pt idx="53">
                  <c:v>40695</c:v>
                </c:pt>
                <c:pt idx="54">
                  <c:v>40725</c:v>
                </c:pt>
                <c:pt idx="55">
                  <c:v>40756</c:v>
                </c:pt>
                <c:pt idx="56">
                  <c:v>40787</c:v>
                </c:pt>
                <c:pt idx="57">
                  <c:v>40817</c:v>
                </c:pt>
                <c:pt idx="58">
                  <c:v>40848</c:v>
                </c:pt>
                <c:pt idx="59">
                  <c:v>40878</c:v>
                </c:pt>
                <c:pt idx="60">
                  <c:v>40909</c:v>
                </c:pt>
                <c:pt idx="61">
                  <c:v>40940</c:v>
                </c:pt>
                <c:pt idx="62">
                  <c:v>40969</c:v>
                </c:pt>
                <c:pt idx="63">
                  <c:v>41000</c:v>
                </c:pt>
                <c:pt idx="64">
                  <c:v>41030</c:v>
                </c:pt>
                <c:pt idx="65">
                  <c:v>41061</c:v>
                </c:pt>
                <c:pt idx="66">
                  <c:v>41091</c:v>
                </c:pt>
                <c:pt idx="67">
                  <c:v>41122</c:v>
                </c:pt>
                <c:pt idx="68">
                  <c:v>41153</c:v>
                </c:pt>
                <c:pt idx="69">
                  <c:v>41183</c:v>
                </c:pt>
                <c:pt idx="70">
                  <c:v>41214</c:v>
                </c:pt>
                <c:pt idx="71">
                  <c:v>41244</c:v>
                </c:pt>
                <c:pt idx="72">
                  <c:v>41275</c:v>
                </c:pt>
                <c:pt idx="73">
                  <c:v>41306</c:v>
                </c:pt>
                <c:pt idx="74">
                  <c:v>41334</c:v>
                </c:pt>
                <c:pt idx="75">
                  <c:v>41365</c:v>
                </c:pt>
                <c:pt idx="76">
                  <c:v>41395</c:v>
                </c:pt>
                <c:pt idx="77">
                  <c:v>41426</c:v>
                </c:pt>
                <c:pt idx="78">
                  <c:v>41456</c:v>
                </c:pt>
                <c:pt idx="79">
                  <c:v>41487</c:v>
                </c:pt>
                <c:pt idx="80">
                  <c:v>41518</c:v>
                </c:pt>
                <c:pt idx="81">
                  <c:v>41548</c:v>
                </c:pt>
              </c:numCache>
            </c:numRef>
          </c:xVal>
          <c:yVal>
            <c:numRef>
              <c:f>Data!$G$5:$G$86</c:f>
              <c:numCache>
                <c:formatCode>0.0</c:formatCode>
                <c:ptCount val="82"/>
                <c:pt idx="0">
                  <c:v>6.5</c:v>
                </c:pt>
                <c:pt idx="1">
                  <c:v>6.2</c:v>
                </c:pt>
                <c:pt idx="2">
                  <c:v>6.3</c:v>
                </c:pt>
                <c:pt idx="3">
                  <c:v>6.1</c:v>
                </c:pt>
                <c:pt idx="4">
                  <c:v>5.9</c:v>
                </c:pt>
                <c:pt idx="5">
                  <c:v>6.2</c:v>
                </c:pt>
                <c:pt idx="6">
                  <c:v>5.9</c:v>
                </c:pt>
                <c:pt idx="7">
                  <c:v>5.9</c:v>
                </c:pt>
                <c:pt idx="8">
                  <c:v>6.1</c:v>
                </c:pt>
                <c:pt idx="9">
                  <c:v>6.1</c:v>
                </c:pt>
                <c:pt idx="10">
                  <c:v>5.9</c:v>
                </c:pt>
                <c:pt idx="11">
                  <c:v>5.8</c:v>
                </c:pt>
                <c:pt idx="12">
                  <c:v>6</c:v>
                </c:pt>
                <c:pt idx="13">
                  <c:v>5.7</c:v>
                </c:pt>
                <c:pt idx="14">
                  <c:v>5.6</c:v>
                </c:pt>
                <c:pt idx="15">
                  <c:v>5.5</c:v>
                </c:pt>
                <c:pt idx="16">
                  <c:v>5.6</c:v>
                </c:pt>
                <c:pt idx="17">
                  <c:v>6.2</c:v>
                </c:pt>
                <c:pt idx="18">
                  <c:v>6</c:v>
                </c:pt>
                <c:pt idx="19">
                  <c:v>5.9</c:v>
                </c:pt>
                <c:pt idx="20">
                  <c:v>6.3</c:v>
                </c:pt>
                <c:pt idx="21">
                  <c:v>6.3</c:v>
                </c:pt>
                <c:pt idx="22">
                  <c:v>6.8</c:v>
                </c:pt>
                <c:pt idx="23">
                  <c:v>6.8</c:v>
                </c:pt>
                <c:pt idx="24">
                  <c:v>6.7</c:v>
                </c:pt>
                <c:pt idx="25">
                  <c:v>7.6</c:v>
                </c:pt>
                <c:pt idx="26">
                  <c:v>7.8</c:v>
                </c:pt>
                <c:pt idx="27">
                  <c:v>7.8</c:v>
                </c:pt>
                <c:pt idx="28">
                  <c:v>8.8000000000000007</c:v>
                </c:pt>
                <c:pt idx="29">
                  <c:v>8.4</c:v>
                </c:pt>
                <c:pt idx="30">
                  <c:v>8.4</c:v>
                </c:pt>
                <c:pt idx="31">
                  <c:v>8.6</c:v>
                </c:pt>
                <c:pt idx="32">
                  <c:v>8.6</c:v>
                </c:pt>
                <c:pt idx="33">
                  <c:v>8.6</c:v>
                </c:pt>
                <c:pt idx="34">
                  <c:v>8.6</c:v>
                </c:pt>
                <c:pt idx="35">
                  <c:v>8.9</c:v>
                </c:pt>
                <c:pt idx="36">
                  <c:v>8.9</c:v>
                </c:pt>
                <c:pt idx="37">
                  <c:v>8.8000000000000007</c:v>
                </c:pt>
                <c:pt idx="38">
                  <c:v>8.7000000000000011</c:v>
                </c:pt>
                <c:pt idx="39">
                  <c:v>9.1</c:v>
                </c:pt>
                <c:pt idx="40">
                  <c:v>8.8000000000000007</c:v>
                </c:pt>
                <c:pt idx="41">
                  <c:v>8.3000000000000007</c:v>
                </c:pt>
                <c:pt idx="42">
                  <c:v>8.6</c:v>
                </c:pt>
                <c:pt idx="43">
                  <c:v>8.4</c:v>
                </c:pt>
                <c:pt idx="44">
                  <c:v>8.3000000000000007</c:v>
                </c:pt>
                <c:pt idx="45">
                  <c:v>8.1</c:v>
                </c:pt>
                <c:pt idx="46">
                  <c:v>8</c:v>
                </c:pt>
                <c:pt idx="47">
                  <c:v>8</c:v>
                </c:pt>
                <c:pt idx="48" formatCode="General">
                  <c:v>8</c:v>
                </c:pt>
                <c:pt idx="49" formatCode="General">
                  <c:v>7.8</c:v>
                </c:pt>
                <c:pt idx="50" formatCode="General">
                  <c:v>7.9</c:v>
                </c:pt>
                <c:pt idx="51" formatCode="General">
                  <c:v>7.7</c:v>
                </c:pt>
                <c:pt idx="52" formatCode="General">
                  <c:v>7.8</c:v>
                </c:pt>
                <c:pt idx="53" formatCode="General">
                  <c:v>7.9</c:v>
                </c:pt>
                <c:pt idx="54" formatCode="General">
                  <c:v>7.7</c:v>
                </c:pt>
                <c:pt idx="55" formatCode="General">
                  <c:v>7.7</c:v>
                </c:pt>
                <c:pt idx="56" formatCode="General">
                  <c:v>7.5</c:v>
                </c:pt>
                <c:pt idx="57" formatCode="General">
                  <c:v>7.8</c:v>
                </c:pt>
                <c:pt idx="58" formatCode="General">
                  <c:v>7.7</c:v>
                </c:pt>
                <c:pt idx="59" formatCode="General">
                  <c:v>7.8</c:v>
                </c:pt>
                <c:pt idx="60" formatCode="General">
                  <c:v>8</c:v>
                </c:pt>
                <c:pt idx="61" formatCode="General">
                  <c:v>7.8</c:v>
                </c:pt>
                <c:pt idx="62" formatCode="General">
                  <c:v>7.5</c:v>
                </c:pt>
                <c:pt idx="63" formatCode="General">
                  <c:v>7.5</c:v>
                </c:pt>
                <c:pt idx="64" formatCode="General">
                  <c:v>8.2000000000000011</c:v>
                </c:pt>
                <c:pt idx="65" formatCode="General">
                  <c:v>7.8</c:v>
                </c:pt>
                <c:pt idx="66" formatCode="General">
                  <c:v>8</c:v>
                </c:pt>
                <c:pt idx="67" formatCode="General">
                  <c:v>8.1</c:v>
                </c:pt>
                <c:pt idx="68" formatCode="General">
                  <c:v>8.1</c:v>
                </c:pt>
                <c:pt idx="69" formatCode="General">
                  <c:v>8</c:v>
                </c:pt>
                <c:pt idx="70" formatCode="General">
                  <c:v>8.4</c:v>
                </c:pt>
                <c:pt idx="71" formatCode="General">
                  <c:v>8</c:v>
                </c:pt>
                <c:pt idx="72" formatCode="General">
                  <c:v>8</c:v>
                </c:pt>
                <c:pt idx="73" formatCode="General">
                  <c:v>8.2000000000000011</c:v>
                </c:pt>
                <c:pt idx="74" formatCode="General">
                  <c:v>8.3000000000000007</c:v>
                </c:pt>
                <c:pt idx="75" formatCode="General">
                  <c:v>8.3000000000000007</c:v>
                </c:pt>
                <c:pt idx="76" formatCode="General">
                  <c:v>7.9</c:v>
                </c:pt>
                <c:pt idx="77" formatCode="General">
                  <c:v>7.9</c:v>
                </c:pt>
                <c:pt idx="78" formatCode="General">
                  <c:v>7.8</c:v>
                </c:pt>
                <c:pt idx="79" formatCode="General">
                  <c:v>8</c:v>
                </c:pt>
                <c:pt idx="80" formatCode="General">
                  <c:v>8</c:v>
                </c:pt>
                <c:pt idx="81" formatCode="General">
                  <c:v>7.9</c:v>
                </c:pt>
              </c:numCache>
            </c:numRef>
          </c:yVal>
          <c:smooth val="0"/>
          <c:extLst>
            <c:ext xmlns:c16="http://schemas.microsoft.com/office/drawing/2014/chart" uri="{C3380CC4-5D6E-409C-BE32-E72D297353CC}">
              <c16:uniqueId val="{00000004-8E2C-4269-9681-D09B22BB2B9E}"/>
            </c:ext>
          </c:extLst>
        </c:ser>
        <c:dLbls>
          <c:showLegendKey val="0"/>
          <c:showVal val="0"/>
          <c:showCatName val="0"/>
          <c:showSerName val="0"/>
          <c:showPercent val="0"/>
          <c:showBubbleSize val="0"/>
        </c:dLbls>
        <c:axId val="147356288"/>
        <c:axId val="147362176"/>
      </c:scatterChart>
      <c:valAx>
        <c:axId val="147356288"/>
        <c:scaling>
          <c:orientation val="minMax"/>
          <c:max val="41580"/>
          <c:min val="39100"/>
        </c:scaling>
        <c:delete val="0"/>
        <c:axPos val="b"/>
        <c:numFmt formatCode="mm\-yyyy;@" sourceLinked="0"/>
        <c:majorTickMark val="out"/>
        <c:minorTickMark val="none"/>
        <c:tickLblPos val="nextTo"/>
        <c:txPr>
          <a:bodyPr rot="-5400000" vert="horz"/>
          <a:lstStyle/>
          <a:p>
            <a:pPr>
              <a:defRPr sz="1800">
                <a:latin typeface="Arial" panose="020B0604020202020204" pitchFamily="34" charset="0"/>
                <a:cs typeface="Arial" panose="020B0604020202020204" pitchFamily="34" charset="0"/>
              </a:defRPr>
            </a:pPr>
            <a:endParaRPr lang="en-US"/>
          </a:p>
        </c:txPr>
        <c:crossAx val="147362176"/>
        <c:crosses val="autoZero"/>
        <c:crossBetween val="midCat"/>
        <c:majorUnit val="91"/>
      </c:valAx>
      <c:valAx>
        <c:axId val="147362176"/>
        <c:scaling>
          <c:orientation val="minMax"/>
          <c:max val="12"/>
          <c:min val="3"/>
        </c:scaling>
        <c:delete val="0"/>
        <c:axPos val="l"/>
        <c:majorGridlines>
          <c:spPr>
            <a:ln>
              <a:solidFill>
                <a:schemeClr val="bg1">
                  <a:lumMod val="75000"/>
                </a:schemeClr>
              </a:solidFill>
            </a:ln>
          </c:spPr>
        </c:majorGridlines>
        <c:numFmt formatCode="0" sourceLinked="0"/>
        <c:majorTickMark val="out"/>
        <c:minorTickMark val="none"/>
        <c:tickLblPos val="nextTo"/>
        <c:txPr>
          <a:bodyPr/>
          <a:lstStyle/>
          <a:p>
            <a:pPr>
              <a:defRPr sz="1800">
                <a:latin typeface="Arial" panose="020B0604020202020204" pitchFamily="34" charset="0"/>
                <a:cs typeface="Arial" panose="020B0604020202020204" pitchFamily="34" charset="0"/>
              </a:defRPr>
            </a:pPr>
            <a:endParaRPr lang="en-US"/>
          </a:p>
        </c:txPr>
        <c:crossAx val="147356288"/>
        <c:crosses val="autoZero"/>
        <c:crossBetween val="midCat"/>
        <c:majorUnit val="1"/>
        <c:minorUnit val="0.4"/>
      </c:valAx>
      <c:spPr>
        <a:solidFill>
          <a:schemeClr val="bg1"/>
        </a:solidFill>
        <a:ln>
          <a:solidFill>
            <a:schemeClr val="tx1"/>
          </a:solidFill>
        </a:ln>
      </c:spPr>
    </c:plotArea>
    <c:legend>
      <c:legendPos val="r"/>
      <c:layout>
        <c:manualLayout>
          <c:xMode val="edge"/>
          <c:yMode val="edge"/>
          <c:x val="0.13838454440599801"/>
          <c:y val="3.5931269841269799E-2"/>
          <c:w val="0.170337024221453"/>
          <c:h val="0.28812715292507302"/>
        </c:manualLayout>
      </c:layout>
      <c:overlay val="1"/>
      <c:spPr>
        <a:solidFill>
          <a:srgbClr val="CCFFCC"/>
        </a:solidFill>
        <a:effectLst>
          <a:outerShdw blurRad="50800" dist="38100" dir="2700000" algn="ctr" rotWithShape="0">
            <a:schemeClr val="tx1">
              <a:alpha val="40000"/>
            </a:schemeClr>
          </a:outerShdw>
        </a:effectLst>
      </c:spPr>
      <c:txPr>
        <a:bodyPr/>
        <a:lstStyle/>
        <a:p>
          <a:pPr>
            <a:defRPr sz="2000">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6/20/2021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6/20/2021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r>
              <a:rPr lang="en-US" sz="1200" dirty="0"/>
              <a:t>This chapter is an excellent follow-up to the previous one (“Production and Growth”).  In that chapter, we learn that investment—the accumulation of capital—is important because it leads to a higher standard of living in the long run.  But what determines how much investment a country undertakes?  That is the present chapter’s central question.   </a:t>
            </a:r>
          </a:p>
          <a:p>
            <a:pPr eaLnBrk="1" hangingPunct="1"/>
            <a:endParaRPr lang="en-US" sz="1200" dirty="0"/>
          </a:p>
          <a:p>
            <a:pPr eaLnBrk="1" hangingPunct="1"/>
            <a:r>
              <a:rPr lang="en-US" sz="1200" dirty="0"/>
              <a:t>After some introductory information about the various types of financial institutions, the chapter focuses on saving and investment.  Students will learn the difference between private and public saving, and the definitions of government budget surpluses and deficits.  The brief review of the difference between saving and investment is very useful, as intro-level students often use the term “investment” when they mean to say “saving.”  </a:t>
            </a:r>
          </a:p>
          <a:p>
            <a:pPr eaLnBrk="1" hangingPunct="1"/>
            <a:endParaRPr lang="en-US" sz="1200" dirty="0"/>
          </a:p>
          <a:p>
            <a:pPr eaLnBrk="1" hangingPunct="1"/>
            <a:r>
              <a:rPr lang="en-US" sz="1200" dirty="0"/>
              <a:t>The most analytical part of the chapter is the coverage of the closed-economy loanable funds model.  This model uses the tools of supply and demand (introduced in Chapter 4) and should be very familiar if your students have already taken introductory microeconomics.  </a:t>
            </a:r>
          </a:p>
          <a:p>
            <a:pPr eaLnBrk="1" hangingPunct="1"/>
            <a:endParaRPr lang="en-US" sz="1200" dirty="0"/>
          </a:p>
          <a:p>
            <a:pPr eaLnBrk="1" hangingPunct="1"/>
            <a:r>
              <a:rPr lang="en-US" sz="1200" dirty="0"/>
              <a:t>The loanable funds model shows how the interest rate adjusts to equate saving and investment in a closed economy.  Students will learn how government budget deficits can crowd out investment, which is probably one of the biggest ideas in macroeconomics.</a:t>
            </a:r>
            <a:r>
              <a:rPr lang="en-US" sz="1200" baseline="0" dirty="0"/>
              <a:t> </a:t>
            </a:r>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defense of the closed economy assumption: It’s true that most economies are open.  However, the closed economy case is easier to learn, and we can still learn a lot about how the world works by studying the closed economy case. </a:t>
            </a:r>
          </a:p>
          <a:p>
            <a:pPr eaLnBrk="1" hangingPunct="1"/>
            <a:endParaRPr lang="en-US" dirty="0"/>
          </a:p>
          <a:p>
            <a:pPr eaLnBrk="1" hangingPunct="1"/>
            <a:r>
              <a:rPr lang="en-US" dirty="0"/>
              <a:t>In general, “saving” is just some measure of income minus some measure of expenditure. </a:t>
            </a:r>
          </a:p>
          <a:p>
            <a:pPr eaLnBrk="1" hangingPunct="1"/>
            <a:r>
              <a:rPr lang="en-US" dirty="0"/>
              <a:t>In the case of national saving, the measure of income is GDP (Y), and the measure of expenditure is C+G.  </a:t>
            </a:r>
          </a:p>
          <a:p>
            <a:pPr eaLnBrk="1" hangingPunct="1"/>
            <a:endParaRPr lang="en-US" dirty="0"/>
          </a:p>
          <a:p>
            <a:pPr eaLnBrk="1" hangingPunct="1"/>
            <a:r>
              <a:rPr lang="en-US" dirty="0"/>
              <a:t>The same identity S = I can be proven</a:t>
            </a:r>
            <a:r>
              <a:rPr lang="en-US" baseline="0" dirty="0"/>
              <a:t> using the S = private saving + public saving from the next slide.</a:t>
            </a:r>
          </a:p>
          <a:p>
            <a:pPr eaLnBrk="1" hangingPunct="1"/>
            <a:endParaRPr lang="en-US" baseline="0" dirty="0"/>
          </a:p>
          <a:p>
            <a:pPr eaLnBrk="1" hangingPunct="1"/>
            <a:r>
              <a:rPr lang="en-US" dirty="0"/>
              <a:t>So, for the economy as a whole (close economy), one person’s savings can finance another person’s investment.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939915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 general, “saving” is just some measure of income minus some measure of expenditure. </a:t>
            </a:r>
          </a:p>
          <a:p>
            <a:pPr eaLnBrk="1" hangingPunct="1"/>
            <a:endParaRPr lang="en-US" dirty="0"/>
          </a:p>
          <a:p>
            <a:pPr eaLnBrk="1" hangingPunct="1"/>
            <a:r>
              <a:rPr lang="en-US" dirty="0"/>
              <a:t>For private (household) saving, the measure of income is “disposable income,” or gross income minus taxes (“take-home pay”).  The measure of expenditure is consumption.  </a:t>
            </a:r>
          </a:p>
          <a:p>
            <a:pPr eaLnBrk="1" hangingPunct="1"/>
            <a:endParaRPr lang="en-US" dirty="0"/>
          </a:p>
          <a:p>
            <a:pPr eaLnBrk="1" hangingPunct="1"/>
            <a:r>
              <a:rPr lang="en-US" dirty="0"/>
              <a:t>For public (government) saving, the measure of income is T, net taxes, which is the government’s source of “income.”  The measure of expenditure is simply G, government purchases.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S = (Y – T – C) + (T – G) gives us:  National</a:t>
            </a:r>
            <a:r>
              <a:rPr lang="en-US" altLang="en-US" baseline="0" dirty="0"/>
              <a:t> saving (S) = Private saving + Public saving</a:t>
            </a:r>
            <a:endParaRPr lang="en-US" altLang="en-US" dirty="0"/>
          </a:p>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83554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74546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exercise asks your students to apply the concepts from the preceding slides to the kind of problem they might see on an upcoming exam.</a:t>
            </a:r>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267200"/>
            <a:ext cx="5791200" cy="46482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All numbers are in trillions of dollars.</a:t>
            </a:r>
          </a:p>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191000"/>
            <a:ext cx="5867400" cy="4724400"/>
          </a:xfrm>
        </p:spPr>
        <p:txBody>
          <a:bodyPr/>
          <a:lstStyle/>
          <a:p>
            <a:pPr eaLnBrk="1" hangingPunct="1"/>
            <a:r>
              <a:rPr lang="en-US" dirty="0"/>
              <a:t> This exercise is designed to teach an important lesson and prevent a common mistake among students.  </a:t>
            </a:r>
          </a:p>
          <a:p>
            <a:pPr eaLnBrk="1" hangingPunct="1"/>
            <a:endParaRPr lang="en-US" dirty="0"/>
          </a:p>
          <a:p>
            <a:pPr eaLnBrk="1" hangingPunct="1"/>
            <a:r>
              <a:rPr lang="en-US" dirty="0"/>
              <a:t>When students are asked (on an exam, for example) to determine the effects of a tax cut on national saving, investment, and the interest rate, many students mistakenly state that the tax change has no effects because taxes enter positively in the expression for public saving, negatively in the expression for private saving, and not at all in the expression for national saving (Y – C – G).  </a:t>
            </a:r>
          </a:p>
          <a:p>
            <a:pPr eaLnBrk="1" hangingPunct="1"/>
            <a:endParaRPr lang="en-US" dirty="0"/>
          </a:p>
          <a:p>
            <a:pPr eaLnBrk="1" hangingPunct="1"/>
            <a:r>
              <a:rPr lang="en-US" dirty="0"/>
              <a:t>This exercise gets students to see that the effects of a tax cut on national saving and investment depend on the behavior of consumers.  </a:t>
            </a:r>
          </a:p>
          <a:p>
            <a:pPr eaLnBrk="1" hangingPunct="1"/>
            <a:endParaRPr lang="en-US" dirty="0"/>
          </a:p>
          <a:p>
            <a:pPr eaLnBrk="1" hangingPunct="1"/>
            <a:r>
              <a:rPr lang="en-US" dirty="0"/>
              <a:t>Immediately following this exercise is a discussion question designed to help students realize that the tax cut will most likely cause consumption to rise and national saving to fall.  </a:t>
            </a:r>
          </a:p>
          <a:p>
            <a:pPr eaLnBrk="1" hangingPunct="1"/>
            <a:endParaRPr lang="en-US" dirty="0"/>
          </a:p>
          <a:p>
            <a:pPr eaLnBrk="1" hangingPunct="1"/>
            <a:r>
              <a:rPr lang="en-US" dirty="0"/>
              <a:t>Of course, if you intend to teach your students that Ricardian Equivalence is an accurate description of the world, then you’d want to argue that scenario 1 is the most realistic.  The reason for this, according to Ricardian Equivalence, is that consumers are forward-looking and realize that a tax cut today must be matched by a future tax increase that is equal in present value to today’s tax cut.  Please be aware, however, that Ricardian Equivalence is not covered in this chapter, so it is not supported with test</a:t>
            </a:r>
            <a:r>
              <a:rPr lang="en-US" baseline="0" dirty="0"/>
              <a:t> </a:t>
            </a:r>
            <a:r>
              <a:rPr lang="en-US" dirty="0"/>
              <a:t>bank or study guide questions.</a:t>
            </a:r>
          </a:p>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52400" y="4114800"/>
            <a:ext cx="6553200" cy="48006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 </a:t>
            </a:r>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267200"/>
            <a:ext cx="5638800" cy="4648200"/>
          </a:xfrm>
        </p:spPr>
        <p:txBody>
          <a:bodyPr/>
          <a:lstStyle/>
          <a:p>
            <a:pPr eaLnBrk="1" hangingPunct="1"/>
            <a:r>
              <a:rPr lang="en-US" dirty="0"/>
              <a:t> If students have trouble understanding the first question, you can rephrase it in terms they are likely to grasp:</a:t>
            </a:r>
          </a:p>
          <a:p>
            <a:pPr eaLnBrk="1" hangingPunct="1"/>
            <a:endParaRPr lang="en-US" dirty="0"/>
          </a:p>
          <a:p>
            <a:pPr eaLnBrk="1" hangingPunct="1"/>
            <a:r>
              <a:rPr lang="en-US" dirty="0"/>
              <a:t>Suppose a tax cut causes your annual take-home pay to rise from $40,000 to $42,000.  What would you do with that extra $2000?  Would you save ALL of it?  Or would you spend at least part of it?  </a:t>
            </a:r>
          </a:p>
          <a:p>
            <a:pPr eaLnBrk="1" hangingPunct="1"/>
            <a:endParaRPr lang="en-US" dirty="0"/>
          </a:p>
          <a:p>
            <a:pPr eaLnBrk="1" hangingPunct="1"/>
            <a:r>
              <a:rPr lang="en-US" dirty="0"/>
              <a:t>In this light, most students would agree that the most realistic scenario involves consumers spending at least part of the proceeds of the tax cut. </a:t>
            </a:r>
          </a:p>
          <a:p>
            <a:pPr eaLnBrk="1" hangingPunct="1"/>
            <a:endParaRPr lang="en-US" dirty="0"/>
          </a:p>
          <a:p>
            <a:pPr eaLnBrk="1" hangingPunct="1"/>
            <a:r>
              <a:rPr lang="en-US" dirty="0"/>
              <a:t>The answer to the first question determines whether a tax cut reduces investment.  This is important because a fall in investment would cause, in the long run, a fall in the standard of living, according to what we learned in the Production and Growth chapter.  </a:t>
            </a:r>
          </a:p>
          <a:p>
            <a:pPr eaLnBrk="1" hangingPunct="1"/>
            <a:endParaRPr lang="en-US" dirty="0"/>
          </a:p>
          <a:p>
            <a:pPr eaLnBrk="1" hangingPunct="1"/>
            <a:r>
              <a:rPr lang="en-US" dirty="0"/>
              <a:t>The bigger point is this:  while tax cuts seem appealing (nobody likes paying taxes, after all), they are not without cost.  Later in the chapter, we will see HOW a tax cut causes investment to fall in a closed economy.  (Answer:  by raising interest rates.)</a:t>
            </a:r>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2954179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 principle, students should already know the meaning of “investment,” which was introduced in the “Measuring National Income” chapter.  However, many students continue to think of “investment” as the purchase of stocks, bonds, or other assets.  At this point in the chapter, a review of “saving” and “investment” is especially worthwhile because the next topic is the loanable funds model.  In this model, saving is the supply of funds and investment is the demand.  </a:t>
            </a:r>
          </a:p>
          <a:p>
            <a:pPr eaLnBrk="1" hangingPunct="1"/>
            <a:endParaRPr lang="en-US" dirty="0"/>
          </a:p>
          <a:p>
            <a:pPr eaLnBrk="1" hangingPunct="1"/>
            <a:r>
              <a:rPr lang="en-US" dirty="0"/>
              <a:t>There’s a connection between the economics definition of investment and the commonplace usage of the term:  What laypeople think of as financial investment (the purchase of stocks and bonds, etc.) is what finances investment in physical capital.  For example, General Motors may sell $300 million worth of bonds to raise the funds it needs to pay for its new factory in Flint, Michigan.  In this case, people buying the bonds are doing “investment” in the layperson’s sense of the term, and GM is using their funds to pay for the physical investment. </a:t>
            </a:r>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190193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3164039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 defense of the assumption of just one financial market:</a:t>
            </a:r>
          </a:p>
          <a:p>
            <a:pPr eaLnBrk="1" hangingPunct="1"/>
            <a:endParaRPr lang="en-US" dirty="0"/>
          </a:p>
          <a:p>
            <a:pPr eaLnBrk="1" hangingPunct="1"/>
            <a:r>
              <a:rPr lang="en-US" dirty="0"/>
              <a:t>We are using this model to study the aggregate financial system.  It’s fine to assume there’s only one type of asset as long as we don’t need to know how households divide their financial wealth into various types of assets.  </a:t>
            </a:r>
          </a:p>
          <a:p>
            <a:pPr eaLnBrk="1" hangingPunct="1"/>
            <a:endParaRPr lang="en-US" dirty="0"/>
          </a:p>
          <a:p>
            <a:pPr eaLnBrk="1" hangingPunct="1"/>
            <a:r>
              <a:rPr lang="en-US" dirty="0"/>
              <a:t>An analogy might help.  Suppose you want to know how a fall in consumer income affects the automobile market.  You could draw a supply–demand model for autos, in which the demand curve would shift leftward, causing the price and quantity to fall.  Of course, this model ignores the fact that there are lots of different types of vehicles, but that isn’t relevant to the issue at hand.  </a:t>
            </a:r>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195802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1646887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14BB5D-072C-49E2-8C80-710DDA57F78F}" type="slidenum">
              <a:rPr lang="en-US" smtClean="0"/>
              <a:pPr eaLnBrk="1" hangingPunct="1"/>
              <a:t>23</a:t>
            </a:fld>
            <a:endParaRPr lang="en-US"/>
          </a:p>
        </p:txBody>
      </p:sp>
      <p:sp>
        <p:nvSpPr>
          <p:cNvPr id="624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816F185-72C0-4982-8EB0-081735163BCC}" type="slidenum">
              <a:rPr lang="en-US" sz="1200">
                <a:cs typeface="Arial" charset="0"/>
              </a:rPr>
              <a:pPr algn="r" eaLnBrk="1" hangingPunct="1"/>
              <a:t>23</a:t>
            </a:fld>
            <a:endParaRPr lang="en-US" sz="1200">
              <a:cs typeface="Arial" charset="0"/>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1004942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EDC895-EE7F-416D-B16D-6B6CFAB8B586}" type="slidenum">
              <a:rPr lang="en-US" smtClean="0"/>
              <a:pPr eaLnBrk="1" hangingPunct="1"/>
              <a:t>25</a:t>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ABDBC6C-9076-4DBD-B49D-94A8CEFCC86B}" type="slidenum">
              <a:rPr lang="en-US" sz="1200">
                <a:cs typeface="Arial" charset="0"/>
              </a:rPr>
              <a:pPr algn="r" eaLnBrk="1" hangingPunct="1"/>
              <a:t>25</a:t>
            </a:fld>
            <a:endParaRPr lang="en-US" sz="1200">
              <a:cs typeface="Arial" charset="0"/>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28144E-55EA-4ACD-9222-61F6F701B6C4}" type="slidenum">
              <a:rPr lang="en-US" smtClean="0"/>
              <a:pPr eaLnBrk="1" hangingPunct="1"/>
              <a:t>26</a:t>
            </a:fld>
            <a:endParaRPr lang="en-US"/>
          </a:p>
        </p:txBody>
      </p:sp>
      <p:sp>
        <p:nvSpPr>
          <p:cNvPr id="655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C6D66C1-A033-4ECF-B9D8-097C5D81ACF5}" type="slidenum">
              <a:rPr lang="en-US" sz="1200">
                <a:cs typeface="Arial" charset="0"/>
              </a:rPr>
              <a:pPr algn="r" eaLnBrk="1" hangingPunct="1"/>
              <a:t>26</a:t>
            </a:fld>
            <a:endParaRPr lang="en-US" sz="1200">
              <a:cs typeface="Arial" charset="0"/>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the interest rate were lower than the equilibrium level, demand for funds would exceed supply, causing the interest rate to rise.  The rise in the rate would make borrowing more costly, and thus would reduce the demand for funds.  The rise in the interest rate would also encourage households to save more, which would increase the supply of funds.  This process would occur until equilibrium was achieved.  </a:t>
            </a:r>
          </a:p>
          <a:p>
            <a:pPr eaLnBrk="1" hangingPunct="1"/>
            <a:endParaRPr lang="en-US" dirty="0"/>
          </a:p>
          <a:p>
            <a:pPr eaLnBrk="1" hangingPunct="1"/>
            <a:r>
              <a:rPr lang="en-US" dirty="0"/>
              <a:t>If the interest rate were higher than equilibrium, there would be a surplus of funds.  The interest rate would fall to restore equilibrium.  </a:t>
            </a:r>
          </a:p>
          <a:p>
            <a:pPr eaLnBrk="1" hangingPunct="1"/>
            <a:endParaRPr lang="en-US" dirty="0"/>
          </a:p>
          <a:p>
            <a:pPr eaLnBrk="1" hangingPunct="1"/>
            <a:r>
              <a:rPr lang="en-US" dirty="0"/>
              <a:t>In the real world, the adjustment to equilibrium in financial markets is extremely rapid.  </a:t>
            </a:r>
          </a:p>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086204-E290-4459-AFA3-88A8A344FFEF}" type="slidenum">
              <a:rPr lang="en-US" smtClean="0"/>
              <a:pPr eaLnBrk="1" hangingPunct="1"/>
              <a:t>27</a:t>
            </a:fld>
            <a:endParaRPr lang="en-US"/>
          </a:p>
        </p:txBody>
      </p:sp>
      <p:sp>
        <p:nvSpPr>
          <p:cNvPr id="665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5B6CBC61-0E15-402E-817D-7EA0A1A6B680}" type="slidenum">
              <a:rPr lang="en-US" sz="1200">
                <a:cs typeface="Arial" charset="0"/>
              </a:rPr>
              <a:pPr algn="r" eaLnBrk="1" hangingPunct="1"/>
              <a:t>27</a:t>
            </a:fld>
            <a:endParaRPr lang="en-US" sz="1200">
              <a:cs typeface="Arial"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There’s an implicit assumption in this analysis that overall tax revenues remain unchanged in spite of the tax incentives.  Taken literally, we would have to assume that other taxes are raised to exactly offset the loss in revenue from the saving incentives.  Without this implicit assumption, total tax revenues would fall, causing saving to fall, and shifting the supply curve leftward, which would mitigate the effects shown here.  </a:t>
            </a:r>
          </a:p>
          <a:p>
            <a:pPr eaLnBrk="1" hangingPunct="1"/>
            <a:endParaRPr lang="en-US" dirty="0"/>
          </a:p>
          <a:p>
            <a:pPr eaLnBrk="1" hangingPunct="1"/>
            <a:r>
              <a:rPr lang="en-US" dirty="0"/>
              <a:t>You may or may not wish to point this out to your students.  If you are especially nitpicky, or your students are particularly sharp, then it’s probably worth telling them.  (Note, however, that the assumption of constant total revenue remains implicit in the textbook’s discussion of this policy.)  </a:t>
            </a:r>
          </a:p>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AABE44-F062-4B3D-8024-E856BD704F0F}" type="slidenum">
              <a:rPr lang="en-US" smtClean="0"/>
              <a:pPr eaLnBrk="1" hangingPunct="1"/>
              <a:t>28</a:t>
            </a:fld>
            <a:endParaRPr lang="en-US"/>
          </a:p>
        </p:txBody>
      </p:sp>
      <p:sp>
        <p:nvSpPr>
          <p:cNvPr id="675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465A39F-A32C-4018-AE47-5007E2EBD2A6}" type="slidenum">
              <a:rPr lang="en-US" sz="1200">
                <a:cs typeface="Arial" charset="0"/>
              </a:rPr>
              <a:pPr algn="r" eaLnBrk="1" hangingPunct="1"/>
              <a:t>28</a:t>
            </a:fld>
            <a:endParaRPr lang="en-US" sz="1200">
              <a:cs typeface="Arial"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As with Policy 1, you may wish to note that we are assuming the tax credit does not significantly reduce the overall amount of taxes.  If total taxes fell, then the supply curve would shift (in addition to the demand curve).  However, our intention here is to focus solely on the demand shift.  </a:t>
            </a:r>
          </a:p>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3400" y="4419600"/>
            <a:ext cx="5257800" cy="4495800"/>
          </a:xfrm>
        </p:spPr>
        <p:txBody>
          <a:bodyPr/>
          <a:lstStyle/>
          <a:p>
            <a:pPr eaLnBrk="1" hangingPunct="1"/>
            <a:r>
              <a:rPr lang="en-US" dirty="0"/>
              <a:t>Now that you have shown students the analysis of Policies 1 and 2, this exercise asks them to do the analysis of Policy 3 (a budget deficit).  </a:t>
            </a:r>
          </a:p>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939239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343400"/>
            <a:ext cx="5410200" cy="4572000"/>
          </a:xfrm>
        </p:spPr>
        <p:txBody>
          <a:bodyPr/>
          <a:lstStyle/>
          <a:p>
            <a:pPr eaLnBrk="1" hangingPunct="1"/>
            <a:r>
              <a:rPr lang="en-US" dirty="0"/>
              <a:t>Some students ask why the budget deficit shifts the S curve rather than the D curve; after all, governments finance their deficits by borrowing.  The reason is that we have defined supply of loanable funds as the flow of resources available to fund private investment.  The budget deficit reduces this supply of resources.</a:t>
            </a:r>
          </a:p>
          <a:p>
            <a:pPr eaLnBrk="1" hangingPunct="1"/>
            <a:endParaRPr lang="en-US" dirty="0"/>
          </a:p>
          <a:p>
            <a:pPr eaLnBrk="1" hangingPunct="1"/>
            <a:r>
              <a:rPr lang="en-US" dirty="0"/>
              <a:t>In the real world, we sometimes see increases in government budget deficits that are not accompanied by dollar-for-dollar decreases in investment, as the analysis on this slide would predict.  Keep in mind, however, that the analysis here is for the closed economy model.  In an open economy, firms can finance investment by borrowing from abroad in the face of a decrease in the domestic supply of loanable funds.  </a:t>
            </a:r>
          </a:p>
          <a:p>
            <a:pPr eaLnBrk="1" hangingPunct="1"/>
            <a:endParaRPr lang="en-US" dirty="0"/>
          </a:p>
          <a:p>
            <a:pPr eaLnBrk="1" hangingPunct="1"/>
            <a:r>
              <a:rPr lang="en-US" dirty="0"/>
              <a:t>This, of course, does not mean that budget deficits are “okay” in an open economy, because the extra indebtedness requires service, such as interest or dividend payments, which reduces the amount of income remaining for residents of the country.</a:t>
            </a:r>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If the last statement on this slide troubles you, here is my defense:</a:t>
            </a:r>
          </a:p>
          <a:p>
            <a:pPr eaLnBrk="1" hangingPunct="1"/>
            <a:endParaRPr lang="en-US" dirty="0"/>
          </a:p>
          <a:p>
            <a:pPr eaLnBrk="1" hangingPunct="1"/>
            <a:r>
              <a:rPr lang="en-US" dirty="0"/>
              <a:t>While the budget deficit does not affect the steady state growth rate of neoclassical growth theory, it affects the economy’s growth rate temporarily (long enough to reduce the steady-state level of income per capita).  And in some endogenous growth models, budget deficits can affect the steady state growth rate. </a:t>
            </a:r>
          </a:p>
          <a:p>
            <a:pPr eaLnBrk="1" hangingPunct="1"/>
            <a:endParaRPr lang="en-US" dirty="0"/>
          </a:p>
          <a:p>
            <a:pPr eaLnBrk="1" hangingPunct="1"/>
            <a:r>
              <a:rPr lang="en-US" dirty="0"/>
              <a:t>If you are still troubled, you can modify the statement so that it is more consistent with neoclassical growth theory.  (Perhaps “Investment is important for long-run living standards.”)</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405454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‘Ask the experts’ feature provides the opportunity for class discussion.  </a:t>
            </a:r>
          </a:p>
          <a:p>
            <a:r>
              <a:rPr lang="en-US" dirty="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3441375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2797265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0" y="4191000"/>
            <a:ext cx="6324600" cy="4648200"/>
          </a:xfrm>
        </p:spPr>
        <p:txBody>
          <a:bodyPr/>
          <a:lstStyle/>
          <a:p>
            <a:pPr eaLnBrk="1" hangingPunct="1"/>
            <a:r>
              <a:rPr lang="en-US" sz="1150" dirty="0"/>
              <a:t>The details below come from the case study ‘The history of U.S. government debt.’</a:t>
            </a:r>
          </a:p>
          <a:p>
            <a:pPr eaLnBrk="1" hangingPunct="1"/>
            <a:r>
              <a:rPr lang="en-US" sz="1150" dirty="0"/>
              <a:t>Note that in recent years, debt/GDP is higher than at any time besides WW2, including all other wars.  </a:t>
            </a:r>
          </a:p>
          <a:p>
            <a:pPr eaLnBrk="1" hangingPunct="1"/>
            <a:r>
              <a:rPr lang="en-US" sz="1150" dirty="0"/>
              <a:t>	From the beginning of this long time series until about 1980, the data show a clear pattern:  the debt-GDP ratio jumps up during wartime, and comes back down during peacetime.  (Also, the Great Depression caused revenues to plummet, and led to a rise in the debt ratio during the 1930s.)  </a:t>
            </a:r>
          </a:p>
          <a:p>
            <a:pPr eaLnBrk="1" hangingPunct="1"/>
            <a:r>
              <a:rPr lang="en-US" sz="1150" dirty="0"/>
              <a:t>	There are two reasons why many economists believe it is appropriate to allow the debt ratio to climb during wars.  First, it allows the government to keep tax rates smooth over time.  Wars are expensive, and financing them solely with tax increases would be disruptive to the economy and would cause a substantial reduction in economic efficiency.  Second, debt finance shifts part of the cost of the war to future generations.  This is appropriate, one could argue, because future generations benefit when the government goes to war to defend the nation against foreign aggressors.  </a:t>
            </a:r>
          </a:p>
          <a:p>
            <a:pPr eaLnBrk="1" hangingPunct="1"/>
            <a:r>
              <a:rPr lang="en-US" sz="1150" dirty="0"/>
              <a:t>	The pattern visible throughout most of history breaks down around 1980, when the debt ratio started climbing despite the lack of a major war.  This was due to the Reagan tax cuts, and growth in federal entitlement outlays during the 1980s.  </a:t>
            </a:r>
          </a:p>
          <a:p>
            <a:pPr eaLnBrk="1" hangingPunct="1"/>
            <a:r>
              <a:rPr lang="en-US" sz="1150" dirty="0"/>
              <a:t>	From 1992 to 2000, the longest expansion on record plus a strong stock market in 1995–2000 led to a surge in revenues, the first budget surpluses in many years, and a declining debt-GDP ratio.  </a:t>
            </a:r>
          </a:p>
          <a:p>
            <a:pPr eaLnBrk="1" hangingPunct="1"/>
            <a:r>
              <a:rPr lang="en-US" sz="1150" dirty="0"/>
              <a:t>	From 2001–2005, the ratio to start climbing again due to the Bush tax cuts, the 2001 recession, and the wars (Afghanistan, Iraq, and the War on Terror).  </a:t>
            </a:r>
          </a:p>
          <a:p>
            <a:pPr eaLnBrk="1" hangingPunct="1"/>
            <a:r>
              <a:rPr lang="en-US" sz="1150" dirty="0"/>
              <a:t>	The ratio shoots up dramatically in 2008–2012 due to the financial crisis and recession. (increase in the debt-to-GDP ratio from 39% in 2008 to 70% in 2012. )</a:t>
            </a:r>
          </a:p>
          <a:p>
            <a:pPr eaLnBrk="1" hangingPunct="1"/>
            <a:r>
              <a:rPr lang="en-US" sz="1150" dirty="0"/>
              <a:t>	After 2012, as the economy recovered, the budget deficits shrank, and the increases in the debt-to-GDP ratio became smaller</a:t>
            </a:r>
          </a:p>
          <a:p>
            <a:pPr eaLnBrk="1" hangingPunct="1"/>
            <a:endParaRPr lang="en-US" sz="1150" dirty="0"/>
          </a:p>
          <a:p>
            <a:pPr eaLnBrk="1" hangingPunct="1"/>
            <a:r>
              <a:rPr lang="en-US" sz="1150" dirty="0"/>
              <a:t>Sources:  Same as text</a:t>
            </a:r>
          </a:p>
          <a:p>
            <a:endParaRPr lang="en-US" sz="1150" dirty="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178218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It might be worth elaborating for a moment on “financial markets help allocate the economy’s scarce resources to their most efficient uses.”   </a:t>
            </a:r>
          </a:p>
          <a:p>
            <a:pPr eaLnBrk="1" hangingPunct="1"/>
            <a:endParaRPr lang="en-US" dirty="0"/>
          </a:p>
          <a:p>
            <a:pPr eaLnBrk="1" hangingPunct="1"/>
            <a:r>
              <a:rPr lang="en-US" dirty="0"/>
              <a:t>The scarce resources this statement refers to are the loanable funds.  They are scarce because there are more investment projects needing funding than funds available.  So how should the scarce funds be allocated?  I.e., which investment projects should get the available funds?  The investment projects with the highest expected returns, of course.  And the projects with the highest expected returns would have the highest willingness to pay for funds.  </a:t>
            </a:r>
          </a:p>
          <a:p>
            <a:pPr eaLnBrk="1" hangingPunct="1"/>
            <a:endParaRPr lang="en-US" dirty="0"/>
          </a:p>
          <a:p>
            <a:pPr eaLnBrk="1" hangingPunct="1"/>
            <a:r>
              <a:rPr lang="en-US" dirty="0"/>
              <a:t>Hence, supply and demand for funds determines the equilibrium interest rate, and all projects with returns at or above that interest rate will be funded; the projects with expected returns below the interest rate will not be funded.  In this way, the economy gets the most “bang” (future productive capacity) out of its investment “buck.”  Just another reason why capitalism is such a beautiful thing!</a:t>
            </a:r>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2217471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112116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164748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FYI box on financial crises is at the end of the chapter.  This slide and the two that follow correspond to that FYI box.  </a:t>
            </a:r>
            <a:endParaRPr lang="en-US" dirty="0"/>
          </a:p>
          <a:p>
            <a:endParaRPr lang="en-US" dirty="0"/>
          </a:p>
          <a:p>
            <a:r>
              <a:rPr lang="en-US" dirty="0"/>
              <a:t>The </a:t>
            </a:r>
            <a:r>
              <a:rPr lang="en-US" baseline="0" dirty="0"/>
              <a:t>data on this slide helps to motivate the discussion of the elements of financial crises on the following two slides. </a:t>
            </a:r>
          </a:p>
          <a:p>
            <a:endParaRPr lang="en-US" baseline="0" dirty="0"/>
          </a:p>
          <a:p>
            <a:r>
              <a:rPr lang="en-US" baseline="0" dirty="0"/>
              <a:t>Source of all unemployment figures: </a:t>
            </a:r>
          </a:p>
          <a:p>
            <a:r>
              <a:rPr lang="en-US" dirty="0"/>
              <a:t>http://research.stlouisfed.org/fred2</a:t>
            </a:r>
          </a:p>
          <a:p>
            <a:endParaRPr lang="en-US" dirty="0"/>
          </a:p>
        </p:txBody>
      </p:sp>
      <p:sp>
        <p:nvSpPr>
          <p:cNvPr id="4" name="Slide Number Placeholder 3"/>
          <p:cNvSpPr>
            <a:spLocks noGrp="1"/>
          </p:cNvSpPr>
          <p:nvPr>
            <p:ph type="sldNum" sz="quarter" idx="10"/>
          </p:nvPr>
        </p:nvSpPr>
        <p:spPr/>
        <p:txBody>
          <a:bodyPr/>
          <a:lstStyle/>
          <a:p>
            <a:fld id="{4EAA24F5-E131-4EBA-BC25-A81BE41A1852}"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723489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26964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1728557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2214581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5400" dirty="0">
                <a:latin typeface="+mj-lt"/>
              </a:rPr>
              <a:t>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457200" y="1905000"/>
            <a:ext cx="83820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392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4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1" y="3429000"/>
            <a:ext cx="7010399" cy="2514600"/>
          </a:xfrm>
        </p:spPr>
        <p:txBody>
          <a:bodyPr/>
          <a:lstStyle/>
          <a:p>
            <a:pPr>
              <a:defRPr/>
            </a:pPr>
            <a:r>
              <a:rPr lang="en-US" sz="5400" dirty="0"/>
              <a:t>Saving, Investment, and the Financial System</a:t>
            </a:r>
          </a:p>
        </p:txBody>
      </p:sp>
      <p:sp>
        <p:nvSpPr>
          <p:cNvPr id="11" name="Text Placeholder 10"/>
          <p:cNvSpPr>
            <a:spLocks noGrp="1"/>
          </p:cNvSpPr>
          <p:nvPr>
            <p:ph type="body" sz="quarter" idx="16"/>
          </p:nvPr>
        </p:nvSpPr>
        <p:spPr/>
        <p:txBody>
          <a:bodyPr/>
          <a:lstStyle/>
          <a:p>
            <a:r>
              <a:rPr lang="en-US" dirty="0"/>
              <a:t>CHAPTER</a:t>
            </a:r>
          </a:p>
          <a:p>
            <a:r>
              <a:rPr lang="en-US" sz="6600" dirty="0">
                <a:solidFill>
                  <a:schemeClr val="tx2"/>
                </a:solidFill>
                <a:latin typeface="Cambria Math" panose="02040503050406030204" pitchFamily="18" charset="0"/>
                <a:ea typeface="Cambria Math" panose="02040503050406030204" pitchFamily="18" charset="0"/>
              </a:rPr>
              <a:t>26</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Accounting Identities </a:t>
            </a:r>
          </a:p>
        </p:txBody>
      </p:sp>
      <p:sp>
        <p:nvSpPr>
          <p:cNvPr id="23555" name="Content Placeholder 2"/>
          <p:cNvSpPr>
            <a:spLocks noGrp="1"/>
          </p:cNvSpPr>
          <p:nvPr>
            <p:ph idx="1"/>
          </p:nvPr>
        </p:nvSpPr>
        <p:spPr/>
        <p:txBody>
          <a:bodyPr/>
          <a:lstStyle/>
          <a:p>
            <a:r>
              <a:rPr lang="en-US" altLang="en-US" dirty="0"/>
              <a:t>Assume closed economy: NX = 0</a:t>
            </a:r>
          </a:p>
          <a:p>
            <a:pPr lvl="1">
              <a:buFont typeface="Arial" charset="0"/>
              <a:buChar char="•"/>
            </a:pPr>
            <a:r>
              <a:rPr lang="en-US" altLang="en-US" dirty="0"/>
              <a:t>Y = C + I + G, so I = Y – C - G</a:t>
            </a:r>
          </a:p>
          <a:p>
            <a:r>
              <a:rPr lang="en-US" altLang="en-US" dirty="0"/>
              <a:t>National saving (saving), S</a:t>
            </a:r>
          </a:p>
          <a:p>
            <a:pPr lvl="1">
              <a:buFont typeface="Arial" charset="0"/>
              <a:buChar char="•"/>
            </a:pPr>
            <a:r>
              <a:rPr lang="en-US" altLang="en-US" dirty="0"/>
              <a:t>Total income in the economy that remains after paying for consumption and  government purchases</a:t>
            </a:r>
          </a:p>
          <a:p>
            <a:pPr marL="1314450" lvl="2" indent="-457200"/>
            <a:r>
              <a:rPr lang="en-US" altLang="en-US" sz="3200" dirty="0"/>
              <a:t>By definition: S = Y – C – G </a:t>
            </a:r>
          </a:p>
          <a:p>
            <a:pPr marL="514350" indent="-457200"/>
            <a:r>
              <a:rPr lang="en-US" altLang="en-US" sz="3800" dirty="0"/>
              <a:t>It follows: </a:t>
            </a:r>
            <a:r>
              <a:rPr lang="en-US" altLang="en-US" sz="3800" dirty="0">
                <a:solidFill>
                  <a:srgbClr val="C00000"/>
                </a:solidFill>
              </a:rPr>
              <a:t>Saving (S)</a:t>
            </a:r>
            <a:r>
              <a:rPr lang="en-US" altLang="en-US" dirty="0">
                <a:solidFill>
                  <a:srgbClr val="C00000"/>
                </a:solidFill>
              </a:rPr>
              <a:t> = Investment (I) </a:t>
            </a:r>
            <a:r>
              <a:rPr lang="en-US" altLang="en-US" dirty="0"/>
              <a:t>for a closed economy </a:t>
            </a:r>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7567171-50A4-42DE-93B7-DB69765B9156}" type="slidenum">
              <a:rPr lang="en-US" altLang="en-US" sz="1200" smtClean="0">
                <a:solidFill>
                  <a:srgbClr val="002060"/>
                </a:solidFill>
              </a:rPr>
              <a:pPr algn="ctr" eaLnBrk="1" hangingPunct="1"/>
              <a:t>10</a:t>
            </a:fld>
            <a:endParaRPr lang="en-US" altLang="en-US" sz="1200">
              <a:solidFill>
                <a:srgbClr val="002060"/>
              </a:solidFill>
            </a:endParaRP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65214719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Accounting Identities </a:t>
            </a:r>
          </a:p>
        </p:txBody>
      </p:sp>
      <p:sp>
        <p:nvSpPr>
          <p:cNvPr id="24579" name="Content Placeholder 2"/>
          <p:cNvSpPr>
            <a:spLocks noGrp="1"/>
          </p:cNvSpPr>
          <p:nvPr>
            <p:ph idx="1"/>
          </p:nvPr>
        </p:nvSpPr>
        <p:spPr/>
        <p:txBody>
          <a:bodyPr/>
          <a:lstStyle/>
          <a:p>
            <a:pPr lvl="1"/>
            <a:r>
              <a:rPr lang="en-US" altLang="en-US" dirty="0"/>
              <a:t>For </a:t>
            </a:r>
            <a:r>
              <a:rPr lang="en-US" altLang="en-US" dirty="0">
                <a:solidFill>
                  <a:srgbClr val="C00000"/>
                </a:solidFill>
              </a:rPr>
              <a:t>T</a:t>
            </a:r>
            <a:r>
              <a:rPr lang="en-US" altLang="en-US" dirty="0"/>
              <a:t> = taxes minus transfer payments</a:t>
            </a:r>
          </a:p>
          <a:p>
            <a:pPr marL="457200" lvl="1" indent="0">
              <a:buNone/>
            </a:pPr>
            <a:r>
              <a:rPr lang="en-US" altLang="en-US" dirty="0"/>
              <a:t>S = Y – C – G can be rewritten as:</a:t>
            </a:r>
          </a:p>
          <a:p>
            <a:pPr marL="0" indent="0">
              <a:buNone/>
            </a:pPr>
            <a:r>
              <a:rPr lang="en-US" altLang="en-US" dirty="0"/>
              <a:t>	</a:t>
            </a:r>
            <a:r>
              <a:rPr lang="en-US" altLang="en-US" dirty="0">
                <a:solidFill>
                  <a:srgbClr val="C00000"/>
                </a:solidFill>
              </a:rPr>
              <a:t>S = (Y – T – C) + (T – G)</a:t>
            </a:r>
          </a:p>
          <a:p>
            <a:r>
              <a:rPr lang="en-US" altLang="en-US" dirty="0"/>
              <a:t>Private saving, Y – T – C</a:t>
            </a:r>
          </a:p>
          <a:p>
            <a:pPr lvl="1"/>
            <a:r>
              <a:rPr lang="en-US" altLang="en-US" dirty="0"/>
              <a:t>Income that households have left after paying for taxes and consumption</a:t>
            </a:r>
          </a:p>
          <a:p>
            <a:r>
              <a:rPr lang="en-US" altLang="en-US" dirty="0"/>
              <a:t>Public saving, T – G </a:t>
            </a:r>
          </a:p>
          <a:p>
            <a:pPr lvl="1"/>
            <a:r>
              <a:rPr lang="en-US" altLang="en-US" dirty="0"/>
              <a:t>Tax revenue that the government has left after paying for its spending</a:t>
            </a:r>
          </a:p>
        </p:txBody>
      </p:sp>
      <p:sp>
        <p:nvSpPr>
          <p:cNvPr id="2458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E0FAF3B-CB20-4BE7-9275-E50E4DBDBFB2}" type="slidenum">
              <a:rPr lang="en-US" altLang="en-US" sz="1200" smtClean="0">
                <a:solidFill>
                  <a:srgbClr val="002060"/>
                </a:solidFill>
              </a:rPr>
              <a:pPr algn="ctr" eaLnBrk="1" hangingPunct="1"/>
              <a:t>11</a:t>
            </a:fld>
            <a:endParaRPr lang="en-US" altLang="en-US" sz="1200">
              <a:solidFill>
                <a:srgbClr val="002060"/>
              </a:solidFill>
            </a:endParaRPr>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9043559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Accounting Identities </a:t>
            </a:r>
          </a:p>
        </p:txBody>
      </p:sp>
      <p:sp>
        <p:nvSpPr>
          <p:cNvPr id="25603" name="Content Placeholder 2"/>
          <p:cNvSpPr>
            <a:spLocks noGrp="1"/>
          </p:cNvSpPr>
          <p:nvPr>
            <p:ph idx="1"/>
          </p:nvPr>
        </p:nvSpPr>
        <p:spPr/>
        <p:txBody>
          <a:bodyPr/>
          <a:lstStyle/>
          <a:p>
            <a:r>
              <a:rPr lang="en-US" altLang="en-US" dirty="0"/>
              <a:t>Budget surplus: T – G &gt; 0</a:t>
            </a:r>
          </a:p>
          <a:p>
            <a:pPr lvl="1"/>
            <a:r>
              <a:rPr lang="en-US" altLang="en-US" dirty="0"/>
              <a:t>Excess of tax revenue over government spending = public saving (T-G)</a:t>
            </a:r>
          </a:p>
          <a:p>
            <a:r>
              <a:rPr lang="en-US" altLang="en-US" dirty="0"/>
              <a:t>Budget deficit: T – G &lt; 0</a:t>
            </a:r>
          </a:p>
          <a:p>
            <a:pPr lvl="1"/>
            <a:r>
              <a:rPr lang="en-US" altLang="en-US" dirty="0"/>
              <a:t>Shortfall of tax revenue from government spending = – (public saving) = G – T </a:t>
            </a:r>
          </a:p>
        </p:txBody>
      </p:sp>
      <p:sp>
        <p:nvSpPr>
          <p:cNvPr id="2560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5888313-74CC-40F5-80C8-BBE9BE0DC816}" type="slidenum">
              <a:rPr lang="en-US" altLang="en-US" sz="1200" smtClean="0">
                <a:solidFill>
                  <a:srgbClr val="002060"/>
                </a:solidFill>
              </a:rPr>
              <a:pPr algn="ctr" eaLnBrk="1" hangingPunct="1"/>
              <a:t>12</a:t>
            </a:fld>
            <a:endParaRPr lang="en-US" altLang="en-US" sz="1200">
              <a:solidFill>
                <a:srgbClr val="002060"/>
              </a:solidFill>
            </a:endParaRP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0310220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1			</a:t>
            </a:r>
            <a:r>
              <a:rPr lang="en-US" dirty="0">
                <a:solidFill>
                  <a:srgbClr val="AE1221"/>
                </a:solidFill>
              </a:rPr>
              <a:t>A.  Calculations</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Suppose GDP equals $10 trillion, consumption equals $6.5 trillion, the government spends $2 trillion and has a budget deficit of $300 billion.  </a:t>
            </a:r>
          </a:p>
          <a:p>
            <a:r>
              <a:rPr lang="en-US" dirty="0">
                <a:solidFill>
                  <a:schemeClr val="tx1"/>
                </a:solidFill>
              </a:rPr>
              <a:t>Find public saving, net taxes, private saving, national saving, and investment.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125358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1		</a:t>
            </a:r>
            <a:r>
              <a:rPr lang="en-US" dirty="0">
                <a:solidFill>
                  <a:srgbClr val="AE1221"/>
                </a:solidFill>
              </a:rPr>
              <a:t>A. Answers</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Given: Y = 10.0, C = 6.5, G = 2.0, G – T = 0.3 (all in trillions)</a:t>
            </a:r>
          </a:p>
          <a:p>
            <a:r>
              <a:rPr lang="en-US" sz="3000" dirty="0">
                <a:solidFill>
                  <a:schemeClr val="tx1"/>
                </a:solidFill>
              </a:rPr>
              <a:t>Public saving   =   T – G   =  </a:t>
            </a:r>
            <a:r>
              <a:rPr lang="en-US" sz="3000" dirty="0">
                <a:solidFill>
                  <a:srgbClr val="C00000"/>
                </a:solidFill>
              </a:rPr>
              <a:t>– 0.3</a:t>
            </a:r>
          </a:p>
          <a:p>
            <a:r>
              <a:rPr lang="en-US" sz="3000" dirty="0">
                <a:solidFill>
                  <a:schemeClr val="tx1"/>
                </a:solidFill>
              </a:rPr>
              <a:t>Net taxes:  T = G – 0.3 = </a:t>
            </a:r>
            <a:r>
              <a:rPr lang="en-US" sz="3000" dirty="0">
                <a:solidFill>
                  <a:srgbClr val="C00000"/>
                </a:solidFill>
              </a:rPr>
              <a:t>1.7</a:t>
            </a:r>
          </a:p>
          <a:p>
            <a:r>
              <a:rPr lang="en-US" sz="3000" dirty="0">
                <a:solidFill>
                  <a:schemeClr val="tx1"/>
                </a:solidFill>
              </a:rPr>
              <a:t>Private saving = Y–T–C = 10 – 1.7 – 6.5 = </a:t>
            </a:r>
            <a:r>
              <a:rPr lang="en-US" sz="3000" dirty="0">
                <a:solidFill>
                  <a:srgbClr val="C00000"/>
                </a:solidFill>
              </a:rPr>
              <a:t>1.8</a:t>
            </a:r>
          </a:p>
          <a:p>
            <a:r>
              <a:rPr lang="en-US" sz="3000" dirty="0">
                <a:solidFill>
                  <a:schemeClr val="tx1"/>
                </a:solidFill>
              </a:rPr>
              <a:t>National saving S=Y–C–G = 10 – 6.5 – 2 = </a:t>
            </a:r>
            <a:r>
              <a:rPr lang="en-US" sz="3000" dirty="0">
                <a:solidFill>
                  <a:srgbClr val="C00000"/>
                </a:solidFill>
              </a:rPr>
              <a:t>1.5</a:t>
            </a:r>
          </a:p>
          <a:p>
            <a:r>
              <a:rPr lang="en-US" sz="3000" dirty="0">
                <a:solidFill>
                  <a:schemeClr val="tx1"/>
                </a:solidFill>
              </a:rPr>
              <a:t>Investment = national saving = </a:t>
            </a:r>
            <a:r>
              <a:rPr lang="en-US" sz="3000" dirty="0">
                <a:solidFill>
                  <a:srgbClr val="C00000"/>
                </a:solidFill>
              </a:rPr>
              <a:t>1.5</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83229388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800" dirty="0">
                <a:solidFill>
                  <a:schemeClr val="accent6">
                    <a:lumMod val="50000"/>
                  </a:schemeClr>
                </a:solidFill>
              </a:rPr>
              <a:t>Active Learning 1		</a:t>
            </a:r>
            <a:r>
              <a:rPr lang="en-US" sz="2800" dirty="0">
                <a:solidFill>
                  <a:srgbClr val="AE1221"/>
                </a:solidFill>
              </a:rPr>
              <a:t>B.  How a tax cut affects saving</a:t>
            </a:r>
            <a:endParaRPr lang="en-US" sz="2800"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Use the numbers from the preceding exercise, </a:t>
            </a:r>
            <a:br>
              <a:rPr lang="en-US" dirty="0">
                <a:solidFill>
                  <a:schemeClr val="accent6">
                    <a:lumMod val="50000"/>
                  </a:schemeClr>
                </a:solidFill>
              </a:rPr>
            </a:br>
            <a:r>
              <a:rPr lang="en-US" dirty="0">
                <a:solidFill>
                  <a:schemeClr val="accent6">
                    <a:lumMod val="50000"/>
                  </a:schemeClr>
                </a:solidFill>
              </a:rPr>
              <a:t>but suppose now that the government cuts taxes by $200 billion.  </a:t>
            </a:r>
          </a:p>
          <a:p>
            <a:pPr marL="0" indent="0">
              <a:buNone/>
            </a:pPr>
            <a:r>
              <a:rPr lang="en-US" sz="3000" dirty="0">
                <a:solidFill>
                  <a:schemeClr val="tx1"/>
                </a:solidFill>
              </a:rPr>
              <a:t>In each of the following two scenarios, determine what happens to public saving, private saving, national saving, and investment. </a:t>
            </a:r>
          </a:p>
          <a:p>
            <a:pPr marL="514350" indent="-514350">
              <a:buClr>
                <a:srgbClr val="C00000"/>
              </a:buClr>
              <a:buFont typeface="+mj-lt"/>
              <a:buAutoNum type="arabicPeriod"/>
            </a:pPr>
            <a:r>
              <a:rPr lang="en-US" sz="3000" dirty="0">
                <a:solidFill>
                  <a:schemeClr val="tx1"/>
                </a:solidFill>
              </a:rPr>
              <a:t>Consumers save the full proceeds of the </a:t>
            </a:r>
            <a:br>
              <a:rPr lang="en-US" sz="3000" dirty="0">
                <a:solidFill>
                  <a:schemeClr val="tx1"/>
                </a:solidFill>
              </a:rPr>
            </a:br>
            <a:r>
              <a:rPr lang="en-US" sz="3000" dirty="0">
                <a:solidFill>
                  <a:schemeClr val="tx1"/>
                </a:solidFill>
              </a:rPr>
              <a:t>tax cut.  </a:t>
            </a:r>
          </a:p>
          <a:p>
            <a:pPr marL="514350" indent="-514350">
              <a:buClr>
                <a:srgbClr val="C00000"/>
              </a:buClr>
              <a:buFont typeface="+mj-lt"/>
              <a:buAutoNum type="arabicPeriod"/>
            </a:pPr>
            <a:r>
              <a:rPr lang="en-US" sz="3000" dirty="0">
                <a:solidFill>
                  <a:schemeClr val="tx1"/>
                </a:solidFill>
              </a:rPr>
              <a:t>Consumers save 1/4 of the tax cut and spend the other 3/4.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829777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1			</a:t>
            </a:r>
            <a:r>
              <a:rPr lang="en-US" dirty="0">
                <a:solidFill>
                  <a:srgbClr val="AE1221"/>
                </a:solidFill>
              </a:rPr>
              <a:t>B. Answers</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In both scenarios, public saving falls by </a:t>
            </a:r>
            <a:br>
              <a:rPr lang="en-US" dirty="0">
                <a:solidFill>
                  <a:schemeClr val="accent6">
                    <a:lumMod val="50000"/>
                  </a:schemeClr>
                </a:solidFill>
              </a:rPr>
            </a:br>
            <a:r>
              <a:rPr lang="en-US" dirty="0">
                <a:solidFill>
                  <a:schemeClr val="accent6">
                    <a:lumMod val="50000"/>
                  </a:schemeClr>
                </a:solidFill>
              </a:rPr>
              <a:t>$200 billion, and the budget deficit rises </a:t>
            </a:r>
            <a:br>
              <a:rPr lang="en-US" dirty="0">
                <a:solidFill>
                  <a:schemeClr val="accent6">
                    <a:lumMod val="50000"/>
                  </a:schemeClr>
                </a:solidFill>
              </a:rPr>
            </a:br>
            <a:r>
              <a:rPr lang="en-US" dirty="0">
                <a:solidFill>
                  <a:schemeClr val="accent6">
                    <a:lumMod val="50000"/>
                  </a:schemeClr>
                </a:solidFill>
              </a:rPr>
              <a:t>from $300 billion to $500 billion. </a:t>
            </a:r>
          </a:p>
          <a:p>
            <a:pPr marL="514350" indent="-514350">
              <a:buClr>
                <a:srgbClr val="C00000"/>
              </a:buClr>
              <a:buFont typeface="+mj-lt"/>
              <a:buAutoNum type="arabicPeriod"/>
            </a:pPr>
            <a:r>
              <a:rPr lang="en-US" dirty="0">
                <a:solidFill>
                  <a:schemeClr val="tx1"/>
                </a:solidFill>
              </a:rPr>
              <a:t>If consumers save the full $200 billion, </a:t>
            </a:r>
            <a:br>
              <a:rPr lang="en-US" dirty="0">
                <a:solidFill>
                  <a:schemeClr val="tx1"/>
                </a:solidFill>
              </a:rPr>
            </a:br>
            <a:r>
              <a:rPr lang="en-US" dirty="0">
                <a:solidFill>
                  <a:schemeClr val="tx1"/>
                </a:solidFill>
              </a:rPr>
              <a:t>national saving is unchanged, so investment is unchanged. </a:t>
            </a:r>
          </a:p>
          <a:p>
            <a:pPr marL="514350" indent="-514350">
              <a:buClr>
                <a:srgbClr val="C00000"/>
              </a:buClr>
              <a:buFont typeface="+mj-lt"/>
              <a:buAutoNum type="arabicPeriod"/>
            </a:pPr>
            <a:r>
              <a:rPr lang="en-US" dirty="0">
                <a:solidFill>
                  <a:schemeClr val="tx1"/>
                </a:solidFill>
              </a:rPr>
              <a:t>If consumers save $50 billion and spend $150 billion, then national saving and investment each fall by $150 billion.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493714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3000" dirty="0">
                <a:solidFill>
                  <a:schemeClr val="accent6">
                    <a:lumMod val="50000"/>
                  </a:schemeClr>
                </a:solidFill>
              </a:rPr>
              <a:t>Active Learning 1			</a:t>
            </a:r>
            <a:r>
              <a:rPr lang="en-US" sz="3000" dirty="0">
                <a:solidFill>
                  <a:srgbClr val="AE1221"/>
                </a:solidFill>
              </a:rPr>
              <a:t>C.  Discussion questions</a:t>
            </a:r>
            <a:endParaRPr lang="en-US" sz="3000"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The two scenarios from this exercise were:</a:t>
            </a:r>
          </a:p>
          <a:p>
            <a:pPr marL="914400" lvl="1" indent="-514350">
              <a:buClr>
                <a:srgbClr val="C00000"/>
              </a:buClr>
              <a:buFont typeface="+mj-lt"/>
              <a:buAutoNum type="arabicPeriod"/>
            </a:pPr>
            <a:r>
              <a:rPr lang="en-US" dirty="0">
                <a:solidFill>
                  <a:schemeClr val="accent6">
                    <a:lumMod val="50000"/>
                  </a:schemeClr>
                </a:solidFill>
              </a:rPr>
              <a:t>Consumers save the full proceeds of the </a:t>
            </a:r>
            <a:br>
              <a:rPr lang="en-US" dirty="0">
                <a:solidFill>
                  <a:schemeClr val="accent6">
                    <a:lumMod val="50000"/>
                  </a:schemeClr>
                </a:solidFill>
              </a:rPr>
            </a:br>
            <a:r>
              <a:rPr lang="en-US" dirty="0">
                <a:solidFill>
                  <a:schemeClr val="accent6">
                    <a:lumMod val="50000"/>
                  </a:schemeClr>
                </a:solidFill>
              </a:rPr>
              <a:t>tax cut.  </a:t>
            </a:r>
          </a:p>
          <a:p>
            <a:pPr marL="914400" lvl="1" indent="-514350">
              <a:buClr>
                <a:srgbClr val="C00000"/>
              </a:buClr>
              <a:buFont typeface="+mj-lt"/>
              <a:buAutoNum type="arabicPeriod"/>
            </a:pPr>
            <a:r>
              <a:rPr lang="en-US" dirty="0">
                <a:solidFill>
                  <a:schemeClr val="accent6">
                    <a:lumMod val="50000"/>
                  </a:schemeClr>
                </a:solidFill>
              </a:rPr>
              <a:t>Consumers save 1/4 of the tax cut and spend the other 3/4.  </a:t>
            </a:r>
          </a:p>
          <a:p>
            <a:r>
              <a:rPr lang="en-US" dirty="0">
                <a:solidFill>
                  <a:schemeClr val="tx1"/>
                </a:solidFill>
              </a:rPr>
              <a:t>Which of these two scenarios do you think is more realistic?</a:t>
            </a:r>
          </a:p>
          <a:p>
            <a:r>
              <a:rPr lang="en-US" dirty="0">
                <a:solidFill>
                  <a:schemeClr val="tx1"/>
                </a:solidFill>
              </a:rPr>
              <a:t>Why is this question important?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099743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Meaning of Saving and Investment</a:t>
            </a:r>
          </a:p>
        </p:txBody>
      </p:sp>
      <p:sp>
        <p:nvSpPr>
          <p:cNvPr id="3" name="Content Placeholder 2"/>
          <p:cNvSpPr>
            <a:spLocks noGrp="1"/>
          </p:cNvSpPr>
          <p:nvPr>
            <p:ph idx="1"/>
          </p:nvPr>
        </p:nvSpPr>
        <p:spPr/>
        <p:txBody>
          <a:bodyPr/>
          <a:lstStyle/>
          <a:p>
            <a:r>
              <a:rPr lang="en-US" dirty="0"/>
              <a:t>Private saving </a:t>
            </a:r>
          </a:p>
          <a:p>
            <a:pPr lvl="1"/>
            <a:r>
              <a:rPr lang="en-US" dirty="0"/>
              <a:t>Income remaining after households pay their taxes and pay for consumption.  </a:t>
            </a:r>
          </a:p>
          <a:p>
            <a:pPr lvl="1"/>
            <a:r>
              <a:rPr lang="en-US" dirty="0"/>
              <a:t>Examples of what households do with saving:</a:t>
            </a:r>
          </a:p>
          <a:p>
            <a:pPr lvl="2"/>
            <a:r>
              <a:rPr lang="en-US" dirty="0"/>
              <a:t>Buy corporate bonds or equities</a:t>
            </a:r>
          </a:p>
          <a:p>
            <a:pPr lvl="2"/>
            <a:r>
              <a:rPr lang="en-US" dirty="0"/>
              <a:t>Purchase a certificate of deposit at the bank</a:t>
            </a:r>
          </a:p>
          <a:p>
            <a:pPr lvl="2"/>
            <a:r>
              <a:rPr lang="en-US" dirty="0"/>
              <a:t>Buy shares of a mutual fund</a:t>
            </a:r>
          </a:p>
          <a:p>
            <a:pPr lvl="2"/>
            <a:r>
              <a:rPr lang="en-US" dirty="0"/>
              <a:t>Let accumulate in saving or checking accounts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053928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Meaning of Saving and Investment</a:t>
            </a:r>
          </a:p>
        </p:txBody>
      </p:sp>
      <p:sp>
        <p:nvSpPr>
          <p:cNvPr id="3" name="Content Placeholder 2"/>
          <p:cNvSpPr>
            <a:spLocks noGrp="1"/>
          </p:cNvSpPr>
          <p:nvPr>
            <p:ph idx="1"/>
          </p:nvPr>
        </p:nvSpPr>
        <p:spPr>
          <a:xfrm>
            <a:off x="277813" y="1025525"/>
            <a:ext cx="8866187" cy="5422900"/>
          </a:xfrm>
        </p:spPr>
        <p:txBody>
          <a:bodyPr/>
          <a:lstStyle/>
          <a:p>
            <a:r>
              <a:rPr lang="en-US" dirty="0"/>
              <a:t>Investment </a:t>
            </a:r>
          </a:p>
          <a:p>
            <a:pPr lvl="1"/>
            <a:r>
              <a:rPr lang="en-US" dirty="0"/>
              <a:t>Is the purchase of new capital </a:t>
            </a:r>
          </a:p>
          <a:p>
            <a:pPr lvl="1"/>
            <a:r>
              <a:rPr lang="en-US" dirty="0"/>
              <a:t>Examples of investment:</a:t>
            </a:r>
          </a:p>
          <a:p>
            <a:pPr lvl="2"/>
            <a:r>
              <a:rPr lang="en-US" dirty="0"/>
              <a:t>General Motors spends $250 million to build </a:t>
            </a:r>
            <a:br>
              <a:rPr lang="en-US" dirty="0"/>
            </a:br>
            <a:r>
              <a:rPr lang="en-US" dirty="0"/>
              <a:t>a new factory in Flint, Michigan. </a:t>
            </a:r>
          </a:p>
          <a:p>
            <a:pPr lvl="2"/>
            <a:r>
              <a:rPr lang="en-US" dirty="0"/>
              <a:t>You buy $5000 worth of computer equipment for your business.  </a:t>
            </a:r>
          </a:p>
          <a:p>
            <a:pPr lvl="2"/>
            <a:r>
              <a:rPr lang="en-US" dirty="0"/>
              <a:t>Your parents spend $300,000 to have a new house built. </a:t>
            </a:r>
          </a:p>
          <a:p>
            <a:pPr marL="0" indent="0">
              <a:buNone/>
            </a:pPr>
            <a:r>
              <a:rPr lang="en-US" sz="2800" dirty="0">
                <a:solidFill>
                  <a:srgbClr val="C00000"/>
                </a:solidFill>
              </a:rPr>
              <a:t>Investment is NOT the purchase of stocks and bonds!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696540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for the answers to these questions:</a:t>
            </a:r>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What are the main types of financial institutions in the U.S. economy, and what is their function?  </a:t>
            </a:r>
          </a:p>
          <a:p>
            <a:r>
              <a:rPr lang="en-US" sz="3200" dirty="0"/>
              <a:t>What are the three kinds of saving? </a:t>
            </a:r>
          </a:p>
          <a:p>
            <a:r>
              <a:rPr lang="en-US" sz="3200" dirty="0"/>
              <a:t>What’s the difference between saving and investment?  </a:t>
            </a:r>
          </a:p>
          <a:p>
            <a:r>
              <a:rPr lang="en-US" sz="3200" dirty="0"/>
              <a:t>How does the financial system coordinate saving and investment?  </a:t>
            </a:r>
          </a:p>
          <a:p>
            <a:r>
              <a:rPr lang="en-US" sz="3200" dirty="0"/>
              <a:t>How do government policies affect saving, investment, and the interest rate?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 for Loanable Funds</a:t>
            </a:r>
          </a:p>
        </p:txBody>
      </p:sp>
      <p:sp>
        <p:nvSpPr>
          <p:cNvPr id="3" name="Content Placeholder 2"/>
          <p:cNvSpPr>
            <a:spLocks noGrp="1"/>
          </p:cNvSpPr>
          <p:nvPr>
            <p:ph idx="1"/>
          </p:nvPr>
        </p:nvSpPr>
        <p:spPr/>
        <p:txBody>
          <a:bodyPr/>
          <a:lstStyle/>
          <a:p>
            <a:r>
              <a:rPr lang="en-US" dirty="0"/>
              <a:t>Loanable funds market</a:t>
            </a:r>
          </a:p>
          <a:p>
            <a:pPr lvl="1"/>
            <a:r>
              <a:rPr lang="en-US" dirty="0"/>
              <a:t>A supply–demand model of the financial system</a:t>
            </a:r>
          </a:p>
          <a:p>
            <a:pPr lvl="1"/>
            <a:r>
              <a:rPr lang="en-US" dirty="0"/>
              <a:t>Helps us understand:</a:t>
            </a:r>
          </a:p>
          <a:p>
            <a:pPr lvl="2"/>
            <a:r>
              <a:rPr lang="en-US" dirty="0"/>
              <a:t>How the financial system coordinates </a:t>
            </a:r>
            <a:br>
              <a:rPr lang="en-US" dirty="0"/>
            </a:br>
            <a:r>
              <a:rPr lang="en-US" dirty="0"/>
              <a:t>saving &amp; investment.</a:t>
            </a:r>
          </a:p>
          <a:p>
            <a:pPr lvl="2"/>
            <a:r>
              <a:rPr lang="en-US" dirty="0"/>
              <a:t>How government policies and other factors affect saving, investment, the interest rate.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46285836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 for Loanable Funds</a:t>
            </a:r>
          </a:p>
        </p:txBody>
      </p:sp>
      <p:sp>
        <p:nvSpPr>
          <p:cNvPr id="3" name="Content Placeholder 2"/>
          <p:cNvSpPr>
            <a:spLocks noGrp="1"/>
          </p:cNvSpPr>
          <p:nvPr>
            <p:ph idx="1"/>
          </p:nvPr>
        </p:nvSpPr>
        <p:spPr/>
        <p:txBody>
          <a:bodyPr/>
          <a:lstStyle/>
          <a:p>
            <a:r>
              <a:rPr lang="en-US" dirty="0"/>
              <a:t>Assume:  only one financial market</a:t>
            </a:r>
          </a:p>
          <a:p>
            <a:pPr lvl="1"/>
            <a:r>
              <a:rPr lang="en-US" dirty="0"/>
              <a:t>All savers deposit their saving in this market.</a:t>
            </a:r>
          </a:p>
          <a:p>
            <a:pPr lvl="1"/>
            <a:r>
              <a:rPr lang="en-US" dirty="0"/>
              <a:t>All borrowers take out loans from this market.</a:t>
            </a:r>
          </a:p>
          <a:p>
            <a:pPr lvl="1"/>
            <a:r>
              <a:rPr lang="en-US" dirty="0"/>
              <a:t>There is one interest rate, which is both the return to saving and the cost of borrowing.</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703371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 for Loanable Funds</a:t>
            </a:r>
          </a:p>
        </p:txBody>
      </p:sp>
      <p:sp>
        <p:nvSpPr>
          <p:cNvPr id="3" name="Content Placeholder 2"/>
          <p:cNvSpPr>
            <a:spLocks noGrp="1"/>
          </p:cNvSpPr>
          <p:nvPr>
            <p:ph idx="1"/>
          </p:nvPr>
        </p:nvSpPr>
        <p:spPr/>
        <p:txBody>
          <a:bodyPr/>
          <a:lstStyle/>
          <a:p>
            <a:r>
              <a:rPr lang="en-US" dirty="0"/>
              <a:t>The supply of loanable funds comes from saving:</a:t>
            </a:r>
          </a:p>
          <a:p>
            <a:pPr lvl="1"/>
            <a:r>
              <a:rPr lang="en-US" dirty="0"/>
              <a:t>Households with extra income can loan it out and earn interest. </a:t>
            </a:r>
          </a:p>
          <a:p>
            <a:pPr lvl="1"/>
            <a:r>
              <a:rPr lang="en-US" dirty="0"/>
              <a:t>Public saving</a:t>
            </a:r>
          </a:p>
          <a:p>
            <a:pPr lvl="2"/>
            <a:r>
              <a:rPr lang="en-US" dirty="0"/>
              <a:t>If positive, adds to national saving and the supply of loanable funds.  </a:t>
            </a:r>
          </a:p>
          <a:p>
            <a:pPr lvl="2"/>
            <a:r>
              <a:rPr lang="en-US" dirty="0"/>
              <a:t>If negative, it reduces national saving and the supply of loanable funds.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1467255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t>The Slope of the Supply Curve</a:t>
            </a:r>
          </a:p>
        </p:txBody>
      </p:sp>
      <p:sp>
        <p:nvSpPr>
          <p:cNvPr id="3" name="Text Placeholder 2"/>
          <p:cNvSpPr>
            <a:spLocks noGrp="1"/>
          </p:cNvSpPr>
          <p:nvPr>
            <p:ph type="body" sz="quarter" idx="12"/>
          </p:nvPr>
        </p:nvSpPr>
        <p:spPr>
          <a:xfrm>
            <a:off x="5435600" y="901700"/>
            <a:ext cx="3365500" cy="3297238"/>
          </a:xfrm>
          <a:solidFill>
            <a:srgbClr val="FFCCFF"/>
          </a:solidFill>
        </p:spPr>
        <p:txBody>
          <a:bodyPr/>
          <a:lstStyle/>
          <a:p>
            <a:r>
              <a:rPr lang="en-US" sz="2800" dirty="0">
                <a:cs typeface="Arial" charset="0"/>
              </a:rPr>
              <a:t>An increase in the interest rate makes saving more attractive, which increases the quantity of loanable funds supplied.</a:t>
            </a:r>
          </a:p>
          <a:p>
            <a:endParaRPr lang="en-US" sz="2800" dirty="0"/>
          </a:p>
        </p:txBody>
      </p:sp>
      <p:grpSp>
        <p:nvGrpSpPr>
          <p:cNvPr id="2" name="Group 3"/>
          <p:cNvGrpSpPr>
            <a:grpSpLocks/>
          </p:cNvGrpSpPr>
          <p:nvPr/>
        </p:nvGrpSpPr>
        <p:grpSpPr bwMode="auto">
          <a:xfrm>
            <a:off x="38100" y="1573213"/>
            <a:ext cx="6235700" cy="4527550"/>
            <a:chOff x="987" y="1018"/>
            <a:chExt cx="3928" cy="2852"/>
          </a:xfrm>
        </p:grpSpPr>
        <p:grpSp>
          <p:nvGrpSpPr>
            <p:cNvPr id="24601" name="Group 4"/>
            <p:cNvGrpSpPr>
              <a:grpSpLocks/>
            </p:cNvGrpSpPr>
            <p:nvPr/>
          </p:nvGrpSpPr>
          <p:grpSpPr bwMode="auto">
            <a:xfrm>
              <a:off x="1852" y="1119"/>
              <a:ext cx="2978" cy="2280"/>
              <a:chOff x="2602" y="1083"/>
              <a:chExt cx="3055" cy="2115"/>
            </a:xfrm>
          </p:grpSpPr>
          <p:sp>
            <p:nvSpPr>
              <p:cNvPr id="24604" name="Line 5"/>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Line 6"/>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602" name="Text Box 7"/>
            <p:cNvSpPr txBox="1">
              <a:spLocks noChangeArrowheads="1"/>
            </p:cNvSpPr>
            <p:nvPr/>
          </p:nvSpPr>
          <p:spPr bwMode="auto">
            <a:xfrm>
              <a:off x="987" y="1018"/>
              <a:ext cx="8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4603" name="Text Box 8"/>
            <p:cNvSpPr txBox="1">
              <a:spLocks noChangeArrowheads="1"/>
            </p:cNvSpPr>
            <p:nvPr/>
          </p:nvSpPr>
          <p:spPr bwMode="auto">
            <a:xfrm>
              <a:off x="3255" y="3390"/>
              <a:ext cx="16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grpSp>
      <p:grpSp>
        <p:nvGrpSpPr>
          <p:cNvPr id="4" name="Group 9"/>
          <p:cNvGrpSpPr>
            <a:grpSpLocks/>
          </p:cNvGrpSpPr>
          <p:nvPr/>
        </p:nvGrpSpPr>
        <p:grpSpPr bwMode="auto">
          <a:xfrm>
            <a:off x="2244725" y="1916113"/>
            <a:ext cx="2860675" cy="3121025"/>
            <a:chOff x="1414" y="1207"/>
            <a:chExt cx="1802" cy="1966"/>
          </a:xfrm>
        </p:grpSpPr>
        <p:sp>
          <p:nvSpPr>
            <p:cNvPr id="24599" name="Line 10"/>
            <p:cNvSpPr>
              <a:spLocks noChangeShapeType="1"/>
            </p:cNvSpPr>
            <p:nvPr/>
          </p:nvSpPr>
          <p:spPr bwMode="auto">
            <a:xfrm flipV="1">
              <a:off x="1414" y="1390"/>
              <a:ext cx="1088" cy="1783"/>
            </a:xfrm>
            <a:prstGeom prst="line">
              <a:avLst/>
            </a:prstGeom>
            <a:noFill/>
            <a:ln w="38100">
              <a:solidFill>
                <a:srgbClr val="66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Text Box 11"/>
            <p:cNvSpPr txBox="1">
              <a:spLocks noChangeArrowheads="1"/>
            </p:cNvSpPr>
            <p:nvPr/>
          </p:nvSpPr>
          <p:spPr bwMode="auto">
            <a:xfrm>
              <a:off x="2485" y="1207"/>
              <a:ext cx="7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cs typeface="Arial" charset="0"/>
                </a:rPr>
                <a:t>Supply</a:t>
              </a:r>
            </a:p>
          </p:txBody>
        </p:sp>
      </p:grpSp>
      <p:grpSp>
        <p:nvGrpSpPr>
          <p:cNvPr id="5" name="Group 13"/>
          <p:cNvGrpSpPr>
            <a:grpSpLocks/>
          </p:cNvGrpSpPr>
          <p:nvPr/>
        </p:nvGrpSpPr>
        <p:grpSpPr bwMode="auto">
          <a:xfrm>
            <a:off x="788988" y="4198938"/>
            <a:ext cx="2136775" cy="1597025"/>
            <a:chOff x="497" y="2645"/>
            <a:chExt cx="1346" cy="1006"/>
          </a:xfrm>
        </p:grpSpPr>
        <p:grpSp>
          <p:nvGrpSpPr>
            <p:cNvPr id="24594" name="Group 14"/>
            <p:cNvGrpSpPr>
              <a:grpSpLocks/>
            </p:cNvGrpSpPr>
            <p:nvPr/>
          </p:nvGrpSpPr>
          <p:grpSpPr bwMode="auto">
            <a:xfrm>
              <a:off x="892" y="2780"/>
              <a:ext cx="760" cy="583"/>
              <a:chOff x="357" y="2450"/>
              <a:chExt cx="795" cy="646"/>
            </a:xfrm>
          </p:grpSpPr>
          <p:sp>
            <p:nvSpPr>
              <p:cNvPr id="24597" name="Line 1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1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95" name="Text Box 17"/>
            <p:cNvSpPr txBox="1">
              <a:spLocks noChangeArrowheads="1"/>
            </p:cNvSpPr>
            <p:nvPr/>
          </p:nvSpPr>
          <p:spPr bwMode="auto">
            <a:xfrm>
              <a:off x="1455" y="3353"/>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sp>
          <p:nvSpPr>
            <p:cNvPr id="24596" name="Text Box 18"/>
            <p:cNvSpPr txBox="1">
              <a:spLocks noChangeArrowheads="1"/>
            </p:cNvSpPr>
            <p:nvPr/>
          </p:nvSpPr>
          <p:spPr bwMode="auto">
            <a:xfrm>
              <a:off x="497" y="2645"/>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3%</a:t>
              </a:r>
            </a:p>
          </p:txBody>
        </p:sp>
      </p:grpSp>
      <p:grpSp>
        <p:nvGrpSpPr>
          <p:cNvPr id="7" name="Group 19"/>
          <p:cNvGrpSpPr>
            <a:grpSpLocks/>
          </p:cNvGrpSpPr>
          <p:nvPr/>
        </p:nvGrpSpPr>
        <p:grpSpPr bwMode="auto">
          <a:xfrm>
            <a:off x="782638" y="2789238"/>
            <a:ext cx="3041650" cy="3000375"/>
            <a:chOff x="493" y="1757"/>
            <a:chExt cx="1916" cy="1890"/>
          </a:xfrm>
        </p:grpSpPr>
        <p:sp>
          <p:nvSpPr>
            <p:cNvPr id="24586" name="Line 20"/>
            <p:cNvSpPr>
              <a:spLocks noChangeShapeType="1"/>
            </p:cNvSpPr>
            <p:nvPr/>
          </p:nvSpPr>
          <p:spPr bwMode="auto">
            <a:xfrm flipV="1">
              <a:off x="964" y="1902"/>
              <a:ext cx="0" cy="869"/>
            </a:xfrm>
            <a:prstGeom prst="line">
              <a:avLst/>
            </a:prstGeom>
            <a:noFill/>
            <a:ln w="31750">
              <a:solidFill>
                <a:srgbClr val="660066"/>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4587" name="Line 21"/>
            <p:cNvSpPr>
              <a:spLocks noChangeShapeType="1"/>
            </p:cNvSpPr>
            <p:nvPr/>
          </p:nvSpPr>
          <p:spPr bwMode="auto">
            <a:xfrm flipV="1">
              <a:off x="1691" y="3305"/>
              <a:ext cx="484" cy="0"/>
            </a:xfrm>
            <a:prstGeom prst="line">
              <a:avLst/>
            </a:prstGeom>
            <a:noFill/>
            <a:ln w="31750">
              <a:solidFill>
                <a:srgbClr val="660066"/>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24588" name="Group 22"/>
            <p:cNvGrpSpPr>
              <a:grpSpLocks/>
            </p:cNvGrpSpPr>
            <p:nvPr/>
          </p:nvGrpSpPr>
          <p:grpSpPr bwMode="auto">
            <a:xfrm>
              <a:off x="493" y="1757"/>
              <a:ext cx="1916" cy="1890"/>
              <a:chOff x="493" y="1757"/>
              <a:chExt cx="1916" cy="1890"/>
            </a:xfrm>
          </p:grpSpPr>
          <p:grpSp>
            <p:nvGrpSpPr>
              <p:cNvPr id="24589" name="Group 23"/>
              <p:cNvGrpSpPr>
                <a:grpSpLocks/>
              </p:cNvGrpSpPr>
              <p:nvPr/>
            </p:nvGrpSpPr>
            <p:grpSpPr bwMode="auto">
              <a:xfrm>
                <a:off x="888" y="1898"/>
                <a:ext cx="1299" cy="1461"/>
                <a:chOff x="357" y="2450"/>
                <a:chExt cx="795" cy="646"/>
              </a:xfrm>
            </p:grpSpPr>
            <p:sp>
              <p:nvSpPr>
                <p:cNvPr id="24592" name="Line 2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2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90" name="Text Box 26"/>
              <p:cNvSpPr txBox="1">
                <a:spLocks noChangeArrowheads="1"/>
              </p:cNvSpPr>
              <p:nvPr/>
            </p:nvSpPr>
            <p:spPr bwMode="auto">
              <a:xfrm>
                <a:off x="2021" y="334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80</a:t>
                </a:r>
              </a:p>
            </p:txBody>
          </p:sp>
          <p:sp>
            <p:nvSpPr>
              <p:cNvPr id="24591" name="Text Box 27"/>
              <p:cNvSpPr txBox="1">
                <a:spLocks noChangeArrowheads="1"/>
              </p:cNvSpPr>
              <p:nvPr/>
            </p:nvSpPr>
            <p:spPr bwMode="auto">
              <a:xfrm>
                <a:off x="493" y="175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a:t>
                </a:r>
              </a:p>
            </p:txBody>
          </p:sp>
        </p:grpSp>
      </p:grpSp>
      <p:sp>
        <p:nvSpPr>
          <p:cNvPr id="6" name="Footer Placeholder 5"/>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Slide Number Placeholder 7"/>
          <p:cNvSpPr>
            <a:spLocks noGrp="1"/>
          </p:cNvSpPr>
          <p:nvPr>
            <p:ph type="sldNum" sz="quarter" idx="13"/>
          </p:nvPr>
        </p:nvSpPr>
        <p:spPr/>
        <p:txBody>
          <a:bodyPr/>
          <a:lstStyle/>
          <a:p>
            <a:pPr>
              <a:defRPr/>
            </a:pPr>
            <a:fld id="{2F37425F-5E17-4209-B948-B5CE2119E408}" type="slidenum">
              <a:rPr lang="en-US" smtClean="0"/>
              <a:pPr>
                <a:defRPr/>
              </a:pPr>
              <a:t>23</a:t>
            </a:fld>
            <a:endParaRPr lang="en-US" dirty="0"/>
          </a:p>
        </p:txBody>
      </p:sp>
    </p:spTree>
    <p:extLst>
      <p:ext uri="{BB962C8B-B14F-4D97-AF65-F5344CB8AC3E}">
        <p14:creationId xmlns:p14="http://schemas.microsoft.com/office/powerpoint/2010/main" val="31483887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nodeType="with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upRight)">
                                      <p:cBhvr>
                                        <p:cTn id="11" dur="500"/>
                                        <p:tgtEl>
                                          <p:spTgt spid="4"/>
                                        </p:tgtEl>
                                      </p:cBhvr>
                                    </p:animEffect>
                                  </p:childTnLst>
                                </p:cTn>
                              </p:par>
                            </p:childTnLst>
                          </p:cTn>
                        </p:par>
                        <p:par>
                          <p:cTn id="12" fill="hold" nodeType="with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Effect transition="in" filter="wipe(left)">
                                      <p:cBhvr>
                                        <p:cTn id="20" dur="500"/>
                                        <p:tgtEl>
                                          <p:spTgt spid="3">
                                            <p:bg/>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500"/>
                            </p:stCondLst>
                            <p:childTnLst>
                              <p:par>
                                <p:cTn id="25" presetID="18" presetClass="entr" presetSubtype="3"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upRight)">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 for Loanable Funds</a:t>
            </a:r>
          </a:p>
        </p:txBody>
      </p:sp>
      <p:sp>
        <p:nvSpPr>
          <p:cNvPr id="3" name="Content Placeholder 2"/>
          <p:cNvSpPr>
            <a:spLocks noGrp="1"/>
          </p:cNvSpPr>
          <p:nvPr>
            <p:ph idx="1"/>
          </p:nvPr>
        </p:nvSpPr>
        <p:spPr/>
        <p:txBody>
          <a:bodyPr/>
          <a:lstStyle/>
          <a:p>
            <a:r>
              <a:rPr lang="en-US" dirty="0"/>
              <a:t>The demand for loanable funds comes from investment: </a:t>
            </a:r>
          </a:p>
          <a:p>
            <a:pPr lvl="1"/>
            <a:r>
              <a:rPr lang="en-US" dirty="0"/>
              <a:t>Firms borrow the funds they need to pay for new equipment, factories, etc.   </a:t>
            </a:r>
          </a:p>
          <a:p>
            <a:pPr lvl="1"/>
            <a:r>
              <a:rPr lang="en-US" dirty="0"/>
              <a:t>Households borrow the funds they need to purchase new houses.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638670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t>The Slope of the Demand Curve</a:t>
            </a:r>
          </a:p>
        </p:txBody>
      </p:sp>
      <p:sp>
        <p:nvSpPr>
          <p:cNvPr id="2" name="Text Placeholder 1"/>
          <p:cNvSpPr>
            <a:spLocks noGrp="1"/>
          </p:cNvSpPr>
          <p:nvPr>
            <p:ph type="body" sz="quarter" idx="12"/>
          </p:nvPr>
        </p:nvSpPr>
        <p:spPr>
          <a:xfrm>
            <a:off x="5107782" y="901700"/>
            <a:ext cx="3693318" cy="2641601"/>
          </a:xfrm>
          <a:solidFill>
            <a:srgbClr val="FFCCFF"/>
          </a:solidFill>
        </p:spPr>
        <p:txBody>
          <a:bodyPr/>
          <a:lstStyle/>
          <a:p>
            <a:r>
              <a:rPr lang="en-US" sz="2800" dirty="0">
                <a:cs typeface="Arial" charset="0"/>
              </a:rPr>
              <a:t>A fall in the interest rate reduces the cost of borrowing, which increases the quantity of loanable funds demanded.</a:t>
            </a:r>
          </a:p>
          <a:p>
            <a:endParaRPr lang="en-US" sz="2800" dirty="0"/>
          </a:p>
        </p:txBody>
      </p:sp>
      <p:grpSp>
        <p:nvGrpSpPr>
          <p:cNvPr id="26629" name="Group 3"/>
          <p:cNvGrpSpPr>
            <a:grpSpLocks/>
          </p:cNvGrpSpPr>
          <p:nvPr/>
        </p:nvGrpSpPr>
        <p:grpSpPr bwMode="auto">
          <a:xfrm>
            <a:off x="38100" y="1573213"/>
            <a:ext cx="6235700" cy="4527550"/>
            <a:chOff x="987" y="1018"/>
            <a:chExt cx="3928" cy="2852"/>
          </a:xfrm>
        </p:grpSpPr>
        <p:grpSp>
          <p:nvGrpSpPr>
            <p:cNvPr id="26648" name="Group 4"/>
            <p:cNvGrpSpPr>
              <a:grpSpLocks/>
            </p:cNvGrpSpPr>
            <p:nvPr/>
          </p:nvGrpSpPr>
          <p:grpSpPr bwMode="auto">
            <a:xfrm>
              <a:off x="1852" y="1119"/>
              <a:ext cx="2978" cy="2280"/>
              <a:chOff x="2602" y="1083"/>
              <a:chExt cx="3055" cy="2115"/>
            </a:xfrm>
          </p:grpSpPr>
          <p:sp>
            <p:nvSpPr>
              <p:cNvPr id="26651" name="Line 5"/>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2" name="Line 6"/>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49" name="Text Box 7"/>
            <p:cNvSpPr txBox="1">
              <a:spLocks noChangeArrowheads="1"/>
            </p:cNvSpPr>
            <p:nvPr/>
          </p:nvSpPr>
          <p:spPr bwMode="auto">
            <a:xfrm>
              <a:off x="987" y="1018"/>
              <a:ext cx="8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6650" name="Text Box 8"/>
            <p:cNvSpPr txBox="1">
              <a:spLocks noChangeArrowheads="1"/>
            </p:cNvSpPr>
            <p:nvPr/>
          </p:nvSpPr>
          <p:spPr bwMode="auto">
            <a:xfrm>
              <a:off x="3255" y="3390"/>
              <a:ext cx="16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grpSp>
      <p:grpSp>
        <p:nvGrpSpPr>
          <p:cNvPr id="4" name="Group 9"/>
          <p:cNvGrpSpPr>
            <a:grpSpLocks/>
          </p:cNvGrpSpPr>
          <p:nvPr/>
        </p:nvGrpSpPr>
        <p:grpSpPr bwMode="auto">
          <a:xfrm>
            <a:off x="1808163" y="2192338"/>
            <a:ext cx="3981450" cy="2765425"/>
            <a:chOff x="1139" y="1381"/>
            <a:chExt cx="2508" cy="1742"/>
          </a:xfrm>
        </p:grpSpPr>
        <p:sp>
          <p:nvSpPr>
            <p:cNvPr id="26646" name="Line 10"/>
            <p:cNvSpPr>
              <a:spLocks noChangeShapeType="1"/>
            </p:cNvSpPr>
            <p:nvPr/>
          </p:nvSpPr>
          <p:spPr bwMode="auto">
            <a:xfrm>
              <a:off x="1139" y="1381"/>
              <a:ext cx="1701" cy="1545"/>
            </a:xfrm>
            <a:prstGeom prst="line">
              <a:avLst/>
            </a:prstGeom>
            <a:noFill/>
            <a:ln w="38100">
              <a:solidFill>
                <a:srgbClr val="005EA4"/>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Text Box 11"/>
            <p:cNvSpPr txBox="1">
              <a:spLocks noChangeArrowheads="1"/>
            </p:cNvSpPr>
            <p:nvPr/>
          </p:nvSpPr>
          <p:spPr bwMode="auto">
            <a:xfrm>
              <a:off x="2788" y="2854"/>
              <a:ext cx="8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cs typeface="Arial" charset="0"/>
                </a:rPr>
                <a:t>Demand</a:t>
              </a:r>
            </a:p>
          </p:txBody>
        </p:sp>
      </p:grpSp>
      <p:sp>
        <p:nvSpPr>
          <p:cNvPr id="97292" name="Line 12"/>
          <p:cNvSpPr>
            <a:spLocks noChangeShapeType="1"/>
          </p:cNvSpPr>
          <p:nvPr/>
        </p:nvSpPr>
        <p:spPr bwMode="auto">
          <a:xfrm flipV="1">
            <a:off x="1509713" y="2709863"/>
            <a:ext cx="15875" cy="1162050"/>
          </a:xfrm>
          <a:prstGeom prst="line">
            <a:avLst/>
          </a:prstGeom>
          <a:noFill/>
          <a:ln w="31750">
            <a:solidFill>
              <a:srgbClr val="005EA4"/>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97293" name="Line 13"/>
          <p:cNvSpPr>
            <a:spLocks noChangeShapeType="1"/>
          </p:cNvSpPr>
          <p:nvPr/>
        </p:nvSpPr>
        <p:spPr bwMode="auto">
          <a:xfrm flipV="1">
            <a:off x="2409825" y="5232400"/>
            <a:ext cx="1260475" cy="0"/>
          </a:xfrm>
          <a:prstGeom prst="line">
            <a:avLst/>
          </a:prstGeom>
          <a:noFill/>
          <a:ln w="31750">
            <a:solidFill>
              <a:srgbClr val="005EA4"/>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 name="Group 15"/>
          <p:cNvGrpSpPr>
            <a:grpSpLocks/>
          </p:cNvGrpSpPr>
          <p:nvPr/>
        </p:nvGrpSpPr>
        <p:grpSpPr bwMode="auto">
          <a:xfrm>
            <a:off x="782638" y="2487613"/>
            <a:ext cx="1952625" cy="3308350"/>
            <a:chOff x="493" y="1567"/>
            <a:chExt cx="1230" cy="2084"/>
          </a:xfrm>
        </p:grpSpPr>
        <p:grpSp>
          <p:nvGrpSpPr>
            <p:cNvPr id="26641" name="Group 16"/>
            <p:cNvGrpSpPr>
              <a:grpSpLocks/>
            </p:cNvGrpSpPr>
            <p:nvPr/>
          </p:nvGrpSpPr>
          <p:grpSpPr bwMode="auto">
            <a:xfrm>
              <a:off x="888" y="1706"/>
              <a:ext cx="613" cy="1653"/>
              <a:chOff x="357" y="2450"/>
              <a:chExt cx="795" cy="646"/>
            </a:xfrm>
          </p:grpSpPr>
          <p:sp>
            <p:nvSpPr>
              <p:cNvPr id="26644" name="Line 17"/>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18"/>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42" name="Text Box 19"/>
            <p:cNvSpPr txBox="1">
              <a:spLocks noChangeArrowheads="1"/>
            </p:cNvSpPr>
            <p:nvPr/>
          </p:nvSpPr>
          <p:spPr bwMode="auto">
            <a:xfrm>
              <a:off x="1335" y="3353"/>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50</a:t>
              </a:r>
            </a:p>
          </p:txBody>
        </p:sp>
        <p:sp>
          <p:nvSpPr>
            <p:cNvPr id="26643" name="Text Box 20"/>
            <p:cNvSpPr txBox="1">
              <a:spLocks noChangeArrowheads="1"/>
            </p:cNvSpPr>
            <p:nvPr/>
          </p:nvSpPr>
          <p:spPr bwMode="auto">
            <a:xfrm>
              <a:off x="493" y="156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7%</a:t>
              </a:r>
            </a:p>
          </p:txBody>
        </p:sp>
      </p:grpSp>
      <p:grpSp>
        <p:nvGrpSpPr>
          <p:cNvPr id="7" name="Group 21"/>
          <p:cNvGrpSpPr>
            <a:grpSpLocks/>
          </p:cNvGrpSpPr>
          <p:nvPr/>
        </p:nvGrpSpPr>
        <p:grpSpPr bwMode="auto">
          <a:xfrm>
            <a:off x="773113" y="3659188"/>
            <a:ext cx="3194050" cy="2146300"/>
            <a:chOff x="487" y="2305"/>
            <a:chExt cx="2012" cy="1352"/>
          </a:xfrm>
        </p:grpSpPr>
        <p:grpSp>
          <p:nvGrpSpPr>
            <p:cNvPr id="26636" name="Group 22"/>
            <p:cNvGrpSpPr>
              <a:grpSpLocks/>
            </p:cNvGrpSpPr>
            <p:nvPr/>
          </p:nvGrpSpPr>
          <p:grpSpPr bwMode="auto">
            <a:xfrm>
              <a:off x="892" y="2451"/>
              <a:ext cx="1418" cy="922"/>
              <a:chOff x="357" y="2450"/>
              <a:chExt cx="795" cy="646"/>
            </a:xfrm>
          </p:grpSpPr>
          <p:sp>
            <p:nvSpPr>
              <p:cNvPr id="26639" name="Line 23"/>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Line 24"/>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37" name="Text Box 25"/>
            <p:cNvSpPr txBox="1">
              <a:spLocks noChangeArrowheads="1"/>
            </p:cNvSpPr>
            <p:nvPr/>
          </p:nvSpPr>
          <p:spPr bwMode="auto">
            <a:xfrm>
              <a:off x="487" y="2305"/>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4%</a:t>
              </a:r>
            </a:p>
          </p:txBody>
        </p:sp>
        <p:sp>
          <p:nvSpPr>
            <p:cNvPr id="26638" name="Text Box 26"/>
            <p:cNvSpPr txBox="1">
              <a:spLocks noChangeArrowheads="1"/>
            </p:cNvSpPr>
            <p:nvPr/>
          </p:nvSpPr>
          <p:spPr bwMode="auto">
            <a:xfrm>
              <a:off x="2111" y="335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80</a:t>
              </a:r>
            </a:p>
          </p:txBody>
        </p:sp>
      </p:grpSp>
      <p:sp>
        <p:nvSpPr>
          <p:cNvPr id="3" name="Footer Placeholder 2"/>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Slide Number Placeholder 5"/>
          <p:cNvSpPr>
            <a:spLocks noGrp="1"/>
          </p:cNvSpPr>
          <p:nvPr>
            <p:ph type="sldNum" sz="quarter" idx="13"/>
          </p:nvPr>
        </p:nvSpPr>
        <p:spPr/>
        <p:txBody>
          <a:bodyPr/>
          <a:lstStyle/>
          <a:p>
            <a:pPr>
              <a:defRPr/>
            </a:pPr>
            <a:fld id="{2F37425F-5E17-4209-B948-B5CE2119E408}" type="slidenum">
              <a:rPr lang="en-US" smtClean="0"/>
              <a:pPr>
                <a:defRPr/>
              </a:pPr>
              <a:t>25</a:t>
            </a:fld>
            <a:endParaRPr lang="en-US" dirty="0"/>
          </a:p>
        </p:txBody>
      </p:sp>
    </p:spTree>
    <p:extLst>
      <p:ext uri="{BB962C8B-B14F-4D97-AF65-F5344CB8AC3E}">
        <p14:creationId xmlns:p14="http://schemas.microsoft.com/office/powerpoint/2010/main" val="39821990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nodeType="with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Right)">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bg/>
                                          </p:spTgt>
                                        </p:tgtEl>
                                        <p:attrNameLst>
                                          <p:attrName>style.visibility</p:attrName>
                                        </p:attrNameLst>
                                      </p:cBhvr>
                                      <p:to>
                                        <p:strVal val="visible"/>
                                      </p:to>
                                    </p:set>
                                    <p:animEffect transition="in" filter="wipe(left)">
                                      <p:cBhvr>
                                        <p:cTn id="16" dur="500"/>
                                        <p:tgtEl>
                                          <p:spTgt spid="2">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500"/>
                                        <p:tgtEl>
                                          <p:spTgt spid="2">
                                            <p:txEl>
                                              <p:pRg st="0" end="0"/>
                                            </p:txEl>
                                          </p:spTgt>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97292"/>
                                        </p:tgtEl>
                                        <p:attrNameLst>
                                          <p:attrName>style.visibility</p:attrName>
                                        </p:attrNameLst>
                                      </p:cBhvr>
                                      <p:to>
                                        <p:strVal val="visible"/>
                                      </p:to>
                                    </p:set>
                                    <p:animEffect transition="in" filter="wipe(up)">
                                      <p:cBhvr>
                                        <p:cTn id="23" dur="500"/>
                                        <p:tgtEl>
                                          <p:spTgt spid="97292"/>
                                        </p:tgtEl>
                                      </p:cBhvr>
                                    </p:animEffect>
                                  </p:childTnLst>
                                </p:cTn>
                              </p:par>
                            </p:childTnLst>
                          </p:cTn>
                        </p:par>
                        <p:par>
                          <p:cTn id="24" fill="hold" nodeType="afterGroup">
                            <p:stCondLst>
                              <p:cond delay="1000"/>
                            </p:stCondLst>
                            <p:childTnLst>
                              <p:par>
                                <p:cTn id="25" presetID="18" presetClass="entr" presetSubtype="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Right)">
                                      <p:cBhvr>
                                        <p:cTn id="27" dur="1000"/>
                                        <p:tgtEl>
                                          <p:spTgt spid="7"/>
                                        </p:tgtEl>
                                      </p:cBhvr>
                                    </p:animEffect>
                                  </p:childTnLst>
                                </p:cTn>
                              </p:par>
                            </p:childTnLst>
                          </p:cTn>
                        </p:par>
                        <p:par>
                          <p:cTn id="28" fill="hold" nodeType="afterGroup">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97293"/>
                                        </p:tgtEl>
                                        <p:attrNameLst>
                                          <p:attrName>style.visibility</p:attrName>
                                        </p:attrNameLst>
                                      </p:cBhvr>
                                      <p:to>
                                        <p:strVal val="visible"/>
                                      </p:to>
                                    </p:set>
                                    <p:animEffect transition="in" filter="wipe(left)">
                                      <p:cBhvr>
                                        <p:cTn id="31" dur="500"/>
                                        <p:tgtEl>
                                          <p:spTgt spid="97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97292" grpId="0" animBg="1"/>
      <p:bldP spid="9729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t>Equilibrium</a:t>
            </a:r>
          </a:p>
        </p:txBody>
      </p:sp>
      <p:sp>
        <p:nvSpPr>
          <p:cNvPr id="2" name="Text Placeholder 1"/>
          <p:cNvSpPr>
            <a:spLocks noGrp="1"/>
          </p:cNvSpPr>
          <p:nvPr>
            <p:ph type="body" sz="quarter" idx="12"/>
          </p:nvPr>
        </p:nvSpPr>
        <p:spPr>
          <a:xfrm>
            <a:off x="4956175" y="609600"/>
            <a:ext cx="4111625" cy="3644900"/>
          </a:xfrm>
          <a:solidFill>
            <a:srgbClr val="FFCCFF"/>
          </a:solidFill>
        </p:spPr>
        <p:txBody>
          <a:bodyPr/>
          <a:lstStyle/>
          <a:p>
            <a:r>
              <a:rPr lang="en-US" sz="2800" dirty="0">
                <a:cs typeface="Arial" charset="0"/>
              </a:rPr>
              <a:t>The interest rate adjusts to equate supply and demand. </a:t>
            </a:r>
          </a:p>
          <a:p>
            <a:endParaRPr lang="en-US" sz="2800" dirty="0">
              <a:cs typeface="Arial" charset="0"/>
            </a:endParaRPr>
          </a:p>
          <a:p>
            <a:r>
              <a:rPr lang="en-US" sz="2800" dirty="0">
                <a:cs typeface="Arial" charset="0"/>
              </a:rPr>
              <a:t>The equilibrium quantity of loanable funds equals equilibrium investment and equilibrium saving. </a:t>
            </a:r>
          </a:p>
          <a:p>
            <a:endParaRPr lang="en-US" sz="2800" dirty="0">
              <a:cs typeface="Arial" charset="0"/>
            </a:endParaRPr>
          </a:p>
          <a:p>
            <a:endParaRPr lang="en-US" sz="2800" dirty="0"/>
          </a:p>
        </p:txBody>
      </p:sp>
      <p:grpSp>
        <p:nvGrpSpPr>
          <p:cNvPr id="27653" name="Group 3"/>
          <p:cNvGrpSpPr>
            <a:grpSpLocks/>
          </p:cNvGrpSpPr>
          <p:nvPr/>
        </p:nvGrpSpPr>
        <p:grpSpPr bwMode="auto">
          <a:xfrm>
            <a:off x="38100" y="1573213"/>
            <a:ext cx="6235700" cy="4527550"/>
            <a:chOff x="987" y="1018"/>
            <a:chExt cx="3928" cy="2852"/>
          </a:xfrm>
        </p:grpSpPr>
        <p:grpSp>
          <p:nvGrpSpPr>
            <p:cNvPr id="27671" name="Group 4"/>
            <p:cNvGrpSpPr>
              <a:grpSpLocks/>
            </p:cNvGrpSpPr>
            <p:nvPr/>
          </p:nvGrpSpPr>
          <p:grpSpPr bwMode="auto">
            <a:xfrm>
              <a:off x="1852" y="1119"/>
              <a:ext cx="2978" cy="2280"/>
              <a:chOff x="2602" y="1083"/>
              <a:chExt cx="3055" cy="2115"/>
            </a:xfrm>
          </p:grpSpPr>
          <p:sp>
            <p:nvSpPr>
              <p:cNvPr id="27674" name="Line 5"/>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Line 6"/>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72" name="Text Box 7"/>
            <p:cNvSpPr txBox="1">
              <a:spLocks noChangeArrowheads="1"/>
            </p:cNvSpPr>
            <p:nvPr/>
          </p:nvSpPr>
          <p:spPr bwMode="auto">
            <a:xfrm>
              <a:off x="987" y="1018"/>
              <a:ext cx="8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7673" name="Text Box 8"/>
            <p:cNvSpPr txBox="1">
              <a:spLocks noChangeArrowheads="1"/>
            </p:cNvSpPr>
            <p:nvPr/>
          </p:nvSpPr>
          <p:spPr bwMode="auto">
            <a:xfrm>
              <a:off x="3255" y="3390"/>
              <a:ext cx="16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grpSp>
      <p:grpSp>
        <p:nvGrpSpPr>
          <p:cNvPr id="27654" name="Group 9"/>
          <p:cNvGrpSpPr>
            <a:grpSpLocks/>
          </p:cNvGrpSpPr>
          <p:nvPr/>
        </p:nvGrpSpPr>
        <p:grpSpPr bwMode="auto">
          <a:xfrm>
            <a:off x="1808163" y="2192338"/>
            <a:ext cx="3981450" cy="2765425"/>
            <a:chOff x="1139" y="1381"/>
            <a:chExt cx="2508" cy="1742"/>
          </a:xfrm>
        </p:grpSpPr>
        <p:sp>
          <p:nvSpPr>
            <p:cNvPr id="27669" name="Line 10"/>
            <p:cNvSpPr>
              <a:spLocks noChangeShapeType="1"/>
            </p:cNvSpPr>
            <p:nvPr/>
          </p:nvSpPr>
          <p:spPr bwMode="auto">
            <a:xfrm>
              <a:off x="1139" y="1381"/>
              <a:ext cx="1701" cy="1545"/>
            </a:xfrm>
            <a:prstGeom prst="line">
              <a:avLst/>
            </a:prstGeom>
            <a:noFill/>
            <a:ln w="38100">
              <a:solidFill>
                <a:srgbClr val="005EA4"/>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Text Box 11"/>
            <p:cNvSpPr txBox="1">
              <a:spLocks noChangeArrowheads="1"/>
            </p:cNvSpPr>
            <p:nvPr/>
          </p:nvSpPr>
          <p:spPr bwMode="auto">
            <a:xfrm>
              <a:off x="2788" y="2854"/>
              <a:ext cx="85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a:cs typeface="Arial" charset="0"/>
                </a:rPr>
                <a:t>Demand</a:t>
              </a:r>
            </a:p>
          </p:txBody>
        </p:sp>
      </p:grpSp>
      <p:grpSp>
        <p:nvGrpSpPr>
          <p:cNvPr id="27656" name="Group 13"/>
          <p:cNvGrpSpPr>
            <a:grpSpLocks/>
          </p:cNvGrpSpPr>
          <p:nvPr/>
        </p:nvGrpSpPr>
        <p:grpSpPr bwMode="auto">
          <a:xfrm>
            <a:off x="2244725" y="1701801"/>
            <a:ext cx="2674938" cy="3335338"/>
            <a:chOff x="1414" y="1072"/>
            <a:chExt cx="1685" cy="2101"/>
          </a:xfrm>
        </p:grpSpPr>
        <p:sp>
          <p:nvSpPr>
            <p:cNvPr id="27667" name="Line 14"/>
            <p:cNvSpPr>
              <a:spLocks noChangeShapeType="1"/>
            </p:cNvSpPr>
            <p:nvPr/>
          </p:nvSpPr>
          <p:spPr bwMode="auto">
            <a:xfrm flipV="1">
              <a:off x="1414" y="1390"/>
              <a:ext cx="1088" cy="1783"/>
            </a:xfrm>
            <a:prstGeom prst="line">
              <a:avLst/>
            </a:prstGeom>
            <a:noFill/>
            <a:ln w="38100">
              <a:solidFill>
                <a:srgbClr val="66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Text Box 15"/>
            <p:cNvSpPr txBox="1">
              <a:spLocks noChangeArrowheads="1"/>
            </p:cNvSpPr>
            <p:nvPr/>
          </p:nvSpPr>
          <p:spPr bwMode="auto">
            <a:xfrm>
              <a:off x="2368" y="1072"/>
              <a:ext cx="7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cs typeface="Arial" charset="0"/>
                </a:rPr>
                <a:t>Supply</a:t>
              </a:r>
            </a:p>
          </p:txBody>
        </p:sp>
      </p:grpSp>
      <p:grpSp>
        <p:nvGrpSpPr>
          <p:cNvPr id="6" name="Group 17"/>
          <p:cNvGrpSpPr>
            <a:grpSpLocks/>
          </p:cNvGrpSpPr>
          <p:nvPr/>
        </p:nvGrpSpPr>
        <p:grpSpPr bwMode="auto">
          <a:xfrm>
            <a:off x="804863" y="3248025"/>
            <a:ext cx="2401887" cy="473075"/>
            <a:chOff x="507" y="2046"/>
            <a:chExt cx="1513" cy="298"/>
          </a:xfrm>
        </p:grpSpPr>
        <p:sp>
          <p:nvSpPr>
            <p:cNvPr id="27665" name="Line 18"/>
            <p:cNvSpPr>
              <a:spLocks noChangeShapeType="1"/>
            </p:cNvSpPr>
            <p:nvPr/>
          </p:nvSpPr>
          <p:spPr bwMode="auto">
            <a:xfrm>
              <a:off x="887" y="2185"/>
              <a:ext cx="113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Text Box 19"/>
            <p:cNvSpPr txBox="1">
              <a:spLocks noChangeArrowheads="1"/>
            </p:cNvSpPr>
            <p:nvPr/>
          </p:nvSpPr>
          <p:spPr bwMode="auto">
            <a:xfrm>
              <a:off x="507" y="2046"/>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a:t>
              </a:r>
            </a:p>
          </p:txBody>
        </p:sp>
      </p:grpSp>
      <p:grpSp>
        <p:nvGrpSpPr>
          <p:cNvPr id="7" name="Group 20"/>
          <p:cNvGrpSpPr>
            <a:grpSpLocks/>
          </p:cNvGrpSpPr>
          <p:nvPr/>
        </p:nvGrpSpPr>
        <p:grpSpPr bwMode="auto">
          <a:xfrm>
            <a:off x="2913063" y="3471863"/>
            <a:ext cx="615950" cy="2324100"/>
            <a:chOff x="1835" y="2187"/>
            <a:chExt cx="388" cy="1464"/>
          </a:xfrm>
        </p:grpSpPr>
        <p:sp>
          <p:nvSpPr>
            <p:cNvPr id="27663" name="Line 21"/>
            <p:cNvSpPr>
              <a:spLocks noChangeShapeType="1"/>
            </p:cNvSpPr>
            <p:nvPr/>
          </p:nvSpPr>
          <p:spPr bwMode="auto">
            <a:xfrm>
              <a:off x="2020" y="2187"/>
              <a:ext cx="0" cy="119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Text Box 22"/>
            <p:cNvSpPr txBox="1">
              <a:spLocks noChangeArrowheads="1"/>
            </p:cNvSpPr>
            <p:nvPr/>
          </p:nvSpPr>
          <p:spPr bwMode="auto">
            <a:xfrm>
              <a:off x="1835" y="3353"/>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grpSp>
      <p:grpSp>
        <p:nvGrpSpPr>
          <p:cNvPr id="8" name="Group 23"/>
          <p:cNvGrpSpPr>
            <a:grpSpLocks/>
          </p:cNvGrpSpPr>
          <p:nvPr/>
        </p:nvGrpSpPr>
        <p:grpSpPr bwMode="auto">
          <a:xfrm>
            <a:off x="2986088" y="5392738"/>
            <a:ext cx="463550" cy="995362"/>
            <a:chOff x="1890" y="3397"/>
            <a:chExt cx="271" cy="627"/>
          </a:xfrm>
        </p:grpSpPr>
        <p:sp>
          <p:nvSpPr>
            <p:cNvPr id="27661" name="Line 24"/>
            <p:cNvSpPr>
              <a:spLocks noChangeShapeType="1"/>
            </p:cNvSpPr>
            <p:nvPr/>
          </p:nvSpPr>
          <p:spPr bwMode="auto">
            <a:xfrm rot="-5400000">
              <a:off x="1823" y="3821"/>
              <a:ext cx="407" cy="0"/>
            </a:xfrm>
            <a:prstGeom prst="line">
              <a:avLst/>
            </a:prstGeom>
            <a:noFill/>
            <a:ln w="5715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7662" name="Rectangle 25"/>
            <p:cNvSpPr>
              <a:spLocks noChangeArrowheads="1"/>
            </p:cNvSpPr>
            <p:nvPr/>
          </p:nvSpPr>
          <p:spPr bwMode="auto">
            <a:xfrm>
              <a:off x="1890" y="3397"/>
              <a:ext cx="271" cy="218"/>
            </a:xfrm>
            <a:prstGeom prst="rect">
              <a:avLst/>
            </a:prstGeom>
            <a:noFill/>
            <a:ln w="952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sp>
        <p:nvSpPr>
          <p:cNvPr id="3" name="Footer Placeholder 2"/>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26</a:t>
            </a:fld>
            <a:endParaRPr lang="en-US" dirty="0"/>
          </a:p>
        </p:txBody>
      </p:sp>
    </p:spTree>
    <p:extLst>
      <p:ext uri="{BB962C8B-B14F-4D97-AF65-F5344CB8AC3E}">
        <p14:creationId xmlns:p14="http://schemas.microsoft.com/office/powerpoint/2010/main" val="2056292331"/>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t>Policy 1:  Saving Incentives</a:t>
            </a:r>
          </a:p>
        </p:txBody>
      </p:sp>
      <p:sp>
        <p:nvSpPr>
          <p:cNvPr id="2" name="Text Placeholder 1"/>
          <p:cNvSpPr>
            <a:spLocks noGrp="1"/>
          </p:cNvSpPr>
          <p:nvPr>
            <p:ph type="body" sz="quarter" idx="12"/>
          </p:nvPr>
        </p:nvSpPr>
        <p:spPr>
          <a:xfrm>
            <a:off x="5181600" y="685800"/>
            <a:ext cx="3733800" cy="4487864"/>
          </a:xfrm>
          <a:solidFill>
            <a:srgbClr val="FFCCFF"/>
          </a:solidFill>
        </p:spPr>
        <p:txBody>
          <a:bodyPr/>
          <a:lstStyle/>
          <a:p>
            <a:r>
              <a:rPr lang="en-US" sz="2800" dirty="0">
                <a:cs typeface="Arial" charset="0"/>
              </a:rPr>
              <a:t>Tax incentives for saving increase the supply of loanable funds</a:t>
            </a:r>
          </a:p>
          <a:p>
            <a:r>
              <a:rPr lang="en-US" sz="2800" dirty="0">
                <a:cs typeface="Arial" charset="0"/>
              </a:rPr>
              <a:t>…which reduces the equilibrium interest rate</a:t>
            </a:r>
          </a:p>
          <a:p>
            <a:r>
              <a:rPr lang="en-US" sz="2800" dirty="0">
                <a:cs typeface="Arial" charset="0"/>
              </a:rPr>
              <a:t>and increases the equilibrium quantity of loanable funds</a:t>
            </a:r>
            <a:endParaRPr lang="en-US" sz="2800" dirty="0"/>
          </a:p>
        </p:txBody>
      </p:sp>
      <p:grpSp>
        <p:nvGrpSpPr>
          <p:cNvPr id="28677" name="Group 3"/>
          <p:cNvGrpSpPr>
            <a:grpSpLocks/>
          </p:cNvGrpSpPr>
          <p:nvPr/>
        </p:nvGrpSpPr>
        <p:grpSpPr bwMode="auto">
          <a:xfrm>
            <a:off x="1411288" y="1733550"/>
            <a:ext cx="5310187" cy="3619500"/>
            <a:chOff x="2602" y="1083"/>
            <a:chExt cx="3055" cy="2115"/>
          </a:xfrm>
        </p:grpSpPr>
        <p:sp>
          <p:nvSpPr>
            <p:cNvPr id="28704" name="Line 4"/>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5"/>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78" name="Text Box 6"/>
          <p:cNvSpPr txBox="1">
            <a:spLocks noChangeArrowheads="1"/>
          </p:cNvSpPr>
          <p:nvPr/>
        </p:nvSpPr>
        <p:spPr bwMode="auto">
          <a:xfrm>
            <a:off x="38100" y="1573213"/>
            <a:ext cx="1377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8679" name="Text Box 7"/>
          <p:cNvSpPr txBox="1">
            <a:spLocks noChangeArrowheads="1"/>
          </p:cNvSpPr>
          <p:nvPr/>
        </p:nvSpPr>
        <p:spPr bwMode="auto">
          <a:xfrm>
            <a:off x="4557713" y="5338763"/>
            <a:ext cx="239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sp>
        <p:nvSpPr>
          <p:cNvPr id="28680" name="Line 8"/>
          <p:cNvSpPr>
            <a:spLocks noChangeShapeType="1"/>
          </p:cNvSpPr>
          <p:nvPr/>
        </p:nvSpPr>
        <p:spPr bwMode="auto">
          <a:xfrm>
            <a:off x="1808163" y="2192338"/>
            <a:ext cx="2700337" cy="2452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Text Box 9"/>
          <p:cNvSpPr txBox="1">
            <a:spLocks noChangeArrowheads="1"/>
          </p:cNvSpPr>
          <p:nvPr/>
        </p:nvSpPr>
        <p:spPr bwMode="auto">
          <a:xfrm>
            <a:off x="4425950" y="4530725"/>
            <a:ext cx="56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D</a:t>
            </a:r>
            <a:r>
              <a:rPr lang="en-US" sz="2400" baseline="-25000">
                <a:cs typeface="Arial" charset="0"/>
              </a:rPr>
              <a:t>1</a:t>
            </a:r>
          </a:p>
        </p:txBody>
      </p:sp>
      <p:sp>
        <p:nvSpPr>
          <p:cNvPr id="28683" name="Line 11"/>
          <p:cNvSpPr>
            <a:spLocks noChangeShapeType="1"/>
          </p:cNvSpPr>
          <p:nvPr/>
        </p:nvSpPr>
        <p:spPr bwMode="auto">
          <a:xfrm flipV="1">
            <a:off x="2244725" y="2206625"/>
            <a:ext cx="1727200" cy="2830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Text Box 12"/>
          <p:cNvSpPr txBox="1">
            <a:spLocks noChangeArrowheads="1"/>
          </p:cNvSpPr>
          <p:nvPr/>
        </p:nvSpPr>
        <p:spPr bwMode="auto">
          <a:xfrm>
            <a:off x="3802063" y="1836738"/>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1</a:t>
            </a:r>
          </a:p>
        </p:txBody>
      </p:sp>
      <p:grpSp>
        <p:nvGrpSpPr>
          <p:cNvPr id="28685" name="Group 13"/>
          <p:cNvGrpSpPr>
            <a:grpSpLocks/>
          </p:cNvGrpSpPr>
          <p:nvPr/>
        </p:nvGrpSpPr>
        <p:grpSpPr bwMode="auto">
          <a:xfrm>
            <a:off x="1408113" y="3468688"/>
            <a:ext cx="1798637" cy="1897062"/>
            <a:chOff x="357" y="2450"/>
            <a:chExt cx="795" cy="646"/>
          </a:xfrm>
        </p:grpSpPr>
        <p:sp>
          <p:nvSpPr>
            <p:cNvPr id="28702" name="Line 1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03" name="Line 1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86" name="Text Box 16"/>
          <p:cNvSpPr txBox="1">
            <a:spLocks noChangeArrowheads="1"/>
          </p:cNvSpPr>
          <p:nvPr/>
        </p:nvSpPr>
        <p:spPr bwMode="auto">
          <a:xfrm>
            <a:off x="804863" y="3248025"/>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5%</a:t>
            </a:r>
          </a:p>
        </p:txBody>
      </p:sp>
      <p:sp>
        <p:nvSpPr>
          <p:cNvPr id="28687" name="Text Box 17"/>
          <p:cNvSpPr txBox="1">
            <a:spLocks noChangeArrowheads="1"/>
          </p:cNvSpPr>
          <p:nvPr/>
        </p:nvSpPr>
        <p:spPr bwMode="auto">
          <a:xfrm>
            <a:off x="2913063" y="5322888"/>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grpSp>
        <p:nvGrpSpPr>
          <p:cNvPr id="4" name="Group 18"/>
          <p:cNvGrpSpPr>
            <a:grpSpLocks/>
          </p:cNvGrpSpPr>
          <p:nvPr/>
        </p:nvGrpSpPr>
        <p:grpSpPr bwMode="auto">
          <a:xfrm>
            <a:off x="2889250" y="1973263"/>
            <a:ext cx="2103438" cy="3200400"/>
            <a:chOff x="1820" y="1243"/>
            <a:chExt cx="1325" cy="2016"/>
          </a:xfrm>
        </p:grpSpPr>
        <p:sp>
          <p:nvSpPr>
            <p:cNvPr id="28700" name="Line 19"/>
            <p:cNvSpPr>
              <a:spLocks noChangeShapeType="1"/>
            </p:cNvSpPr>
            <p:nvPr/>
          </p:nvSpPr>
          <p:spPr bwMode="auto">
            <a:xfrm flipV="1">
              <a:off x="1820" y="1476"/>
              <a:ext cx="1088" cy="178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Text Box 20"/>
            <p:cNvSpPr txBox="1">
              <a:spLocks noChangeArrowheads="1"/>
            </p:cNvSpPr>
            <p:nvPr/>
          </p:nvSpPr>
          <p:spPr bwMode="auto">
            <a:xfrm>
              <a:off x="2801" y="124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2</a:t>
              </a:r>
            </a:p>
          </p:txBody>
        </p:sp>
      </p:grpSp>
      <p:sp>
        <p:nvSpPr>
          <p:cNvPr id="101399" name="Line 23"/>
          <p:cNvSpPr>
            <a:spLocks noChangeShapeType="1"/>
          </p:cNvSpPr>
          <p:nvPr/>
        </p:nvSpPr>
        <p:spPr bwMode="auto">
          <a:xfrm>
            <a:off x="3792538" y="2578100"/>
            <a:ext cx="646112" cy="0"/>
          </a:xfrm>
          <a:prstGeom prst="line">
            <a:avLst/>
          </a:prstGeom>
          <a:noFill/>
          <a:ln w="508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5" name="Group 24"/>
          <p:cNvGrpSpPr>
            <a:grpSpLocks/>
          </p:cNvGrpSpPr>
          <p:nvPr/>
        </p:nvGrpSpPr>
        <p:grpSpPr bwMode="auto">
          <a:xfrm>
            <a:off x="798513" y="3465513"/>
            <a:ext cx="2871787" cy="677862"/>
            <a:chOff x="503" y="2183"/>
            <a:chExt cx="1809" cy="427"/>
          </a:xfrm>
        </p:grpSpPr>
        <p:sp>
          <p:nvSpPr>
            <p:cNvPr id="28697" name="Text Box 25"/>
            <p:cNvSpPr txBox="1">
              <a:spLocks noChangeArrowheads="1"/>
            </p:cNvSpPr>
            <p:nvPr/>
          </p:nvSpPr>
          <p:spPr bwMode="auto">
            <a:xfrm>
              <a:off x="503" y="2312"/>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4%</a:t>
              </a:r>
            </a:p>
          </p:txBody>
        </p:sp>
        <p:sp>
          <p:nvSpPr>
            <p:cNvPr id="28698" name="Line 26"/>
            <p:cNvSpPr>
              <a:spLocks noChangeShapeType="1"/>
            </p:cNvSpPr>
            <p:nvPr/>
          </p:nvSpPr>
          <p:spPr bwMode="auto">
            <a:xfrm rot="5400000">
              <a:off x="863" y="2317"/>
              <a:ext cx="267" cy="0"/>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8699" name="Line 27"/>
            <p:cNvSpPr>
              <a:spLocks noChangeShapeType="1"/>
            </p:cNvSpPr>
            <p:nvPr/>
          </p:nvSpPr>
          <p:spPr bwMode="auto">
            <a:xfrm>
              <a:off x="894" y="2451"/>
              <a:ext cx="141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28"/>
          <p:cNvGrpSpPr>
            <a:grpSpLocks/>
          </p:cNvGrpSpPr>
          <p:nvPr/>
        </p:nvGrpSpPr>
        <p:grpSpPr bwMode="auto">
          <a:xfrm>
            <a:off x="3208338" y="3892550"/>
            <a:ext cx="774700" cy="1912938"/>
            <a:chOff x="2021" y="2452"/>
            <a:chExt cx="488" cy="1205"/>
          </a:xfrm>
        </p:grpSpPr>
        <p:sp>
          <p:nvSpPr>
            <p:cNvPr id="28694" name="Line 29"/>
            <p:cNvSpPr>
              <a:spLocks noChangeShapeType="1"/>
            </p:cNvSpPr>
            <p:nvPr/>
          </p:nvSpPr>
          <p:spPr bwMode="auto">
            <a:xfrm>
              <a:off x="2312" y="2452"/>
              <a:ext cx="0" cy="92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Text Box 30"/>
            <p:cNvSpPr txBox="1">
              <a:spLocks noChangeArrowheads="1"/>
            </p:cNvSpPr>
            <p:nvPr/>
          </p:nvSpPr>
          <p:spPr bwMode="auto">
            <a:xfrm>
              <a:off x="2121" y="335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70</a:t>
              </a:r>
            </a:p>
          </p:txBody>
        </p:sp>
        <p:sp>
          <p:nvSpPr>
            <p:cNvPr id="28696" name="Line 31"/>
            <p:cNvSpPr>
              <a:spLocks noChangeShapeType="1"/>
            </p:cNvSpPr>
            <p:nvPr/>
          </p:nvSpPr>
          <p:spPr bwMode="auto">
            <a:xfrm>
              <a:off x="2021" y="3274"/>
              <a:ext cx="291" cy="0"/>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3" name="Footer Placeholder 2"/>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27</a:t>
            </a:fld>
            <a:endParaRPr lang="en-US" dirty="0"/>
          </a:p>
        </p:txBody>
      </p:sp>
    </p:spTree>
    <p:extLst>
      <p:ext uri="{BB962C8B-B14F-4D97-AF65-F5344CB8AC3E}">
        <p14:creationId xmlns:p14="http://schemas.microsoft.com/office/powerpoint/2010/main" val="1966432764"/>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1399"/>
                                        </p:tgtEl>
                                        <p:attrNameLst>
                                          <p:attrName>style.visibility</p:attrName>
                                        </p:attrNameLst>
                                      </p:cBhvr>
                                      <p:to>
                                        <p:strVal val="visible"/>
                                      </p:to>
                                    </p:set>
                                    <p:animEffect transition="in" filter="wipe(left)">
                                      <p:cBhvr>
                                        <p:cTn id="14" dur="500"/>
                                        <p:tgtEl>
                                          <p:spTgt spid="101399"/>
                                        </p:tgtEl>
                                      </p:cBhvr>
                                    </p:animEffect>
                                  </p:childTnLst>
                                </p:cTn>
                              </p:par>
                            </p:childTnLst>
                          </p:cTn>
                        </p:par>
                        <p:par>
                          <p:cTn id="15" fill="hold" nodeType="afterGroup">
                            <p:stCondLst>
                              <p:cond delay="1000"/>
                            </p:stCondLst>
                            <p:childTnLst>
                              <p:par>
                                <p:cTn id="16" presetID="18" presetClass="entr" presetSubtype="3"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upRight)">
                                      <p:cBhvr>
                                        <p:cTn id="18" dur="500"/>
                                        <p:tgtEl>
                                          <p:spTgt spid="4"/>
                                        </p:tgtEl>
                                      </p:cBhvr>
                                    </p:animEffect>
                                  </p:childTnLst>
                                </p:cTn>
                              </p:par>
                            </p:childTnLst>
                          </p:cTn>
                        </p:par>
                      </p:childTnLst>
                    </p:cTn>
                  </p:par>
                  <p:par>
                    <p:cTn id="19" fill="hold">
                      <p:stCondLst>
                        <p:cond delay="indefinite"/>
                      </p:stCondLst>
                      <p:childTnLst>
                        <p:par>
                          <p:cTn id="20" fill="hold" nodeType="after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wipe(left)">
                                      <p:cBhvr>
                                        <p:cTn id="23" dur="500"/>
                                        <p:tgtEl>
                                          <p:spTgt spid="2">
                                            <p:txEl>
                                              <p:pRg st="1" end="1"/>
                                            </p:txEl>
                                          </p:spTgt>
                                        </p:tgtEl>
                                      </p:cBhvr>
                                    </p:animEffect>
                                  </p:childTnLst>
                                </p:cTn>
                              </p:par>
                            </p:childTnLst>
                          </p:cTn>
                        </p:par>
                        <p:par>
                          <p:cTn id="24" fill="hold">
                            <p:stCondLst>
                              <p:cond delay="500"/>
                            </p:stCondLst>
                            <p:childTnLst>
                              <p:par>
                                <p:cTn id="25" presetID="18" presetClass="entr" presetSubtype="12"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Left)">
                                      <p:cBhvr>
                                        <p:cTn id="27" dur="500"/>
                                        <p:tgtEl>
                                          <p:spTgt spid="5"/>
                                        </p:tgtEl>
                                      </p:cBhvr>
                                    </p:animEffect>
                                  </p:childTnLst>
                                </p:cTn>
                              </p:par>
                            </p:childTnLst>
                          </p:cTn>
                        </p:par>
                      </p:childTnLst>
                    </p:cTn>
                  </p:par>
                  <p:par>
                    <p:cTn id="28" fill="hold">
                      <p:stCondLst>
                        <p:cond delay="indefinite"/>
                      </p:stCondLst>
                      <p:childTnLst>
                        <p:par>
                          <p:cTn id="29" fill="hold" nodeType="after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wipe(left)">
                                      <p:cBhvr>
                                        <p:cTn id="32" dur="500"/>
                                        <p:tgtEl>
                                          <p:spTgt spid="2">
                                            <p:txEl>
                                              <p:pRg st="2" end="2"/>
                                            </p:txEl>
                                          </p:spTgt>
                                        </p:tgtEl>
                                      </p:cBhvr>
                                    </p:animEffect>
                                  </p:childTnLst>
                                </p:cTn>
                              </p:par>
                            </p:childTnLst>
                          </p:cTn>
                        </p:par>
                        <p:par>
                          <p:cTn id="33" fill="hold">
                            <p:stCondLst>
                              <p:cond delay="500"/>
                            </p:stCondLst>
                            <p:childTnLst>
                              <p:par>
                                <p:cTn id="34" presetID="18" presetClass="entr" presetSubtype="6"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strips(downRigh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10139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t>Policy 2:  Investment Incentives</a:t>
            </a:r>
          </a:p>
        </p:txBody>
      </p:sp>
      <p:sp>
        <p:nvSpPr>
          <p:cNvPr id="2" name="Text Placeholder 1"/>
          <p:cNvSpPr>
            <a:spLocks noGrp="1"/>
          </p:cNvSpPr>
          <p:nvPr>
            <p:ph type="body" sz="quarter" idx="12"/>
          </p:nvPr>
        </p:nvSpPr>
        <p:spPr>
          <a:xfrm>
            <a:off x="5535614" y="609600"/>
            <a:ext cx="3455986" cy="4410075"/>
          </a:xfrm>
          <a:solidFill>
            <a:srgbClr val="FFCCFF"/>
          </a:solidFill>
        </p:spPr>
        <p:txBody>
          <a:bodyPr/>
          <a:lstStyle/>
          <a:p>
            <a:r>
              <a:rPr lang="en-US" sz="2800" dirty="0">
                <a:cs typeface="Arial" charset="0"/>
              </a:rPr>
              <a:t>An investment tax credit increases the demand for loanable funds</a:t>
            </a:r>
          </a:p>
          <a:p>
            <a:r>
              <a:rPr lang="en-US" sz="2800" dirty="0">
                <a:cs typeface="Arial" charset="0"/>
              </a:rPr>
              <a:t>…which raises the equilibrium interest rate</a:t>
            </a:r>
          </a:p>
          <a:p>
            <a:r>
              <a:rPr lang="en-US" sz="2800" dirty="0">
                <a:cs typeface="Arial" charset="0"/>
              </a:rPr>
              <a:t>and increases the equilibrium quantity of loanable funds</a:t>
            </a:r>
          </a:p>
          <a:p>
            <a:endParaRPr lang="en-US" sz="2800" dirty="0"/>
          </a:p>
        </p:txBody>
      </p:sp>
      <p:grpSp>
        <p:nvGrpSpPr>
          <p:cNvPr id="29701" name="Group 3"/>
          <p:cNvGrpSpPr>
            <a:grpSpLocks/>
          </p:cNvGrpSpPr>
          <p:nvPr/>
        </p:nvGrpSpPr>
        <p:grpSpPr bwMode="auto">
          <a:xfrm>
            <a:off x="1411288" y="1733550"/>
            <a:ext cx="5310187" cy="3619500"/>
            <a:chOff x="2602" y="1083"/>
            <a:chExt cx="3055" cy="2115"/>
          </a:xfrm>
        </p:grpSpPr>
        <p:sp>
          <p:nvSpPr>
            <p:cNvPr id="29728" name="Line 4"/>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9" name="Line 5"/>
            <p:cNvSpPr>
              <a:spLocks noChangeShapeType="1"/>
            </p:cNvSpPr>
            <p:nvPr/>
          </p:nvSpPr>
          <p:spPr bwMode="auto">
            <a:xfrm>
              <a:off x="2602" y="3197"/>
              <a:ext cx="3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02" name="Text Box 6"/>
          <p:cNvSpPr txBox="1">
            <a:spLocks noChangeArrowheads="1"/>
          </p:cNvSpPr>
          <p:nvPr/>
        </p:nvSpPr>
        <p:spPr bwMode="auto">
          <a:xfrm>
            <a:off x="38100" y="1573213"/>
            <a:ext cx="1377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29703" name="Text Box 7"/>
          <p:cNvSpPr txBox="1">
            <a:spLocks noChangeArrowheads="1"/>
          </p:cNvSpPr>
          <p:nvPr/>
        </p:nvSpPr>
        <p:spPr bwMode="auto">
          <a:xfrm>
            <a:off x="4557713" y="5338763"/>
            <a:ext cx="239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sp>
        <p:nvSpPr>
          <p:cNvPr id="29704" name="Line 8"/>
          <p:cNvSpPr>
            <a:spLocks noChangeShapeType="1"/>
          </p:cNvSpPr>
          <p:nvPr/>
        </p:nvSpPr>
        <p:spPr bwMode="auto">
          <a:xfrm>
            <a:off x="1808163" y="2192338"/>
            <a:ext cx="2700337" cy="2452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Text Box 9"/>
          <p:cNvSpPr txBox="1">
            <a:spLocks noChangeArrowheads="1"/>
          </p:cNvSpPr>
          <p:nvPr/>
        </p:nvSpPr>
        <p:spPr bwMode="auto">
          <a:xfrm>
            <a:off x="4378325" y="4562475"/>
            <a:ext cx="56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D</a:t>
            </a:r>
            <a:r>
              <a:rPr lang="en-US" sz="2400" baseline="-25000">
                <a:cs typeface="Arial" charset="0"/>
              </a:rPr>
              <a:t>1</a:t>
            </a:r>
          </a:p>
        </p:txBody>
      </p:sp>
      <p:sp>
        <p:nvSpPr>
          <p:cNvPr id="29707" name="Line 11"/>
          <p:cNvSpPr>
            <a:spLocks noChangeShapeType="1"/>
          </p:cNvSpPr>
          <p:nvPr/>
        </p:nvSpPr>
        <p:spPr bwMode="auto">
          <a:xfrm flipV="1">
            <a:off x="2244725" y="2206625"/>
            <a:ext cx="1727200" cy="2830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Text Box 12"/>
          <p:cNvSpPr txBox="1">
            <a:spLocks noChangeArrowheads="1"/>
          </p:cNvSpPr>
          <p:nvPr/>
        </p:nvSpPr>
        <p:spPr bwMode="auto">
          <a:xfrm>
            <a:off x="3802063" y="1836738"/>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1</a:t>
            </a:r>
          </a:p>
        </p:txBody>
      </p:sp>
      <p:grpSp>
        <p:nvGrpSpPr>
          <p:cNvPr id="29709" name="Group 13"/>
          <p:cNvGrpSpPr>
            <a:grpSpLocks/>
          </p:cNvGrpSpPr>
          <p:nvPr/>
        </p:nvGrpSpPr>
        <p:grpSpPr bwMode="auto">
          <a:xfrm>
            <a:off x="1408113" y="3468688"/>
            <a:ext cx="1798637" cy="1897062"/>
            <a:chOff x="357" y="2450"/>
            <a:chExt cx="795" cy="646"/>
          </a:xfrm>
        </p:grpSpPr>
        <p:sp>
          <p:nvSpPr>
            <p:cNvPr id="29726" name="Line 1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27" name="Line 1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0" name="Text Box 16"/>
          <p:cNvSpPr txBox="1">
            <a:spLocks noChangeArrowheads="1"/>
          </p:cNvSpPr>
          <p:nvPr/>
        </p:nvSpPr>
        <p:spPr bwMode="auto">
          <a:xfrm>
            <a:off x="804863" y="3248025"/>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a:t>
            </a:r>
          </a:p>
        </p:txBody>
      </p:sp>
      <p:sp>
        <p:nvSpPr>
          <p:cNvPr id="29711" name="Text Box 17"/>
          <p:cNvSpPr txBox="1">
            <a:spLocks noChangeArrowheads="1"/>
          </p:cNvSpPr>
          <p:nvPr/>
        </p:nvSpPr>
        <p:spPr bwMode="auto">
          <a:xfrm>
            <a:off x="2913063" y="5322888"/>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sp>
        <p:nvSpPr>
          <p:cNvPr id="103444" name="Line 20"/>
          <p:cNvSpPr>
            <a:spLocks noChangeShapeType="1"/>
          </p:cNvSpPr>
          <p:nvPr/>
        </p:nvSpPr>
        <p:spPr bwMode="auto">
          <a:xfrm>
            <a:off x="3786188" y="3910013"/>
            <a:ext cx="960437" cy="0"/>
          </a:xfrm>
          <a:prstGeom prst="line">
            <a:avLst/>
          </a:prstGeom>
          <a:noFill/>
          <a:ln w="508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4" name="Group 21"/>
          <p:cNvGrpSpPr>
            <a:grpSpLocks/>
          </p:cNvGrpSpPr>
          <p:nvPr/>
        </p:nvGrpSpPr>
        <p:grpSpPr bwMode="auto">
          <a:xfrm>
            <a:off x="814388" y="2582863"/>
            <a:ext cx="2800350" cy="866775"/>
            <a:chOff x="513" y="1627"/>
            <a:chExt cx="1764" cy="546"/>
          </a:xfrm>
        </p:grpSpPr>
        <p:sp>
          <p:nvSpPr>
            <p:cNvPr id="29723" name="Text Box 22"/>
            <p:cNvSpPr txBox="1">
              <a:spLocks noChangeArrowheads="1"/>
            </p:cNvSpPr>
            <p:nvPr/>
          </p:nvSpPr>
          <p:spPr bwMode="auto">
            <a:xfrm>
              <a:off x="513" y="162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a:t>
              </a:r>
            </a:p>
          </p:txBody>
        </p:sp>
        <p:sp>
          <p:nvSpPr>
            <p:cNvPr id="29724" name="Line 23"/>
            <p:cNvSpPr>
              <a:spLocks noChangeShapeType="1"/>
            </p:cNvSpPr>
            <p:nvPr/>
          </p:nvSpPr>
          <p:spPr bwMode="auto">
            <a:xfrm rot="-5400000">
              <a:off x="802" y="1970"/>
              <a:ext cx="404" cy="1"/>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9725" name="Line 24"/>
            <p:cNvSpPr>
              <a:spLocks noChangeShapeType="1"/>
            </p:cNvSpPr>
            <p:nvPr/>
          </p:nvSpPr>
          <p:spPr bwMode="auto">
            <a:xfrm>
              <a:off x="887" y="1757"/>
              <a:ext cx="139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25"/>
          <p:cNvGrpSpPr>
            <a:grpSpLocks/>
          </p:cNvGrpSpPr>
          <p:nvPr/>
        </p:nvGrpSpPr>
        <p:grpSpPr bwMode="auto">
          <a:xfrm>
            <a:off x="3205163" y="2794000"/>
            <a:ext cx="762000" cy="3003550"/>
            <a:chOff x="2019" y="1760"/>
            <a:chExt cx="480" cy="1892"/>
          </a:xfrm>
        </p:grpSpPr>
        <p:sp>
          <p:nvSpPr>
            <p:cNvPr id="29720" name="Line 26"/>
            <p:cNvSpPr>
              <a:spLocks noChangeShapeType="1"/>
            </p:cNvSpPr>
            <p:nvPr/>
          </p:nvSpPr>
          <p:spPr bwMode="auto">
            <a:xfrm>
              <a:off x="2277" y="1760"/>
              <a:ext cx="0" cy="161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21" name="Text Box 27"/>
            <p:cNvSpPr txBox="1">
              <a:spLocks noChangeArrowheads="1"/>
            </p:cNvSpPr>
            <p:nvPr/>
          </p:nvSpPr>
          <p:spPr bwMode="auto">
            <a:xfrm>
              <a:off x="2111" y="3354"/>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70</a:t>
              </a:r>
            </a:p>
          </p:txBody>
        </p:sp>
        <p:sp>
          <p:nvSpPr>
            <p:cNvPr id="29722" name="Line 28"/>
            <p:cNvSpPr>
              <a:spLocks noChangeShapeType="1"/>
            </p:cNvSpPr>
            <p:nvPr/>
          </p:nvSpPr>
          <p:spPr bwMode="auto">
            <a:xfrm>
              <a:off x="2019" y="3259"/>
              <a:ext cx="267" cy="0"/>
            </a:xfrm>
            <a:prstGeom prst="line">
              <a:avLst/>
            </a:prstGeom>
            <a:noFill/>
            <a:ln w="50800">
              <a:solidFill>
                <a:srgbClr val="000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29"/>
          <p:cNvGrpSpPr>
            <a:grpSpLocks/>
          </p:cNvGrpSpPr>
          <p:nvPr/>
        </p:nvGrpSpPr>
        <p:grpSpPr bwMode="auto">
          <a:xfrm>
            <a:off x="2389188" y="1677988"/>
            <a:ext cx="3146425" cy="2811462"/>
            <a:chOff x="1505" y="1057"/>
            <a:chExt cx="1982" cy="1771"/>
          </a:xfrm>
        </p:grpSpPr>
        <p:sp>
          <p:nvSpPr>
            <p:cNvPr id="29718" name="Line 30"/>
            <p:cNvSpPr>
              <a:spLocks noChangeShapeType="1"/>
            </p:cNvSpPr>
            <p:nvPr/>
          </p:nvSpPr>
          <p:spPr bwMode="auto">
            <a:xfrm>
              <a:off x="1505" y="1057"/>
              <a:ext cx="1701" cy="154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9" name="Text Box 31"/>
            <p:cNvSpPr txBox="1">
              <a:spLocks noChangeArrowheads="1"/>
            </p:cNvSpPr>
            <p:nvPr/>
          </p:nvSpPr>
          <p:spPr bwMode="auto">
            <a:xfrm>
              <a:off x="3134" y="2540"/>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D</a:t>
              </a:r>
              <a:r>
                <a:rPr lang="en-US" sz="2400" baseline="-25000">
                  <a:cs typeface="Arial" charset="0"/>
                </a:rPr>
                <a:t>2</a:t>
              </a:r>
            </a:p>
          </p:txBody>
        </p:sp>
      </p:grpSp>
      <p:sp>
        <p:nvSpPr>
          <p:cNvPr id="3" name="Footer Placeholder 2"/>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28</a:t>
            </a:fld>
            <a:endParaRPr lang="en-US" dirty="0"/>
          </a:p>
        </p:txBody>
      </p:sp>
    </p:spTree>
    <p:extLst>
      <p:ext uri="{BB962C8B-B14F-4D97-AF65-F5344CB8AC3E}">
        <p14:creationId xmlns:p14="http://schemas.microsoft.com/office/powerpoint/2010/main" val="1141033397"/>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3444"/>
                                        </p:tgtEl>
                                        <p:attrNameLst>
                                          <p:attrName>style.visibility</p:attrName>
                                        </p:attrNameLst>
                                      </p:cBhvr>
                                      <p:to>
                                        <p:strVal val="visible"/>
                                      </p:to>
                                    </p:set>
                                    <p:animEffect transition="in" filter="wipe(left)">
                                      <p:cBhvr>
                                        <p:cTn id="15" dur="500"/>
                                        <p:tgtEl>
                                          <p:spTgt spid="103444"/>
                                        </p:tgtEl>
                                      </p:cBhvr>
                                    </p:animEffect>
                                  </p:childTnLst>
                                </p:cTn>
                              </p:par>
                            </p:childTnLst>
                          </p:cTn>
                        </p:par>
                        <p:par>
                          <p:cTn id="16" fill="hold" nodeType="afterGroup">
                            <p:stCondLst>
                              <p:cond delay="1500"/>
                            </p:stCondLst>
                            <p:childTnLst>
                              <p:par>
                                <p:cTn id="17" presetID="18" presetClass="entr" presetSubtype="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Right)">
                                      <p:cBhvr>
                                        <p:cTn id="19" dur="500"/>
                                        <p:tgtEl>
                                          <p:spTgt spid="6"/>
                                        </p:tgtEl>
                                      </p:cBhvr>
                                    </p:animEffect>
                                  </p:childTnLst>
                                </p:cTn>
                              </p:par>
                            </p:childTnLst>
                          </p:cTn>
                        </p:par>
                      </p:childTnLst>
                    </p:cTn>
                  </p:par>
                  <p:par>
                    <p:cTn id="20" fill="hold">
                      <p:stCondLst>
                        <p:cond delay="indefinite"/>
                      </p:stCondLst>
                      <p:childTnLst>
                        <p:par>
                          <p:cTn id="21" fill="hold" nodeType="after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left)">
                                      <p:cBhvr>
                                        <p:cTn id="24" dur="500"/>
                                        <p:tgtEl>
                                          <p:spTgt spid="2">
                                            <p:txEl>
                                              <p:pRg st="1" end="1"/>
                                            </p:txEl>
                                          </p:spTgt>
                                        </p:tgtEl>
                                      </p:cBhvr>
                                    </p:animEffect>
                                  </p:childTnLst>
                                </p:cTn>
                              </p:par>
                            </p:childTnLst>
                          </p:cTn>
                        </p:par>
                        <p:par>
                          <p:cTn id="25" fill="hold">
                            <p:stCondLst>
                              <p:cond delay="500"/>
                            </p:stCondLst>
                            <p:childTnLst>
                              <p:par>
                                <p:cTn id="26" presetID="18" presetClass="entr" presetSubtype="9"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trips(upLeft)">
                                      <p:cBhvr>
                                        <p:cTn id="28" dur="500"/>
                                        <p:tgtEl>
                                          <p:spTgt spid="4"/>
                                        </p:tgtEl>
                                      </p:cBhvr>
                                    </p:animEffect>
                                  </p:childTnLst>
                                </p:cTn>
                              </p:par>
                            </p:childTnLst>
                          </p:cTn>
                        </p:par>
                      </p:childTnLst>
                    </p:cTn>
                  </p:par>
                  <p:par>
                    <p:cTn id="29" fill="hold">
                      <p:stCondLst>
                        <p:cond delay="indefinite"/>
                      </p:stCondLst>
                      <p:childTnLst>
                        <p:par>
                          <p:cTn id="30" fill="hold" nodeType="after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wipe(left)">
                                      <p:cBhvr>
                                        <p:cTn id="33" dur="500"/>
                                        <p:tgtEl>
                                          <p:spTgt spid="2">
                                            <p:txEl>
                                              <p:pRg st="2" end="2"/>
                                            </p:txEl>
                                          </p:spTgt>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downRigh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1034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a:solidFill>
                  <a:srgbClr val="AE1221"/>
                </a:solidFill>
              </a:rPr>
              <a:t>Budget deficits</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sz="3000" dirty="0">
                <a:solidFill>
                  <a:schemeClr val="accent6">
                    <a:lumMod val="50000"/>
                  </a:schemeClr>
                </a:solidFill>
              </a:rPr>
              <a:t>Use the loanable funds model to analyze </a:t>
            </a:r>
            <a:br>
              <a:rPr lang="en-US" sz="3000" dirty="0">
                <a:solidFill>
                  <a:schemeClr val="accent6">
                    <a:lumMod val="50000"/>
                  </a:schemeClr>
                </a:solidFill>
              </a:rPr>
            </a:br>
            <a:r>
              <a:rPr lang="en-US" sz="3000" dirty="0">
                <a:solidFill>
                  <a:schemeClr val="accent6">
                    <a:lumMod val="50000"/>
                  </a:schemeClr>
                </a:solidFill>
              </a:rPr>
              <a:t>the effects of a government budget deficit:</a:t>
            </a:r>
          </a:p>
          <a:p>
            <a:r>
              <a:rPr lang="en-US" sz="3000" dirty="0">
                <a:solidFill>
                  <a:schemeClr val="tx1"/>
                </a:solidFill>
              </a:rPr>
              <a:t>Draw the diagram showing the initial equilibrium.</a:t>
            </a:r>
          </a:p>
          <a:p>
            <a:r>
              <a:rPr lang="en-US" sz="3000" dirty="0">
                <a:solidFill>
                  <a:schemeClr val="tx1"/>
                </a:solidFill>
              </a:rPr>
              <a:t>Determine which curve shifts when the government runs a budget deficit. </a:t>
            </a:r>
          </a:p>
          <a:p>
            <a:r>
              <a:rPr lang="en-US" sz="3000" dirty="0">
                <a:solidFill>
                  <a:schemeClr val="tx1"/>
                </a:solidFill>
              </a:rPr>
              <a:t>Draw the new curve on your diagram. </a:t>
            </a:r>
          </a:p>
          <a:p>
            <a:r>
              <a:rPr lang="en-US" sz="3000" dirty="0">
                <a:solidFill>
                  <a:schemeClr val="tx1"/>
                </a:solidFill>
              </a:rPr>
              <a:t>What happens to the equilibrium values of the interest rate and investment?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342922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a:t>Financial Institutions</a:t>
            </a:r>
          </a:p>
        </p:txBody>
      </p:sp>
      <p:sp>
        <p:nvSpPr>
          <p:cNvPr id="10243" name="Content Placeholder 2"/>
          <p:cNvSpPr>
            <a:spLocks noGrp="1"/>
          </p:cNvSpPr>
          <p:nvPr>
            <p:ph idx="1"/>
          </p:nvPr>
        </p:nvSpPr>
        <p:spPr/>
        <p:txBody>
          <a:bodyPr/>
          <a:lstStyle/>
          <a:p>
            <a:r>
              <a:rPr lang="en-US" altLang="en-US" dirty="0"/>
              <a:t>Financial system</a:t>
            </a:r>
          </a:p>
          <a:p>
            <a:pPr lvl="1"/>
            <a:r>
              <a:rPr lang="en-US" altLang="en-US" dirty="0"/>
              <a:t>Group of institutions in the economy that help match the saving of one person with the investment of another</a:t>
            </a:r>
          </a:p>
          <a:p>
            <a:r>
              <a:rPr lang="en-US" altLang="en-US" dirty="0"/>
              <a:t>Financial institutions </a:t>
            </a:r>
          </a:p>
          <a:p>
            <a:pPr lvl="1"/>
            <a:r>
              <a:rPr lang="en-US" altLang="en-US" dirty="0"/>
              <a:t>Institutions through which savers can directly provide funds to borrowers</a:t>
            </a:r>
          </a:p>
          <a:p>
            <a:pPr lvl="1"/>
            <a:r>
              <a:rPr lang="en-US" altLang="en-US" dirty="0"/>
              <a:t>Financial markets</a:t>
            </a:r>
          </a:p>
          <a:p>
            <a:pPr lvl="1"/>
            <a:r>
              <a:rPr lang="en-US" altLang="en-US" dirty="0"/>
              <a:t>Financial intermediaries</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A46F2E2-CE80-4B45-8414-E9B6E69917D4}" type="slidenum">
              <a:rPr lang="en-US" altLang="en-US" sz="1200" smtClean="0">
                <a:solidFill>
                  <a:srgbClr val="002060"/>
                </a:solidFill>
              </a:rPr>
              <a:pPr algn="ctr" eaLnBrk="1" hangingPunct="1"/>
              <a:t>3</a:t>
            </a:fld>
            <a:endParaRPr lang="en-US" altLang="en-US" sz="120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622087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a:solidFill>
                  <a:srgbClr val="AE1221"/>
                </a:solidFill>
              </a:rPr>
              <a:t>Answers</a:t>
            </a:r>
            <a:endParaRPr lang="en-US" dirty="0"/>
          </a:p>
        </p:txBody>
      </p:sp>
      <p:sp>
        <p:nvSpPr>
          <p:cNvPr id="3" name="Content Placeholder 2"/>
          <p:cNvSpPr>
            <a:spLocks noGrp="1"/>
          </p:cNvSpPr>
          <p:nvPr>
            <p:ph type="body" sz="quarter" idx="12"/>
          </p:nvPr>
        </p:nvSpPr>
        <p:spPr>
          <a:xfrm>
            <a:off x="5435600" y="685800"/>
            <a:ext cx="3479800" cy="5334000"/>
          </a:xfrm>
          <a:solidFill>
            <a:srgbClr val="FFCCFF"/>
          </a:solidFill>
        </p:spPr>
        <p:txBody>
          <a:bodyPr>
            <a:noAutofit/>
          </a:bodyPr>
          <a:lstStyle/>
          <a:p>
            <a:r>
              <a:rPr lang="en-US" sz="2800" dirty="0"/>
              <a:t>A budget deficit reduces national saving and the supply of loanable funds</a:t>
            </a:r>
          </a:p>
          <a:p>
            <a:r>
              <a:rPr lang="en-US" sz="2800" dirty="0"/>
              <a:t>…which increases the equilibrium interest rate</a:t>
            </a:r>
          </a:p>
          <a:p>
            <a:r>
              <a:rPr lang="en-US" sz="2800" dirty="0"/>
              <a:t>and decreases the equilibrium quantity of loanable funds and investment.</a:t>
            </a:r>
          </a:p>
          <a:p>
            <a:endParaRPr lang="en-US" sz="2800" dirty="0"/>
          </a:p>
          <a:p>
            <a:endParaRPr lang="en-US" sz="2800" dirty="0"/>
          </a:p>
        </p:txBody>
      </p:sp>
      <p:sp>
        <p:nvSpPr>
          <p:cNvPr id="4" name="Slide Number Placeholder 3"/>
          <p:cNvSpPr>
            <a:spLocks noGrp="1"/>
          </p:cNvSpPr>
          <p:nvPr>
            <p:ph type="sldNum" sz="quarter" idx="13"/>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7" name="Group 9"/>
          <p:cNvGrpSpPr>
            <a:grpSpLocks/>
          </p:cNvGrpSpPr>
          <p:nvPr/>
        </p:nvGrpSpPr>
        <p:grpSpPr bwMode="auto">
          <a:xfrm>
            <a:off x="824684" y="1576388"/>
            <a:ext cx="4329846" cy="3619500"/>
            <a:chOff x="2602" y="1083"/>
            <a:chExt cx="2491" cy="2115"/>
          </a:xfrm>
        </p:grpSpPr>
        <p:sp>
          <p:nvSpPr>
            <p:cNvPr id="8" name="Line 10"/>
            <p:cNvSpPr>
              <a:spLocks noChangeShapeType="1"/>
            </p:cNvSpPr>
            <p:nvPr/>
          </p:nvSpPr>
          <p:spPr bwMode="auto">
            <a:xfrm>
              <a:off x="2603" y="1083"/>
              <a:ext cx="0" cy="2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1"/>
            <p:cNvSpPr>
              <a:spLocks noChangeShapeType="1"/>
            </p:cNvSpPr>
            <p:nvPr/>
          </p:nvSpPr>
          <p:spPr bwMode="auto">
            <a:xfrm flipV="1">
              <a:off x="2602" y="3195"/>
              <a:ext cx="249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 name="Text Box 12"/>
          <p:cNvSpPr txBox="1">
            <a:spLocks noChangeArrowheads="1"/>
          </p:cNvSpPr>
          <p:nvPr/>
        </p:nvSpPr>
        <p:spPr bwMode="auto">
          <a:xfrm>
            <a:off x="-76200" y="654050"/>
            <a:ext cx="1377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Interest</a:t>
            </a:r>
            <a:br>
              <a:rPr lang="en-US" sz="2200" dirty="0">
                <a:cs typeface="Arial" charset="0"/>
              </a:rPr>
            </a:br>
            <a:r>
              <a:rPr lang="en-US" sz="2200" dirty="0">
                <a:cs typeface="Arial" charset="0"/>
              </a:rPr>
              <a:t>Rate</a:t>
            </a:r>
          </a:p>
        </p:txBody>
      </p:sp>
      <p:sp>
        <p:nvSpPr>
          <p:cNvPr id="11" name="Text Box 13"/>
          <p:cNvSpPr txBox="1">
            <a:spLocks noChangeArrowheads="1"/>
          </p:cNvSpPr>
          <p:nvPr/>
        </p:nvSpPr>
        <p:spPr bwMode="auto">
          <a:xfrm>
            <a:off x="2945584" y="5181600"/>
            <a:ext cx="2398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200" dirty="0">
                <a:cs typeface="Arial" charset="0"/>
              </a:rPr>
              <a:t>Loanable Funds ($billions)</a:t>
            </a:r>
          </a:p>
        </p:txBody>
      </p:sp>
      <p:sp>
        <p:nvSpPr>
          <p:cNvPr id="12" name="Line 14"/>
          <p:cNvSpPr>
            <a:spLocks noChangeShapeType="1"/>
          </p:cNvSpPr>
          <p:nvPr/>
        </p:nvSpPr>
        <p:spPr bwMode="auto">
          <a:xfrm>
            <a:off x="1221559" y="2035175"/>
            <a:ext cx="2700338" cy="2452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15"/>
          <p:cNvSpPr txBox="1">
            <a:spLocks noChangeArrowheads="1"/>
          </p:cNvSpPr>
          <p:nvPr/>
        </p:nvSpPr>
        <p:spPr bwMode="auto">
          <a:xfrm>
            <a:off x="3839347" y="4373563"/>
            <a:ext cx="56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D</a:t>
            </a:r>
            <a:r>
              <a:rPr lang="en-US" sz="2400" baseline="-25000">
                <a:cs typeface="Arial" charset="0"/>
              </a:rPr>
              <a:t>1</a:t>
            </a:r>
          </a:p>
        </p:txBody>
      </p:sp>
      <p:sp>
        <p:nvSpPr>
          <p:cNvPr id="14" name="Line 17"/>
          <p:cNvSpPr>
            <a:spLocks noChangeShapeType="1"/>
          </p:cNvSpPr>
          <p:nvPr/>
        </p:nvSpPr>
        <p:spPr bwMode="auto">
          <a:xfrm flipV="1">
            <a:off x="1658122" y="2049463"/>
            <a:ext cx="1727200" cy="2830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Text Box 18"/>
          <p:cNvSpPr txBox="1">
            <a:spLocks noChangeArrowheads="1"/>
          </p:cNvSpPr>
          <p:nvPr/>
        </p:nvSpPr>
        <p:spPr bwMode="auto">
          <a:xfrm>
            <a:off x="3215459" y="1679575"/>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1</a:t>
            </a:r>
          </a:p>
        </p:txBody>
      </p:sp>
      <p:grpSp>
        <p:nvGrpSpPr>
          <p:cNvPr id="16" name="Group 19"/>
          <p:cNvGrpSpPr>
            <a:grpSpLocks/>
          </p:cNvGrpSpPr>
          <p:nvPr/>
        </p:nvGrpSpPr>
        <p:grpSpPr bwMode="auto">
          <a:xfrm>
            <a:off x="821509" y="3311525"/>
            <a:ext cx="1798638" cy="1897063"/>
            <a:chOff x="357" y="2450"/>
            <a:chExt cx="795" cy="646"/>
          </a:xfrm>
        </p:grpSpPr>
        <p:sp>
          <p:nvSpPr>
            <p:cNvPr id="17" name="Line 20"/>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21"/>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 name="Text Box 22"/>
          <p:cNvSpPr txBox="1">
            <a:spLocks noChangeArrowheads="1"/>
          </p:cNvSpPr>
          <p:nvPr/>
        </p:nvSpPr>
        <p:spPr bwMode="auto">
          <a:xfrm>
            <a:off x="218259" y="3090863"/>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a:t>
            </a:r>
          </a:p>
        </p:txBody>
      </p:sp>
      <p:sp>
        <p:nvSpPr>
          <p:cNvPr id="20" name="Text Box 23"/>
          <p:cNvSpPr txBox="1">
            <a:spLocks noChangeArrowheads="1"/>
          </p:cNvSpPr>
          <p:nvPr/>
        </p:nvSpPr>
        <p:spPr bwMode="auto">
          <a:xfrm>
            <a:off x="2326459" y="5165725"/>
            <a:ext cx="6159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60</a:t>
            </a:r>
          </a:p>
        </p:txBody>
      </p:sp>
      <p:grpSp>
        <p:nvGrpSpPr>
          <p:cNvPr id="21" name="Group 24"/>
          <p:cNvGrpSpPr>
            <a:grpSpLocks/>
          </p:cNvGrpSpPr>
          <p:nvPr/>
        </p:nvGrpSpPr>
        <p:grpSpPr bwMode="auto">
          <a:xfrm>
            <a:off x="1080272" y="1355725"/>
            <a:ext cx="2103437" cy="3200400"/>
            <a:chOff x="1050" y="953"/>
            <a:chExt cx="1325" cy="2016"/>
          </a:xfrm>
        </p:grpSpPr>
        <p:sp>
          <p:nvSpPr>
            <p:cNvPr id="22" name="Line 25"/>
            <p:cNvSpPr>
              <a:spLocks noChangeShapeType="1"/>
            </p:cNvSpPr>
            <p:nvPr/>
          </p:nvSpPr>
          <p:spPr bwMode="auto">
            <a:xfrm flipV="1">
              <a:off x="1050" y="1186"/>
              <a:ext cx="1088" cy="178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26"/>
            <p:cNvSpPr txBox="1">
              <a:spLocks noChangeArrowheads="1"/>
            </p:cNvSpPr>
            <p:nvPr/>
          </p:nvSpPr>
          <p:spPr bwMode="auto">
            <a:xfrm>
              <a:off x="2031" y="953"/>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S</a:t>
              </a:r>
              <a:r>
                <a:rPr lang="en-US" sz="2400" baseline="-25000">
                  <a:cs typeface="Arial" charset="0"/>
                </a:rPr>
                <a:t>2</a:t>
              </a:r>
            </a:p>
          </p:txBody>
        </p:sp>
      </p:grpSp>
      <p:sp>
        <p:nvSpPr>
          <p:cNvPr id="24" name="Line 29"/>
          <p:cNvSpPr>
            <a:spLocks noChangeShapeType="1"/>
          </p:cNvSpPr>
          <p:nvPr/>
        </p:nvSpPr>
        <p:spPr bwMode="auto">
          <a:xfrm rot="10800000">
            <a:off x="2459809" y="2357438"/>
            <a:ext cx="646113" cy="0"/>
          </a:xfrm>
          <a:prstGeom prst="line">
            <a:avLst/>
          </a:prstGeom>
          <a:noFill/>
          <a:ln w="508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25" name="Group 30"/>
          <p:cNvGrpSpPr>
            <a:grpSpLocks/>
          </p:cNvGrpSpPr>
          <p:nvPr/>
        </p:nvGrpSpPr>
        <p:grpSpPr bwMode="auto">
          <a:xfrm>
            <a:off x="211909" y="2616200"/>
            <a:ext cx="1905000" cy="679450"/>
            <a:chOff x="503" y="1747"/>
            <a:chExt cx="1200" cy="428"/>
          </a:xfrm>
        </p:grpSpPr>
        <p:sp>
          <p:nvSpPr>
            <p:cNvPr id="26" name="Line 31"/>
            <p:cNvSpPr>
              <a:spLocks noChangeShapeType="1"/>
            </p:cNvSpPr>
            <p:nvPr/>
          </p:nvSpPr>
          <p:spPr bwMode="auto">
            <a:xfrm>
              <a:off x="884" y="1894"/>
              <a:ext cx="81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Text Box 32"/>
            <p:cNvSpPr txBox="1">
              <a:spLocks noChangeArrowheads="1"/>
            </p:cNvSpPr>
            <p:nvPr/>
          </p:nvSpPr>
          <p:spPr bwMode="auto">
            <a:xfrm>
              <a:off x="503" y="1747"/>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6%</a:t>
              </a:r>
            </a:p>
          </p:txBody>
        </p:sp>
        <p:sp>
          <p:nvSpPr>
            <p:cNvPr id="28" name="Line 33"/>
            <p:cNvSpPr>
              <a:spLocks noChangeShapeType="1"/>
            </p:cNvSpPr>
            <p:nvPr/>
          </p:nvSpPr>
          <p:spPr bwMode="auto">
            <a:xfrm rot="-5400000">
              <a:off x="863" y="2042"/>
              <a:ext cx="267" cy="0"/>
            </a:xfrm>
            <a:prstGeom prst="line">
              <a:avLst/>
            </a:prstGeom>
            <a:noFill/>
            <a:ln w="508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29" name="Group 34"/>
          <p:cNvGrpSpPr>
            <a:grpSpLocks/>
          </p:cNvGrpSpPr>
          <p:nvPr/>
        </p:nvGrpSpPr>
        <p:grpSpPr bwMode="auto">
          <a:xfrm>
            <a:off x="1812109" y="2852738"/>
            <a:ext cx="779463" cy="2795587"/>
            <a:chOff x="1511" y="1896"/>
            <a:chExt cx="491" cy="1761"/>
          </a:xfrm>
        </p:grpSpPr>
        <p:sp>
          <p:nvSpPr>
            <p:cNvPr id="30" name="Line 35"/>
            <p:cNvSpPr>
              <a:spLocks noChangeShapeType="1"/>
            </p:cNvSpPr>
            <p:nvPr/>
          </p:nvSpPr>
          <p:spPr bwMode="auto">
            <a:xfrm>
              <a:off x="1703" y="1896"/>
              <a:ext cx="0" cy="147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Text Box 36"/>
            <p:cNvSpPr txBox="1">
              <a:spLocks noChangeArrowheads="1"/>
            </p:cNvSpPr>
            <p:nvPr/>
          </p:nvSpPr>
          <p:spPr bwMode="auto">
            <a:xfrm>
              <a:off x="1511" y="3359"/>
              <a:ext cx="3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50</a:t>
              </a:r>
            </a:p>
          </p:txBody>
        </p:sp>
        <p:sp>
          <p:nvSpPr>
            <p:cNvPr id="32" name="Line 37"/>
            <p:cNvSpPr>
              <a:spLocks noChangeShapeType="1"/>
            </p:cNvSpPr>
            <p:nvPr/>
          </p:nvSpPr>
          <p:spPr bwMode="auto">
            <a:xfrm rot="10800000">
              <a:off x="1711" y="3274"/>
              <a:ext cx="291" cy="0"/>
            </a:xfrm>
            <a:prstGeom prst="line">
              <a:avLst/>
            </a:prstGeom>
            <a:noFill/>
            <a:ln w="508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01837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right)">
                                      <p:cBhvr>
                                        <p:cTn id="14" dur="500"/>
                                        <p:tgtEl>
                                          <p:spTgt spid="24"/>
                                        </p:tgtEl>
                                      </p:cBhvr>
                                    </p:animEffect>
                                  </p:childTnLst>
                                </p:cTn>
                              </p:par>
                            </p:childTnLst>
                          </p:cTn>
                        </p:par>
                        <p:par>
                          <p:cTn id="15" fill="hold">
                            <p:stCondLst>
                              <p:cond delay="1000"/>
                            </p:stCondLst>
                            <p:childTnLst>
                              <p:par>
                                <p:cTn id="16" presetID="18" presetClass="entr" presetSubtype="12"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strips(down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500"/>
                            </p:stCondLst>
                            <p:childTnLst>
                              <p:par>
                                <p:cTn id="25" presetID="18" presetClass="entr" presetSubtype="9"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strips(up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left)">
                                      <p:cBhvr>
                                        <p:cTn id="32" dur="500"/>
                                        <p:tgtEl>
                                          <p:spTgt spid="3">
                                            <p:txEl>
                                              <p:pRg st="2" end="2"/>
                                            </p:txEl>
                                          </p:spTgt>
                                        </p:tgtEl>
                                      </p:cBhvr>
                                    </p:animEffect>
                                  </p:childTnLst>
                                </p:cTn>
                              </p:par>
                            </p:childTnLst>
                          </p:cTn>
                        </p:par>
                        <p:par>
                          <p:cTn id="33" fill="hold">
                            <p:stCondLst>
                              <p:cond delay="500"/>
                            </p:stCondLst>
                            <p:childTnLst>
                              <p:par>
                                <p:cTn id="34" presetID="18" presetClass="entr" presetSubtype="12"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strips(downLeft)">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Budget Deficits, Crowding Out, </a:t>
            </a:r>
            <a:br>
              <a:rPr lang="en-US" sz="3600" dirty="0"/>
            </a:br>
            <a:r>
              <a:rPr lang="en-US" sz="3600" dirty="0"/>
              <a:t>and Long-Run Growth</a:t>
            </a:r>
          </a:p>
        </p:txBody>
      </p:sp>
      <p:sp>
        <p:nvSpPr>
          <p:cNvPr id="3" name="Content Placeholder 2"/>
          <p:cNvSpPr>
            <a:spLocks noGrp="1"/>
          </p:cNvSpPr>
          <p:nvPr>
            <p:ph idx="1"/>
          </p:nvPr>
        </p:nvSpPr>
        <p:spPr>
          <a:xfrm>
            <a:off x="277813" y="1025525"/>
            <a:ext cx="8866187" cy="5422900"/>
          </a:xfrm>
        </p:spPr>
        <p:txBody>
          <a:bodyPr/>
          <a:lstStyle/>
          <a:p>
            <a:r>
              <a:rPr lang="en-US" sz="3200" dirty="0"/>
              <a:t>Our analysis:  </a:t>
            </a:r>
          </a:p>
          <a:p>
            <a:pPr lvl="1"/>
            <a:r>
              <a:rPr lang="en-US" sz="2800" dirty="0"/>
              <a:t>Increase in budget deficit causes fall in investment    </a:t>
            </a:r>
          </a:p>
          <a:p>
            <a:pPr lvl="1"/>
            <a:r>
              <a:rPr lang="en-US" sz="2800" dirty="0"/>
              <a:t>The government borrows to finance its deficit, leaving less funds available for investment: </a:t>
            </a:r>
            <a:r>
              <a:rPr lang="en-US" sz="2800" dirty="0">
                <a:solidFill>
                  <a:srgbClr val="C00000"/>
                </a:solidFill>
              </a:rPr>
              <a:t>crowding out </a:t>
            </a:r>
          </a:p>
          <a:p>
            <a:r>
              <a:rPr lang="en-US" sz="3200" dirty="0"/>
              <a:t>Investment is important for long-run economic growth</a:t>
            </a:r>
          </a:p>
          <a:p>
            <a:r>
              <a:rPr lang="en-US" sz="3200" dirty="0">
                <a:solidFill>
                  <a:schemeClr val="tx1"/>
                </a:solidFill>
              </a:rPr>
              <a:t>Hence, budget deficits reduce the economy’s growth rate and future standard of living.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7258110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32</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Fiscal Policy and Saving</a:t>
            </a:r>
          </a:p>
        </p:txBody>
      </p:sp>
      <p:sp>
        <p:nvSpPr>
          <p:cNvPr id="6" name="Text Placeholder 5"/>
          <p:cNvSpPr>
            <a:spLocks noGrp="1"/>
          </p:cNvSpPr>
          <p:nvPr>
            <p:ph type="body" sz="quarter" idx="14"/>
          </p:nvPr>
        </p:nvSpPr>
        <p:spPr/>
        <p:txBody>
          <a:bodyPr/>
          <a:lstStyle/>
          <a:p>
            <a:r>
              <a:rPr lang="en-US" dirty="0"/>
              <a:t>“Sustained tax and spending policies that boost consumption in ways that reduce the saving rate are likely to lower long-run living standards.”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429000"/>
            <a:ext cx="54483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700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 Government Debt</a:t>
            </a:r>
          </a:p>
        </p:txBody>
      </p:sp>
      <p:sp>
        <p:nvSpPr>
          <p:cNvPr id="3" name="Content Placeholder 2"/>
          <p:cNvSpPr>
            <a:spLocks noGrp="1"/>
          </p:cNvSpPr>
          <p:nvPr>
            <p:ph idx="1"/>
          </p:nvPr>
        </p:nvSpPr>
        <p:spPr/>
        <p:txBody>
          <a:bodyPr/>
          <a:lstStyle/>
          <a:p>
            <a:r>
              <a:rPr lang="en-US" sz="3200" dirty="0"/>
              <a:t>The government finances deficits by borrowing (selling government bonds).  </a:t>
            </a:r>
          </a:p>
          <a:p>
            <a:pPr lvl="1"/>
            <a:r>
              <a:rPr lang="en-US" sz="2800" dirty="0"/>
              <a:t>Persistent deficits lead to a rising government debt. </a:t>
            </a:r>
          </a:p>
          <a:p>
            <a:r>
              <a:rPr lang="en-US" sz="3200" dirty="0"/>
              <a:t>The ratio of government debt to GDP </a:t>
            </a:r>
          </a:p>
          <a:p>
            <a:pPr lvl="1"/>
            <a:r>
              <a:rPr lang="en-US" sz="2800" dirty="0"/>
              <a:t>Useful measure of the government’s indebtedness relative to its ability to raise tax revenue. </a:t>
            </a:r>
          </a:p>
          <a:p>
            <a:pPr lvl="1"/>
            <a:r>
              <a:rPr lang="en-US" sz="2800" dirty="0"/>
              <a:t>Historically, the debt-GDP ratio usually rises during wartime and falls during peacetime—until the early 1980s. </a:t>
            </a:r>
          </a:p>
          <a:p>
            <a:endParaRPr lang="en-US" sz="3200"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33</a:t>
            </a:fld>
            <a:endParaRPr lang="en-US" dirty="0"/>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6763451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9001"/>
            <a:ext cx="7655503" cy="5774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0" name="Title 1"/>
          <p:cNvSpPr>
            <a:spLocks noGrp="1"/>
          </p:cNvSpPr>
          <p:nvPr>
            <p:ph type="title"/>
          </p:nvPr>
        </p:nvSpPr>
        <p:spPr>
          <a:xfrm>
            <a:off x="209550" y="0"/>
            <a:ext cx="8770938" cy="990600"/>
          </a:xfrm>
        </p:spPr>
        <p:txBody>
          <a:bodyPr/>
          <a:lstStyle/>
          <a:p>
            <a:r>
              <a:rPr lang="en-US" altLang="en-US" sz="2800" dirty="0"/>
              <a:t>U.S. Government Debt as a Percentage of GDP</a:t>
            </a:r>
            <a:br>
              <a:rPr lang="en-US" altLang="en-US" sz="2800" dirty="0"/>
            </a:br>
            <a:r>
              <a:rPr lang="en-US" altLang="en-US" sz="2800" dirty="0"/>
              <a:t>		1790–2012</a:t>
            </a:r>
            <a:endParaRPr lang="en-US" altLang="en-US" sz="2000" dirty="0"/>
          </a:p>
        </p:txBody>
      </p:sp>
      <p:sp>
        <p:nvSpPr>
          <p:cNvPr id="43011" name="Slide Number Placeholder 1"/>
          <p:cNvSpPr>
            <a:spLocks noGrp="1"/>
          </p:cNvSpPr>
          <p:nvPr>
            <p:ph type="sldNum" sz="quarter" idx="13"/>
          </p:nvPr>
        </p:nvSpPr>
        <p:spPr>
          <a:prstGeom prst="rect">
            <a:avLst/>
          </a:prstGeo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B2AE4E8-77A1-48C2-A968-659C8D74AC33}" type="slidenum">
              <a:rPr lang="en-US" altLang="en-US" smtClean="0">
                <a:solidFill>
                  <a:srgbClr val="002060"/>
                </a:solidFill>
              </a:rPr>
              <a:pPr algn="ctr" eaLnBrk="1" hangingPunct="1"/>
              <a:t>34</a:t>
            </a:fld>
            <a:endParaRPr lang="en-US" altLang="en-US">
              <a:solidFill>
                <a:srgbClr val="002060"/>
              </a:solidFill>
            </a:endParaRPr>
          </a:p>
        </p:txBody>
      </p:sp>
      <p:sp>
        <p:nvSpPr>
          <p:cNvPr id="43012" name="Footer Placeholder 3"/>
          <p:cNvSpPr>
            <a:spLocks noGrp="1"/>
          </p:cNvSpPr>
          <p:nvPr>
            <p:ph type="ftr" sz="quarter" idx="14"/>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84219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left)">
                                      <p:cBhvr>
                                        <p:cTn id="7" dur="1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pPr marL="0" indent="0">
              <a:buNone/>
            </a:pPr>
            <a:r>
              <a:rPr lang="en-US" sz="3000" dirty="0">
                <a:solidFill>
                  <a:srgbClr val="C00000"/>
                </a:solidFill>
              </a:rPr>
              <a:t>Markets are usually a good way to organize economic activity </a:t>
            </a:r>
          </a:p>
          <a:p>
            <a:r>
              <a:rPr lang="en-US" sz="3000" dirty="0"/>
              <a:t>Financial markets: governed by the forces of supply and demand</a:t>
            </a:r>
          </a:p>
          <a:p>
            <a:pPr lvl="1"/>
            <a:r>
              <a:rPr lang="en-US" sz="2800" dirty="0"/>
              <a:t>Help allocate the economy’s scarce resources to their most efficient uses.</a:t>
            </a:r>
          </a:p>
          <a:p>
            <a:pPr lvl="1"/>
            <a:r>
              <a:rPr lang="en-US" sz="2800" dirty="0"/>
              <a:t>Link the present to the future</a:t>
            </a:r>
          </a:p>
          <a:p>
            <a:pPr lvl="2"/>
            <a:r>
              <a:rPr lang="en-US" dirty="0"/>
              <a:t>Savers: convert current income into future purchasing power</a:t>
            </a:r>
          </a:p>
          <a:p>
            <a:pPr lvl="2"/>
            <a:r>
              <a:rPr lang="en-US" dirty="0"/>
              <a:t>Borrowers: acquire capital to produce goods and services in the future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4515975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The U.S. financial system is made up of many types of financial institutions, like the stock and bond markets, banks, and mutual funds.  </a:t>
            </a:r>
          </a:p>
          <a:p>
            <a:pPr>
              <a:buSzPct val="120000"/>
              <a:buFont typeface="Arial" pitchFamily="34" charset="0"/>
              <a:buChar char="•"/>
            </a:pPr>
            <a:r>
              <a:rPr lang="en-US" sz="3000" dirty="0"/>
              <a:t>National saving equals private saving plus </a:t>
            </a:r>
            <a:br>
              <a:rPr lang="en-US" sz="3000" dirty="0"/>
            </a:br>
            <a:r>
              <a:rPr lang="en-US" sz="3000" dirty="0"/>
              <a:t>public saving.  </a:t>
            </a:r>
          </a:p>
          <a:p>
            <a:pPr>
              <a:buSzPct val="120000"/>
              <a:buFont typeface="Arial" pitchFamily="34" charset="0"/>
              <a:buChar char="•"/>
            </a:pPr>
            <a:r>
              <a:rPr lang="en-US" sz="3000" dirty="0"/>
              <a:t>In a closed economy, national saving equals investment.  The financial system makes this happen.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4432128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The supply of loanable funds comes from saving.  The demand for funds comes from investment.  The interest rate adjusts to balance supply and demand in the loanable funds market.   </a:t>
            </a:r>
          </a:p>
          <a:p>
            <a:pPr>
              <a:buSzPct val="120000"/>
              <a:buFont typeface="Arial" pitchFamily="34" charset="0"/>
              <a:buChar char="•"/>
            </a:pPr>
            <a:r>
              <a:rPr lang="en-US" sz="3000" dirty="0"/>
              <a:t>A government budget deficit is negative public saving, so it reduces national saving, the supply of funds available to finance investment.  </a:t>
            </a:r>
          </a:p>
          <a:p>
            <a:pPr>
              <a:buSzPct val="120000"/>
              <a:buFont typeface="Arial" pitchFamily="34" charset="0"/>
              <a:buChar char="•"/>
            </a:pPr>
            <a:r>
              <a:rPr lang="en-US" sz="3000" dirty="0"/>
              <a:t>When a budget deficit crowds out investment, </a:t>
            </a:r>
            <a:br>
              <a:rPr lang="en-US" sz="3000" dirty="0"/>
            </a:br>
            <a:r>
              <a:rPr lang="en-US" sz="3000" dirty="0"/>
              <a:t>it reduces the growth of productivity and GDP.</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0985098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a:t>Financial Markets</a:t>
            </a:r>
          </a:p>
        </p:txBody>
      </p:sp>
      <p:sp>
        <p:nvSpPr>
          <p:cNvPr id="11267" name="Content Placeholder 2"/>
          <p:cNvSpPr>
            <a:spLocks noGrp="1"/>
          </p:cNvSpPr>
          <p:nvPr>
            <p:ph idx="1"/>
          </p:nvPr>
        </p:nvSpPr>
        <p:spPr/>
        <p:txBody>
          <a:bodyPr/>
          <a:lstStyle/>
          <a:p>
            <a:r>
              <a:rPr lang="en-US" altLang="en-US" dirty="0"/>
              <a:t>Financial markets</a:t>
            </a:r>
          </a:p>
          <a:p>
            <a:pPr lvl="1"/>
            <a:r>
              <a:rPr lang="en-US" altLang="en-US" dirty="0"/>
              <a:t>Savers can directly provide funds to borrowers</a:t>
            </a:r>
          </a:p>
          <a:p>
            <a:pPr lvl="1"/>
            <a:r>
              <a:rPr lang="en-US" altLang="en-US" dirty="0"/>
              <a:t>The bond market: </a:t>
            </a:r>
          </a:p>
          <a:p>
            <a:pPr lvl="2"/>
            <a:r>
              <a:rPr lang="en-US" altLang="en-US" dirty="0"/>
              <a:t>A bond is a certificate of indebtedness</a:t>
            </a:r>
          </a:p>
          <a:p>
            <a:pPr lvl="1"/>
            <a:r>
              <a:rPr lang="en-US" altLang="en-US" dirty="0"/>
              <a:t>The stock market: </a:t>
            </a:r>
          </a:p>
          <a:p>
            <a:pPr lvl="2"/>
            <a:r>
              <a:rPr lang="en-US" altLang="en-US" dirty="0"/>
              <a:t>A stock is a claim to partial ownership in a firm</a:t>
            </a:r>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3B7A55B-CBD5-4E31-9151-B4E1D65A63AB}" type="slidenum">
              <a:rPr lang="en-US" altLang="en-US" sz="1200" smtClean="0">
                <a:solidFill>
                  <a:srgbClr val="002060"/>
                </a:solidFill>
              </a:rPr>
              <a:pPr algn="ctr" eaLnBrk="1" hangingPunct="1"/>
              <a:t>4</a:t>
            </a:fld>
            <a:endParaRPr lang="en-US" altLang="en-US" sz="1200">
              <a:solidFill>
                <a:srgbClr val="002060"/>
              </a:solidFill>
            </a:endParaRP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0109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wrap="square" anchor="t"/>
          <a:lstStyle/>
          <a:p>
            <a:r>
              <a:rPr lang="en-US" altLang="en-US"/>
              <a:t>Financial Intermediaries</a:t>
            </a:r>
          </a:p>
        </p:txBody>
      </p:sp>
      <p:sp>
        <p:nvSpPr>
          <p:cNvPr id="17411" name="Content Placeholder 2"/>
          <p:cNvSpPr>
            <a:spLocks noGrp="1"/>
          </p:cNvSpPr>
          <p:nvPr>
            <p:ph idx="1"/>
          </p:nvPr>
        </p:nvSpPr>
        <p:spPr/>
        <p:txBody>
          <a:bodyPr/>
          <a:lstStyle/>
          <a:p>
            <a:r>
              <a:rPr lang="en-US" altLang="en-US" dirty="0"/>
              <a:t>Financial intermediaries</a:t>
            </a:r>
          </a:p>
          <a:p>
            <a:pPr lvl="1"/>
            <a:r>
              <a:rPr lang="en-US" altLang="en-US" dirty="0"/>
              <a:t>Institutions through which savers can indirectly provide funds to borrowers</a:t>
            </a:r>
          </a:p>
          <a:p>
            <a:pPr lvl="1"/>
            <a:r>
              <a:rPr lang="en-US" altLang="en-US" dirty="0"/>
              <a:t>Banks</a:t>
            </a:r>
          </a:p>
          <a:p>
            <a:pPr lvl="1"/>
            <a:r>
              <a:rPr lang="en-US" altLang="en-US" dirty="0"/>
              <a:t>Mutual funds: institutions that sell shares to the public and use the proceeds to buy portfolios of stocks and bonds</a:t>
            </a:r>
          </a:p>
        </p:txBody>
      </p:sp>
      <p:sp>
        <p:nvSpPr>
          <p:cNvPr id="174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7402277-B5B6-4F13-83CB-5CA990776186}" type="slidenum">
              <a:rPr lang="en-US" altLang="en-US" sz="1200" smtClean="0">
                <a:solidFill>
                  <a:srgbClr val="002060"/>
                </a:solidFill>
              </a:rPr>
              <a:pPr algn="ctr" eaLnBrk="1" hangingPunct="1"/>
              <a:t>5</a:t>
            </a:fld>
            <a:endParaRPr lang="en-US" altLang="en-US" sz="1200">
              <a:solidFill>
                <a:srgbClr val="002060"/>
              </a:solidFill>
            </a:endParaRPr>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8297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The Financial Crisis of 2008–2009</a:t>
            </a:r>
          </a:p>
        </p:txBody>
      </p:sp>
      <p:sp>
        <p:nvSpPr>
          <p:cNvPr id="3" name="Content Placeholder 2"/>
          <p:cNvSpPr>
            <a:spLocks noGrp="1"/>
          </p:cNvSpPr>
          <p:nvPr>
            <p:ph type="body" sz="quarter" idx="12"/>
          </p:nvPr>
        </p:nvSpPr>
        <p:spPr>
          <a:xfrm>
            <a:off x="152400" y="609600"/>
            <a:ext cx="8648700" cy="1295400"/>
          </a:xfrm>
        </p:spPr>
        <p:txBody>
          <a:bodyPr>
            <a:normAutofit/>
          </a:bodyPr>
          <a:lstStyle/>
          <a:p>
            <a:r>
              <a:rPr lang="en-US" sz="2600" dirty="0"/>
              <a:t>A financial crisis led to a deep recession in the U.S. and around the world.  A few unemployment rates:</a:t>
            </a:r>
          </a:p>
        </p:txBody>
      </p:sp>
      <p:graphicFrame>
        <p:nvGraphicFramePr>
          <p:cNvPr id="5" name="Chart 4"/>
          <p:cNvGraphicFramePr>
            <a:graphicFrameLocks noGrp="1"/>
          </p:cNvGraphicFramePr>
          <p:nvPr>
            <p:extLst>
              <p:ext uri="{D42A27DB-BD31-4B8C-83A1-F6EECF244321}">
                <p14:modId xmlns:p14="http://schemas.microsoft.com/office/powerpoint/2010/main" val="3171036471"/>
              </p:ext>
            </p:extLst>
          </p:nvPr>
        </p:nvGraphicFramePr>
        <p:xfrm>
          <a:off x="0" y="1371600"/>
          <a:ext cx="8988552" cy="4956048"/>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Slide Number Placeholder 5"/>
          <p:cNvSpPr>
            <a:spLocks noGrp="1"/>
          </p:cNvSpPr>
          <p:nvPr>
            <p:ph type="sldNum" sz="quarter" idx="13"/>
          </p:nvPr>
        </p:nvSpPr>
        <p:spPr/>
        <p:txBody>
          <a:bodyPr/>
          <a:lstStyle/>
          <a:p>
            <a:pPr>
              <a:defRPr/>
            </a:pPr>
            <a:fld id="{2F37425F-5E17-4209-B948-B5CE2119E408}" type="slidenum">
              <a:rPr lang="en-US" smtClean="0"/>
              <a:pPr>
                <a:defRPr/>
              </a:pPr>
              <a:t>6</a:t>
            </a:fld>
            <a:endParaRPr lang="en-US" dirty="0"/>
          </a:p>
        </p:txBody>
      </p:sp>
    </p:spTree>
    <p:extLst>
      <p:ext uri="{BB962C8B-B14F-4D97-AF65-F5344CB8AC3E}">
        <p14:creationId xmlns:p14="http://schemas.microsoft.com/office/powerpoint/2010/main" val="2574196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FYI:  </a:t>
            </a:r>
            <a:r>
              <a:rPr lang="en-US" dirty="0"/>
              <a:t>Elements of Financial Crises</a:t>
            </a:r>
          </a:p>
        </p:txBody>
      </p:sp>
      <p:sp>
        <p:nvSpPr>
          <p:cNvPr id="3" name="Content Placeholder 2"/>
          <p:cNvSpPr>
            <a:spLocks noGrp="1"/>
          </p:cNvSpPr>
          <p:nvPr>
            <p:ph idx="1"/>
          </p:nvPr>
        </p:nvSpPr>
        <p:spPr/>
        <p:txBody>
          <a:bodyPr/>
          <a:lstStyle/>
          <a:p>
            <a:pPr>
              <a:buClr>
                <a:srgbClr val="008080"/>
              </a:buClr>
            </a:pPr>
            <a:r>
              <a:rPr lang="en-US" dirty="0"/>
              <a:t>Large decline in some asset prices</a:t>
            </a:r>
          </a:p>
          <a:p>
            <a:pPr lvl="1"/>
            <a:r>
              <a:rPr lang="en-US" dirty="0"/>
              <a:t>2008–2009:  Housing prices fell 30%.</a:t>
            </a:r>
          </a:p>
          <a:p>
            <a:pPr>
              <a:buClr>
                <a:srgbClr val="008080"/>
              </a:buClr>
            </a:pPr>
            <a:r>
              <a:rPr lang="en-US" dirty="0"/>
              <a:t>Insolvencies at financial institutions</a:t>
            </a:r>
          </a:p>
          <a:p>
            <a:pPr lvl="1"/>
            <a:r>
              <a:rPr lang="en-US" dirty="0"/>
              <a:t>2008–2009:  Banks and other institutions failed when many homeowners stopped paying their mortgages. </a:t>
            </a:r>
          </a:p>
          <a:p>
            <a:pPr>
              <a:buClr>
                <a:srgbClr val="008080"/>
              </a:buClr>
            </a:pPr>
            <a:r>
              <a:rPr lang="en-US" dirty="0"/>
              <a:t>Decline in confidence in financial institutions </a:t>
            </a:r>
          </a:p>
          <a:p>
            <a:pPr lvl="1"/>
            <a:r>
              <a:rPr lang="en-US" dirty="0"/>
              <a:t>2008–2009: Customers with uninsured deposits began pulling their funds out of financial institutions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4903089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FYI:  </a:t>
            </a:r>
            <a:r>
              <a:rPr lang="en-US" dirty="0"/>
              <a:t>Elements of Financial Crises</a:t>
            </a:r>
          </a:p>
        </p:txBody>
      </p:sp>
      <p:sp>
        <p:nvSpPr>
          <p:cNvPr id="3" name="Content Placeholder 2"/>
          <p:cNvSpPr>
            <a:spLocks noGrp="1"/>
          </p:cNvSpPr>
          <p:nvPr>
            <p:ph idx="1"/>
          </p:nvPr>
        </p:nvSpPr>
        <p:spPr>
          <a:xfrm>
            <a:off x="347241" y="762000"/>
            <a:ext cx="8518947" cy="5686425"/>
          </a:xfrm>
        </p:spPr>
        <p:txBody>
          <a:bodyPr/>
          <a:lstStyle/>
          <a:p>
            <a:pPr>
              <a:buClr>
                <a:srgbClr val="008080"/>
              </a:buClr>
            </a:pPr>
            <a:r>
              <a:rPr lang="en-US" dirty="0"/>
              <a:t>Credit crunch</a:t>
            </a:r>
          </a:p>
          <a:p>
            <a:pPr lvl="1"/>
            <a:r>
              <a:rPr lang="en-US" dirty="0"/>
              <a:t>2008–2009:  Borrowers unable to get loans because troubled lenders not confident in borrowers’ credit-worthiness.</a:t>
            </a:r>
          </a:p>
          <a:p>
            <a:pPr>
              <a:spcBef>
                <a:spcPts val="1000"/>
              </a:spcBef>
              <a:buClr>
                <a:srgbClr val="008080"/>
              </a:buClr>
            </a:pPr>
            <a:r>
              <a:rPr lang="en-US" dirty="0"/>
              <a:t>Economic downturn</a:t>
            </a:r>
          </a:p>
          <a:p>
            <a:pPr lvl="1"/>
            <a:r>
              <a:rPr lang="en-US" dirty="0"/>
              <a:t>2008</a:t>
            </a:r>
            <a:r>
              <a:rPr lang="en-US" b="1" dirty="0"/>
              <a:t>–</a:t>
            </a:r>
            <a:r>
              <a:rPr lang="en-US" dirty="0"/>
              <a:t>2009:  Failing financial institutions and a fall in investment caused GDP to fall and unemployment to rise. </a:t>
            </a:r>
          </a:p>
          <a:p>
            <a:pPr>
              <a:spcBef>
                <a:spcPts val="1000"/>
              </a:spcBef>
              <a:buClr>
                <a:srgbClr val="008080"/>
              </a:buClr>
            </a:pPr>
            <a:r>
              <a:rPr lang="en-US" dirty="0"/>
              <a:t>Vicious circle</a:t>
            </a:r>
          </a:p>
          <a:p>
            <a:pPr lvl="1"/>
            <a:r>
              <a:rPr lang="en-US" dirty="0"/>
              <a:t>2008–2009:  The downturn reduced profits and asset values, which worsened the crisis.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181886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Accounting Identities </a:t>
            </a:r>
          </a:p>
        </p:txBody>
      </p:sp>
      <p:sp>
        <p:nvSpPr>
          <p:cNvPr id="21507" name="Content Placeholder 2"/>
          <p:cNvSpPr>
            <a:spLocks noGrp="1"/>
          </p:cNvSpPr>
          <p:nvPr>
            <p:ph idx="1"/>
          </p:nvPr>
        </p:nvSpPr>
        <p:spPr/>
        <p:txBody>
          <a:bodyPr/>
          <a:lstStyle/>
          <a:p>
            <a:r>
              <a:rPr lang="en-US" altLang="en-US" dirty="0"/>
              <a:t>Gross domestic product (GDP, Y)</a:t>
            </a:r>
          </a:p>
          <a:p>
            <a:pPr lvl="1"/>
            <a:r>
              <a:rPr lang="en-US" altLang="en-US" dirty="0"/>
              <a:t>Total income = Total expenditure </a:t>
            </a:r>
          </a:p>
          <a:p>
            <a:pPr marL="0" indent="0">
              <a:buNone/>
            </a:pPr>
            <a:r>
              <a:rPr lang="en-US" altLang="en-US" dirty="0"/>
              <a:t>	Y = C + I + G + NX</a:t>
            </a:r>
          </a:p>
          <a:p>
            <a:pPr lvl="1">
              <a:buFont typeface="Arial" charset="0"/>
              <a:buChar char="•"/>
            </a:pPr>
            <a:r>
              <a:rPr lang="en-US" altLang="en-US" dirty="0"/>
              <a:t>Y = gross domestic product, GDP</a:t>
            </a:r>
          </a:p>
          <a:p>
            <a:pPr lvl="1">
              <a:buFont typeface="Arial" charset="0"/>
              <a:buChar char="•"/>
            </a:pPr>
            <a:r>
              <a:rPr lang="en-US" altLang="en-US" dirty="0"/>
              <a:t>C = consumption</a:t>
            </a:r>
          </a:p>
          <a:p>
            <a:pPr lvl="1">
              <a:buFont typeface="Arial" charset="0"/>
              <a:buChar char="•"/>
            </a:pPr>
            <a:r>
              <a:rPr lang="en-US" altLang="en-US" dirty="0"/>
              <a:t> I = investment</a:t>
            </a:r>
          </a:p>
          <a:p>
            <a:pPr lvl="1">
              <a:buFont typeface="Arial" charset="0"/>
              <a:buChar char="•"/>
            </a:pPr>
            <a:r>
              <a:rPr lang="en-US" altLang="en-US" dirty="0"/>
              <a:t>G = government purchases</a:t>
            </a:r>
          </a:p>
          <a:p>
            <a:pPr lvl="1">
              <a:buFont typeface="Arial" charset="0"/>
              <a:buChar char="•"/>
            </a:pPr>
            <a:r>
              <a:rPr lang="en-US" altLang="en-US" dirty="0"/>
              <a:t>NX = net exports</a:t>
            </a:r>
          </a:p>
        </p:txBody>
      </p:sp>
      <p:sp>
        <p:nvSpPr>
          <p:cNvPr id="2150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094FFBC-DFCE-4145-A77D-B3C9A3F847A2}" type="slidenum">
              <a:rPr lang="en-US" altLang="en-US" sz="1200" smtClean="0">
                <a:solidFill>
                  <a:srgbClr val="002060"/>
                </a:solidFill>
              </a:rPr>
              <a:pPr algn="ctr" eaLnBrk="1" hangingPunct="1"/>
              <a:t>9</a:t>
            </a:fld>
            <a:endParaRPr lang="en-US" altLang="en-US" sz="1200">
              <a:solidFill>
                <a:srgbClr val="002060"/>
              </a:solidFill>
            </a:endParaRPr>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02580068"/>
      </p:ext>
    </p:extLst>
  </p:cSld>
  <p:clrMapOvr>
    <a:masterClrMapping/>
  </p:clrMapOvr>
  <p:transition/>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26276</TotalTime>
  <Words>6835</Words>
  <Application>Microsoft Office PowerPoint</Application>
  <PresentationFormat>On-screen Show (4:3)</PresentationFormat>
  <Paragraphs>451</Paragraphs>
  <Slides>37</Slides>
  <Notes>37</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37</vt:i4>
      </vt:variant>
    </vt:vector>
  </HeadingPairs>
  <TitlesOfParts>
    <vt:vector size="54" baseType="lpstr">
      <vt:lpstr>Sabon-Bold</vt:lpstr>
      <vt:lpstr>Arial</vt:lpstr>
      <vt:lpstr>Arial Narrow</vt:lpstr>
      <vt:lpstr>Calibri</vt:lpstr>
      <vt:lpstr>Cambria</vt:lpstr>
      <vt:lpstr>Cambria Math</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Financial Institutions</vt:lpstr>
      <vt:lpstr>Financial Markets</vt:lpstr>
      <vt:lpstr>Financial Intermediaries</vt:lpstr>
      <vt:lpstr>The Financial Crisis of 2008–2009</vt:lpstr>
      <vt:lpstr>FYI:  Elements of Financial Crises</vt:lpstr>
      <vt:lpstr>FYI:  Elements of Financial Crises</vt:lpstr>
      <vt:lpstr>Accounting Identities </vt:lpstr>
      <vt:lpstr>Accounting Identities </vt:lpstr>
      <vt:lpstr>Accounting Identities </vt:lpstr>
      <vt:lpstr>Accounting Identities </vt:lpstr>
      <vt:lpstr>Active Learning 1   A.  Calculations</vt:lpstr>
      <vt:lpstr>Active Learning 1  A. Answers</vt:lpstr>
      <vt:lpstr>Active Learning 1  B.  How a tax cut affects saving</vt:lpstr>
      <vt:lpstr>Active Learning 1   B. Answers</vt:lpstr>
      <vt:lpstr>Active Learning 1   C.  Discussion questions</vt:lpstr>
      <vt:lpstr>The Meaning of Saving and Investment</vt:lpstr>
      <vt:lpstr>The Meaning of Saving and Investment</vt:lpstr>
      <vt:lpstr>The Market for Loanable Funds</vt:lpstr>
      <vt:lpstr>The Market for Loanable Funds</vt:lpstr>
      <vt:lpstr>The Market for Loanable Funds</vt:lpstr>
      <vt:lpstr>The Slope of the Supply Curve</vt:lpstr>
      <vt:lpstr>The Market for Loanable Funds</vt:lpstr>
      <vt:lpstr>The Slope of the Demand Curve</vt:lpstr>
      <vt:lpstr>Equilibrium</vt:lpstr>
      <vt:lpstr>Policy 1:  Saving Incentives</vt:lpstr>
      <vt:lpstr>Policy 2:  Investment Incentives</vt:lpstr>
      <vt:lpstr>Active Learning 2   Budget deficits</vt:lpstr>
      <vt:lpstr>Active Learning 2   Answers</vt:lpstr>
      <vt:lpstr>Budget Deficits, Crowding Out,  and Long-Run Growth</vt:lpstr>
      <vt:lpstr>ASK THE EXPERTS</vt:lpstr>
      <vt:lpstr>The U.S. Government Debt</vt:lpstr>
      <vt:lpstr>U.S. Government Debt as a Percentage of GDP   1790–2012</vt:lpstr>
      <vt:lpstr>Conclusion </vt:lpstr>
      <vt:lpstr>Summary </vt:lpstr>
      <vt:lpstr>Summary </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user</cp:lastModifiedBy>
  <cp:revision>1151</cp:revision>
  <dcterms:created xsi:type="dcterms:W3CDTF">2016-03-16T19:41:09Z</dcterms:created>
  <dcterms:modified xsi:type="dcterms:W3CDTF">2021-06-20T14:39:20Z</dcterms:modified>
</cp:coreProperties>
</file>