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6.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7.xml" ContentType="application/vnd.openxmlformats-officedocument.theme+xml"/>
  <Override PartName="/ppt/slideLayouts/slideLayout11.xml" ContentType="application/vnd.openxmlformats-officedocument.presentationml.slideLayout+xml"/>
  <Override PartName="/ppt/theme/theme8.xml" ContentType="application/vnd.openxmlformats-officedocument.theme+xml"/>
  <Override PartName="/ppt/slideLayouts/slideLayout12.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75" r:id="rId8"/>
    <p:sldMasterId id="2147483672" r:id="rId9"/>
  </p:sldMasterIdLst>
  <p:notesMasterIdLst>
    <p:notesMasterId r:id="rId53"/>
  </p:notesMasterIdLst>
  <p:handoutMasterIdLst>
    <p:handoutMasterId r:id="rId54"/>
  </p:handoutMasterIdLst>
  <p:sldIdLst>
    <p:sldId id="256" r:id="rId10"/>
    <p:sldId id="374" r:id="rId11"/>
    <p:sldId id="1506" r:id="rId12"/>
    <p:sldId id="1657" r:id="rId13"/>
    <p:sldId id="1658" r:id="rId14"/>
    <p:sldId id="1659" r:id="rId15"/>
    <p:sldId id="1661" r:id="rId16"/>
    <p:sldId id="1663" r:id="rId17"/>
    <p:sldId id="1665" r:id="rId18"/>
    <p:sldId id="1666" r:id="rId19"/>
    <p:sldId id="1668" r:id="rId20"/>
    <p:sldId id="1667" r:id="rId21"/>
    <p:sldId id="1669" r:id="rId22"/>
    <p:sldId id="1630" r:id="rId23"/>
    <p:sldId id="1631" r:id="rId24"/>
    <p:sldId id="1670" r:id="rId25"/>
    <p:sldId id="1671" r:id="rId26"/>
    <p:sldId id="1672" r:id="rId27"/>
    <p:sldId id="1662" r:id="rId28"/>
    <p:sldId id="1674" r:id="rId29"/>
    <p:sldId id="1676" r:id="rId30"/>
    <p:sldId id="1677" r:id="rId31"/>
    <p:sldId id="1678" r:id="rId32"/>
    <p:sldId id="1639" r:id="rId33"/>
    <p:sldId id="1679" r:id="rId34"/>
    <p:sldId id="1680" r:id="rId35"/>
    <p:sldId id="1642" r:id="rId36"/>
    <p:sldId id="1681" r:id="rId37"/>
    <p:sldId id="1487" r:id="rId38"/>
    <p:sldId id="1682" r:id="rId39"/>
    <p:sldId id="1683" r:id="rId40"/>
    <p:sldId id="1685" r:id="rId41"/>
    <p:sldId id="1686" r:id="rId42"/>
    <p:sldId id="1687" r:id="rId43"/>
    <p:sldId id="1612" r:id="rId44"/>
    <p:sldId id="1688" r:id="rId45"/>
    <p:sldId id="1651" r:id="rId46"/>
    <p:sldId id="1689" r:id="rId47"/>
    <p:sldId id="1617" r:id="rId48"/>
    <p:sldId id="1618" r:id="rId49"/>
    <p:sldId id="1690" r:id="rId50"/>
    <p:sldId id="1589" r:id="rId51"/>
    <p:sldId id="1691"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99"/>
    <a:srgbClr val="005EA4"/>
    <a:srgbClr val="FFCCFF"/>
    <a:srgbClr val="660066"/>
    <a:srgbClr val="0000FF"/>
    <a:srgbClr val="B8E08C"/>
    <a:srgbClr val="AE12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65" autoAdjust="0"/>
    <p:restoredTop sz="77654" autoAdjust="0"/>
  </p:normalViewPr>
  <p:slideViewPr>
    <p:cSldViewPr>
      <p:cViewPr>
        <p:scale>
          <a:sx n="60" d="100"/>
          <a:sy n="60" d="100"/>
        </p:scale>
        <p:origin x="-1602" y="-72"/>
      </p:cViewPr>
      <p:guideLst>
        <p:guide orient="horz" pos="2160"/>
        <p:guide pos="2880"/>
      </p:guideLst>
    </p:cSldViewPr>
  </p:slideViewPr>
  <p:outlineViewPr>
    <p:cViewPr>
      <p:scale>
        <a:sx n="33" d="100"/>
        <a:sy n="33" d="100"/>
      </p:scale>
      <p:origin x="0" y="11400"/>
    </p:cViewPr>
  </p:outlineViewPr>
  <p:notesTextViewPr>
    <p:cViewPr>
      <p:scale>
        <a:sx n="1" d="1"/>
        <a:sy n="1" d="1"/>
      </p:scale>
      <p:origin x="0" y="0"/>
    </p:cViewPr>
  </p:notesTextViewPr>
  <p:sorterViewPr>
    <p:cViewPr>
      <p:scale>
        <a:sx n="80" d="100"/>
        <a:sy n="80" d="100"/>
      </p:scale>
      <p:origin x="0" y="5472"/>
    </p:cViewPr>
  </p:sorterViewPr>
  <p:notesViewPr>
    <p:cSldViewPr>
      <p:cViewPr>
        <p:scale>
          <a:sx n="60" d="100"/>
          <a:sy n="60" d="100"/>
        </p:scale>
        <p:origin x="-2748" y="29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42.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BA0846-EC1A-40DB-8F81-96AE9A64BBB3}" type="datetimeFigureOut">
              <a:rPr lang="en-US" smtClean="0"/>
              <a:t>2/26/2018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3CE0DA8-8A21-4DAB-8D09-F8325147C991}" type="slidenum">
              <a:rPr lang="en-US" smtClean="0"/>
              <a:t>‹#›</a:t>
            </a:fld>
            <a:endParaRPr lang="en-US"/>
          </a:p>
        </p:txBody>
      </p:sp>
    </p:spTree>
    <p:extLst>
      <p:ext uri="{BB962C8B-B14F-4D97-AF65-F5344CB8AC3E}">
        <p14:creationId xmlns:p14="http://schemas.microsoft.com/office/powerpoint/2010/main" val="4026689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D168-A957-4784-9C8A-5438585B9AF9}" type="datetimeFigureOut">
              <a:rPr lang="en-US" smtClean="0"/>
              <a:t>2/26/2018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791200" cy="4114800"/>
          </a:xfrm>
        </p:spPr>
        <p:txBody>
          <a:bodyPr/>
          <a:lstStyle/>
          <a:p>
            <a:r>
              <a:rPr lang="en-US" sz="1200" dirty="0" smtClean="0"/>
              <a:t>In the previous chapter, students learned how the financial system coordinates saving and investment, thereby playing a critical role in the functioning of the economy.  In a market economy, the financial system helps channel resources to the investment projects with the highest returns and helps facilitate economic growth.  </a:t>
            </a:r>
          </a:p>
          <a:p>
            <a:endParaRPr lang="en-US" sz="1200" dirty="0" smtClean="0"/>
          </a:p>
          <a:p>
            <a:r>
              <a:rPr lang="en-US" sz="1200" dirty="0" smtClean="0"/>
              <a:t>At a micro level, the financial system consists of many individuals constantly making decisions regarding the purchase and sale of assets.  Such decisions invariably involve time and risk.   </a:t>
            </a:r>
          </a:p>
          <a:p>
            <a:endParaRPr lang="en-US" sz="1200" dirty="0" smtClean="0"/>
          </a:p>
          <a:p>
            <a:r>
              <a:rPr lang="en-US" sz="1200" dirty="0" smtClean="0"/>
              <a:t>This chapter introduces tools that help us understand how participants in the financial system make such decisions.  Students find this material especially interesting, as they can see how it is relevant in their own lives.  </a:t>
            </a:r>
          </a:p>
          <a:p>
            <a:endParaRPr lang="en-US" sz="1200" dirty="0" smtClean="0"/>
          </a:p>
          <a:p>
            <a:r>
              <a:rPr lang="en-US" sz="1200" dirty="0" smtClean="0"/>
              <a:t>This PowerPoint presentation includes a few present-value exercises for students to try in class. </a:t>
            </a:r>
          </a:p>
        </p:txBody>
      </p:sp>
      <p:sp>
        <p:nvSpPr>
          <p:cNvPr id="4" name="Slide Number Placeholder 3"/>
          <p:cNvSpPr>
            <a:spLocks noGrp="1"/>
          </p:cNvSpPr>
          <p:nvPr>
            <p:ph type="sldNum" sz="quarter" idx="10"/>
          </p:nvPr>
        </p:nvSpPr>
        <p:spPr/>
        <p:txBody>
          <a:bodyPr/>
          <a:lstStyle/>
          <a:p>
            <a:fld id="{2CAF6792-DBE1-4461-97FA-F85A7B48814E}" type="slidenum">
              <a:rPr lang="en-US" smtClean="0"/>
              <a:t>1</a:t>
            </a:fld>
            <a:endParaRPr lang="en-US" dirty="0"/>
          </a:p>
        </p:txBody>
      </p:sp>
    </p:spTree>
    <p:extLst>
      <p:ext uri="{BB962C8B-B14F-4D97-AF65-F5344CB8AC3E}">
        <p14:creationId xmlns:p14="http://schemas.microsoft.com/office/powerpoint/2010/main" val="4088678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10</a:t>
            </a:fld>
            <a:endParaRPr lang="en-US"/>
          </a:p>
        </p:txBody>
      </p:sp>
    </p:spTree>
    <p:extLst>
      <p:ext uri="{BB962C8B-B14F-4D97-AF65-F5344CB8AC3E}">
        <p14:creationId xmlns:p14="http://schemas.microsoft.com/office/powerpoint/2010/main" val="4108458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Without compounding, a 2% rate-of-return difference over 30 years would lead to a 60% difference in FV.  </a:t>
            </a:r>
          </a:p>
          <a:p>
            <a:pPr eaLnBrk="1" hangingPunct="1"/>
            <a:endParaRPr lang="en-US" dirty="0" smtClean="0"/>
          </a:p>
          <a:p>
            <a:pPr eaLnBrk="1" hangingPunct="1"/>
            <a:r>
              <a:rPr lang="en-US" dirty="0" smtClean="0"/>
              <a:t>But because of the magic of compounding, the difference here is 74% (because $17,450 is 74% bigger than $10,063).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11</a:t>
            </a:fld>
            <a:endParaRPr lang="en-US"/>
          </a:p>
        </p:txBody>
      </p:sp>
    </p:spTree>
    <p:extLst>
      <p:ext uri="{BB962C8B-B14F-4D97-AF65-F5344CB8AC3E}">
        <p14:creationId xmlns:p14="http://schemas.microsoft.com/office/powerpoint/2010/main" val="4108458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FYI box in</a:t>
            </a:r>
            <a:r>
              <a:rPr lang="en-US" baseline="0" dirty="0" smtClean="0"/>
              <a:t> the textbook, ‘The Magic of Compounding and the Rule of 70’ has more details about compounding and the Rule of 70.</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12</a:t>
            </a:fld>
            <a:endParaRPr lang="en-US"/>
          </a:p>
        </p:txBody>
      </p:sp>
    </p:spTree>
    <p:extLst>
      <p:ext uri="{BB962C8B-B14F-4D97-AF65-F5344CB8AC3E}">
        <p14:creationId xmlns:p14="http://schemas.microsoft.com/office/powerpoint/2010/main" val="627765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13</a:t>
            </a:fld>
            <a:endParaRPr lang="en-US"/>
          </a:p>
        </p:txBody>
      </p:sp>
    </p:spTree>
    <p:extLst>
      <p:ext uri="{BB962C8B-B14F-4D97-AF65-F5344CB8AC3E}">
        <p14:creationId xmlns:p14="http://schemas.microsoft.com/office/powerpoint/2010/main" val="3177367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0CA2CC5-EA92-4D54-9755-2D5FE679C794}" type="slidenum">
              <a:rPr lang="en-US" smtClean="0"/>
              <a:pPr eaLnBrk="1" hangingPunct="1"/>
              <a:t>14</a:t>
            </a:fld>
            <a:endParaRPr lang="en-US" smtClean="0"/>
          </a:p>
        </p:txBody>
      </p:sp>
      <p:sp>
        <p:nvSpPr>
          <p:cNvPr id="6451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1E375310-023A-4F99-9D1F-6B687A5A1852}" type="slidenum">
              <a:rPr lang="en-US" sz="1200">
                <a:cs typeface="Arial" charset="0"/>
              </a:rPr>
              <a:pPr algn="r" eaLnBrk="1" hangingPunct="1"/>
              <a:t>14</a:t>
            </a:fld>
            <a:endParaRPr lang="en-US" sz="1200">
              <a:cs typeface="Arial" charset="0"/>
            </a:endParaRPr>
          </a:p>
        </p:txBody>
      </p:sp>
      <p:sp>
        <p:nvSpPr>
          <p:cNvPr id="64516" name="Rectangle 2"/>
          <p:cNvSpPr>
            <a:spLocks noGrp="1" noRot="1" noChangeAspect="1" noChangeArrowheads="1" noTextEdit="1"/>
          </p:cNvSpPr>
          <p:nvPr>
            <p:ph type="sldImg"/>
          </p:nvPr>
        </p:nvSpPr>
        <p:spPr>
          <a:xfrm>
            <a:off x="1143000" y="534988"/>
            <a:ext cx="4572000" cy="3429000"/>
          </a:xfrm>
          <a:ln/>
        </p:spPr>
      </p:sp>
      <p:sp>
        <p:nvSpPr>
          <p:cNvPr id="64517"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To help your students understand the concept of diminishing marginal utility, you might ask them:  </a:t>
            </a:r>
          </a:p>
          <a:p>
            <a:pPr eaLnBrk="1" hangingPunct="1"/>
            <a:endParaRPr lang="en-US" dirty="0" smtClean="0"/>
          </a:p>
          <a:p>
            <a:pPr eaLnBrk="1" hangingPunct="1"/>
            <a:r>
              <a:rPr lang="en-US" dirty="0" smtClean="0"/>
              <a:t>Would a poor person or a rich person be more excited about finding a $20 bill on the sidewalk?  Students will answer the poor person.  $20 means more to someone with little wealth than someone with lots of wealth.  </a:t>
            </a:r>
          </a:p>
          <a:p>
            <a:pPr eaLnBrk="1" hangingPunct="1"/>
            <a:endParaRPr lang="en-US" dirty="0" smtClean="0"/>
          </a:p>
          <a:p>
            <a:pPr eaLnBrk="1" hangingPunct="1"/>
            <a:r>
              <a:rPr lang="en-US" dirty="0" smtClean="0"/>
              <a:t>But this is exactly the type of reasoning behind the concept of diminishing marginal utility.  And, as the next slide shows, it helps explain why people are risk averse.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5C1270E-5BE0-432B-9196-3187CA4FC963}" type="slidenum">
              <a:rPr lang="en-US" smtClean="0"/>
              <a:pPr eaLnBrk="1" hangingPunct="1"/>
              <a:t>15</a:t>
            </a:fld>
            <a:endParaRPr lang="en-US" smtClean="0"/>
          </a:p>
        </p:txBody>
      </p:sp>
      <p:sp>
        <p:nvSpPr>
          <p:cNvPr id="6553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295F8C94-3FE1-4DD1-B8FA-20836F60987F}" type="slidenum">
              <a:rPr lang="en-US" sz="1200">
                <a:cs typeface="Arial" charset="0"/>
              </a:rPr>
              <a:pPr algn="r" eaLnBrk="1" hangingPunct="1"/>
              <a:t>15</a:t>
            </a:fld>
            <a:endParaRPr lang="en-US" sz="1200">
              <a:cs typeface="Arial" charset="0"/>
            </a:endParaRPr>
          </a:p>
        </p:txBody>
      </p:sp>
      <p:sp>
        <p:nvSpPr>
          <p:cNvPr id="65540" name="Rectangle 2"/>
          <p:cNvSpPr>
            <a:spLocks noGrp="1" noRot="1" noChangeAspect="1" noChangeArrowheads="1" noTextEdit="1"/>
          </p:cNvSpPr>
          <p:nvPr>
            <p:ph type="sldImg"/>
          </p:nvPr>
        </p:nvSpPr>
        <p:spPr>
          <a:xfrm>
            <a:off x="1143000" y="534988"/>
            <a:ext cx="4572000" cy="3429000"/>
          </a:xfrm>
          <a:ln/>
        </p:spPr>
      </p:sp>
      <p:sp>
        <p:nvSpPr>
          <p:cNvPr id="65541"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16</a:t>
            </a:fld>
            <a:endParaRPr lang="en-US"/>
          </a:p>
        </p:txBody>
      </p:sp>
    </p:spTree>
    <p:extLst>
      <p:ext uri="{BB962C8B-B14F-4D97-AF65-F5344CB8AC3E}">
        <p14:creationId xmlns:p14="http://schemas.microsoft.com/office/powerpoint/2010/main" val="11957861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Example of adverse selection:  People with chronic illnesses have more incentive to buy health insurance (provided it covers their treatment) than other people.  </a:t>
            </a:r>
          </a:p>
          <a:p>
            <a:pPr eaLnBrk="1" hangingPunct="1"/>
            <a:endParaRPr lang="en-US" dirty="0" smtClean="0"/>
          </a:p>
          <a:p>
            <a:pPr eaLnBrk="1" hangingPunct="1"/>
            <a:r>
              <a:rPr lang="en-US" dirty="0" smtClean="0"/>
              <a:t>Example of moral hazard:  People with good fire insurance have less incentive to replace the batteries in their smoke detectors.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17</a:t>
            </a:fld>
            <a:endParaRPr lang="en-US"/>
          </a:p>
        </p:txBody>
      </p:sp>
    </p:spTree>
    <p:extLst>
      <p:ext uri="{BB962C8B-B14F-4D97-AF65-F5344CB8AC3E}">
        <p14:creationId xmlns:p14="http://schemas.microsoft.com/office/powerpoint/2010/main" val="23375602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18</a:t>
            </a:fld>
            <a:endParaRPr lang="en-US"/>
          </a:p>
        </p:txBody>
      </p:sp>
    </p:spTree>
    <p:extLst>
      <p:ext uri="{BB962C8B-B14F-4D97-AF65-F5344CB8AC3E}">
        <p14:creationId xmlns:p14="http://schemas.microsoft.com/office/powerpoint/2010/main" val="2337560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09600" y="4191000"/>
            <a:ext cx="5181600" cy="4724400"/>
          </a:xfrm>
        </p:spPr>
        <p:txBody>
          <a:bodyPr/>
          <a:lstStyle/>
          <a:p>
            <a:pPr marL="0" marR="0" indent="0" algn="l" defTabSz="914400" rtl="0" eaLnBrk="1" fontAlgn="auto" latinLnBrk="0" hangingPunct="1">
              <a:lnSpc>
                <a:spcPct val="105000"/>
              </a:lnSpc>
              <a:spcBef>
                <a:spcPts val="0"/>
              </a:spcBef>
              <a:spcAft>
                <a:spcPts val="0"/>
              </a:spcAft>
              <a:buClrTx/>
              <a:buSzTx/>
              <a:buFontTx/>
              <a:buNone/>
              <a:tabLst/>
              <a:defRPr/>
            </a:pPr>
            <a:r>
              <a:rPr lang="en-US" sz="1200" dirty="0" smtClean="0"/>
              <a:t>Just a quick check to see if students understand the difference between moral hazard and adverse selection.</a:t>
            </a:r>
          </a:p>
          <a:p>
            <a:endParaRPr lang="en-US" sz="1200" b="0" i="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19</a:t>
            </a:fld>
            <a:endParaRPr lang="en-US"/>
          </a:p>
        </p:txBody>
      </p:sp>
    </p:spTree>
    <p:extLst>
      <p:ext uri="{BB962C8B-B14F-4D97-AF65-F5344CB8AC3E}">
        <p14:creationId xmlns:p14="http://schemas.microsoft.com/office/powerpoint/2010/main" val="3222789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a:t>
            </a:fld>
            <a:endParaRPr lang="en-US" dirty="0"/>
          </a:p>
        </p:txBody>
      </p:sp>
    </p:spTree>
    <p:extLst>
      <p:ext uri="{BB962C8B-B14F-4D97-AF65-F5344CB8AC3E}">
        <p14:creationId xmlns:p14="http://schemas.microsoft.com/office/powerpoint/2010/main" val="1362360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09600" y="4191000"/>
            <a:ext cx="5181600" cy="4724400"/>
          </a:xfrm>
        </p:spPr>
        <p:txBody>
          <a:bodyPr/>
          <a:lstStyle/>
          <a:p>
            <a:endParaRPr lang="en-US" sz="1200" b="0" i="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20</a:t>
            </a:fld>
            <a:endParaRPr lang="en-US"/>
          </a:p>
        </p:txBody>
      </p:sp>
    </p:spTree>
    <p:extLst>
      <p:ext uri="{BB962C8B-B14F-4D97-AF65-F5344CB8AC3E}">
        <p14:creationId xmlns:p14="http://schemas.microsoft.com/office/powerpoint/2010/main" val="32227897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21</a:t>
            </a:fld>
            <a:endParaRPr lang="en-US"/>
          </a:p>
        </p:txBody>
      </p:sp>
    </p:spTree>
    <p:extLst>
      <p:ext uri="{BB962C8B-B14F-4D97-AF65-F5344CB8AC3E}">
        <p14:creationId xmlns:p14="http://schemas.microsoft.com/office/powerpoint/2010/main" val="19017876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your students have had a statistics course, you can replace “not strongly related” with “not highly correlated.”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22</a:t>
            </a:fld>
            <a:endParaRPr lang="en-US"/>
          </a:p>
        </p:txBody>
      </p:sp>
    </p:spTree>
    <p:extLst>
      <p:ext uri="{BB962C8B-B14F-4D97-AF65-F5344CB8AC3E}">
        <p14:creationId xmlns:p14="http://schemas.microsoft.com/office/powerpoint/2010/main" val="1104474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23</a:t>
            </a:fld>
            <a:endParaRPr lang="en-US"/>
          </a:p>
        </p:txBody>
      </p:sp>
    </p:spTree>
    <p:extLst>
      <p:ext uri="{BB962C8B-B14F-4D97-AF65-F5344CB8AC3E}">
        <p14:creationId xmlns:p14="http://schemas.microsoft.com/office/powerpoint/2010/main" val="28852080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ED6FDC2-8035-452D-87B4-364EAD1496E1}" type="slidenum">
              <a:rPr lang="en-US" smtClean="0"/>
              <a:pPr eaLnBrk="1" hangingPunct="1"/>
              <a:t>24</a:t>
            </a:fld>
            <a:endParaRPr lang="en-US" smtClean="0"/>
          </a:p>
        </p:txBody>
      </p:sp>
      <p:sp>
        <p:nvSpPr>
          <p:cNvPr id="7373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78097477-CD00-48E8-90DD-2397CAA85521}" type="slidenum">
              <a:rPr lang="en-US" sz="1200">
                <a:cs typeface="Arial" charset="0"/>
              </a:rPr>
              <a:pPr algn="r" eaLnBrk="1" hangingPunct="1"/>
              <a:t>24</a:t>
            </a:fld>
            <a:endParaRPr lang="en-US" sz="1200">
              <a:cs typeface="Arial" charset="0"/>
            </a:endParaRPr>
          </a:p>
        </p:txBody>
      </p:sp>
      <p:sp>
        <p:nvSpPr>
          <p:cNvPr id="73732" name="Rectangle 2"/>
          <p:cNvSpPr>
            <a:spLocks noGrp="1" noRot="1" noChangeAspect="1" noChangeArrowheads="1" noTextEdit="1"/>
          </p:cNvSpPr>
          <p:nvPr>
            <p:ph type="sldImg"/>
          </p:nvPr>
        </p:nvSpPr>
        <p:spPr>
          <a:xfrm>
            <a:off x="1143000" y="534988"/>
            <a:ext cx="4572000" cy="3429000"/>
          </a:xfrm>
          <a:ln/>
        </p:spPr>
      </p:sp>
      <p:sp>
        <p:nvSpPr>
          <p:cNvPr id="73733"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Even a portfolio with 40 stocks still has risk because you just can’t eliminate market risk through diversification.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25</a:t>
            </a:fld>
            <a:endParaRPr lang="en-US"/>
          </a:p>
        </p:txBody>
      </p:sp>
    </p:spTree>
    <p:extLst>
      <p:ext uri="{BB962C8B-B14F-4D97-AF65-F5344CB8AC3E}">
        <p14:creationId xmlns:p14="http://schemas.microsoft.com/office/powerpoint/2010/main" val="34597399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26</a:t>
            </a:fld>
            <a:endParaRPr lang="en-US"/>
          </a:p>
        </p:txBody>
      </p:sp>
    </p:spTree>
    <p:extLst>
      <p:ext uri="{BB962C8B-B14F-4D97-AF65-F5344CB8AC3E}">
        <p14:creationId xmlns:p14="http://schemas.microsoft.com/office/powerpoint/2010/main" val="16749122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4C6EA8F-5C78-4638-B1A8-4CD42F00181C}" type="slidenum">
              <a:rPr lang="en-US" smtClean="0"/>
              <a:pPr eaLnBrk="1" hangingPunct="1"/>
              <a:t>27</a:t>
            </a:fld>
            <a:endParaRPr lang="en-US" smtClean="0"/>
          </a:p>
        </p:txBody>
      </p:sp>
      <p:sp>
        <p:nvSpPr>
          <p:cNvPr id="7680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A9D488E7-7273-4B69-9749-CF51015BD2AB}" type="slidenum">
              <a:rPr lang="en-US" sz="1200">
                <a:cs typeface="Arial" charset="0"/>
              </a:rPr>
              <a:pPr algn="r" eaLnBrk="1" hangingPunct="1"/>
              <a:t>27</a:t>
            </a:fld>
            <a:endParaRPr lang="en-US" sz="1200">
              <a:cs typeface="Arial" charset="0"/>
            </a:endParaRPr>
          </a:p>
        </p:txBody>
      </p:sp>
      <p:sp>
        <p:nvSpPr>
          <p:cNvPr id="76804" name="Rectangle 2"/>
          <p:cNvSpPr>
            <a:spLocks noGrp="1" noRot="1" noChangeAspect="1" noChangeArrowheads="1" noTextEdit="1"/>
          </p:cNvSpPr>
          <p:nvPr>
            <p:ph type="sldImg"/>
          </p:nvPr>
        </p:nvSpPr>
        <p:spPr>
          <a:xfrm>
            <a:off x="1143000" y="534988"/>
            <a:ext cx="4572000" cy="3429000"/>
          </a:xfrm>
          <a:ln/>
        </p:spPr>
      </p:sp>
      <p:sp>
        <p:nvSpPr>
          <p:cNvPr id="76805"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It’s easy to look up the price.  But how does one determine the stock’s value?</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28</a:t>
            </a:fld>
            <a:endParaRPr lang="en-US"/>
          </a:p>
        </p:txBody>
      </p:sp>
    </p:spTree>
    <p:extLst>
      <p:ext uri="{BB962C8B-B14F-4D97-AF65-F5344CB8AC3E}">
        <p14:creationId xmlns:p14="http://schemas.microsoft.com/office/powerpoint/2010/main" val="31979293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09600" y="4191000"/>
            <a:ext cx="5181600" cy="4724400"/>
          </a:xfrm>
        </p:spPr>
        <p:txBody>
          <a:bodyPr/>
          <a:lstStyle/>
          <a:p>
            <a:pPr eaLnBrk="1" hangingPunct="1"/>
            <a:r>
              <a:rPr lang="en-US" sz="1200" dirty="0" smtClean="0"/>
              <a:t>The objective of this exercise is to help students see for themselves that the value of a share of stock equals the present value of dividends received plus the present value of the final sale price.  </a:t>
            </a:r>
          </a:p>
          <a:p>
            <a:pPr eaLnBrk="1" hangingPunct="1"/>
            <a:endParaRPr lang="en-US" sz="1200" dirty="0" smtClean="0"/>
          </a:p>
          <a:p>
            <a:pPr eaLnBrk="1" hangingPunct="1"/>
            <a:r>
              <a:rPr lang="en-US" sz="1200" dirty="0" smtClean="0"/>
              <a:t>Some students may need a hint to get started.</a:t>
            </a:r>
          </a:p>
          <a:p>
            <a:pPr eaLnBrk="1" hangingPunct="1"/>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29</a:t>
            </a:fld>
            <a:endParaRPr lang="en-US"/>
          </a:p>
        </p:txBody>
      </p:sp>
    </p:spTree>
    <p:extLst>
      <p:ext uri="{BB962C8B-B14F-4D97-AF65-F5344CB8AC3E}">
        <p14:creationId xmlns:p14="http://schemas.microsoft.com/office/powerpoint/2010/main" val="3222789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a:t>
            </a:fld>
            <a:endParaRPr lang="en-US"/>
          </a:p>
        </p:txBody>
      </p:sp>
    </p:spTree>
    <p:extLst>
      <p:ext uri="{BB962C8B-B14F-4D97-AF65-F5344CB8AC3E}">
        <p14:creationId xmlns:p14="http://schemas.microsoft.com/office/powerpoint/2010/main" val="9392395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09600" y="4191000"/>
            <a:ext cx="5181600" cy="4724400"/>
          </a:xfr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30</a:t>
            </a:fld>
            <a:endParaRPr lang="en-US"/>
          </a:p>
        </p:txBody>
      </p:sp>
    </p:spTree>
    <p:extLst>
      <p:ext uri="{BB962C8B-B14F-4D97-AF65-F5344CB8AC3E}">
        <p14:creationId xmlns:p14="http://schemas.microsoft.com/office/powerpoint/2010/main" val="32227897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31</a:t>
            </a:fld>
            <a:endParaRPr lang="en-US"/>
          </a:p>
        </p:txBody>
      </p:sp>
    </p:spTree>
    <p:extLst>
      <p:ext uri="{BB962C8B-B14F-4D97-AF65-F5344CB8AC3E}">
        <p14:creationId xmlns:p14="http://schemas.microsoft.com/office/powerpoint/2010/main" val="31363472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09600" y="4191000"/>
            <a:ext cx="5562600" cy="4724400"/>
          </a:xfrm>
        </p:spPr>
        <p:txBody>
          <a:bodyPr/>
          <a:lstStyle/>
          <a:p>
            <a:pPr eaLnBrk="1" hangingPunct="1">
              <a:lnSpc>
                <a:spcPct val="90000"/>
              </a:lnSpc>
            </a:pPr>
            <a:r>
              <a:rPr lang="en-US" sz="1200" dirty="0" smtClean="0"/>
              <a:t>This brief exercise gets students thinking about whether it is possible to pick good stocks.  They will feel more </a:t>
            </a:r>
            <a:r>
              <a:rPr lang="en-US" sz="1200" i="1" dirty="0" smtClean="0"/>
              <a:t>invested</a:t>
            </a:r>
            <a:r>
              <a:rPr lang="en-US" sz="1200" dirty="0" smtClean="0"/>
              <a:t> (no pun intended) in the material covered on the remaining slides of this chapter.  </a:t>
            </a:r>
          </a:p>
          <a:p>
            <a:pPr eaLnBrk="1" hangingPunct="1">
              <a:lnSpc>
                <a:spcPct val="90000"/>
              </a:lnSpc>
            </a:pPr>
            <a:endParaRPr lang="en-US" sz="1200" dirty="0" smtClean="0"/>
          </a:p>
          <a:p>
            <a:pPr eaLnBrk="1" hangingPunct="1">
              <a:lnSpc>
                <a:spcPct val="90000"/>
              </a:lnSpc>
            </a:pPr>
            <a:r>
              <a:rPr lang="en-US" sz="1200" dirty="0" smtClean="0"/>
              <a:t>Instructions:  </a:t>
            </a:r>
          </a:p>
          <a:p>
            <a:pPr eaLnBrk="1" hangingPunct="1">
              <a:lnSpc>
                <a:spcPct val="90000"/>
              </a:lnSpc>
            </a:pPr>
            <a:endParaRPr lang="en-US" sz="1200" dirty="0" smtClean="0"/>
          </a:p>
          <a:p>
            <a:pPr eaLnBrk="1" hangingPunct="1">
              <a:lnSpc>
                <a:spcPct val="90000"/>
              </a:lnSpc>
            </a:pPr>
            <a:r>
              <a:rPr lang="en-US" sz="1200" dirty="0" smtClean="0"/>
              <a:t>Read the question aloud.  Ask students to raise their hands if they vote for choice “A.”  Make a mental note of the approximate number of students who vote for “A.”  Repeat for B, C, and D.  </a:t>
            </a:r>
          </a:p>
          <a:p>
            <a:pPr eaLnBrk="1" hangingPunct="1">
              <a:lnSpc>
                <a:spcPct val="90000"/>
              </a:lnSpc>
            </a:pPr>
            <a:endParaRPr lang="en-US" sz="1200" dirty="0" smtClean="0"/>
          </a:p>
          <a:p>
            <a:pPr eaLnBrk="1" hangingPunct="1">
              <a:lnSpc>
                <a:spcPct val="90000"/>
              </a:lnSpc>
            </a:pPr>
            <a:r>
              <a:rPr lang="en-US" sz="1200" dirty="0" smtClean="0"/>
              <a:t>After voting is complete, pick the choice that received the most votes.  Ask students who voted for that choice to tell you why they picked it.  Do the same for the second most popular choice.  </a:t>
            </a:r>
          </a:p>
          <a:p>
            <a:pPr eaLnBrk="1" hangingPunct="1">
              <a:lnSpc>
                <a:spcPct val="90000"/>
              </a:lnSpc>
            </a:pPr>
            <a:endParaRPr lang="en-US" sz="1200" dirty="0" smtClean="0"/>
          </a:p>
          <a:p>
            <a:pPr eaLnBrk="1" hangingPunct="1">
              <a:lnSpc>
                <a:spcPct val="90000"/>
              </a:lnSpc>
            </a:pPr>
            <a:r>
              <a:rPr lang="en-US" sz="1200" dirty="0" smtClean="0"/>
              <a:t>Common reasons students pick “A”:</a:t>
            </a:r>
          </a:p>
          <a:p>
            <a:pPr eaLnBrk="1" hangingPunct="1">
              <a:lnSpc>
                <a:spcPct val="90000"/>
              </a:lnSpc>
              <a:buFontTx/>
              <a:buChar char="•"/>
            </a:pPr>
            <a:r>
              <a:rPr lang="en-US" sz="1200" dirty="0" smtClean="0"/>
              <a:t> Merrill Lynch is reputable, they have a research department with highly paid analysts.</a:t>
            </a:r>
          </a:p>
          <a:p>
            <a:pPr eaLnBrk="1" hangingPunct="1">
              <a:lnSpc>
                <a:spcPct val="90000"/>
              </a:lnSpc>
              <a:buFontTx/>
              <a:buChar char="•"/>
            </a:pPr>
            <a:r>
              <a:rPr lang="en-US" sz="1200" dirty="0" smtClean="0"/>
              <a:t> Your broker has much more expertise than you and spends a lot more time than you following the market.  Therefore, he is more likely to find the good stocks than you. </a:t>
            </a:r>
          </a:p>
          <a:p>
            <a:pPr eaLnBrk="1" hangingPunct="1">
              <a:lnSpc>
                <a:spcPct val="90000"/>
              </a:lnSpc>
              <a:buFontTx/>
              <a:buChar char="•"/>
            </a:pPr>
            <a:endParaRPr lang="en-US" sz="1200" dirty="0" smtClean="0"/>
          </a:p>
          <a:p>
            <a:pPr eaLnBrk="1" hangingPunct="1">
              <a:lnSpc>
                <a:spcPct val="90000"/>
              </a:lnSpc>
            </a:pPr>
            <a:r>
              <a:rPr lang="en-US" sz="1200" dirty="0" smtClean="0"/>
              <a:t>Common reasons students pick “B”:</a:t>
            </a:r>
          </a:p>
          <a:p>
            <a:pPr eaLnBrk="1" hangingPunct="1">
              <a:lnSpc>
                <a:spcPct val="90000"/>
              </a:lnSpc>
              <a:buFontTx/>
              <a:buChar char="•"/>
            </a:pPr>
            <a:r>
              <a:rPr lang="en-US" sz="1200" dirty="0" smtClean="0"/>
              <a:t> Brokers make a commission whenever you buy, even if the stock depreciates later.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32</a:t>
            </a:fld>
            <a:endParaRPr lang="en-US"/>
          </a:p>
        </p:txBody>
      </p:sp>
    </p:spTree>
    <p:extLst>
      <p:ext uri="{BB962C8B-B14F-4D97-AF65-F5344CB8AC3E}">
        <p14:creationId xmlns:p14="http://schemas.microsoft.com/office/powerpoint/2010/main" val="32227897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33</a:t>
            </a:fld>
            <a:endParaRPr lang="en-US"/>
          </a:p>
        </p:txBody>
      </p:sp>
    </p:spTree>
    <p:extLst>
      <p:ext uri="{BB962C8B-B14F-4D97-AF65-F5344CB8AC3E}">
        <p14:creationId xmlns:p14="http://schemas.microsoft.com/office/powerpoint/2010/main" val="40518971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34</a:t>
            </a:fld>
            <a:endParaRPr lang="en-US"/>
          </a:p>
        </p:txBody>
      </p:sp>
    </p:spTree>
    <p:extLst>
      <p:ext uri="{BB962C8B-B14F-4D97-AF65-F5344CB8AC3E}">
        <p14:creationId xmlns:p14="http://schemas.microsoft.com/office/powerpoint/2010/main" val="30195758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‘Ask the experts’ feature provides the opportunity for class discussion.  </a:t>
            </a:r>
          </a:p>
          <a:p>
            <a:r>
              <a:rPr lang="en-US" dirty="0" smtClean="0"/>
              <a:t>After showing the statement, you can ask your students to choose one of the options: agree, disagree, or uncertain. You can collect their answers in a variety of ways: show of hands, ballot, clicker system, etc. If time permits, you can allow students to group and discuss some of the reasons they chose their answer. </a:t>
            </a:r>
          </a:p>
          <a:p>
            <a:r>
              <a:rPr lang="en-US" dirty="0" smtClean="0"/>
              <a:t>Ask the students to share with the class their reasons. Their answers will vary. </a:t>
            </a:r>
          </a:p>
        </p:txBody>
      </p:sp>
      <p:sp>
        <p:nvSpPr>
          <p:cNvPr id="4" name="Slide Number Placeholder 3"/>
          <p:cNvSpPr>
            <a:spLocks noGrp="1"/>
          </p:cNvSpPr>
          <p:nvPr>
            <p:ph type="sldNum" sz="quarter" idx="10"/>
          </p:nvPr>
        </p:nvSpPr>
        <p:spPr/>
        <p:txBody>
          <a:bodyPr/>
          <a:lstStyle/>
          <a:p>
            <a:fld id="{2CAF6792-DBE1-4461-97FA-F85A7B48814E}" type="slidenum">
              <a:rPr lang="en-US" smtClean="0"/>
              <a:t>35</a:t>
            </a:fld>
            <a:endParaRPr lang="en-US"/>
          </a:p>
        </p:txBody>
      </p:sp>
    </p:spTree>
    <p:extLst>
      <p:ext uri="{BB962C8B-B14F-4D97-AF65-F5344CB8AC3E}">
        <p14:creationId xmlns:p14="http://schemas.microsoft.com/office/powerpoint/2010/main" val="28862778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case study in the textbook ‘Random walks and index funds’ has</a:t>
            </a:r>
            <a:r>
              <a:rPr lang="en-US" baseline="0" dirty="0" smtClean="0"/>
              <a:t> more details about index funds and actively managed funds.</a:t>
            </a:r>
            <a:endParaRPr lang="en-US" dirty="0" smtClean="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36</a:t>
            </a:fld>
            <a:endParaRPr lang="en-US"/>
          </a:p>
        </p:txBody>
      </p:sp>
    </p:spTree>
    <p:extLst>
      <p:ext uri="{BB962C8B-B14F-4D97-AF65-F5344CB8AC3E}">
        <p14:creationId xmlns:p14="http://schemas.microsoft.com/office/powerpoint/2010/main" val="17907102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2589B0F-EA21-45DC-A732-E2AC46D6A551}" type="slidenum">
              <a:rPr lang="en-US" smtClean="0"/>
              <a:pPr eaLnBrk="1" hangingPunct="1"/>
              <a:t>37</a:t>
            </a:fld>
            <a:endParaRPr lang="en-US" smtClean="0"/>
          </a:p>
        </p:txBody>
      </p:sp>
      <p:sp>
        <p:nvSpPr>
          <p:cNvPr id="8601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714033CB-DE73-4CE7-880D-59779FE7D6CF}" type="slidenum">
              <a:rPr lang="en-US" sz="1200">
                <a:cs typeface="Arial" charset="0"/>
              </a:rPr>
              <a:pPr algn="r" eaLnBrk="1" hangingPunct="1"/>
              <a:t>37</a:t>
            </a:fld>
            <a:endParaRPr lang="en-US" sz="1200">
              <a:cs typeface="Arial" charset="0"/>
            </a:endParaRPr>
          </a:p>
        </p:txBody>
      </p:sp>
      <p:sp>
        <p:nvSpPr>
          <p:cNvPr id="86020" name="Rectangle 2"/>
          <p:cNvSpPr>
            <a:spLocks noGrp="1" noRot="1" noChangeAspect="1" noChangeArrowheads="1" noTextEdit="1"/>
          </p:cNvSpPr>
          <p:nvPr>
            <p:ph type="sldImg"/>
          </p:nvPr>
        </p:nvSpPr>
        <p:spPr>
          <a:xfrm>
            <a:off x="1143000" y="534988"/>
            <a:ext cx="4572000" cy="3429000"/>
          </a:xfrm>
          <a:ln/>
        </p:spPr>
      </p:sp>
      <p:sp>
        <p:nvSpPr>
          <p:cNvPr id="86021" name="Rectangle 3"/>
          <p:cNvSpPr>
            <a:spLocks noGrp="1" noChangeArrowheads="1"/>
          </p:cNvSpPr>
          <p:nvPr>
            <p:ph type="body" idx="1"/>
          </p:nvPr>
        </p:nvSpPr>
        <p:spPr>
          <a:xfrm>
            <a:off x="530225" y="4114800"/>
            <a:ext cx="6059488" cy="4562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figures for managed funds of a given class (large cap, medium cap, small cap) are asset-weighted averages of all managed funds in the class.  </a:t>
            </a:r>
          </a:p>
          <a:p>
            <a:pPr eaLnBrk="1" hangingPunct="1"/>
            <a:endParaRPr lang="en-US" dirty="0" smtClean="0"/>
          </a:p>
          <a:p>
            <a:pPr eaLnBrk="1" hangingPunct="1"/>
            <a:r>
              <a:rPr lang="en-US" dirty="0" smtClean="0"/>
              <a:t>The expense ratio of a fund includes all the expenses (fees) of owning the fund as a percentage of the fund’s value.  </a:t>
            </a:r>
          </a:p>
          <a:p>
            <a:pPr eaLnBrk="1" hangingPunct="1"/>
            <a:endParaRPr lang="en-US" dirty="0" smtClean="0"/>
          </a:p>
          <a:p>
            <a:pPr eaLnBrk="1" hangingPunct="1"/>
            <a:r>
              <a:rPr lang="en-US" dirty="0" smtClean="0"/>
              <a:t>The returns in the first column are net of expenses, so it is fair to compare them.  </a:t>
            </a:r>
          </a:p>
          <a:p>
            <a:pPr eaLnBrk="1" hangingPunct="1"/>
            <a:endParaRPr lang="en-US" dirty="0" smtClean="0"/>
          </a:p>
          <a:p>
            <a:pPr eaLnBrk="1" hangingPunct="1"/>
            <a:r>
              <a:rPr lang="en-US" b="1" i="1" dirty="0" smtClean="0"/>
              <a:t>In each asset class, the index fund beats the average of all managed funds in that class.</a:t>
            </a:r>
            <a:r>
              <a:rPr lang="en-US" dirty="0" smtClean="0"/>
              <a:t>  </a:t>
            </a:r>
          </a:p>
          <a:p>
            <a:pPr eaLnBrk="1" hangingPunct="1"/>
            <a:endParaRPr lang="en-US" dirty="0" smtClean="0"/>
          </a:p>
          <a:p>
            <a:pPr eaLnBrk="1" hangingPunct="1"/>
            <a:r>
              <a:rPr lang="en-US" dirty="0" smtClean="0"/>
              <a:t>Source:  Standard and Poor’s Indices Versus Active Funds (SPIVA) Scorecard, Fourth Quarter 2006.  </a:t>
            </a:r>
          </a:p>
          <a:p>
            <a:pPr eaLnBrk="1" hangingPunct="1"/>
            <a:r>
              <a:rPr lang="en-US" dirty="0" smtClean="0"/>
              <a:t>http://www.standardandpoors.com</a:t>
            </a:r>
          </a:p>
          <a:p>
            <a:pPr eaLnBrk="1" hangingPunct="1"/>
            <a:r>
              <a:rPr lang="en-US" dirty="0" smtClean="0"/>
              <a:t>http://www.spiva.standardandpoors.com (http://us.spindices.com/index-finder/)</a:t>
            </a:r>
          </a:p>
          <a:p>
            <a:pPr eaLnBrk="1" hangingPunct="1"/>
            <a:endParaRPr lang="en-US" dirty="0" smtClean="0"/>
          </a:p>
          <a:p>
            <a:pPr eaLnBrk="1" hangingPunct="1"/>
            <a:r>
              <a:rPr lang="en-US" dirty="0" smtClean="0"/>
              <a:t>This source has gobs of great information on this topic.  Example:  the % of actively managed funds that underperform the S&amp;P 500 at different time horizons.   Also, it reports various categories of funds, such as sector funds, international funds, and fixed income funds, and compares their performance at various time horizons to the corresponding index funds.  </a:t>
            </a:r>
          </a:p>
          <a:p>
            <a:pPr eaLnBrk="1" hangingPunct="1"/>
            <a:endParaRPr lang="en-US" dirty="0" smtClean="0"/>
          </a:p>
          <a:p>
            <a:pPr eaLnBrk="1" hangingPunct="1"/>
            <a:r>
              <a:rPr lang="en-US" dirty="0" smtClean="0"/>
              <a:t>When</a:t>
            </a:r>
            <a:r>
              <a:rPr lang="en-US" baseline="0" dirty="0" smtClean="0"/>
              <a:t> looking at newer data, we see negative returns for 2008 and 2011, and the averages of recent years will be negative. </a:t>
            </a:r>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38</a:t>
            </a:fld>
            <a:endParaRPr lang="en-US"/>
          </a:p>
        </p:txBody>
      </p:sp>
    </p:spTree>
    <p:extLst>
      <p:ext uri="{BB962C8B-B14F-4D97-AF65-F5344CB8AC3E}">
        <p14:creationId xmlns:p14="http://schemas.microsoft.com/office/powerpoint/2010/main" val="14068743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39</a:t>
            </a:fld>
            <a:endParaRPr lang="en-US"/>
          </a:p>
        </p:txBody>
      </p:sp>
    </p:spTree>
    <p:extLst>
      <p:ext uri="{BB962C8B-B14F-4D97-AF65-F5344CB8AC3E}">
        <p14:creationId xmlns:p14="http://schemas.microsoft.com/office/powerpoint/2010/main" val="752598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compare sums from different times, we use the concept of present value.</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a:t>
            </a:fld>
            <a:endParaRPr lang="en-US"/>
          </a:p>
        </p:txBody>
      </p:sp>
    </p:spTree>
    <p:extLst>
      <p:ext uri="{BB962C8B-B14F-4D97-AF65-F5344CB8AC3E}">
        <p14:creationId xmlns:p14="http://schemas.microsoft.com/office/powerpoint/2010/main" val="721424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importance of departures from rational pricing is not known. </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40</a:t>
            </a:fld>
            <a:endParaRPr lang="en-US"/>
          </a:p>
        </p:txBody>
      </p:sp>
    </p:spTree>
    <p:extLst>
      <p:ext uri="{BB962C8B-B14F-4D97-AF65-F5344CB8AC3E}">
        <p14:creationId xmlns:p14="http://schemas.microsoft.com/office/powerpoint/2010/main" val="34620934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41</a:t>
            </a:fld>
            <a:endParaRPr lang="en-US"/>
          </a:p>
        </p:txBody>
      </p:sp>
    </p:spTree>
    <p:extLst>
      <p:ext uri="{BB962C8B-B14F-4D97-AF65-F5344CB8AC3E}">
        <p14:creationId xmlns:p14="http://schemas.microsoft.com/office/powerpoint/2010/main" val="20123588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42</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43</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5</a:t>
            </a:fld>
            <a:endParaRPr lang="en-US"/>
          </a:p>
        </p:txBody>
      </p:sp>
    </p:spTree>
    <p:extLst>
      <p:ext uri="{BB962C8B-B14F-4D97-AF65-F5344CB8AC3E}">
        <p14:creationId xmlns:p14="http://schemas.microsoft.com/office/powerpoint/2010/main" val="4021771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6</a:t>
            </a:fld>
            <a:endParaRPr lang="en-US"/>
          </a:p>
        </p:txBody>
      </p:sp>
    </p:spTree>
    <p:extLst>
      <p:ext uri="{BB962C8B-B14F-4D97-AF65-F5344CB8AC3E}">
        <p14:creationId xmlns:p14="http://schemas.microsoft.com/office/powerpoint/2010/main" val="1150622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7</a:t>
            </a:fld>
            <a:endParaRPr lang="en-US"/>
          </a:p>
        </p:txBody>
      </p:sp>
    </p:spTree>
    <p:extLst>
      <p:ext uri="{BB962C8B-B14F-4D97-AF65-F5344CB8AC3E}">
        <p14:creationId xmlns:p14="http://schemas.microsoft.com/office/powerpoint/2010/main" val="3338020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09600" y="4191000"/>
            <a:ext cx="5181600" cy="4724400"/>
          </a:xfr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lot purchase would be for speculative purposes.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8</a:t>
            </a:fld>
            <a:endParaRPr lang="en-US"/>
          </a:p>
        </p:txBody>
      </p:sp>
    </p:spTree>
    <p:extLst>
      <p:ext uri="{BB962C8B-B14F-4D97-AF65-F5344CB8AC3E}">
        <p14:creationId xmlns:p14="http://schemas.microsoft.com/office/powerpoint/2010/main" val="3222789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09600" y="4191000"/>
            <a:ext cx="5181600" cy="4724400"/>
          </a:xfr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9</a:t>
            </a:fld>
            <a:endParaRPr lang="en-US"/>
          </a:p>
        </p:txBody>
      </p:sp>
    </p:spTree>
    <p:extLst>
      <p:ext uri="{BB962C8B-B14F-4D97-AF65-F5344CB8AC3E}">
        <p14:creationId xmlns:p14="http://schemas.microsoft.com/office/powerpoint/2010/main" val="3222789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smtClean="0">
                <a:solidFill>
                  <a:srgbClr val="000000"/>
                </a:solidFill>
              </a:rPr>
              <a:t>Premium PowerPoint Slides by: </a:t>
            </a:r>
          </a:p>
          <a:p>
            <a:pPr algn="ctr" eaLnBrk="1" fontAlgn="base" hangingPunct="1">
              <a:lnSpc>
                <a:spcPct val="80000"/>
              </a:lnSpc>
              <a:spcBef>
                <a:spcPct val="20000"/>
              </a:spcBef>
              <a:spcAft>
                <a:spcPct val="0"/>
              </a:spcAft>
              <a:defRPr/>
            </a:pPr>
            <a:r>
              <a:rPr lang="en-US" altLang="en-US" sz="1400" dirty="0" smtClean="0">
                <a:solidFill>
                  <a:srgbClr val="000000"/>
                </a:solidFill>
              </a:rPr>
              <a:t>V.  </a:t>
            </a:r>
            <a:r>
              <a:rPr lang="en-US" altLang="en-US" sz="1400" dirty="0" err="1" smtClean="0">
                <a:solidFill>
                  <a:srgbClr val="000000"/>
                </a:solidFill>
              </a:rPr>
              <a:t>Andreea</a:t>
            </a:r>
            <a:r>
              <a:rPr lang="en-US" altLang="en-US" sz="1400" dirty="0" smtClean="0">
                <a:solidFill>
                  <a:srgbClr val="000000"/>
                </a:solidFill>
              </a:rPr>
              <a:t>  CHIRITESCU</a:t>
            </a:r>
          </a:p>
          <a:p>
            <a:pPr algn="ctr" eaLnBrk="1" fontAlgn="base" hangingPunct="1">
              <a:lnSpc>
                <a:spcPct val="80000"/>
              </a:lnSpc>
              <a:spcBef>
                <a:spcPct val="20000"/>
              </a:spcBef>
              <a:spcAft>
                <a:spcPct val="0"/>
              </a:spcAft>
              <a:defRPr/>
            </a:pPr>
            <a:r>
              <a:rPr lang="en-US" altLang="en-US" sz="1400" dirty="0" smtClean="0">
                <a:solidFill>
                  <a:srgbClr val="000000"/>
                </a:solidFill>
              </a:rPr>
              <a:t>Eastern Illinois University</a:t>
            </a:r>
          </a:p>
        </p:txBody>
      </p:sp>
      <p:sp>
        <p:nvSpPr>
          <p:cNvPr id="10" name="Text Placeholder 9"/>
          <p:cNvSpPr>
            <a:spLocks noGrp="1"/>
          </p:cNvSpPr>
          <p:nvPr>
            <p:ph type="body" sz="quarter" idx="12" hasCustomPrompt="1"/>
          </p:nvPr>
        </p:nvSpPr>
        <p:spPr>
          <a:xfrm>
            <a:off x="2207172" y="3276600"/>
            <a:ext cx="6936827" cy="1812925"/>
          </a:xfrm>
          <a:prstGeom prst="rect">
            <a:avLst/>
          </a:prstGeom>
        </p:spPr>
        <p:txBody>
          <a:bodyPr/>
          <a:lstStyle>
            <a:lvl1pPr marL="0" indent="0" algn="ctr">
              <a:buNone/>
              <a:defRPr sz="6000">
                <a:solidFill>
                  <a:srgbClr val="AE122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lvl="0"/>
            <a:r>
              <a:rPr lang="en-US" dirty="0" smtClean="0"/>
              <a:t>Chapter title</a:t>
            </a:r>
          </a:p>
        </p:txBody>
      </p:sp>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7" name="Footer Placeholder 4"/>
          <p:cNvSpPr>
            <a:spLocks noGrp="1"/>
          </p:cNvSpPr>
          <p:nvPr>
            <p:ph type="ftr" sz="quarter" idx="15"/>
          </p:nvPr>
        </p:nvSpPr>
        <p:spPr/>
        <p:txBody>
          <a:bodyPr/>
          <a:lstStyle>
            <a:lvl1pPr>
              <a:defRPr/>
            </a:lvl1pPr>
          </a:lstStyle>
          <a:p>
            <a:pPr>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
        <p:nvSpPr>
          <p:cNvPr id="3" name="Text Placeholder 2"/>
          <p:cNvSpPr>
            <a:spLocks noGrp="1"/>
          </p:cNvSpPr>
          <p:nvPr>
            <p:ph type="body" sz="quarter" idx="16" hasCustomPrompt="1"/>
          </p:nvPr>
        </p:nvSpPr>
        <p:spPr>
          <a:xfrm>
            <a:off x="0" y="3505200"/>
            <a:ext cx="1981200" cy="1828800"/>
          </a:xfrm>
          <a:prstGeom prst="rect">
            <a:avLst/>
          </a:prstGeom>
        </p:spPr>
        <p:txBody>
          <a:bodyPr/>
          <a:lstStyle>
            <a:lvl1pPr marL="0" indent="0" algn="ctr">
              <a:buNone/>
              <a:defRPr>
                <a:solidFill>
                  <a:srgbClr val="005EA4"/>
                </a:solidFill>
                <a:effectLst>
                  <a:outerShdw blurRad="38100" dist="38100" dir="2700000" algn="tl">
                    <a:srgbClr val="000000">
                      <a:alpha val="43137"/>
                    </a:srgbClr>
                  </a:outerShdw>
                </a:effectLst>
                <a:latin typeface="Arial Narrow" panose="020B0606020202030204" pitchFamily="34" charset="0"/>
              </a:defRPr>
            </a:lvl1pPr>
          </a:lstStyle>
          <a:p>
            <a:pPr lvl="0"/>
            <a:r>
              <a:rPr lang="en-US" dirty="0" smtClean="0"/>
              <a:t>CHAPTER</a:t>
            </a:r>
          </a:p>
          <a:p>
            <a:pPr lvl="0"/>
            <a:r>
              <a:rPr lang="en-US" dirty="0" smtClean="0"/>
              <a:t>#</a:t>
            </a:r>
          </a:p>
        </p:txBody>
      </p:sp>
      <p:sp>
        <p:nvSpPr>
          <p:cNvPr id="2" name="TextBox 1"/>
          <p:cNvSpPr txBox="1"/>
          <p:nvPr userDrawn="1"/>
        </p:nvSpPr>
        <p:spPr>
          <a:xfrm>
            <a:off x="0" y="0"/>
            <a:ext cx="4572000" cy="2585323"/>
          </a:xfrm>
          <a:prstGeom prst="rect">
            <a:avLst/>
          </a:prstGeom>
          <a:noFill/>
        </p:spPr>
        <p:txBody>
          <a:bodyPr wrap="square" rtlCol="0">
            <a:spAutoFit/>
          </a:bodyPr>
          <a:lstStyle/>
          <a:p>
            <a:pPr algn="ctr"/>
            <a:r>
              <a:rPr lang="en-US" sz="3200" dirty="0" smtClean="0">
                <a:solidFill>
                  <a:schemeClr val="bg1"/>
                </a:solidFill>
                <a:latin typeface="+mj-lt"/>
                <a:cs typeface="Times New Roman" panose="02020603050405020304" pitchFamily="18" charset="0"/>
              </a:rPr>
              <a:t>N. GREGORY MANKIW</a:t>
            </a: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smtClean="0">
                <a:solidFill>
                  <a:schemeClr val="tx1">
                    <a:lumMod val="50000"/>
                    <a:lumOff val="50000"/>
                  </a:schemeClr>
                </a:solidFill>
                <a:latin typeface="Times New Roman" panose="02020603050405020304" pitchFamily="18" charset="0"/>
                <a:cs typeface="Times New Roman" panose="02020603050405020304" pitchFamily="18" charset="0"/>
              </a:rPr>
              <a:t>PRINCIPLES OF</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5400" dirty="0" smtClean="0">
                <a:latin typeface="+mj-lt"/>
              </a:rPr>
              <a:t>ECONOMICS</a:t>
            </a:r>
            <a:r>
              <a:rPr lang="en-US" dirty="0" smtClean="0"/>
              <a:t/>
            </a:r>
            <a:br>
              <a:rPr lang="en-US" dirty="0" smtClean="0"/>
            </a:br>
            <a:r>
              <a:rPr lang="en-US" sz="2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Eighth </a:t>
            </a:r>
            <a:r>
              <a:rPr lang="en-US" sz="2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Edition </a:t>
            </a:r>
            <a:endParaRPr lang="en-US" dirty="0"/>
          </a:p>
        </p:txBody>
      </p:sp>
    </p:spTree>
    <p:extLst>
      <p:ext uri="{BB962C8B-B14F-4D97-AF65-F5344CB8AC3E}">
        <p14:creationId xmlns:p14="http://schemas.microsoft.com/office/powerpoint/2010/main" val="86823768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88622"/>
            <a:ext cx="8458200" cy="1140178"/>
          </a:xfrm>
        </p:spPr>
        <p:txBody>
          <a:bodyPr/>
          <a:lstStyle>
            <a:lvl1pPr>
              <a:defRPr>
                <a:solidFill>
                  <a:srgbClr val="AE122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457200" y="1905000"/>
            <a:ext cx="83820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5392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smtClean="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36954494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5037197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860961"/>
          </a:xfrm>
        </p:spPr>
        <p:txBody>
          <a:bodyPr/>
          <a:lstStyle>
            <a:lvl1pPr>
              <a:defRPr sz="36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318641172"/>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0467275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Click to edit Master text styles</a:t>
            </a:r>
          </a:p>
          <a:p>
            <a:pPr lvl="0"/>
            <a:r>
              <a:rPr lang="en-US" dirty="0" smtClean="0"/>
              <a:t>Picture comment </a:t>
            </a:r>
            <a:endParaRPr lang="en-US" dirty="0"/>
          </a:p>
        </p:txBody>
      </p:sp>
    </p:spTree>
    <p:extLst>
      <p:ext uri="{BB962C8B-B14F-4D97-AF65-F5344CB8AC3E}">
        <p14:creationId xmlns:p14="http://schemas.microsoft.com/office/powerpoint/2010/main" val="26004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997577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188849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756962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47241" y="914401"/>
            <a:ext cx="8518947" cy="2286000"/>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381000" y="3276600"/>
            <a:ext cx="8458200" cy="2895600"/>
          </a:xfrm>
        </p:spPr>
        <p:txBody>
          <a:bodyPr>
            <a:normAutofit/>
          </a:bodyP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18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762470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4246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4.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5.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image" Target="../media/image7.png"/></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8.xml"/><Relationship Id="rId1" Type="http://schemas.openxmlformats.org/officeDocument/2006/relationships/slideLayout" Target="../slideLayouts/slideLayout11.xml"/><Relationship Id="rId5" Type="http://schemas.openxmlformats.org/officeDocument/2006/relationships/image" Target="../media/image22.png"/><Relationship Id="rId4" Type="http://schemas.openxmlformats.org/officeDocument/2006/relationships/image" Target="../media/image21.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theme" Target="../theme/theme9.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84188"/>
            <a:ext cx="9144000" cy="6326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7"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pic>
        <p:nvPicPr>
          <p:cNvPr id="1030"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32" name="Picture 1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72000" y="150813"/>
            <a:ext cx="4572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 name="Footer Placeholder 2"/>
          <p:cNvSpPr>
            <a:spLocks noGrp="1"/>
          </p:cNvSpPr>
          <p:nvPr>
            <p:ph type="ftr" sz="quarter" idx="3"/>
          </p:nvPr>
        </p:nvSpPr>
        <p:spPr>
          <a:xfrm>
            <a:off x="0" y="6400800"/>
            <a:ext cx="8540750" cy="457200"/>
          </a:xfrm>
          <a:prstGeom prst="rect">
            <a:avLst/>
          </a:prstGeom>
          <a:noFill/>
        </p:spPr>
        <p:txBody>
          <a:bodyPr vert="horz" lIns="91440" tIns="45720" rIns="91440" bIns="45720" rtlCol="0" anchor="ctr"/>
          <a:lstStyle>
            <a:lvl1pPr algn="l">
              <a:buNone/>
              <a:defRPr sz="1000">
                <a:solidFill>
                  <a:schemeClr val="bg1"/>
                </a:solidFill>
                <a:cs typeface="Arial" pitchFamily="34" charset="0"/>
              </a:defRPr>
            </a:lvl1pPr>
          </a:lstStyle>
          <a:p>
            <a:pPr fontAlgn="base">
              <a:spcAft>
                <a:spcPct val="0"/>
              </a:spcAft>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400799"/>
            <a:chOff x="0" y="1"/>
            <a:chExt cx="9144000" cy="6477001"/>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8858250" y="1"/>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05838" cy="4572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3600">
          <a:solidFill>
            <a:srgbClr val="005EA4"/>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80695" cy="1040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324303"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smtClean="0"/>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605838" cy="498143"/>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Lst>
  <p:transition/>
  <p:timing>
    <p:tnLst>
      <p:par>
        <p:cTn id="1" dur="indefinite" restart="never" nodeType="tmRoot"/>
      </p:par>
    </p:tnLst>
  </p:timing>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542704"/>
            <a:chOff x="0" y="1"/>
            <a:chExt cx="9144000" cy="6542704"/>
          </a:xfrm>
        </p:grpSpPr>
        <p:pic>
          <p:nvPicPr>
            <p:cNvPr id="3074"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41886"/>
            <a:ext cx="8615363" cy="516114"/>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Lst>
  <p:timing>
    <p:tnLst>
      <p:par>
        <p:cT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userDrawn="1">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Table 1</a:t>
            </a:r>
          </a:p>
        </p:txBody>
      </p:sp>
      <p:sp>
        <p:nvSpPr>
          <p:cNvPr id="3077" name="Rectangle 3"/>
          <p:cNvSpPr>
            <a:spLocks noGrp="1" noChangeArrowheads="1"/>
          </p:cNvSpPr>
          <p:nvPr userDrawn="1">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userDrawn="1">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userDrawn="1"/>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userDrawn="1"/>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userDrawn="1">
            <p:ph type="ftr" sz="quarter" idx="3"/>
          </p:nvPr>
        </p:nvSpPr>
        <p:spPr>
          <a:xfrm>
            <a:off x="0" y="6352697"/>
            <a:ext cx="8615363" cy="505303"/>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timing>
    <p:tnLst>
      <p:par>
        <p:cT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6200000">
            <a:off x="-2647949"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77788"/>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605838" cy="5334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9"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5400000">
            <a:off x="6191250"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 id="2147483683" r:id="rId2"/>
  </p:sldLayoutIdLst>
  <p:transition/>
  <p:timing>
    <p:tnLst>
      <p:par>
        <p:cTn id="1" dur="indefinite" restart="never" nodeType="tmRoot"/>
      </p:par>
    </p:tnLst>
  </p:timing>
  <p:hf hdr="0" dt="0"/>
  <p:txStyles>
    <p:titleStyle>
      <a:lvl1pPr algn="ctr" rtl="0" eaLnBrk="0" fontAlgn="base" hangingPunct="0">
        <a:spcBef>
          <a:spcPct val="0"/>
        </a:spcBef>
        <a:spcAft>
          <a:spcPct val="0"/>
        </a:spcAft>
        <a:defRPr sz="4000">
          <a:solidFill>
            <a:schemeClr val="accent6">
              <a:lumMod val="50000"/>
            </a:schemeClr>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5126" name="Picture 1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5127" name="Group 2"/>
          <p:cNvGrpSpPr>
            <a:grpSpLocks/>
          </p:cNvGrpSpPr>
          <p:nvPr userDrawn="1"/>
        </p:nvGrpSpPr>
        <p:grpSpPr bwMode="auto">
          <a:xfrm>
            <a:off x="8561388" y="0"/>
            <a:ext cx="582612" cy="609600"/>
            <a:chOff x="8513384" y="0"/>
            <a:chExt cx="582991" cy="609600"/>
          </a:xfrm>
        </p:grpSpPr>
        <p:pic>
          <p:nvPicPr>
            <p:cNvPr id="5128" name="Picture 1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129" name="Picture 1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 id="2147483682" r:id="rId2"/>
  </p:sldLayoutIdLst>
  <p:timing>
    <p:tnLst>
      <p:par>
        <p:cTn id="1" dur="indefinite" restart="never" nodeType="tmRoot"/>
      </p:par>
    </p:tnLst>
  </p:timing>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ASK THE EXPERTS</a:t>
            </a:r>
          </a:p>
        </p:txBody>
      </p:sp>
      <p:pic>
        <p:nvPicPr>
          <p:cNvPr id="102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grpSp>
        <p:nvGrpSpPr>
          <p:cNvPr id="3" name="Group 2"/>
          <p:cNvGrpSpPr/>
          <p:nvPr userDrawn="1"/>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userDrawn="1"/>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637588" cy="533401"/>
          </a:xfrm>
          <a:prstGeom prst="rect">
            <a:avLst/>
          </a:prstGeom>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wipe(left)">
                                      <p:cBhvr>
                                        <p:cTn id="11" dur="500"/>
                                        <p:tgtEl>
                                          <p:spTgt spid="1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500"/>
                                        <p:tgtEl>
                                          <p:spTgt spid="1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wipe(left)">
                                      <p:cBhvr>
                                        <p:cTn id="19" dur="500"/>
                                        <p:tgtEl>
                                          <p:spTgt spid="1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wipe(left)">
                                      <p:cBhvr>
                                        <p:cTn id="23"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hyperlink" Target="../../../../../../Program%20Files/TurningPoint/2003/Questions.html"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2"/>
          </p:nvPr>
        </p:nvSpPr>
        <p:spPr>
          <a:xfrm>
            <a:off x="2133601" y="3429000"/>
            <a:ext cx="7010399" cy="2514600"/>
          </a:xfrm>
        </p:spPr>
        <p:txBody>
          <a:bodyPr/>
          <a:lstStyle/>
          <a:p>
            <a:pPr>
              <a:defRPr/>
            </a:pPr>
            <a:r>
              <a:rPr lang="en-US" sz="5400" dirty="0"/>
              <a:t>The Basic Tools of Finance</a:t>
            </a:r>
          </a:p>
        </p:txBody>
      </p:sp>
      <p:sp>
        <p:nvSpPr>
          <p:cNvPr id="11" name="Text Placeholder 10"/>
          <p:cNvSpPr>
            <a:spLocks noGrp="1"/>
          </p:cNvSpPr>
          <p:nvPr>
            <p:ph type="body" sz="quarter" idx="16"/>
          </p:nvPr>
        </p:nvSpPr>
        <p:spPr/>
        <p:txBody>
          <a:bodyPr/>
          <a:lstStyle/>
          <a:p>
            <a:r>
              <a:rPr lang="en-US" dirty="0" smtClean="0"/>
              <a:t>CHAPTER</a:t>
            </a:r>
          </a:p>
          <a:p>
            <a:r>
              <a:rPr lang="en-US" sz="6600" dirty="0" smtClean="0">
                <a:solidFill>
                  <a:schemeClr val="tx2"/>
                </a:solidFill>
                <a:latin typeface="Cambria Math" panose="02040503050406030204" pitchFamily="18" charset="0"/>
                <a:ea typeface="Cambria Math" panose="02040503050406030204" pitchFamily="18" charset="0"/>
              </a:rPr>
              <a:t>27</a:t>
            </a:r>
            <a:endParaRPr lang="en-US" sz="6600" dirty="0">
              <a:solidFill>
                <a:schemeClr val="tx2"/>
              </a:solidFill>
              <a:latin typeface="Cambria Math" panose="02040503050406030204" pitchFamily="18" charset="0"/>
              <a:ea typeface="Cambria Math" panose="02040503050406030204" pitchFamily="18" charset="0"/>
            </a:endParaRPr>
          </a:p>
        </p:txBody>
      </p:sp>
      <p:sp>
        <p:nvSpPr>
          <p:cNvPr id="5" name="Footer Placeholder 4"/>
          <p:cNvSpPr>
            <a:spLocks noGrp="1"/>
          </p:cNvSpPr>
          <p:nvPr>
            <p:ph type="ftr" sz="quarter" idx="15"/>
          </p:nvPr>
        </p:nvSpPr>
        <p:spPr/>
        <p:txBody>
          <a:bodyPr/>
          <a:lstStyle/>
          <a:p>
            <a:pPr>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
        <p:nvSpPr>
          <p:cNvPr id="6" name="Slide Number Placeholder 5"/>
          <p:cNvSpPr>
            <a:spLocks noGrp="1"/>
          </p:cNvSpPr>
          <p:nvPr>
            <p:ph type="sldNum" sz="quarter" idx="14"/>
          </p:nvPr>
        </p:nvSpPr>
        <p:spPr/>
        <p:txBody>
          <a:bodyPr/>
          <a:lstStyle/>
          <a:p>
            <a:pPr>
              <a:defRPr/>
            </a:pPr>
            <a:fld id="{CABCAE2A-3771-4BE5-9C85-74C66AABFB75}" type="slidenum">
              <a:rPr lang="en-US" smtClean="0">
                <a:solidFill>
                  <a:srgbClr val="FFFFFF"/>
                </a:solidFill>
              </a:rPr>
              <a:pPr>
                <a:defRPr/>
              </a:pPr>
              <a:t>1</a:t>
            </a:fld>
            <a:endParaRPr lang="en-US" dirty="0">
              <a:solidFill>
                <a:srgbClr val="FFFFFF"/>
              </a:solidFill>
            </a:endParaRPr>
          </a:p>
        </p:txBody>
      </p:sp>
    </p:spTree>
    <p:extLst>
      <p:ext uri="{BB962C8B-B14F-4D97-AF65-F5344CB8AC3E}">
        <p14:creationId xmlns:p14="http://schemas.microsoft.com/office/powerpoint/2010/main" val="296230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Compounding</a:t>
            </a:r>
          </a:p>
        </p:txBody>
      </p:sp>
      <p:sp>
        <p:nvSpPr>
          <p:cNvPr id="3" name="Content Placeholder 2"/>
          <p:cNvSpPr>
            <a:spLocks noGrp="1"/>
          </p:cNvSpPr>
          <p:nvPr>
            <p:ph idx="1"/>
          </p:nvPr>
        </p:nvSpPr>
        <p:spPr/>
        <p:txBody>
          <a:bodyPr/>
          <a:lstStyle/>
          <a:p>
            <a:r>
              <a:rPr lang="en-US" dirty="0"/>
              <a:t>Compounding:  </a:t>
            </a:r>
            <a:endParaRPr lang="en-US" dirty="0" smtClean="0"/>
          </a:p>
          <a:p>
            <a:pPr lvl="1"/>
            <a:r>
              <a:rPr lang="en-US" dirty="0" smtClean="0"/>
              <a:t>The </a:t>
            </a:r>
            <a:r>
              <a:rPr lang="en-US" dirty="0"/>
              <a:t>accumulation of a sum of money where the interest earned on the sum earns additional interest </a:t>
            </a:r>
          </a:p>
          <a:p>
            <a:r>
              <a:rPr lang="en-US" dirty="0"/>
              <a:t>Because of </a:t>
            </a:r>
            <a:r>
              <a:rPr lang="en-US" dirty="0" smtClean="0"/>
              <a:t>compounding</a:t>
            </a:r>
          </a:p>
          <a:p>
            <a:pPr lvl="1"/>
            <a:r>
              <a:rPr lang="en-US" dirty="0" smtClean="0"/>
              <a:t>Small </a:t>
            </a:r>
            <a:r>
              <a:rPr lang="en-US" dirty="0"/>
              <a:t>differences in interest rates lead to big differences over time</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96714024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Compounding</a:t>
            </a:r>
          </a:p>
        </p:txBody>
      </p:sp>
      <p:sp>
        <p:nvSpPr>
          <p:cNvPr id="3" name="Content Placeholder 2"/>
          <p:cNvSpPr>
            <a:spLocks noGrp="1"/>
          </p:cNvSpPr>
          <p:nvPr>
            <p:ph idx="1"/>
          </p:nvPr>
        </p:nvSpPr>
        <p:spPr/>
        <p:txBody>
          <a:bodyPr/>
          <a:lstStyle/>
          <a:p>
            <a:r>
              <a:rPr lang="en-US" dirty="0" smtClean="0"/>
              <a:t>Example</a:t>
            </a:r>
            <a:r>
              <a:rPr lang="en-US" dirty="0"/>
              <a:t>:  Buy $1000 worth of Microsoft stock, hold for 30 years.  </a:t>
            </a:r>
          </a:p>
          <a:p>
            <a:pPr lvl="1"/>
            <a:r>
              <a:rPr lang="en-US" dirty="0"/>
              <a:t>If rate of return = 0.08,  FV = $10,063</a:t>
            </a:r>
          </a:p>
          <a:p>
            <a:pPr lvl="1"/>
            <a:r>
              <a:rPr lang="en-US" dirty="0"/>
              <a:t>If rate of return = 0.10,  FV = $</a:t>
            </a:r>
            <a:r>
              <a:rPr lang="en-US" dirty="0" smtClean="0"/>
              <a:t>17,450</a:t>
            </a:r>
          </a:p>
          <a:p>
            <a:pPr lvl="1"/>
            <a:r>
              <a:rPr lang="en-US" dirty="0"/>
              <a:t>Thus, a 2% increase in the rate of return leads to over $7000 of additional interest earned over the 30 years.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11605067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Rule of 70</a:t>
            </a:r>
          </a:p>
        </p:txBody>
      </p:sp>
      <p:sp>
        <p:nvSpPr>
          <p:cNvPr id="3" name="Content Placeholder 2"/>
          <p:cNvSpPr>
            <a:spLocks noGrp="1"/>
          </p:cNvSpPr>
          <p:nvPr>
            <p:ph idx="1"/>
          </p:nvPr>
        </p:nvSpPr>
        <p:spPr/>
        <p:txBody>
          <a:bodyPr/>
          <a:lstStyle/>
          <a:p>
            <a:r>
              <a:rPr lang="en-US" dirty="0"/>
              <a:t>The Rule of 70:  </a:t>
            </a:r>
            <a:endParaRPr lang="en-US" dirty="0" smtClean="0"/>
          </a:p>
          <a:p>
            <a:pPr lvl="1"/>
            <a:r>
              <a:rPr lang="en-US" dirty="0" smtClean="0"/>
              <a:t>If </a:t>
            </a:r>
            <a:r>
              <a:rPr lang="en-US" dirty="0"/>
              <a:t>a variable grows at a rate of x percent per year, that variable will double in about 70/x years. </a:t>
            </a:r>
          </a:p>
          <a:p>
            <a:r>
              <a:rPr lang="en-US" dirty="0"/>
              <a:t>Example:  </a:t>
            </a:r>
          </a:p>
          <a:p>
            <a:pPr lvl="1"/>
            <a:r>
              <a:rPr lang="en-US" dirty="0"/>
              <a:t>If interest rate is 5%, a deposit will double in about 14 years.  </a:t>
            </a:r>
          </a:p>
          <a:p>
            <a:pPr lvl="1"/>
            <a:r>
              <a:rPr lang="en-US" dirty="0"/>
              <a:t>If interest rate is 7%, a deposit will double in about 10 years.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79418151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Aversion</a:t>
            </a:r>
          </a:p>
        </p:txBody>
      </p:sp>
      <p:sp>
        <p:nvSpPr>
          <p:cNvPr id="3" name="Content Placeholder 2"/>
          <p:cNvSpPr>
            <a:spLocks noGrp="1"/>
          </p:cNvSpPr>
          <p:nvPr>
            <p:ph idx="1"/>
          </p:nvPr>
        </p:nvSpPr>
        <p:spPr>
          <a:xfrm>
            <a:off x="277813" y="1025525"/>
            <a:ext cx="8866187" cy="5422900"/>
          </a:xfrm>
        </p:spPr>
        <p:txBody>
          <a:bodyPr/>
          <a:lstStyle/>
          <a:p>
            <a:r>
              <a:rPr lang="en-US" dirty="0"/>
              <a:t>Most people are risk averse—they dislike uncertainty.  </a:t>
            </a:r>
          </a:p>
          <a:p>
            <a:pPr lvl="1"/>
            <a:r>
              <a:rPr lang="en-US" dirty="0"/>
              <a:t>Example: </a:t>
            </a:r>
            <a:r>
              <a:rPr lang="en-US" dirty="0" smtClean="0"/>
              <a:t>You </a:t>
            </a:r>
            <a:r>
              <a:rPr lang="en-US" dirty="0"/>
              <a:t>are offered the following gamble</a:t>
            </a:r>
            <a:r>
              <a:rPr lang="en-US" dirty="0" smtClean="0"/>
              <a:t>. Toss </a:t>
            </a:r>
            <a:r>
              <a:rPr lang="en-US" dirty="0"/>
              <a:t>a fair </a:t>
            </a:r>
            <a:r>
              <a:rPr lang="en-US" dirty="0" smtClean="0"/>
              <a:t>coin: </a:t>
            </a:r>
            <a:endParaRPr lang="en-US" dirty="0"/>
          </a:p>
          <a:p>
            <a:pPr lvl="2"/>
            <a:r>
              <a:rPr lang="en-US" dirty="0"/>
              <a:t>If heads, </a:t>
            </a:r>
            <a:r>
              <a:rPr lang="en-US" dirty="0" smtClean="0"/>
              <a:t>win </a:t>
            </a:r>
            <a:r>
              <a:rPr lang="en-US" dirty="0"/>
              <a:t>$</a:t>
            </a:r>
            <a:r>
              <a:rPr lang="en-US" dirty="0" smtClean="0"/>
              <a:t>1000; If </a:t>
            </a:r>
            <a:r>
              <a:rPr lang="en-US" dirty="0"/>
              <a:t>tails, you lose $</a:t>
            </a:r>
            <a:r>
              <a:rPr lang="en-US" dirty="0" smtClean="0"/>
              <a:t>1000</a:t>
            </a:r>
            <a:endParaRPr lang="en-US" dirty="0"/>
          </a:p>
          <a:p>
            <a:pPr lvl="1"/>
            <a:r>
              <a:rPr lang="en-US" dirty="0" smtClean="0"/>
              <a:t>Should </a:t>
            </a:r>
            <a:r>
              <a:rPr lang="en-US" dirty="0"/>
              <a:t>you take this gamble?</a:t>
            </a:r>
          </a:p>
          <a:p>
            <a:pPr lvl="2"/>
            <a:r>
              <a:rPr lang="en-US" dirty="0"/>
              <a:t>If you are risk averse, the pain of </a:t>
            </a:r>
            <a:r>
              <a:rPr lang="en-US" dirty="0" smtClean="0"/>
              <a:t>losing $1000 </a:t>
            </a:r>
            <a:r>
              <a:rPr lang="en-US" dirty="0"/>
              <a:t>would exceed the pleasure of winning $1000. </a:t>
            </a:r>
            <a:endParaRPr lang="en-US" dirty="0" smtClean="0"/>
          </a:p>
          <a:p>
            <a:pPr lvl="2"/>
            <a:r>
              <a:rPr lang="en-US" dirty="0" smtClean="0"/>
              <a:t>Since </a:t>
            </a:r>
            <a:r>
              <a:rPr lang="en-US" dirty="0"/>
              <a:t>both outcomes are equally </a:t>
            </a:r>
            <a:r>
              <a:rPr lang="en-US" dirty="0" smtClean="0"/>
              <a:t>likely, you </a:t>
            </a:r>
            <a:r>
              <a:rPr lang="en-US" dirty="0"/>
              <a:t>should not take this gamble. </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85513282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sz="3400" dirty="0" smtClean="0"/>
              <a:t>The Utility Function</a:t>
            </a:r>
          </a:p>
        </p:txBody>
      </p:sp>
      <p:sp>
        <p:nvSpPr>
          <p:cNvPr id="154644" name="Rectangle 20"/>
          <p:cNvSpPr>
            <a:spLocks noGrp="1" noChangeArrowheads="1"/>
          </p:cNvSpPr>
          <p:nvPr>
            <p:ph type="body" sz="quarter" idx="12"/>
          </p:nvPr>
        </p:nvSpPr>
        <p:spPr>
          <a:xfrm>
            <a:off x="36786" y="935038"/>
            <a:ext cx="4001814" cy="5191125"/>
          </a:xfrm>
          <a:solidFill>
            <a:srgbClr val="FFCCFF"/>
          </a:solidFill>
          <a:ln>
            <a:noFill/>
            <a:miter lim="800000"/>
            <a:headEnd/>
            <a:tailEnd/>
          </a:ln>
          <a:effectLst>
            <a:outerShdw blurRad="50800" dist="38100" dir="2700000" algn="tl" rotWithShape="0">
              <a:prstClr val="black">
                <a:alpha val="40000"/>
              </a:prstClr>
            </a:outerShdw>
          </a:effectLst>
        </p:spPr>
        <p:txBody>
          <a:bodyPr/>
          <a:lstStyle/>
          <a:p>
            <a:pPr eaLnBrk="1" hangingPunct="1"/>
            <a:r>
              <a:rPr lang="en-US" sz="2800" b="1" u="sng" dirty="0">
                <a:cs typeface="Arial"/>
              </a:rPr>
              <a:t>Utility</a:t>
            </a:r>
            <a:r>
              <a:rPr lang="en-US" sz="2800" dirty="0">
                <a:cs typeface="Arial"/>
              </a:rPr>
              <a:t> is a subjective measure of well-being </a:t>
            </a:r>
            <a:br>
              <a:rPr lang="en-US" sz="2800" dirty="0">
                <a:cs typeface="Arial"/>
              </a:rPr>
            </a:br>
            <a:r>
              <a:rPr lang="en-US" sz="2800" dirty="0">
                <a:cs typeface="Arial"/>
              </a:rPr>
              <a:t>that depends on wealth.</a:t>
            </a:r>
          </a:p>
          <a:p>
            <a:pPr marL="0" indent="0" eaLnBrk="1" hangingPunct="1">
              <a:buFont typeface="Wingdings" pitchFamily="2" charset="2"/>
              <a:buNone/>
            </a:pPr>
            <a:endParaRPr lang="en-US" sz="2800" dirty="0" smtClean="0"/>
          </a:p>
          <a:p>
            <a:pPr marL="0" indent="0" eaLnBrk="1" hangingPunct="1">
              <a:buFont typeface="Wingdings" pitchFamily="2" charset="2"/>
              <a:buNone/>
            </a:pPr>
            <a:r>
              <a:rPr lang="en-US" sz="2800" dirty="0" smtClean="0"/>
              <a:t>As wealth rises, the curve becomes flatter due to </a:t>
            </a:r>
            <a:r>
              <a:rPr lang="en-US" sz="2800" u="sng" dirty="0" smtClean="0"/>
              <a:t>diminishing marginal utility</a:t>
            </a:r>
            <a:r>
              <a:rPr lang="en-US" sz="2800" dirty="0" smtClean="0"/>
              <a:t>: the more wealth a person has, the less extra utility he would get from an extra dollar.</a:t>
            </a:r>
          </a:p>
        </p:txBody>
      </p:sp>
      <p:sp>
        <p:nvSpPr>
          <p:cNvPr id="154627" name="Arc 3"/>
          <p:cNvSpPr>
            <a:spLocks/>
          </p:cNvSpPr>
          <p:nvPr/>
        </p:nvSpPr>
        <p:spPr bwMode="auto">
          <a:xfrm flipH="1">
            <a:off x="4892675" y="1776413"/>
            <a:ext cx="4127500" cy="3532187"/>
          </a:xfrm>
          <a:custGeom>
            <a:avLst/>
            <a:gdLst>
              <a:gd name="T0" fmla="*/ 2147483647 w 21412"/>
              <a:gd name="T1" fmla="*/ 0 h 20859"/>
              <a:gd name="T2" fmla="*/ 2147483647 w 21412"/>
              <a:gd name="T3" fmla="*/ 2147483647 h 20859"/>
              <a:gd name="T4" fmla="*/ 0 w 21412"/>
              <a:gd name="T5" fmla="*/ 2147483647 h 20859"/>
              <a:gd name="T6" fmla="*/ 0 60000 65536"/>
              <a:gd name="T7" fmla="*/ 0 60000 65536"/>
              <a:gd name="T8" fmla="*/ 0 60000 65536"/>
              <a:gd name="T9" fmla="*/ 0 w 21412"/>
              <a:gd name="T10" fmla="*/ 0 h 20859"/>
              <a:gd name="T11" fmla="*/ 21412 w 21412"/>
              <a:gd name="T12" fmla="*/ 20859 h 20859"/>
            </a:gdLst>
            <a:ahLst/>
            <a:cxnLst>
              <a:cxn ang="T6">
                <a:pos x="T0" y="T1"/>
              </a:cxn>
              <a:cxn ang="T7">
                <a:pos x="T2" y="T3"/>
              </a:cxn>
              <a:cxn ang="T8">
                <a:pos x="T4" y="T5"/>
              </a:cxn>
            </a:cxnLst>
            <a:rect l="T9" t="T10" r="T11" b="T12"/>
            <a:pathLst>
              <a:path w="21412" h="20859" fill="none" extrusionOk="0">
                <a:moveTo>
                  <a:pt x="5608" y="-1"/>
                </a:moveTo>
                <a:cubicBezTo>
                  <a:pt x="14030" y="2264"/>
                  <a:pt x="20264" y="9371"/>
                  <a:pt x="21412" y="18016"/>
                </a:cubicBezTo>
              </a:path>
              <a:path w="21412" h="20859" stroke="0" extrusionOk="0">
                <a:moveTo>
                  <a:pt x="5608" y="-1"/>
                </a:moveTo>
                <a:cubicBezTo>
                  <a:pt x="14030" y="2264"/>
                  <a:pt x="20264" y="9371"/>
                  <a:pt x="21412" y="18016"/>
                </a:cubicBezTo>
                <a:lnTo>
                  <a:pt x="0" y="20859"/>
                </a:lnTo>
                <a:lnTo>
                  <a:pt x="5608" y="-1"/>
                </a:lnTo>
                <a:close/>
              </a:path>
            </a:pathLst>
          </a:custGeom>
          <a:noFill/>
          <a:ln w="38100">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2" name="Group 4"/>
          <p:cNvGrpSpPr>
            <a:grpSpLocks/>
          </p:cNvGrpSpPr>
          <p:nvPr/>
        </p:nvGrpSpPr>
        <p:grpSpPr bwMode="auto">
          <a:xfrm>
            <a:off x="3913188" y="1028700"/>
            <a:ext cx="4737100" cy="4211638"/>
            <a:chOff x="2465" y="648"/>
            <a:chExt cx="2984" cy="2653"/>
          </a:xfrm>
        </p:grpSpPr>
        <p:grpSp>
          <p:nvGrpSpPr>
            <p:cNvPr id="19475" name="Group 5"/>
            <p:cNvGrpSpPr>
              <a:grpSpLocks/>
            </p:cNvGrpSpPr>
            <p:nvPr/>
          </p:nvGrpSpPr>
          <p:grpSpPr bwMode="auto">
            <a:xfrm>
              <a:off x="3070" y="716"/>
              <a:ext cx="2311" cy="2329"/>
              <a:chOff x="1098" y="1361"/>
              <a:chExt cx="2116" cy="2027"/>
            </a:xfrm>
          </p:grpSpPr>
          <p:sp>
            <p:nvSpPr>
              <p:cNvPr id="19478" name="Line 6"/>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9" name="Line 7"/>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9476" name="Text Box 8"/>
            <p:cNvSpPr txBox="1">
              <a:spLocks noChangeArrowheads="1"/>
            </p:cNvSpPr>
            <p:nvPr/>
          </p:nvSpPr>
          <p:spPr bwMode="auto">
            <a:xfrm>
              <a:off x="4789" y="3071"/>
              <a:ext cx="6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a:cs typeface="Arial" charset="0"/>
                </a:rPr>
                <a:t>Wealth</a:t>
              </a:r>
            </a:p>
          </p:txBody>
        </p:sp>
        <p:sp>
          <p:nvSpPr>
            <p:cNvPr id="19477" name="Text Box 9"/>
            <p:cNvSpPr txBox="1">
              <a:spLocks noChangeArrowheads="1"/>
            </p:cNvSpPr>
            <p:nvPr/>
          </p:nvSpPr>
          <p:spPr bwMode="auto">
            <a:xfrm>
              <a:off x="2465" y="648"/>
              <a:ext cx="6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a:cs typeface="Arial" charset="0"/>
                </a:rPr>
                <a:t>Utility</a:t>
              </a:r>
            </a:p>
          </p:txBody>
        </p:sp>
      </p:grpSp>
      <p:grpSp>
        <p:nvGrpSpPr>
          <p:cNvPr id="4" name="Group 10"/>
          <p:cNvGrpSpPr>
            <a:grpSpLocks/>
          </p:cNvGrpSpPr>
          <p:nvPr/>
        </p:nvGrpSpPr>
        <p:grpSpPr bwMode="auto">
          <a:xfrm>
            <a:off x="4878388" y="2416175"/>
            <a:ext cx="1592262" cy="2413000"/>
            <a:chOff x="357" y="2450"/>
            <a:chExt cx="795" cy="646"/>
          </a:xfrm>
        </p:grpSpPr>
        <p:sp>
          <p:nvSpPr>
            <p:cNvPr id="19473" name="Line 11"/>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9474" name="Line 12"/>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 name="Group 13"/>
          <p:cNvGrpSpPr>
            <a:grpSpLocks/>
          </p:cNvGrpSpPr>
          <p:nvPr/>
        </p:nvGrpSpPr>
        <p:grpSpPr bwMode="auto">
          <a:xfrm>
            <a:off x="5903913" y="4854575"/>
            <a:ext cx="1133475" cy="1271588"/>
            <a:chOff x="3397" y="3093"/>
            <a:chExt cx="714" cy="801"/>
          </a:xfrm>
        </p:grpSpPr>
        <p:sp>
          <p:nvSpPr>
            <p:cNvPr id="19471" name="Line 14"/>
            <p:cNvSpPr>
              <a:spLocks noChangeShapeType="1"/>
            </p:cNvSpPr>
            <p:nvPr/>
          </p:nvSpPr>
          <p:spPr bwMode="auto">
            <a:xfrm flipV="1">
              <a:off x="3753" y="3093"/>
              <a:ext cx="0" cy="372"/>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9472" name="Text Box 15"/>
            <p:cNvSpPr txBox="1">
              <a:spLocks noChangeArrowheads="1"/>
            </p:cNvSpPr>
            <p:nvPr/>
          </p:nvSpPr>
          <p:spPr bwMode="auto">
            <a:xfrm>
              <a:off x="3397" y="3434"/>
              <a:ext cx="714" cy="460"/>
            </a:xfrm>
            <a:prstGeom prst="rect">
              <a:avLst/>
            </a:prstGeom>
            <a:solidFill>
              <a:srgbClr val="AFE1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dirty="0">
                  <a:cs typeface="Arial" charset="0"/>
                </a:rPr>
                <a:t>Current wealth</a:t>
              </a:r>
            </a:p>
          </p:txBody>
        </p:sp>
      </p:grpSp>
      <p:grpSp>
        <p:nvGrpSpPr>
          <p:cNvPr id="6" name="Group 16"/>
          <p:cNvGrpSpPr>
            <a:grpSpLocks/>
          </p:cNvGrpSpPr>
          <p:nvPr/>
        </p:nvGrpSpPr>
        <p:grpSpPr bwMode="auto">
          <a:xfrm>
            <a:off x="4869657" y="1136650"/>
            <a:ext cx="1570038" cy="1279525"/>
            <a:chOff x="1446" y="1324"/>
            <a:chExt cx="989" cy="806"/>
          </a:xfrm>
        </p:grpSpPr>
        <p:sp>
          <p:nvSpPr>
            <p:cNvPr id="19469" name="Line 17"/>
            <p:cNvSpPr>
              <a:spLocks noChangeShapeType="1"/>
            </p:cNvSpPr>
            <p:nvPr/>
          </p:nvSpPr>
          <p:spPr bwMode="auto">
            <a:xfrm rot="5400000" flipH="1" flipV="1">
              <a:off x="1459" y="1771"/>
              <a:ext cx="346" cy="372"/>
            </a:xfrm>
            <a:prstGeom prst="line">
              <a:avLst/>
            </a:prstGeom>
            <a:noFill/>
            <a:ln w="28575">
              <a:solidFill>
                <a:schemeClr val="tx1"/>
              </a:solidFill>
              <a:round/>
              <a:headEnd type="triangle" w="med" len="med"/>
              <a:tailEnd type="none" w="med" len="med"/>
            </a:ln>
            <a:extLst>
              <a:ext uri="{909E8E84-426E-40DD-AFC4-6F175D3DCCD1}">
                <a14:hiddenFill xmlns:a14="http://schemas.microsoft.com/office/drawing/2010/main">
                  <a:noFill/>
                </a14:hiddenFill>
              </a:ext>
            </a:extLst>
          </p:spPr>
          <p:txBody>
            <a:bodyPr/>
            <a:lstStyle/>
            <a:p>
              <a:endParaRPr lang="en-US"/>
            </a:p>
          </p:txBody>
        </p:sp>
        <p:sp>
          <p:nvSpPr>
            <p:cNvPr id="19470" name="Text Box 18"/>
            <p:cNvSpPr txBox="1">
              <a:spLocks noChangeArrowheads="1"/>
            </p:cNvSpPr>
            <p:nvPr/>
          </p:nvSpPr>
          <p:spPr bwMode="auto">
            <a:xfrm>
              <a:off x="1721" y="1324"/>
              <a:ext cx="714" cy="460"/>
            </a:xfrm>
            <a:prstGeom prst="rect">
              <a:avLst/>
            </a:prstGeom>
            <a:solidFill>
              <a:srgbClr val="AFE1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dirty="0">
                  <a:cs typeface="Arial" charset="0"/>
                </a:rPr>
                <a:t>Current utility</a:t>
              </a:r>
            </a:p>
          </p:txBody>
        </p:sp>
      </p:grpSp>
      <p:sp>
        <p:nvSpPr>
          <p:cNvPr id="19468"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3" name="Footer Placeholder 2"/>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Slide Number Placeholder 6"/>
          <p:cNvSpPr>
            <a:spLocks noGrp="1"/>
          </p:cNvSpPr>
          <p:nvPr>
            <p:ph type="sldNum" sz="quarter" idx="13"/>
          </p:nvPr>
        </p:nvSpPr>
        <p:spPr/>
        <p:txBody>
          <a:bodyPr/>
          <a:lstStyle/>
          <a:p>
            <a:pPr>
              <a:defRPr/>
            </a:pPr>
            <a:fld id="{2F37425F-5E17-4209-B948-B5CE2119E408}" type="slidenum">
              <a:rPr lang="en-US" smtClean="0"/>
              <a:pPr>
                <a:defRPr/>
              </a:pPr>
              <a:t>14</a:t>
            </a:fld>
            <a:endParaRPr lang="en-US" dirty="0"/>
          </a:p>
        </p:txBody>
      </p:sp>
    </p:spTree>
    <p:extLst>
      <p:ext uri="{BB962C8B-B14F-4D97-AF65-F5344CB8AC3E}">
        <p14:creationId xmlns:p14="http://schemas.microsoft.com/office/powerpoint/2010/main" val="416394602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par>
                          <p:cTn id="8" fill="hold" nodeType="with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154627"/>
                                        </p:tgtEl>
                                        <p:attrNameLst>
                                          <p:attrName>style.visibility</p:attrName>
                                        </p:attrNameLst>
                                      </p:cBhvr>
                                      <p:to>
                                        <p:strVal val="visible"/>
                                      </p:to>
                                    </p:set>
                                    <p:animEffect transition="in" filter="strips(upRight)">
                                      <p:cBhvr>
                                        <p:cTn id="11" dur="500"/>
                                        <p:tgtEl>
                                          <p:spTgt spid="154627"/>
                                        </p:tgtEl>
                                      </p:cBhvr>
                                    </p:animEffect>
                                  </p:childTnLst>
                                </p:cTn>
                              </p:par>
                            </p:childTnLst>
                          </p:cTn>
                        </p:par>
                        <p:par>
                          <p:cTn id="12" fill="hold" nodeType="with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4644">
                                            <p:bg/>
                                          </p:spTgt>
                                        </p:tgtEl>
                                        <p:attrNameLst>
                                          <p:attrName>style.visibility</p:attrName>
                                        </p:attrNameLst>
                                      </p:cBhvr>
                                      <p:to>
                                        <p:strVal val="visible"/>
                                      </p:to>
                                    </p:set>
                                    <p:animEffect transition="in" filter="fade">
                                      <p:cBhvr>
                                        <p:cTn id="15" dur="500"/>
                                        <p:tgtEl>
                                          <p:spTgt spid="154644">
                                            <p:bg/>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4644">
                                            <p:txEl>
                                              <p:pRg st="0" end="0"/>
                                            </p:txEl>
                                          </p:spTgt>
                                        </p:tgtEl>
                                        <p:attrNameLst>
                                          <p:attrName>style.visibility</p:attrName>
                                        </p:attrNameLst>
                                      </p:cBhvr>
                                      <p:to>
                                        <p:strVal val="visible"/>
                                      </p:to>
                                    </p:set>
                                    <p:animEffect transition="in" filter="fade">
                                      <p:cBhvr>
                                        <p:cTn id="18" dur="500"/>
                                        <p:tgtEl>
                                          <p:spTgt spid="15464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9"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strips(upLeft)">
                                      <p:cBhvr>
                                        <p:cTn id="23" dur="500"/>
                                        <p:tgtEl>
                                          <p:spTgt spid="5"/>
                                        </p:tgtEl>
                                      </p:cBhvr>
                                    </p:animEffect>
                                  </p:childTnLst>
                                </p:cTn>
                              </p:par>
                            </p:childTnLst>
                          </p:cTn>
                        </p:par>
                        <p:par>
                          <p:cTn id="24" fill="hold" nodeType="afterGroup">
                            <p:stCondLst>
                              <p:cond delay="500"/>
                            </p:stCondLst>
                            <p:childTnLst>
                              <p:par>
                                <p:cTn id="25" presetID="18" presetClass="entr" presetSubtype="9"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strips(upLeft)">
                                      <p:cBhvr>
                                        <p:cTn id="27" dur="500"/>
                                        <p:tgtEl>
                                          <p:spTgt spid="4"/>
                                        </p:tgtEl>
                                      </p:cBhvr>
                                    </p:animEffect>
                                  </p:childTnLst>
                                </p:cTn>
                              </p:par>
                            </p:childTnLst>
                          </p:cTn>
                        </p:par>
                        <p:par>
                          <p:cTn id="28" fill="hold" nodeType="afterGroup">
                            <p:stCondLst>
                              <p:cond delay="1000"/>
                            </p:stCondLst>
                            <p:childTnLst>
                              <p:par>
                                <p:cTn id="29" presetID="18" presetClass="entr" presetSubtype="9"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strips(upLeft)">
                                      <p:cBhvr>
                                        <p:cTn id="31" dur="500"/>
                                        <p:tgtEl>
                                          <p:spTgt spid="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4644">
                                            <p:txEl>
                                              <p:pRg st="2" end="2"/>
                                            </p:txEl>
                                          </p:spTgt>
                                        </p:tgtEl>
                                        <p:attrNameLst>
                                          <p:attrName>style.visibility</p:attrName>
                                        </p:attrNameLst>
                                      </p:cBhvr>
                                      <p:to>
                                        <p:strVal val="visible"/>
                                      </p:to>
                                    </p:set>
                                    <p:animEffect transition="in" filter="fade">
                                      <p:cBhvr>
                                        <p:cTn id="34" dur="500"/>
                                        <p:tgtEl>
                                          <p:spTgt spid="15464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44" grpId="0" uiExpand="1" build="p" animBg="1"/>
      <p:bldP spid="154627"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normAutofit fontScale="90000"/>
          </a:bodyPr>
          <a:lstStyle/>
          <a:p>
            <a:pPr eaLnBrk="1" hangingPunct="1"/>
            <a:r>
              <a:rPr lang="en-US" sz="3300" dirty="0" smtClean="0"/>
              <a:t>The Utility Function and Risk Aversion</a:t>
            </a:r>
          </a:p>
        </p:txBody>
      </p:sp>
      <p:sp>
        <p:nvSpPr>
          <p:cNvPr id="153603" name="Rectangle 3"/>
          <p:cNvSpPr>
            <a:spLocks noGrp="1" noChangeArrowheads="1"/>
          </p:cNvSpPr>
          <p:nvPr>
            <p:ph type="body" sz="quarter" idx="12"/>
          </p:nvPr>
        </p:nvSpPr>
        <p:spPr>
          <a:xfrm>
            <a:off x="228599" y="3886200"/>
            <a:ext cx="4378325" cy="2207139"/>
          </a:xfrm>
          <a:solidFill>
            <a:srgbClr val="FFCCFF"/>
          </a:solidFill>
          <a:ln>
            <a:noFill/>
            <a:miter lim="800000"/>
            <a:headEnd/>
            <a:tailEnd/>
          </a:ln>
          <a:effectLst>
            <a:outerShdw blurRad="50800" dist="38100" dir="2700000" algn="tl" rotWithShape="0">
              <a:prstClr val="black">
                <a:alpha val="40000"/>
              </a:prstClr>
            </a:outerShdw>
          </a:effectLst>
        </p:spPr>
        <p:txBody>
          <a:bodyPr/>
          <a:lstStyle/>
          <a:p>
            <a:pPr marL="0" indent="0" eaLnBrk="1" hangingPunct="1">
              <a:buFont typeface="Wingdings" pitchFamily="2" charset="2"/>
              <a:buNone/>
            </a:pPr>
            <a:r>
              <a:rPr lang="en-US" sz="2600" dirty="0" smtClean="0"/>
              <a:t>Because of diminishing marginal utility, </a:t>
            </a:r>
            <a:br>
              <a:rPr lang="en-US" sz="2600" dirty="0" smtClean="0"/>
            </a:br>
            <a:r>
              <a:rPr lang="en-US" sz="2600" dirty="0" smtClean="0"/>
              <a:t>a $1000 loss reduces utility more than a $1000 gain increases it. </a:t>
            </a:r>
          </a:p>
        </p:txBody>
      </p:sp>
      <p:sp>
        <p:nvSpPr>
          <p:cNvPr id="20486" name="Arc 4"/>
          <p:cNvSpPr>
            <a:spLocks/>
          </p:cNvSpPr>
          <p:nvPr/>
        </p:nvSpPr>
        <p:spPr bwMode="auto">
          <a:xfrm flipH="1">
            <a:off x="4892675" y="1776413"/>
            <a:ext cx="4127500" cy="3532187"/>
          </a:xfrm>
          <a:custGeom>
            <a:avLst/>
            <a:gdLst>
              <a:gd name="T0" fmla="*/ 2147483647 w 21412"/>
              <a:gd name="T1" fmla="*/ 0 h 20859"/>
              <a:gd name="T2" fmla="*/ 2147483647 w 21412"/>
              <a:gd name="T3" fmla="*/ 2147483647 h 20859"/>
              <a:gd name="T4" fmla="*/ 0 w 21412"/>
              <a:gd name="T5" fmla="*/ 2147483647 h 20859"/>
              <a:gd name="T6" fmla="*/ 0 60000 65536"/>
              <a:gd name="T7" fmla="*/ 0 60000 65536"/>
              <a:gd name="T8" fmla="*/ 0 60000 65536"/>
              <a:gd name="T9" fmla="*/ 0 w 21412"/>
              <a:gd name="T10" fmla="*/ 0 h 20859"/>
              <a:gd name="T11" fmla="*/ 21412 w 21412"/>
              <a:gd name="T12" fmla="*/ 20859 h 20859"/>
            </a:gdLst>
            <a:ahLst/>
            <a:cxnLst>
              <a:cxn ang="T6">
                <a:pos x="T0" y="T1"/>
              </a:cxn>
              <a:cxn ang="T7">
                <a:pos x="T2" y="T3"/>
              </a:cxn>
              <a:cxn ang="T8">
                <a:pos x="T4" y="T5"/>
              </a:cxn>
            </a:cxnLst>
            <a:rect l="T9" t="T10" r="T11" b="T12"/>
            <a:pathLst>
              <a:path w="21412" h="20859" fill="none" extrusionOk="0">
                <a:moveTo>
                  <a:pt x="5608" y="-1"/>
                </a:moveTo>
                <a:cubicBezTo>
                  <a:pt x="14030" y="2264"/>
                  <a:pt x="20264" y="9371"/>
                  <a:pt x="21412" y="18016"/>
                </a:cubicBezTo>
              </a:path>
              <a:path w="21412" h="20859" stroke="0" extrusionOk="0">
                <a:moveTo>
                  <a:pt x="5608" y="-1"/>
                </a:moveTo>
                <a:cubicBezTo>
                  <a:pt x="14030" y="2264"/>
                  <a:pt x="20264" y="9371"/>
                  <a:pt x="21412" y="18016"/>
                </a:cubicBezTo>
                <a:lnTo>
                  <a:pt x="0" y="20859"/>
                </a:lnTo>
                <a:lnTo>
                  <a:pt x="5608" y="-1"/>
                </a:lnTo>
                <a:close/>
              </a:path>
            </a:pathLst>
          </a:custGeom>
          <a:noFill/>
          <a:ln w="38100">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20487" name="Group 38"/>
          <p:cNvGrpSpPr>
            <a:grpSpLocks/>
          </p:cNvGrpSpPr>
          <p:nvPr/>
        </p:nvGrpSpPr>
        <p:grpSpPr bwMode="auto">
          <a:xfrm>
            <a:off x="3913188" y="1028700"/>
            <a:ext cx="4737100" cy="4211638"/>
            <a:chOff x="2465" y="648"/>
            <a:chExt cx="2984" cy="2653"/>
          </a:xfrm>
        </p:grpSpPr>
        <p:grpSp>
          <p:nvGrpSpPr>
            <p:cNvPr id="20510" name="Group 6"/>
            <p:cNvGrpSpPr>
              <a:grpSpLocks/>
            </p:cNvGrpSpPr>
            <p:nvPr/>
          </p:nvGrpSpPr>
          <p:grpSpPr bwMode="auto">
            <a:xfrm>
              <a:off x="3070" y="716"/>
              <a:ext cx="2311" cy="2329"/>
              <a:chOff x="1098" y="1361"/>
              <a:chExt cx="2116" cy="2027"/>
            </a:xfrm>
          </p:grpSpPr>
          <p:sp>
            <p:nvSpPr>
              <p:cNvPr id="20513" name="Line 7"/>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4" name="Line 8"/>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0511" name="Text Box 9"/>
            <p:cNvSpPr txBox="1">
              <a:spLocks noChangeArrowheads="1"/>
            </p:cNvSpPr>
            <p:nvPr/>
          </p:nvSpPr>
          <p:spPr bwMode="auto">
            <a:xfrm>
              <a:off x="4789" y="3071"/>
              <a:ext cx="6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a:cs typeface="Arial" charset="0"/>
                </a:rPr>
                <a:t>Wealth</a:t>
              </a:r>
            </a:p>
          </p:txBody>
        </p:sp>
        <p:sp>
          <p:nvSpPr>
            <p:cNvPr id="20512" name="Text Box 10"/>
            <p:cNvSpPr txBox="1">
              <a:spLocks noChangeArrowheads="1"/>
            </p:cNvSpPr>
            <p:nvPr/>
          </p:nvSpPr>
          <p:spPr bwMode="auto">
            <a:xfrm>
              <a:off x="2465" y="648"/>
              <a:ext cx="6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a:cs typeface="Arial" charset="0"/>
                </a:rPr>
                <a:t>Utility</a:t>
              </a:r>
            </a:p>
          </p:txBody>
        </p:sp>
      </p:grpSp>
      <p:grpSp>
        <p:nvGrpSpPr>
          <p:cNvPr id="20488" name="Group 11"/>
          <p:cNvGrpSpPr>
            <a:grpSpLocks/>
          </p:cNvGrpSpPr>
          <p:nvPr/>
        </p:nvGrpSpPr>
        <p:grpSpPr bwMode="auto">
          <a:xfrm>
            <a:off x="4878388" y="2416175"/>
            <a:ext cx="1592262" cy="2413000"/>
            <a:chOff x="357" y="2450"/>
            <a:chExt cx="795" cy="646"/>
          </a:xfrm>
        </p:grpSpPr>
        <p:sp>
          <p:nvSpPr>
            <p:cNvPr id="20508" name="Line 12"/>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09" name="Line 13"/>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 name="Group 14"/>
          <p:cNvGrpSpPr>
            <a:grpSpLocks/>
          </p:cNvGrpSpPr>
          <p:nvPr/>
        </p:nvGrpSpPr>
        <p:grpSpPr bwMode="auto">
          <a:xfrm>
            <a:off x="4883150" y="3138488"/>
            <a:ext cx="787400" cy="1690687"/>
            <a:chOff x="357" y="2450"/>
            <a:chExt cx="795" cy="646"/>
          </a:xfrm>
        </p:grpSpPr>
        <p:sp>
          <p:nvSpPr>
            <p:cNvPr id="20506" name="Line 15"/>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07" name="Line 16"/>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 name="Group 17"/>
          <p:cNvGrpSpPr>
            <a:grpSpLocks/>
          </p:cNvGrpSpPr>
          <p:nvPr/>
        </p:nvGrpSpPr>
        <p:grpSpPr bwMode="auto">
          <a:xfrm>
            <a:off x="4878388" y="1992313"/>
            <a:ext cx="2392362" cy="2836862"/>
            <a:chOff x="357" y="2450"/>
            <a:chExt cx="795" cy="646"/>
          </a:xfrm>
        </p:grpSpPr>
        <p:sp>
          <p:nvSpPr>
            <p:cNvPr id="20504" name="Line 18"/>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05" name="Line 19"/>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 name="Group 23"/>
          <p:cNvGrpSpPr>
            <a:grpSpLocks/>
          </p:cNvGrpSpPr>
          <p:nvPr/>
        </p:nvGrpSpPr>
        <p:grpSpPr bwMode="auto">
          <a:xfrm>
            <a:off x="5441950" y="4864100"/>
            <a:ext cx="1022350" cy="596900"/>
            <a:chOff x="3106" y="3099"/>
            <a:chExt cx="644" cy="376"/>
          </a:xfrm>
        </p:grpSpPr>
        <p:sp>
          <p:nvSpPr>
            <p:cNvPr id="20502" name="Text Box 24"/>
            <p:cNvSpPr txBox="1">
              <a:spLocks noChangeArrowheads="1"/>
            </p:cNvSpPr>
            <p:nvPr/>
          </p:nvSpPr>
          <p:spPr bwMode="auto">
            <a:xfrm>
              <a:off x="3106" y="3245"/>
              <a:ext cx="606" cy="23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–1000</a:t>
              </a:r>
            </a:p>
          </p:txBody>
        </p:sp>
        <p:sp>
          <p:nvSpPr>
            <p:cNvPr id="20503" name="AutoShape 25"/>
            <p:cNvSpPr>
              <a:spLocks/>
            </p:cNvSpPr>
            <p:nvPr/>
          </p:nvSpPr>
          <p:spPr bwMode="auto">
            <a:xfrm rot="-5400000">
              <a:off x="3446" y="2908"/>
              <a:ext cx="114" cy="495"/>
            </a:xfrm>
            <a:prstGeom prst="leftBrace">
              <a:avLst>
                <a:gd name="adj1" fmla="val 57010"/>
                <a:gd name="adj2" fmla="val 50000"/>
              </a:avLst>
            </a:prstGeom>
            <a:noFill/>
            <a:ln w="12700">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cs typeface="Arial" charset="0"/>
              </a:endParaRPr>
            </a:p>
          </p:txBody>
        </p:sp>
      </p:grpSp>
      <p:grpSp>
        <p:nvGrpSpPr>
          <p:cNvPr id="8" name="Group 26"/>
          <p:cNvGrpSpPr>
            <a:grpSpLocks/>
          </p:cNvGrpSpPr>
          <p:nvPr/>
        </p:nvGrpSpPr>
        <p:grpSpPr bwMode="auto">
          <a:xfrm>
            <a:off x="6483350" y="4864100"/>
            <a:ext cx="1011238" cy="593725"/>
            <a:chOff x="3762" y="3099"/>
            <a:chExt cx="637" cy="374"/>
          </a:xfrm>
        </p:grpSpPr>
        <p:sp>
          <p:nvSpPr>
            <p:cNvPr id="20500" name="Text Box 27"/>
            <p:cNvSpPr txBox="1">
              <a:spLocks noChangeArrowheads="1"/>
            </p:cNvSpPr>
            <p:nvPr/>
          </p:nvSpPr>
          <p:spPr bwMode="auto">
            <a:xfrm>
              <a:off x="3811" y="3243"/>
              <a:ext cx="588" cy="230"/>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dirty="0">
                  <a:cs typeface="Arial" charset="0"/>
                </a:rPr>
                <a:t>+1000</a:t>
              </a:r>
            </a:p>
          </p:txBody>
        </p:sp>
        <p:sp>
          <p:nvSpPr>
            <p:cNvPr id="20501" name="AutoShape 28"/>
            <p:cNvSpPr>
              <a:spLocks/>
            </p:cNvSpPr>
            <p:nvPr/>
          </p:nvSpPr>
          <p:spPr bwMode="auto">
            <a:xfrm rot="-5400000">
              <a:off x="3953" y="2908"/>
              <a:ext cx="114" cy="495"/>
            </a:xfrm>
            <a:prstGeom prst="leftBrace">
              <a:avLst>
                <a:gd name="adj1" fmla="val 57010"/>
                <a:gd name="adj2" fmla="val 50000"/>
              </a:avLst>
            </a:prstGeom>
            <a:noFill/>
            <a:ln w="127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cs typeface="Arial" charset="0"/>
              </a:endParaRPr>
            </a:p>
          </p:txBody>
        </p:sp>
      </p:grpSp>
      <p:grpSp>
        <p:nvGrpSpPr>
          <p:cNvPr id="9" name="Group 29"/>
          <p:cNvGrpSpPr>
            <a:grpSpLocks/>
          </p:cNvGrpSpPr>
          <p:nvPr/>
        </p:nvGrpSpPr>
        <p:grpSpPr bwMode="auto">
          <a:xfrm>
            <a:off x="2879725" y="2417763"/>
            <a:ext cx="1973263" cy="1174750"/>
            <a:chOff x="1814" y="1523"/>
            <a:chExt cx="1243" cy="740"/>
          </a:xfrm>
        </p:grpSpPr>
        <p:sp>
          <p:nvSpPr>
            <p:cNvPr id="20498" name="AutoShape 30"/>
            <p:cNvSpPr>
              <a:spLocks/>
            </p:cNvSpPr>
            <p:nvPr/>
          </p:nvSpPr>
          <p:spPr bwMode="auto">
            <a:xfrm>
              <a:off x="2943" y="1523"/>
              <a:ext cx="114" cy="453"/>
            </a:xfrm>
            <a:prstGeom prst="leftBrace">
              <a:avLst>
                <a:gd name="adj1" fmla="val 52173"/>
                <a:gd name="adj2" fmla="val 50000"/>
              </a:avLst>
            </a:prstGeom>
            <a:noFill/>
            <a:ln w="12700">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cs typeface="Arial" charset="0"/>
              </a:endParaRPr>
            </a:p>
          </p:txBody>
        </p:sp>
        <p:sp>
          <p:nvSpPr>
            <p:cNvPr id="20499" name="Text Box 31"/>
            <p:cNvSpPr txBox="1">
              <a:spLocks noChangeArrowheads="1"/>
            </p:cNvSpPr>
            <p:nvPr/>
          </p:nvSpPr>
          <p:spPr bwMode="auto">
            <a:xfrm>
              <a:off x="1814" y="1573"/>
              <a:ext cx="1088" cy="69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Utility loss from losing $1000</a:t>
              </a:r>
            </a:p>
          </p:txBody>
        </p:sp>
      </p:grpSp>
      <p:grpSp>
        <p:nvGrpSpPr>
          <p:cNvPr id="10" name="Group 32"/>
          <p:cNvGrpSpPr>
            <a:grpSpLocks/>
          </p:cNvGrpSpPr>
          <p:nvPr/>
        </p:nvGrpSpPr>
        <p:grpSpPr bwMode="auto">
          <a:xfrm>
            <a:off x="2295525" y="1614488"/>
            <a:ext cx="2557463" cy="798512"/>
            <a:chOff x="1446" y="1017"/>
            <a:chExt cx="1611" cy="503"/>
          </a:xfrm>
        </p:grpSpPr>
        <p:sp>
          <p:nvSpPr>
            <p:cNvPr id="20496" name="AutoShape 33"/>
            <p:cNvSpPr>
              <a:spLocks/>
            </p:cNvSpPr>
            <p:nvPr/>
          </p:nvSpPr>
          <p:spPr bwMode="auto">
            <a:xfrm>
              <a:off x="2943" y="1256"/>
              <a:ext cx="114" cy="264"/>
            </a:xfrm>
            <a:prstGeom prst="leftBrace">
              <a:avLst>
                <a:gd name="adj1" fmla="val 30405"/>
                <a:gd name="adj2" fmla="val 50000"/>
              </a:avLst>
            </a:prstGeom>
            <a:noFill/>
            <a:ln w="127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cs typeface="Arial" charset="0"/>
              </a:endParaRPr>
            </a:p>
          </p:txBody>
        </p:sp>
        <p:sp>
          <p:nvSpPr>
            <p:cNvPr id="20497" name="Text Box 34"/>
            <p:cNvSpPr txBox="1">
              <a:spLocks noChangeArrowheads="1"/>
            </p:cNvSpPr>
            <p:nvPr/>
          </p:nvSpPr>
          <p:spPr bwMode="auto">
            <a:xfrm>
              <a:off x="1446" y="1017"/>
              <a:ext cx="1456" cy="460"/>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dirty="0">
                  <a:cs typeface="Arial" charset="0"/>
                </a:rPr>
                <a:t>Utility gain from winning $1000</a:t>
              </a:r>
            </a:p>
          </p:txBody>
        </p:sp>
      </p:grpSp>
      <p:sp>
        <p:nvSpPr>
          <p:cNvPr id="20495"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2" name="Footer Placeholder 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3"/>
          </p:nvPr>
        </p:nvSpPr>
        <p:spPr/>
        <p:txBody>
          <a:bodyPr/>
          <a:lstStyle/>
          <a:p>
            <a:pPr>
              <a:defRPr/>
            </a:pPr>
            <a:fld id="{2F37425F-5E17-4209-B948-B5CE2119E408}" type="slidenum">
              <a:rPr lang="en-US" smtClean="0"/>
              <a:pPr>
                <a:defRPr/>
              </a:pPr>
              <a:t>15</a:t>
            </a:fld>
            <a:endParaRPr lang="en-US" dirty="0"/>
          </a:p>
        </p:txBody>
      </p:sp>
    </p:spTree>
    <p:extLst>
      <p:ext uri="{BB962C8B-B14F-4D97-AF65-F5344CB8AC3E}">
        <p14:creationId xmlns:p14="http://schemas.microsoft.com/office/powerpoint/2010/main" val="176867493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03">
                                            <p:bg/>
                                          </p:spTgt>
                                        </p:tgtEl>
                                        <p:attrNameLst>
                                          <p:attrName>style.visibility</p:attrName>
                                        </p:attrNameLst>
                                      </p:cBhvr>
                                      <p:to>
                                        <p:strVal val="visible"/>
                                      </p:to>
                                    </p:set>
                                    <p:animEffect transition="in" filter="fade">
                                      <p:cBhvr>
                                        <p:cTn id="7" dur="500"/>
                                        <p:tgtEl>
                                          <p:spTgt spid="153603">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3603">
                                            <p:txEl>
                                              <p:pRg st="0" end="0"/>
                                            </p:txEl>
                                          </p:spTgt>
                                        </p:tgtEl>
                                        <p:attrNameLst>
                                          <p:attrName>style.visibility</p:attrName>
                                        </p:attrNameLst>
                                      </p:cBhvr>
                                      <p:to>
                                        <p:strVal val="visible"/>
                                      </p:to>
                                    </p:set>
                                    <p:animEffect transition="in" filter="fade">
                                      <p:cBhvr>
                                        <p:cTn id="10" dur="500"/>
                                        <p:tgtEl>
                                          <p:spTgt spid="153603">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9"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strips(upLeft)">
                                      <p:cBhvr>
                                        <p:cTn id="15" dur="500"/>
                                        <p:tgtEl>
                                          <p:spTgt spid="7"/>
                                        </p:tgtEl>
                                      </p:cBhvr>
                                    </p:animEffect>
                                  </p:childTnLst>
                                </p:cTn>
                              </p:par>
                            </p:childTnLst>
                          </p:cTn>
                        </p:par>
                        <p:par>
                          <p:cTn id="16" fill="hold" nodeType="afterGroup">
                            <p:stCondLst>
                              <p:cond delay="500"/>
                            </p:stCondLst>
                            <p:childTnLst>
                              <p:par>
                                <p:cTn id="17" presetID="18" presetClass="entr" presetSubtype="9"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strips(upLeft)">
                                      <p:cBhvr>
                                        <p:cTn id="19" dur="500"/>
                                        <p:tgtEl>
                                          <p:spTgt spid="5"/>
                                        </p:tgtEl>
                                      </p:cBhvr>
                                    </p:animEffect>
                                  </p:childTnLst>
                                </p:cTn>
                              </p:par>
                            </p:childTnLst>
                          </p:cTn>
                        </p:par>
                        <p:par>
                          <p:cTn id="20" fill="hold" nodeType="afterGroup">
                            <p:stCondLst>
                              <p:cond delay="1000"/>
                            </p:stCondLst>
                            <p:childTnLst>
                              <p:par>
                                <p:cTn id="21" presetID="18" presetClass="entr" presetSubtype="9"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strips(upLeft)">
                                      <p:cBhvr>
                                        <p:cTn id="23" dur="500"/>
                                        <p:tgtEl>
                                          <p:spTgt spid="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3"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strips(upRight)">
                                      <p:cBhvr>
                                        <p:cTn id="28" dur="500"/>
                                        <p:tgtEl>
                                          <p:spTgt spid="8"/>
                                        </p:tgtEl>
                                      </p:cBhvr>
                                    </p:animEffect>
                                  </p:childTnLst>
                                </p:cTn>
                              </p:par>
                            </p:childTnLst>
                          </p:cTn>
                        </p:par>
                        <p:par>
                          <p:cTn id="29" fill="hold" nodeType="afterGroup">
                            <p:stCondLst>
                              <p:cond delay="500"/>
                            </p:stCondLst>
                            <p:childTnLst>
                              <p:par>
                                <p:cTn id="30" presetID="18" presetClass="entr" presetSubtype="9"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strips(upLeft)">
                                      <p:cBhvr>
                                        <p:cTn id="32" dur="500"/>
                                        <p:tgtEl>
                                          <p:spTgt spid="6"/>
                                        </p:tgtEl>
                                      </p:cBhvr>
                                    </p:animEffect>
                                  </p:childTnLst>
                                </p:cTn>
                              </p:par>
                            </p:childTnLst>
                          </p:cTn>
                        </p:par>
                        <p:par>
                          <p:cTn id="33" fill="hold" nodeType="afterGroup">
                            <p:stCondLst>
                              <p:cond delay="1000"/>
                            </p:stCondLst>
                            <p:childTnLst>
                              <p:par>
                                <p:cTn id="34" presetID="18" presetClass="entr" presetSubtype="9"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strips(upLeft)">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Risk With Insurance</a:t>
            </a:r>
          </a:p>
        </p:txBody>
      </p:sp>
      <p:sp>
        <p:nvSpPr>
          <p:cNvPr id="3" name="Content Placeholder 2"/>
          <p:cNvSpPr>
            <a:spLocks noGrp="1"/>
          </p:cNvSpPr>
          <p:nvPr>
            <p:ph idx="1"/>
          </p:nvPr>
        </p:nvSpPr>
        <p:spPr>
          <a:xfrm>
            <a:off x="277813" y="1025525"/>
            <a:ext cx="8866187" cy="5422900"/>
          </a:xfrm>
        </p:spPr>
        <p:txBody>
          <a:bodyPr/>
          <a:lstStyle/>
          <a:p>
            <a:r>
              <a:rPr lang="en-US" sz="3200" dirty="0"/>
              <a:t>How insurance </a:t>
            </a:r>
            <a:r>
              <a:rPr lang="en-US" sz="3200" dirty="0" smtClean="0"/>
              <a:t>works:</a:t>
            </a:r>
          </a:p>
          <a:p>
            <a:pPr lvl="1"/>
            <a:r>
              <a:rPr lang="en-US" sz="3000" dirty="0" smtClean="0"/>
              <a:t>A </a:t>
            </a:r>
            <a:r>
              <a:rPr lang="en-US" sz="3000" dirty="0"/>
              <a:t>person facing a risk pays a fee to the insurance company, which in return accepts </a:t>
            </a:r>
            <a:r>
              <a:rPr lang="en-US" sz="3000" dirty="0" smtClean="0"/>
              <a:t>part </a:t>
            </a:r>
            <a:r>
              <a:rPr lang="en-US" sz="3000" dirty="0"/>
              <a:t>or all of the risk.</a:t>
            </a:r>
          </a:p>
          <a:p>
            <a:r>
              <a:rPr lang="en-US" sz="3200" dirty="0"/>
              <a:t>Insurance </a:t>
            </a:r>
            <a:endParaRPr lang="en-US" sz="3200" dirty="0" smtClean="0"/>
          </a:p>
          <a:p>
            <a:pPr lvl="1"/>
            <a:r>
              <a:rPr lang="en-US" sz="3000" dirty="0" smtClean="0"/>
              <a:t>Allows </a:t>
            </a:r>
            <a:r>
              <a:rPr lang="en-US" sz="3000" dirty="0"/>
              <a:t>risks to be pooled, </a:t>
            </a:r>
            <a:r>
              <a:rPr lang="en-US" sz="3000" dirty="0" smtClean="0"/>
              <a:t>and </a:t>
            </a:r>
            <a:r>
              <a:rPr lang="en-US" sz="3000" dirty="0"/>
              <a:t>can make risk averse people better off:  </a:t>
            </a:r>
          </a:p>
          <a:p>
            <a:pPr lvl="2"/>
            <a:r>
              <a:rPr lang="en-US" dirty="0" smtClean="0"/>
              <a:t>E.g</a:t>
            </a:r>
            <a:r>
              <a:rPr lang="en-US" dirty="0"/>
              <a:t>., it is easier for 10,000 people to each bear 1/10,000 of the risk of a house burning down than for one person to bear </a:t>
            </a:r>
            <a:r>
              <a:rPr lang="en-US" dirty="0" smtClean="0"/>
              <a:t>entire </a:t>
            </a:r>
            <a:r>
              <a:rPr lang="en-US" dirty="0"/>
              <a:t>risk alone. </a:t>
            </a:r>
          </a:p>
          <a:p>
            <a:endParaRPr lang="en-US" sz="32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22571997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Two Problems in Insurance Markets</a:t>
            </a:r>
          </a:p>
        </p:txBody>
      </p:sp>
      <p:sp>
        <p:nvSpPr>
          <p:cNvPr id="3" name="Content Placeholder 2"/>
          <p:cNvSpPr>
            <a:spLocks noGrp="1"/>
          </p:cNvSpPr>
          <p:nvPr>
            <p:ph idx="1"/>
          </p:nvPr>
        </p:nvSpPr>
        <p:spPr>
          <a:xfrm>
            <a:off x="277813" y="1025525"/>
            <a:ext cx="8866187" cy="5422900"/>
          </a:xfrm>
        </p:spPr>
        <p:txBody>
          <a:bodyPr/>
          <a:lstStyle/>
          <a:p>
            <a:pPr marL="514350" indent="-514350">
              <a:buFont typeface="+mj-lt"/>
              <a:buAutoNum type="arabicPeriod"/>
            </a:pPr>
            <a:r>
              <a:rPr lang="en-US" dirty="0" smtClean="0"/>
              <a:t>Adverse </a:t>
            </a:r>
            <a:r>
              <a:rPr lang="en-US" dirty="0"/>
              <a:t>selection:  </a:t>
            </a:r>
            <a:endParaRPr lang="en-US" dirty="0" smtClean="0"/>
          </a:p>
          <a:p>
            <a:pPr marL="914400" lvl="1" indent="-514350"/>
            <a:r>
              <a:rPr lang="en-US" dirty="0" smtClean="0"/>
              <a:t>A </a:t>
            </a:r>
            <a:r>
              <a:rPr lang="en-US" dirty="0"/>
              <a:t>high-risk person benefits more from insurance, so is more likely to purchase it</a:t>
            </a:r>
            <a:r>
              <a:rPr lang="en-US" dirty="0" smtClean="0"/>
              <a:t>.  </a:t>
            </a:r>
            <a:endParaRPr lang="en-US" dirty="0"/>
          </a:p>
          <a:p>
            <a:pPr marL="514350" indent="-514350">
              <a:buFont typeface="+mj-lt"/>
              <a:buAutoNum type="arabicPeriod"/>
            </a:pPr>
            <a:r>
              <a:rPr lang="en-US" dirty="0" smtClean="0"/>
              <a:t>Moral </a:t>
            </a:r>
            <a:r>
              <a:rPr lang="en-US" dirty="0"/>
              <a:t>hazard:  </a:t>
            </a:r>
            <a:endParaRPr lang="en-US" dirty="0" smtClean="0"/>
          </a:p>
          <a:p>
            <a:pPr marL="914400" lvl="1" indent="-514350"/>
            <a:r>
              <a:rPr lang="en-US" dirty="0" smtClean="0"/>
              <a:t>People </a:t>
            </a:r>
            <a:r>
              <a:rPr lang="en-US" dirty="0"/>
              <a:t>with insurance have less incentive to avoid risky behavior. </a:t>
            </a:r>
            <a:endParaRPr lang="en-US" dirty="0" smtClean="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6118203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Two Problems in Insurance Markets</a:t>
            </a:r>
          </a:p>
        </p:txBody>
      </p:sp>
      <p:sp>
        <p:nvSpPr>
          <p:cNvPr id="3" name="Content Placeholder 2"/>
          <p:cNvSpPr>
            <a:spLocks noGrp="1"/>
          </p:cNvSpPr>
          <p:nvPr>
            <p:ph idx="1"/>
          </p:nvPr>
        </p:nvSpPr>
        <p:spPr>
          <a:xfrm>
            <a:off x="277813" y="1025525"/>
            <a:ext cx="8866187" cy="5422900"/>
          </a:xfrm>
        </p:spPr>
        <p:txBody>
          <a:bodyPr/>
          <a:lstStyle/>
          <a:p>
            <a:r>
              <a:rPr lang="en-US" dirty="0" smtClean="0"/>
              <a:t>Insurance </a:t>
            </a:r>
            <a:r>
              <a:rPr lang="en-US" dirty="0"/>
              <a:t>companies </a:t>
            </a:r>
            <a:endParaRPr lang="en-US" dirty="0" smtClean="0"/>
          </a:p>
          <a:p>
            <a:pPr lvl="1"/>
            <a:r>
              <a:rPr lang="en-US" dirty="0" smtClean="0"/>
              <a:t>Cannot </a:t>
            </a:r>
            <a:r>
              <a:rPr lang="en-US" dirty="0"/>
              <a:t>fully guard against these problems, so they must charge higher prices.  </a:t>
            </a:r>
          </a:p>
          <a:p>
            <a:pPr lvl="1"/>
            <a:r>
              <a:rPr lang="en-US" dirty="0"/>
              <a:t>As a result, low-risk people sometimes forego insurance and lose the benefits of risk-pooling</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406006868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sz="2800" dirty="0">
                <a:solidFill>
                  <a:schemeClr val="accent6">
                    <a:lumMod val="50000"/>
                  </a:schemeClr>
                </a:solidFill>
              </a:rPr>
              <a:t>Active Learning </a:t>
            </a:r>
            <a:r>
              <a:rPr lang="en-US" sz="2800" dirty="0" smtClean="0">
                <a:solidFill>
                  <a:schemeClr val="accent6">
                    <a:lumMod val="50000"/>
                  </a:schemeClr>
                </a:solidFill>
              </a:rPr>
              <a:t>2</a:t>
            </a:r>
            <a:r>
              <a:rPr lang="en-US" sz="2800" dirty="0">
                <a:solidFill>
                  <a:schemeClr val="accent6">
                    <a:lumMod val="50000"/>
                  </a:schemeClr>
                </a:solidFill>
              </a:rPr>
              <a:t>	</a:t>
            </a:r>
            <a:r>
              <a:rPr lang="en-US" sz="2800" dirty="0">
                <a:solidFill>
                  <a:srgbClr val="AE1221"/>
                </a:solidFill>
              </a:rPr>
              <a:t>Adverse selection or moral hazard?</a:t>
            </a:r>
            <a:endParaRPr lang="en-US" sz="2800" dirty="0"/>
          </a:p>
        </p:txBody>
      </p:sp>
      <p:sp>
        <p:nvSpPr>
          <p:cNvPr id="3" name="Content Placeholder 2"/>
          <p:cNvSpPr>
            <a:spLocks noGrp="1"/>
          </p:cNvSpPr>
          <p:nvPr>
            <p:ph idx="1"/>
          </p:nvPr>
        </p:nvSpPr>
        <p:spPr>
          <a:xfrm>
            <a:off x="304800" y="762000"/>
            <a:ext cx="8686800" cy="5686425"/>
          </a:xfrm>
        </p:spPr>
        <p:txBody>
          <a:bodyPr>
            <a:noAutofit/>
          </a:bodyPr>
          <a:lstStyle/>
          <a:p>
            <a:pPr marL="0" indent="0">
              <a:buNone/>
            </a:pPr>
            <a:r>
              <a:rPr lang="en-US" dirty="0">
                <a:solidFill>
                  <a:schemeClr val="accent6">
                    <a:lumMod val="50000"/>
                  </a:schemeClr>
                </a:solidFill>
              </a:rPr>
              <a:t>Identify whether each of the following is an example of adverse selection or moral hazard.</a:t>
            </a:r>
          </a:p>
          <a:p>
            <a:pPr marL="514350" indent="-514350">
              <a:buClr>
                <a:srgbClr val="C00000"/>
              </a:buClr>
              <a:buFont typeface="+mj-lt"/>
              <a:buAutoNum type="alphaUcPeriod"/>
            </a:pPr>
            <a:r>
              <a:rPr lang="en-US" sz="3000" dirty="0" smtClean="0">
                <a:solidFill>
                  <a:schemeClr val="tx1"/>
                </a:solidFill>
              </a:rPr>
              <a:t>Joe </a:t>
            </a:r>
            <a:r>
              <a:rPr lang="en-US" sz="3000" dirty="0">
                <a:solidFill>
                  <a:schemeClr val="tx1"/>
                </a:solidFill>
              </a:rPr>
              <a:t>begins smoking in bed after buying fire insurance.</a:t>
            </a:r>
          </a:p>
          <a:p>
            <a:pPr marL="514350" indent="-514350">
              <a:buClr>
                <a:srgbClr val="C00000"/>
              </a:buClr>
              <a:buFont typeface="+mj-lt"/>
              <a:buAutoNum type="alphaUcPeriod"/>
            </a:pPr>
            <a:r>
              <a:rPr lang="en-US" sz="3000" dirty="0" smtClean="0">
                <a:solidFill>
                  <a:schemeClr val="tx1"/>
                </a:solidFill>
              </a:rPr>
              <a:t>Both </a:t>
            </a:r>
            <a:r>
              <a:rPr lang="en-US" sz="3000" dirty="0">
                <a:solidFill>
                  <a:schemeClr val="tx1"/>
                </a:solidFill>
              </a:rPr>
              <a:t>of Susan’s parents lost their teeth to gum disease, so Susan buys dental insurance. </a:t>
            </a:r>
          </a:p>
          <a:p>
            <a:pPr marL="514350" indent="-514350">
              <a:buClr>
                <a:srgbClr val="C00000"/>
              </a:buClr>
              <a:buFont typeface="+mj-lt"/>
              <a:buAutoNum type="alphaUcPeriod"/>
            </a:pPr>
            <a:r>
              <a:rPr lang="en-US" sz="3000" dirty="0" smtClean="0">
                <a:solidFill>
                  <a:schemeClr val="tx1"/>
                </a:solidFill>
              </a:rPr>
              <a:t>When </a:t>
            </a:r>
            <a:r>
              <a:rPr lang="en-US" sz="3000" dirty="0">
                <a:solidFill>
                  <a:schemeClr val="tx1"/>
                </a:solidFill>
              </a:rPr>
              <a:t>Gertrude parks her Corvette convertible, she doesn’t bother putting the top up, because her insurance covers theft of any items left in the car.</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37708501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 for </a:t>
            </a:r>
            <a:r>
              <a:rPr lang="en-US" dirty="0"/>
              <a:t>the answers to these </a:t>
            </a:r>
            <a:r>
              <a:rPr lang="en-US" dirty="0" smtClean="0"/>
              <a:t>questions:</a:t>
            </a:r>
            <a:endParaRPr lang="en-US" dirty="0"/>
          </a:p>
        </p:txBody>
      </p:sp>
      <p:sp>
        <p:nvSpPr>
          <p:cNvPr id="3" name="Content Placeholder 2"/>
          <p:cNvSpPr>
            <a:spLocks noGrp="1"/>
          </p:cNvSpPr>
          <p:nvPr>
            <p:ph idx="1"/>
          </p:nvPr>
        </p:nvSpPr>
        <p:spPr>
          <a:xfrm>
            <a:off x="292912" y="1066800"/>
            <a:ext cx="8588375" cy="5410200"/>
          </a:xfrm>
        </p:spPr>
        <p:txBody>
          <a:bodyPr>
            <a:noAutofit/>
          </a:bodyPr>
          <a:lstStyle/>
          <a:p>
            <a:r>
              <a:rPr lang="en-US" sz="3200" dirty="0"/>
              <a:t>What is “present value”?  How can we use it to compare sums of money from different times?</a:t>
            </a:r>
          </a:p>
          <a:p>
            <a:r>
              <a:rPr lang="en-US" sz="3200" dirty="0"/>
              <a:t>Why are people risk averse?  </a:t>
            </a:r>
            <a:br>
              <a:rPr lang="en-US" sz="3200" dirty="0"/>
            </a:br>
            <a:r>
              <a:rPr lang="en-US" sz="3200" dirty="0"/>
              <a:t>How can risk-averse people use insurance </a:t>
            </a:r>
            <a:br>
              <a:rPr lang="en-US" sz="3200" dirty="0"/>
            </a:br>
            <a:r>
              <a:rPr lang="en-US" sz="3200" dirty="0"/>
              <a:t>and diversification to manage risk?  </a:t>
            </a:r>
          </a:p>
          <a:p>
            <a:r>
              <a:rPr lang="en-US" sz="3200" dirty="0"/>
              <a:t>What determines the value of an asset?  </a:t>
            </a:r>
            <a:br>
              <a:rPr lang="en-US" sz="3200" dirty="0"/>
            </a:br>
            <a:r>
              <a:rPr lang="en-US" sz="3200" dirty="0"/>
              <a:t>What is the “efficient markets hypothesis”?  </a:t>
            </a:r>
            <a:br>
              <a:rPr lang="en-US" sz="3200" dirty="0"/>
            </a:br>
            <a:r>
              <a:rPr lang="en-US" sz="3200" dirty="0"/>
              <a:t>Why is beating the market nearly impossible?</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a:t>
            </a:fld>
            <a:endParaRPr lang="en-US" dirty="0"/>
          </a:p>
        </p:txBody>
      </p:sp>
      <p:sp>
        <p:nvSpPr>
          <p:cNvPr id="5" name="Footer Placeholder 4"/>
          <p:cNvSpPr>
            <a:spLocks noGrp="1"/>
          </p:cNvSpPr>
          <p:nvPr>
            <p:ph type="ftr" sz="quarter" idx="11"/>
          </p:nvPr>
        </p:nvSpPr>
        <p:spPr/>
        <p:txBody>
          <a:body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73833117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a:t>
            </a:r>
            <a:r>
              <a:rPr lang="en-US" dirty="0" smtClean="0">
                <a:solidFill>
                  <a:schemeClr val="accent6">
                    <a:lumMod val="50000"/>
                  </a:schemeClr>
                </a:solidFill>
              </a:rPr>
              <a:t>2</a:t>
            </a:r>
            <a:r>
              <a:rPr lang="en-US" dirty="0">
                <a:solidFill>
                  <a:schemeClr val="accent6">
                    <a:lumMod val="50000"/>
                  </a:schemeClr>
                </a:solidFill>
              </a:rPr>
              <a:t>	</a:t>
            </a:r>
            <a:r>
              <a:rPr lang="en-US" dirty="0" smtClean="0">
                <a:solidFill>
                  <a:schemeClr val="accent6">
                    <a:lumMod val="50000"/>
                  </a:schemeClr>
                </a:solidFill>
              </a:rPr>
              <a:t>		</a:t>
            </a:r>
            <a:r>
              <a:rPr lang="en-US" dirty="0" smtClean="0">
                <a:solidFill>
                  <a:srgbClr val="AE1221"/>
                </a:solidFill>
              </a:rPr>
              <a:t>Answers</a:t>
            </a:r>
            <a:endParaRPr lang="en-US" dirty="0"/>
          </a:p>
        </p:txBody>
      </p:sp>
      <p:sp>
        <p:nvSpPr>
          <p:cNvPr id="3" name="Content Placeholder 2"/>
          <p:cNvSpPr>
            <a:spLocks noGrp="1"/>
          </p:cNvSpPr>
          <p:nvPr>
            <p:ph idx="1"/>
          </p:nvPr>
        </p:nvSpPr>
        <p:spPr>
          <a:xfrm>
            <a:off x="304800" y="762000"/>
            <a:ext cx="8686800" cy="5686425"/>
          </a:xfrm>
        </p:spPr>
        <p:txBody>
          <a:bodyPr>
            <a:noAutofit/>
          </a:bodyPr>
          <a:lstStyle/>
          <a:p>
            <a:pPr marL="514350" indent="-514350">
              <a:buClr>
                <a:srgbClr val="C00000"/>
              </a:buClr>
              <a:buFont typeface="+mj-lt"/>
              <a:buAutoNum type="alphaUcPeriod"/>
            </a:pPr>
            <a:r>
              <a:rPr lang="en-US" sz="3000" dirty="0" smtClean="0">
                <a:solidFill>
                  <a:schemeClr val="tx1"/>
                </a:solidFill>
              </a:rPr>
              <a:t>Joe </a:t>
            </a:r>
            <a:r>
              <a:rPr lang="en-US" sz="3000" dirty="0">
                <a:solidFill>
                  <a:schemeClr val="tx1"/>
                </a:solidFill>
              </a:rPr>
              <a:t>begins smoking in bed after buying fire insurance</a:t>
            </a:r>
            <a:r>
              <a:rPr lang="en-US" sz="3000" dirty="0" smtClean="0">
                <a:solidFill>
                  <a:schemeClr val="tx1"/>
                </a:solidFill>
              </a:rPr>
              <a:t>.</a:t>
            </a:r>
          </a:p>
          <a:p>
            <a:pPr marL="400050" lvl="1" indent="0">
              <a:buClr>
                <a:srgbClr val="C00000"/>
              </a:buClr>
              <a:buNone/>
            </a:pPr>
            <a:r>
              <a:rPr lang="en-US" sz="3000" b="1" i="1" dirty="0" smtClean="0">
                <a:solidFill>
                  <a:srgbClr val="005EA4"/>
                </a:solidFill>
                <a:latin typeface="Cambria" panose="02040503050406030204" pitchFamily="18" charset="0"/>
              </a:rPr>
              <a:t>	Moral hazard</a:t>
            </a:r>
            <a:endParaRPr lang="en-US" sz="3000" b="1" i="1" dirty="0">
              <a:solidFill>
                <a:srgbClr val="005EA4"/>
              </a:solidFill>
              <a:latin typeface="Cambria" panose="02040503050406030204" pitchFamily="18" charset="0"/>
            </a:endParaRPr>
          </a:p>
          <a:p>
            <a:pPr marL="514350" indent="-514350">
              <a:buClr>
                <a:srgbClr val="C00000"/>
              </a:buClr>
              <a:buFont typeface="+mj-lt"/>
              <a:buAutoNum type="alphaUcPeriod"/>
            </a:pPr>
            <a:r>
              <a:rPr lang="en-US" sz="3000" dirty="0" smtClean="0">
                <a:solidFill>
                  <a:schemeClr val="tx1"/>
                </a:solidFill>
              </a:rPr>
              <a:t>Both </a:t>
            </a:r>
            <a:r>
              <a:rPr lang="en-US" sz="3000" dirty="0">
                <a:solidFill>
                  <a:schemeClr val="tx1"/>
                </a:solidFill>
              </a:rPr>
              <a:t>of Susan’s parents lost their teeth to gum disease, so Susan buys dental insurance. </a:t>
            </a:r>
            <a:endParaRPr lang="en-US" sz="3000" dirty="0" smtClean="0">
              <a:solidFill>
                <a:schemeClr val="tx1"/>
              </a:solidFill>
            </a:endParaRPr>
          </a:p>
          <a:p>
            <a:pPr marL="400050" lvl="1" indent="0">
              <a:buClr>
                <a:srgbClr val="C00000"/>
              </a:buClr>
              <a:buNone/>
            </a:pPr>
            <a:r>
              <a:rPr lang="en-US" sz="3000" b="1" i="1" dirty="0" smtClean="0">
                <a:solidFill>
                  <a:srgbClr val="005EA4"/>
                </a:solidFill>
                <a:latin typeface="Cambria" panose="02040503050406030204" pitchFamily="18" charset="0"/>
              </a:rPr>
              <a:t>	Adverse selection </a:t>
            </a:r>
            <a:endParaRPr lang="en-US" sz="3000" b="1" i="1" dirty="0">
              <a:solidFill>
                <a:srgbClr val="005EA4"/>
              </a:solidFill>
              <a:latin typeface="Cambria" panose="02040503050406030204" pitchFamily="18" charset="0"/>
            </a:endParaRPr>
          </a:p>
          <a:p>
            <a:pPr marL="514350" indent="-514350">
              <a:buClr>
                <a:srgbClr val="C00000"/>
              </a:buClr>
              <a:buFont typeface="+mj-lt"/>
              <a:buAutoNum type="alphaUcPeriod"/>
            </a:pPr>
            <a:r>
              <a:rPr lang="en-US" sz="3000" dirty="0" smtClean="0">
                <a:solidFill>
                  <a:schemeClr val="tx1"/>
                </a:solidFill>
              </a:rPr>
              <a:t>When </a:t>
            </a:r>
            <a:r>
              <a:rPr lang="en-US" sz="3000" dirty="0">
                <a:solidFill>
                  <a:schemeClr val="tx1"/>
                </a:solidFill>
              </a:rPr>
              <a:t>Gertrude parks her Corvette convertible, she doesn’t bother putting the top up, because her insurance covers theft of any items left in the car</a:t>
            </a:r>
            <a:r>
              <a:rPr lang="en-US" sz="3000" dirty="0" smtClean="0">
                <a:solidFill>
                  <a:schemeClr val="tx1"/>
                </a:solidFill>
              </a:rPr>
              <a:t>.</a:t>
            </a:r>
          </a:p>
          <a:p>
            <a:pPr marL="400050" lvl="1" indent="0">
              <a:buClr>
                <a:srgbClr val="C00000"/>
              </a:buClr>
              <a:buNone/>
            </a:pPr>
            <a:r>
              <a:rPr lang="en-US" sz="3000" b="1" i="1" dirty="0" smtClean="0">
                <a:solidFill>
                  <a:srgbClr val="005EA4"/>
                </a:solidFill>
                <a:latin typeface="Cambria" panose="02040503050406030204" pitchFamily="18" charset="0"/>
              </a:rPr>
              <a:t>	Moral hazard</a:t>
            </a:r>
            <a:endParaRPr lang="en-US" sz="3000" b="1" i="1" dirty="0">
              <a:solidFill>
                <a:srgbClr val="005EA4"/>
              </a:solidFill>
              <a:latin typeface="Cambria" panose="02040503050406030204" pitchFamily="18" charset="0"/>
            </a:endParaRP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401409988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Risk</a:t>
            </a:r>
          </a:p>
        </p:txBody>
      </p:sp>
      <p:sp>
        <p:nvSpPr>
          <p:cNvPr id="3" name="Content Placeholder 2"/>
          <p:cNvSpPr>
            <a:spLocks noGrp="1"/>
          </p:cNvSpPr>
          <p:nvPr>
            <p:ph idx="1"/>
          </p:nvPr>
        </p:nvSpPr>
        <p:spPr/>
        <p:txBody>
          <a:bodyPr/>
          <a:lstStyle/>
          <a:p>
            <a:r>
              <a:rPr lang="en-US" dirty="0" smtClean="0"/>
              <a:t>Standard deviation</a:t>
            </a:r>
          </a:p>
          <a:p>
            <a:pPr lvl="1"/>
            <a:r>
              <a:rPr lang="en-US" dirty="0" smtClean="0"/>
              <a:t>A </a:t>
            </a:r>
            <a:r>
              <a:rPr lang="en-US" dirty="0"/>
              <a:t>statistic that measures a variable’s volatility—how likely it is to fluctuate.</a:t>
            </a:r>
          </a:p>
          <a:p>
            <a:pPr lvl="1"/>
            <a:r>
              <a:rPr lang="en-US" dirty="0" smtClean="0"/>
              <a:t>Used to measure the </a:t>
            </a:r>
            <a:r>
              <a:rPr lang="en-US" dirty="0"/>
              <a:t>risk of an asset </a:t>
            </a:r>
            <a:endParaRPr lang="en-US" dirty="0" smtClean="0"/>
          </a:p>
          <a:p>
            <a:pPr lvl="1"/>
            <a:r>
              <a:rPr lang="en-US" dirty="0" smtClean="0"/>
              <a:t>The </a:t>
            </a:r>
            <a:r>
              <a:rPr lang="en-US" dirty="0"/>
              <a:t>higher the standard deviation of the asset’s return, the greater the </a:t>
            </a:r>
            <a:r>
              <a:rPr lang="en-US" dirty="0" smtClean="0"/>
              <a:t>risk </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45165314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Reducing Risk </a:t>
            </a:r>
            <a:r>
              <a:rPr lang="en-US" sz="3600" dirty="0" smtClean="0"/>
              <a:t/>
            </a:r>
            <a:br>
              <a:rPr lang="en-US" sz="3600" dirty="0" smtClean="0"/>
            </a:br>
            <a:r>
              <a:rPr lang="en-US" sz="3600" dirty="0" smtClean="0"/>
              <a:t>Through </a:t>
            </a:r>
            <a:r>
              <a:rPr lang="en-US" sz="3600" dirty="0"/>
              <a:t>Diversification</a:t>
            </a:r>
          </a:p>
        </p:txBody>
      </p:sp>
      <p:sp>
        <p:nvSpPr>
          <p:cNvPr id="3" name="Content Placeholder 2"/>
          <p:cNvSpPr>
            <a:spLocks noGrp="1"/>
          </p:cNvSpPr>
          <p:nvPr>
            <p:ph idx="1"/>
          </p:nvPr>
        </p:nvSpPr>
        <p:spPr>
          <a:xfrm>
            <a:off x="277813" y="990600"/>
            <a:ext cx="8866187" cy="5457825"/>
          </a:xfrm>
        </p:spPr>
        <p:txBody>
          <a:bodyPr/>
          <a:lstStyle/>
          <a:p>
            <a:r>
              <a:rPr lang="en-US" sz="3200" dirty="0"/>
              <a:t>Diversification </a:t>
            </a:r>
            <a:endParaRPr lang="en-US" sz="3200" dirty="0" smtClean="0"/>
          </a:p>
          <a:p>
            <a:pPr lvl="1"/>
            <a:r>
              <a:rPr lang="en-US" sz="3000" dirty="0"/>
              <a:t>R</a:t>
            </a:r>
            <a:r>
              <a:rPr lang="en-US" sz="3000" dirty="0" smtClean="0"/>
              <a:t>educes </a:t>
            </a:r>
            <a:r>
              <a:rPr lang="en-US" sz="3000" dirty="0"/>
              <a:t>risk by replacing a single risk with a large number of smaller, unrelated risks.  </a:t>
            </a:r>
          </a:p>
          <a:p>
            <a:r>
              <a:rPr lang="en-US" sz="3200" dirty="0"/>
              <a:t>A diversified portfolio </a:t>
            </a:r>
            <a:endParaRPr lang="en-US" sz="3200" dirty="0" smtClean="0"/>
          </a:p>
          <a:p>
            <a:pPr lvl="1"/>
            <a:r>
              <a:rPr lang="en-US" sz="2800" dirty="0" smtClean="0"/>
              <a:t>Assets </a:t>
            </a:r>
            <a:r>
              <a:rPr lang="en-US" sz="2800" dirty="0"/>
              <a:t>whose returns are not strongly </a:t>
            </a:r>
            <a:r>
              <a:rPr lang="en-US" sz="2800" dirty="0" smtClean="0"/>
              <a:t>related    </a:t>
            </a:r>
            <a:endParaRPr lang="en-US" sz="2800" dirty="0"/>
          </a:p>
          <a:p>
            <a:pPr lvl="1"/>
            <a:r>
              <a:rPr lang="en-US" sz="2800" dirty="0"/>
              <a:t>Some assets will realize high returns</a:t>
            </a:r>
            <a:r>
              <a:rPr lang="en-US" sz="2800" dirty="0" smtClean="0"/>
              <a:t>, others </a:t>
            </a:r>
            <a:r>
              <a:rPr lang="en-US" sz="2800" dirty="0"/>
              <a:t>low returns.  </a:t>
            </a:r>
          </a:p>
          <a:p>
            <a:pPr lvl="1"/>
            <a:r>
              <a:rPr lang="en-US" sz="2800" dirty="0"/>
              <a:t>The high and low returns average out</a:t>
            </a:r>
            <a:r>
              <a:rPr lang="en-US" sz="2800" dirty="0" smtClean="0"/>
              <a:t>, so </a:t>
            </a:r>
            <a:r>
              <a:rPr lang="en-US" sz="2800" dirty="0"/>
              <a:t>the portfolio is likely to earn </a:t>
            </a:r>
            <a:r>
              <a:rPr lang="en-US" sz="2800" dirty="0" smtClean="0"/>
              <a:t>an </a:t>
            </a:r>
            <a:r>
              <a:rPr lang="en-US" sz="2800" dirty="0"/>
              <a:t>intermediate return more </a:t>
            </a:r>
            <a:r>
              <a:rPr lang="en-US" sz="2800" dirty="0" smtClean="0"/>
              <a:t>consistently than </a:t>
            </a:r>
            <a:r>
              <a:rPr lang="en-US" sz="2800" dirty="0"/>
              <a:t>any of the assets it contains.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01653164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Reducing Risk </a:t>
            </a:r>
            <a:r>
              <a:rPr lang="en-US" sz="3600" dirty="0" smtClean="0"/>
              <a:t/>
            </a:r>
            <a:br>
              <a:rPr lang="en-US" sz="3600" dirty="0" smtClean="0"/>
            </a:br>
            <a:r>
              <a:rPr lang="en-US" sz="3600" dirty="0" smtClean="0"/>
              <a:t>Through </a:t>
            </a:r>
            <a:r>
              <a:rPr lang="en-US" sz="3600" dirty="0"/>
              <a:t>Diversification</a:t>
            </a:r>
          </a:p>
        </p:txBody>
      </p:sp>
      <p:sp>
        <p:nvSpPr>
          <p:cNvPr id="3" name="Content Placeholder 2"/>
          <p:cNvSpPr>
            <a:spLocks noGrp="1"/>
          </p:cNvSpPr>
          <p:nvPr>
            <p:ph idx="1"/>
          </p:nvPr>
        </p:nvSpPr>
        <p:spPr/>
        <p:txBody>
          <a:bodyPr/>
          <a:lstStyle/>
          <a:p>
            <a:r>
              <a:rPr lang="en-US" altLang="en-US" dirty="0" smtClean="0"/>
              <a:t>Firm-specific risk</a:t>
            </a:r>
          </a:p>
          <a:p>
            <a:pPr lvl="1"/>
            <a:r>
              <a:rPr lang="en-US" altLang="en-US" dirty="0" smtClean="0"/>
              <a:t>Affects </a:t>
            </a:r>
            <a:r>
              <a:rPr lang="en-US" altLang="en-US" dirty="0"/>
              <a:t>only a single company</a:t>
            </a:r>
          </a:p>
          <a:p>
            <a:r>
              <a:rPr lang="en-US" altLang="en-US" dirty="0"/>
              <a:t>Market risk</a:t>
            </a:r>
          </a:p>
          <a:p>
            <a:pPr lvl="1"/>
            <a:r>
              <a:rPr lang="en-US" altLang="en-US" dirty="0"/>
              <a:t>Affects all companies in the stock market</a:t>
            </a:r>
          </a:p>
          <a:p>
            <a:r>
              <a:rPr lang="en-US" altLang="en-US" dirty="0"/>
              <a:t>Diversification</a:t>
            </a:r>
          </a:p>
          <a:p>
            <a:pPr lvl="1"/>
            <a:r>
              <a:rPr lang="en-US" altLang="en-US" dirty="0"/>
              <a:t>Can eliminate firm-specific risk</a:t>
            </a:r>
          </a:p>
          <a:p>
            <a:pPr lvl="1"/>
            <a:r>
              <a:rPr lang="en-US" altLang="en-US" dirty="0"/>
              <a:t>Cannot eliminate market risk</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15066575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AutoShape 12"/>
          <p:cNvSpPr>
            <a:spLocks noChangeAspect="1" noChangeArrowheads="1" noTextEdit="1"/>
          </p:cNvSpPr>
          <p:nvPr/>
        </p:nvSpPr>
        <p:spPr bwMode="auto">
          <a:xfrm>
            <a:off x="1954213" y="987425"/>
            <a:ext cx="6837362" cy="510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677" name="Rectangle 2"/>
          <p:cNvSpPr>
            <a:spLocks noGrp="1" noChangeArrowheads="1"/>
          </p:cNvSpPr>
          <p:nvPr>
            <p:ph type="title"/>
          </p:nvPr>
        </p:nvSpPr>
        <p:spPr/>
        <p:txBody>
          <a:bodyPr>
            <a:normAutofit fontScale="90000"/>
          </a:bodyPr>
          <a:lstStyle/>
          <a:p>
            <a:pPr eaLnBrk="1" hangingPunct="1"/>
            <a:r>
              <a:rPr lang="en-US" sz="3400" smtClean="0"/>
              <a:t>Reducing Risk Through Diversification</a:t>
            </a:r>
          </a:p>
        </p:txBody>
      </p:sp>
      <p:sp>
        <p:nvSpPr>
          <p:cNvPr id="165891" name="Rectangle 3"/>
          <p:cNvSpPr>
            <a:spLocks noGrp="1" noChangeArrowheads="1"/>
          </p:cNvSpPr>
          <p:nvPr>
            <p:ph type="body" sz="quarter" idx="12"/>
          </p:nvPr>
        </p:nvSpPr>
        <p:spPr>
          <a:xfrm>
            <a:off x="5435600" y="901700"/>
            <a:ext cx="3365500" cy="1420813"/>
          </a:xfrm>
          <a:solidFill>
            <a:srgbClr val="66FF99"/>
          </a:solidFill>
          <a:effectLst>
            <a:outerShdw blurRad="50800" dist="38100" dir="2700000" algn="tl" rotWithShape="0">
              <a:prstClr val="black">
                <a:alpha val="40000"/>
              </a:prstClr>
            </a:outerShdw>
          </a:effectLst>
        </p:spPr>
        <p:txBody>
          <a:bodyPr/>
          <a:lstStyle/>
          <a:p>
            <a:pPr marL="0" indent="0" eaLnBrk="1" hangingPunct="1">
              <a:buFont typeface="Wingdings" pitchFamily="2" charset="2"/>
              <a:buNone/>
            </a:pPr>
            <a:r>
              <a:rPr lang="en-US" sz="2500" dirty="0" smtClean="0"/>
              <a:t>Increasing the number of stocks reduces firm-specific risk.</a:t>
            </a:r>
          </a:p>
        </p:txBody>
      </p:sp>
      <p:sp>
        <p:nvSpPr>
          <p:cNvPr id="3" name="Slide Number Placeholder 2"/>
          <p:cNvSpPr>
            <a:spLocks noGrp="1"/>
          </p:cNvSpPr>
          <p:nvPr>
            <p:ph type="sldNum" sz="quarter" idx="13"/>
          </p:nvPr>
        </p:nvSpPr>
        <p:spPr/>
        <p:txBody>
          <a:bodyPr/>
          <a:lstStyle/>
          <a:p>
            <a:pPr>
              <a:defRPr/>
            </a:pPr>
            <a:fld id="{073C29DC-2178-4274-9150-45F8EBD31C2D}" type="slidenum">
              <a:rPr lang="en-US" smtClean="0"/>
              <a:pPr>
                <a:defRPr/>
              </a:pPr>
              <a:t>24</a:t>
            </a:fld>
            <a:endParaRPr lang="en-US"/>
          </a:p>
        </p:txBody>
      </p:sp>
      <p:sp>
        <p:nvSpPr>
          <p:cNvPr id="2" name="Footer Placeholder 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28679" name="Rectangle 14"/>
          <p:cNvSpPr>
            <a:spLocks noChangeArrowheads="1"/>
          </p:cNvSpPr>
          <p:nvPr/>
        </p:nvSpPr>
        <p:spPr bwMode="auto">
          <a:xfrm>
            <a:off x="2014538" y="1046163"/>
            <a:ext cx="6716712"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cs typeface="Arial" charset="0"/>
            </a:endParaRPr>
          </a:p>
        </p:txBody>
      </p:sp>
      <p:sp>
        <p:nvSpPr>
          <p:cNvPr id="28680" name="Line 17"/>
          <p:cNvSpPr>
            <a:spLocks noChangeShapeType="1"/>
          </p:cNvSpPr>
          <p:nvPr/>
        </p:nvSpPr>
        <p:spPr bwMode="auto">
          <a:xfrm>
            <a:off x="2573338" y="5260975"/>
            <a:ext cx="1079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1" name="Text Box 6"/>
          <p:cNvSpPr txBox="1">
            <a:spLocks noChangeArrowheads="1"/>
          </p:cNvSpPr>
          <p:nvPr/>
        </p:nvSpPr>
        <p:spPr bwMode="auto">
          <a:xfrm rot="-5400000">
            <a:off x="-674687" y="2790825"/>
            <a:ext cx="27305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a:cs typeface="Arial" charset="0"/>
              </a:rPr>
              <a:t>Standard dev of portfolio return</a:t>
            </a:r>
          </a:p>
        </p:txBody>
      </p:sp>
      <p:sp>
        <p:nvSpPr>
          <p:cNvPr id="28682" name="Text Box 9"/>
          <p:cNvSpPr txBox="1">
            <a:spLocks noChangeArrowheads="1"/>
          </p:cNvSpPr>
          <p:nvPr/>
        </p:nvSpPr>
        <p:spPr bwMode="auto">
          <a:xfrm>
            <a:off x="2770188" y="5770563"/>
            <a:ext cx="3495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a:cs typeface="Arial" charset="0"/>
              </a:rPr>
              <a:t># of stocks in portfolio</a:t>
            </a:r>
          </a:p>
        </p:txBody>
      </p:sp>
      <p:sp>
        <p:nvSpPr>
          <p:cNvPr id="165917" name="Freeform 29"/>
          <p:cNvSpPr>
            <a:spLocks/>
          </p:cNvSpPr>
          <p:nvPr/>
        </p:nvSpPr>
        <p:spPr bwMode="auto">
          <a:xfrm>
            <a:off x="1944688" y="1643063"/>
            <a:ext cx="4864100" cy="2108200"/>
          </a:xfrm>
          <a:custGeom>
            <a:avLst/>
            <a:gdLst>
              <a:gd name="T0" fmla="*/ 0 w 433"/>
              <a:gd name="T1" fmla="*/ 0 h 177"/>
              <a:gd name="T2" fmla="*/ 2147483647 w 433"/>
              <a:gd name="T3" fmla="*/ 2147483647 h 177"/>
              <a:gd name="T4" fmla="*/ 2147483647 w 433"/>
              <a:gd name="T5" fmla="*/ 2147483647 h 177"/>
              <a:gd name="T6" fmla="*/ 2147483647 w 433"/>
              <a:gd name="T7" fmla="*/ 2147483647 h 177"/>
              <a:gd name="T8" fmla="*/ 2147483647 w 433"/>
              <a:gd name="T9" fmla="*/ 2147483647 h 177"/>
              <a:gd name="T10" fmla="*/ 2147483647 w 433"/>
              <a:gd name="T11" fmla="*/ 2147483647 h 177"/>
              <a:gd name="T12" fmla="*/ 2147483647 w 433"/>
              <a:gd name="T13" fmla="*/ 2147483647 h 177"/>
              <a:gd name="T14" fmla="*/ 2147483647 w 433"/>
              <a:gd name="T15" fmla="*/ 2147483647 h 177"/>
              <a:gd name="T16" fmla="*/ 2147483647 w 433"/>
              <a:gd name="T17" fmla="*/ 2147483647 h 1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3"/>
              <a:gd name="T28" fmla="*/ 0 h 177"/>
              <a:gd name="T29" fmla="*/ 433 w 433"/>
              <a:gd name="T30" fmla="*/ 177 h 17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3" h="177">
                <a:moveTo>
                  <a:pt x="0" y="0"/>
                </a:moveTo>
                <a:lnTo>
                  <a:pt x="11" y="73"/>
                </a:lnTo>
                <a:lnTo>
                  <a:pt x="33" y="120"/>
                </a:lnTo>
                <a:lnTo>
                  <a:pt x="56" y="139"/>
                </a:lnTo>
                <a:lnTo>
                  <a:pt x="78" y="149"/>
                </a:lnTo>
                <a:lnTo>
                  <a:pt x="100" y="155"/>
                </a:lnTo>
                <a:lnTo>
                  <a:pt x="211" y="169"/>
                </a:lnTo>
                <a:lnTo>
                  <a:pt x="322" y="174"/>
                </a:lnTo>
                <a:lnTo>
                  <a:pt x="433" y="177"/>
                </a:lnTo>
              </a:path>
            </a:pathLst>
          </a:custGeom>
          <a:noFill/>
          <a:ln w="36513">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8684" name="Group 43"/>
          <p:cNvGrpSpPr>
            <a:grpSpLocks/>
          </p:cNvGrpSpPr>
          <p:nvPr/>
        </p:nvGrpSpPr>
        <p:grpSpPr bwMode="auto">
          <a:xfrm>
            <a:off x="1284288" y="1298575"/>
            <a:ext cx="5981700" cy="4452938"/>
            <a:chOff x="1348" y="853"/>
            <a:chExt cx="3995" cy="2805"/>
          </a:xfrm>
        </p:grpSpPr>
        <p:grpSp>
          <p:nvGrpSpPr>
            <p:cNvPr id="28689" name="Group 41"/>
            <p:cNvGrpSpPr>
              <a:grpSpLocks/>
            </p:cNvGrpSpPr>
            <p:nvPr/>
          </p:nvGrpSpPr>
          <p:grpSpPr bwMode="auto">
            <a:xfrm>
              <a:off x="1348" y="853"/>
              <a:ext cx="335" cy="2602"/>
              <a:chOff x="1348" y="853"/>
              <a:chExt cx="335" cy="2602"/>
            </a:xfrm>
          </p:grpSpPr>
          <p:sp>
            <p:nvSpPr>
              <p:cNvPr id="28702" name="Line 16"/>
              <p:cNvSpPr>
                <a:spLocks noChangeShapeType="1"/>
              </p:cNvSpPr>
              <p:nvPr/>
            </p:nvSpPr>
            <p:spPr bwMode="auto">
              <a:xfrm>
                <a:off x="1682" y="853"/>
                <a:ext cx="1" cy="24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3" name="Line 18"/>
              <p:cNvSpPr>
                <a:spLocks noChangeShapeType="1"/>
              </p:cNvSpPr>
              <p:nvPr/>
            </p:nvSpPr>
            <p:spPr bwMode="auto">
              <a:xfrm>
                <a:off x="1614" y="2878"/>
                <a:ext cx="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4" name="Line 19"/>
              <p:cNvSpPr>
                <a:spLocks noChangeShapeType="1"/>
              </p:cNvSpPr>
              <p:nvPr/>
            </p:nvSpPr>
            <p:spPr bwMode="auto">
              <a:xfrm>
                <a:off x="1614" y="2413"/>
                <a:ext cx="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5" name="Line 20"/>
              <p:cNvSpPr>
                <a:spLocks noChangeShapeType="1"/>
              </p:cNvSpPr>
              <p:nvPr/>
            </p:nvSpPr>
            <p:spPr bwMode="auto">
              <a:xfrm>
                <a:off x="1614" y="1955"/>
                <a:ext cx="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6" name="Line 21"/>
              <p:cNvSpPr>
                <a:spLocks noChangeShapeType="1"/>
              </p:cNvSpPr>
              <p:nvPr/>
            </p:nvSpPr>
            <p:spPr bwMode="auto">
              <a:xfrm>
                <a:off x="1614" y="1498"/>
                <a:ext cx="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7" name="Line 22"/>
              <p:cNvSpPr>
                <a:spLocks noChangeShapeType="1"/>
              </p:cNvSpPr>
              <p:nvPr/>
            </p:nvSpPr>
            <p:spPr bwMode="auto">
              <a:xfrm>
                <a:off x="1614" y="1040"/>
                <a:ext cx="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8" name="Rectangle 30"/>
              <p:cNvSpPr>
                <a:spLocks noChangeArrowheads="1"/>
              </p:cNvSpPr>
              <p:nvPr/>
            </p:nvSpPr>
            <p:spPr bwMode="auto">
              <a:xfrm>
                <a:off x="1460" y="3215"/>
                <a:ext cx="11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500">
                    <a:solidFill>
                      <a:srgbClr val="000000"/>
                    </a:solidFill>
                    <a:cs typeface="Arial" charset="0"/>
                  </a:rPr>
                  <a:t>0</a:t>
                </a:r>
                <a:endParaRPr lang="en-US">
                  <a:cs typeface="Arial" charset="0"/>
                </a:endParaRPr>
              </a:p>
            </p:txBody>
          </p:sp>
          <p:sp>
            <p:nvSpPr>
              <p:cNvPr id="28709" name="Rectangle 31"/>
              <p:cNvSpPr>
                <a:spLocks noChangeArrowheads="1"/>
              </p:cNvSpPr>
              <p:nvPr/>
            </p:nvSpPr>
            <p:spPr bwMode="auto">
              <a:xfrm>
                <a:off x="1348" y="2758"/>
                <a:ext cx="23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500">
                    <a:solidFill>
                      <a:srgbClr val="000000"/>
                    </a:solidFill>
                    <a:cs typeface="Arial" charset="0"/>
                  </a:rPr>
                  <a:t>10</a:t>
                </a:r>
                <a:endParaRPr lang="en-US">
                  <a:cs typeface="Arial" charset="0"/>
                </a:endParaRPr>
              </a:p>
            </p:txBody>
          </p:sp>
          <p:sp>
            <p:nvSpPr>
              <p:cNvPr id="28710" name="Rectangle 32"/>
              <p:cNvSpPr>
                <a:spLocks noChangeArrowheads="1"/>
              </p:cNvSpPr>
              <p:nvPr/>
            </p:nvSpPr>
            <p:spPr bwMode="auto">
              <a:xfrm>
                <a:off x="1348" y="2293"/>
                <a:ext cx="23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500">
                    <a:solidFill>
                      <a:srgbClr val="000000"/>
                    </a:solidFill>
                    <a:cs typeface="Arial" charset="0"/>
                  </a:rPr>
                  <a:t>20</a:t>
                </a:r>
                <a:endParaRPr lang="en-US">
                  <a:cs typeface="Arial" charset="0"/>
                </a:endParaRPr>
              </a:p>
            </p:txBody>
          </p:sp>
          <p:sp>
            <p:nvSpPr>
              <p:cNvPr id="28711" name="Rectangle 33"/>
              <p:cNvSpPr>
                <a:spLocks noChangeArrowheads="1"/>
              </p:cNvSpPr>
              <p:nvPr/>
            </p:nvSpPr>
            <p:spPr bwMode="auto">
              <a:xfrm>
                <a:off x="1348" y="1835"/>
                <a:ext cx="23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500">
                    <a:solidFill>
                      <a:srgbClr val="000000"/>
                    </a:solidFill>
                    <a:cs typeface="Arial" charset="0"/>
                  </a:rPr>
                  <a:t>30</a:t>
                </a:r>
                <a:endParaRPr lang="en-US">
                  <a:cs typeface="Arial" charset="0"/>
                </a:endParaRPr>
              </a:p>
            </p:txBody>
          </p:sp>
          <p:sp>
            <p:nvSpPr>
              <p:cNvPr id="28712" name="Rectangle 34"/>
              <p:cNvSpPr>
                <a:spLocks noChangeArrowheads="1"/>
              </p:cNvSpPr>
              <p:nvPr/>
            </p:nvSpPr>
            <p:spPr bwMode="auto">
              <a:xfrm>
                <a:off x="1348" y="1378"/>
                <a:ext cx="23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500">
                    <a:solidFill>
                      <a:srgbClr val="000000"/>
                    </a:solidFill>
                    <a:cs typeface="Arial" charset="0"/>
                  </a:rPr>
                  <a:t>40</a:t>
                </a:r>
                <a:endParaRPr lang="en-US">
                  <a:cs typeface="Arial" charset="0"/>
                </a:endParaRPr>
              </a:p>
            </p:txBody>
          </p:sp>
          <p:sp>
            <p:nvSpPr>
              <p:cNvPr id="28713" name="Rectangle 35"/>
              <p:cNvSpPr>
                <a:spLocks noChangeArrowheads="1"/>
              </p:cNvSpPr>
              <p:nvPr/>
            </p:nvSpPr>
            <p:spPr bwMode="auto">
              <a:xfrm>
                <a:off x="1348" y="920"/>
                <a:ext cx="23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500">
                    <a:solidFill>
                      <a:srgbClr val="000000"/>
                    </a:solidFill>
                    <a:cs typeface="Arial" charset="0"/>
                  </a:rPr>
                  <a:t>50</a:t>
                </a:r>
                <a:endParaRPr lang="en-US">
                  <a:cs typeface="Arial" charset="0"/>
                </a:endParaRPr>
              </a:p>
            </p:txBody>
          </p:sp>
        </p:grpSp>
        <p:grpSp>
          <p:nvGrpSpPr>
            <p:cNvPr id="28690" name="Group 42"/>
            <p:cNvGrpSpPr>
              <a:grpSpLocks/>
            </p:cNvGrpSpPr>
            <p:nvPr/>
          </p:nvGrpSpPr>
          <p:grpSpPr bwMode="auto">
            <a:xfrm>
              <a:off x="1629" y="3335"/>
              <a:ext cx="3714" cy="323"/>
              <a:chOff x="1629" y="3335"/>
              <a:chExt cx="3714" cy="323"/>
            </a:xfrm>
          </p:grpSpPr>
          <p:sp>
            <p:nvSpPr>
              <p:cNvPr id="28691" name="Line 23"/>
              <p:cNvSpPr>
                <a:spLocks noChangeShapeType="1"/>
              </p:cNvSpPr>
              <p:nvPr/>
            </p:nvSpPr>
            <p:spPr bwMode="auto">
              <a:xfrm>
                <a:off x="1682" y="3335"/>
                <a:ext cx="366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2" name="Line 24"/>
              <p:cNvSpPr>
                <a:spLocks noChangeShapeType="1"/>
              </p:cNvSpPr>
              <p:nvPr/>
            </p:nvSpPr>
            <p:spPr bwMode="auto">
              <a:xfrm flipV="1">
                <a:off x="1682" y="3335"/>
                <a:ext cx="1" cy="6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3" name="Line 25"/>
              <p:cNvSpPr>
                <a:spLocks noChangeShapeType="1"/>
              </p:cNvSpPr>
              <p:nvPr/>
            </p:nvSpPr>
            <p:spPr bwMode="auto">
              <a:xfrm flipV="1">
                <a:off x="2515" y="3335"/>
                <a:ext cx="1" cy="6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4" name="Line 26"/>
              <p:cNvSpPr>
                <a:spLocks noChangeShapeType="1"/>
              </p:cNvSpPr>
              <p:nvPr/>
            </p:nvSpPr>
            <p:spPr bwMode="auto">
              <a:xfrm flipV="1">
                <a:off x="3347" y="3335"/>
                <a:ext cx="1" cy="6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5" name="Line 27"/>
              <p:cNvSpPr>
                <a:spLocks noChangeShapeType="1"/>
              </p:cNvSpPr>
              <p:nvPr/>
            </p:nvSpPr>
            <p:spPr bwMode="auto">
              <a:xfrm flipV="1">
                <a:off x="4180" y="3335"/>
                <a:ext cx="1" cy="6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6" name="Line 28"/>
              <p:cNvSpPr>
                <a:spLocks noChangeShapeType="1"/>
              </p:cNvSpPr>
              <p:nvPr/>
            </p:nvSpPr>
            <p:spPr bwMode="auto">
              <a:xfrm flipV="1">
                <a:off x="5013" y="3335"/>
                <a:ext cx="1" cy="6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7" name="Rectangle 36"/>
              <p:cNvSpPr>
                <a:spLocks noChangeArrowheads="1"/>
              </p:cNvSpPr>
              <p:nvPr/>
            </p:nvSpPr>
            <p:spPr bwMode="auto">
              <a:xfrm>
                <a:off x="1629" y="3418"/>
                <a:ext cx="11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500">
                    <a:solidFill>
                      <a:srgbClr val="000000"/>
                    </a:solidFill>
                    <a:cs typeface="Arial" charset="0"/>
                  </a:rPr>
                  <a:t>0</a:t>
                </a:r>
                <a:endParaRPr lang="en-US">
                  <a:cs typeface="Arial" charset="0"/>
                </a:endParaRPr>
              </a:p>
            </p:txBody>
          </p:sp>
          <p:sp>
            <p:nvSpPr>
              <p:cNvPr id="28698" name="Rectangle 37"/>
              <p:cNvSpPr>
                <a:spLocks noChangeArrowheads="1"/>
              </p:cNvSpPr>
              <p:nvPr/>
            </p:nvSpPr>
            <p:spPr bwMode="auto">
              <a:xfrm>
                <a:off x="2402" y="3418"/>
                <a:ext cx="23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500">
                    <a:solidFill>
                      <a:srgbClr val="000000"/>
                    </a:solidFill>
                    <a:cs typeface="Arial" charset="0"/>
                  </a:rPr>
                  <a:t>10</a:t>
                </a:r>
                <a:endParaRPr lang="en-US">
                  <a:cs typeface="Arial" charset="0"/>
                </a:endParaRPr>
              </a:p>
            </p:txBody>
          </p:sp>
          <p:sp>
            <p:nvSpPr>
              <p:cNvPr id="28699" name="Rectangle 38"/>
              <p:cNvSpPr>
                <a:spLocks noChangeArrowheads="1"/>
              </p:cNvSpPr>
              <p:nvPr/>
            </p:nvSpPr>
            <p:spPr bwMode="auto">
              <a:xfrm>
                <a:off x="3235" y="3418"/>
                <a:ext cx="23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500">
                    <a:solidFill>
                      <a:srgbClr val="000000"/>
                    </a:solidFill>
                    <a:cs typeface="Arial" charset="0"/>
                  </a:rPr>
                  <a:t>20</a:t>
                </a:r>
                <a:endParaRPr lang="en-US">
                  <a:cs typeface="Arial" charset="0"/>
                </a:endParaRPr>
              </a:p>
            </p:txBody>
          </p:sp>
          <p:sp>
            <p:nvSpPr>
              <p:cNvPr id="28700" name="Rectangle 39"/>
              <p:cNvSpPr>
                <a:spLocks noChangeArrowheads="1"/>
              </p:cNvSpPr>
              <p:nvPr/>
            </p:nvSpPr>
            <p:spPr bwMode="auto">
              <a:xfrm>
                <a:off x="4066" y="3418"/>
                <a:ext cx="23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500">
                    <a:solidFill>
                      <a:srgbClr val="000000"/>
                    </a:solidFill>
                    <a:cs typeface="Arial" charset="0"/>
                  </a:rPr>
                  <a:t>30</a:t>
                </a:r>
                <a:endParaRPr lang="en-US">
                  <a:cs typeface="Arial" charset="0"/>
                </a:endParaRPr>
              </a:p>
            </p:txBody>
          </p:sp>
          <p:sp>
            <p:nvSpPr>
              <p:cNvPr id="28701" name="Rectangle 40"/>
              <p:cNvSpPr>
                <a:spLocks noChangeArrowheads="1"/>
              </p:cNvSpPr>
              <p:nvPr/>
            </p:nvSpPr>
            <p:spPr bwMode="auto">
              <a:xfrm>
                <a:off x="4901" y="3418"/>
                <a:ext cx="23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500">
                    <a:solidFill>
                      <a:srgbClr val="000000"/>
                    </a:solidFill>
                    <a:cs typeface="Arial" charset="0"/>
                  </a:rPr>
                  <a:t>40</a:t>
                </a:r>
                <a:endParaRPr lang="en-US">
                  <a:cs typeface="Arial" charset="0"/>
                </a:endParaRPr>
              </a:p>
            </p:txBody>
          </p:sp>
        </p:grpSp>
      </p:grpSp>
      <p:grpSp>
        <p:nvGrpSpPr>
          <p:cNvPr id="5" name="Group 49"/>
          <p:cNvGrpSpPr>
            <a:grpSpLocks/>
          </p:cNvGrpSpPr>
          <p:nvPr/>
        </p:nvGrpSpPr>
        <p:grpSpPr bwMode="auto">
          <a:xfrm>
            <a:off x="6840538" y="3619500"/>
            <a:ext cx="1822450" cy="1747838"/>
            <a:chOff x="4309" y="2280"/>
            <a:chExt cx="1148" cy="1101"/>
          </a:xfrm>
        </p:grpSpPr>
        <p:sp>
          <p:nvSpPr>
            <p:cNvPr id="28687" name="Rectangle 45"/>
            <p:cNvSpPr>
              <a:spLocks noChangeArrowheads="1"/>
            </p:cNvSpPr>
            <p:nvPr/>
          </p:nvSpPr>
          <p:spPr bwMode="auto">
            <a:xfrm>
              <a:off x="4560" y="2280"/>
              <a:ext cx="897" cy="1101"/>
            </a:xfrm>
            <a:prstGeom prst="rect">
              <a:avLst/>
            </a:prstGeom>
            <a:solidFill>
              <a:srgbClr val="FFCCCC"/>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45000"/>
                </a:spcBef>
                <a:buClr>
                  <a:srgbClr val="00B85C"/>
                </a:buClr>
                <a:buSzPct val="120000"/>
                <a:buFont typeface="Wingdings" pitchFamily="2" charset="2"/>
                <a:buNone/>
              </a:pPr>
              <a:r>
                <a:rPr lang="en-US" sz="2500" dirty="0">
                  <a:latin typeface="Arial"/>
                  <a:cs typeface="Arial"/>
                </a:rPr>
                <a:t>But </a:t>
              </a:r>
              <a:br>
                <a:rPr lang="en-US" sz="2500" dirty="0">
                  <a:latin typeface="Arial"/>
                  <a:cs typeface="Arial"/>
                </a:rPr>
              </a:br>
              <a:r>
                <a:rPr lang="en-US" sz="2500" dirty="0">
                  <a:latin typeface="Arial"/>
                  <a:cs typeface="Arial"/>
                </a:rPr>
                <a:t>market </a:t>
              </a:r>
              <a:br>
                <a:rPr lang="en-US" sz="2500" dirty="0">
                  <a:latin typeface="Arial"/>
                  <a:cs typeface="Arial"/>
                </a:rPr>
              </a:br>
              <a:r>
                <a:rPr lang="en-US" sz="2500" dirty="0">
                  <a:latin typeface="Arial"/>
                  <a:cs typeface="Arial"/>
                </a:rPr>
                <a:t>risk </a:t>
              </a:r>
              <a:br>
                <a:rPr lang="en-US" sz="2500" dirty="0">
                  <a:latin typeface="Arial"/>
                  <a:cs typeface="Arial"/>
                </a:rPr>
              </a:br>
              <a:r>
                <a:rPr lang="en-US" sz="2500" dirty="0">
                  <a:latin typeface="Arial"/>
                  <a:cs typeface="Arial"/>
                </a:rPr>
                <a:t>remains.</a:t>
              </a:r>
            </a:p>
          </p:txBody>
        </p:sp>
        <p:sp>
          <p:nvSpPr>
            <p:cNvPr id="28688" name="AutoShape 48"/>
            <p:cNvSpPr>
              <a:spLocks/>
            </p:cNvSpPr>
            <p:nvPr/>
          </p:nvSpPr>
          <p:spPr bwMode="auto">
            <a:xfrm>
              <a:off x="4309" y="2356"/>
              <a:ext cx="197" cy="926"/>
            </a:xfrm>
            <a:prstGeom prst="rightBrace">
              <a:avLst>
                <a:gd name="adj1" fmla="val 39171"/>
                <a:gd name="adj2" fmla="val 50000"/>
              </a:avLst>
            </a:prstGeom>
            <a:noFill/>
            <a:ln w="1905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cs typeface="Arial" charset="0"/>
              </a:endParaRPr>
            </a:p>
          </p:txBody>
        </p:sp>
      </p:grpSp>
      <p:sp>
        <p:nvSpPr>
          <p:cNvPr id="28686"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237537670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5891"/>
                                        </p:tgtEl>
                                        <p:attrNameLst>
                                          <p:attrName>style.visibility</p:attrName>
                                        </p:attrNameLst>
                                      </p:cBhvr>
                                      <p:to>
                                        <p:strVal val="visible"/>
                                      </p:to>
                                    </p:set>
                                    <p:animEffect transition="in" filter="fade">
                                      <p:cBhvr>
                                        <p:cTn id="7" dur="500"/>
                                        <p:tgtEl>
                                          <p:spTgt spid="165891"/>
                                        </p:tgtEl>
                                      </p:cBhvr>
                                    </p:animEffect>
                                  </p:childTnLst>
                                </p:cTn>
                              </p:par>
                            </p:childTnLst>
                          </p:cTn>
                        </p:par>
                        <p:par>
                          <p:cTn id="8" fill="hold" nodeType="afterGroup">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165917"/>
                                        </p:tgtEl>
                                        <p:attrNameLst>
                                          <p:attrName>style.visibility</p:attrName>
                                        </p:attrNameLst>
                                      </p:cBhvr>
                                      <p:to>
                                        <p:strVal val="visible"/>
                                      </p:to>
                                    </p:set>
                                    <p:animEffect transition="in" filter="strips(downRight)">
                                      <p:cBhvr>
                                        <p:cTn id="11" dur="500"/>
                                        <p:tgtEl>
                                          <p:spTgt spid="16591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ldLvl="5" animBg="1" autoUpdateAnimBg="0"/>
      <p:bldP spid="1659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Tradeoff </a:t>
            </a:r>
            <a:r>
              <a:rPr lang="en-US" sz="3600" dirty="0"/>
              <a:t>Between Risk and Return</a:t>
            </a:r>
          </a:p>
        </p:txBody>
      </p:sp>
      <p:sp>
        <p:nvSpPr>
          <p:cNvPr id="3" name="Content Placeholder 2"/>
          <p:cNvSpPr>
            <a:spLocks noGrp="1"/>
          </p:cNvSpPr>
          <p:nvPr>
            <p:ph idx="1"/>
          </p:nvPr>
        </p:nvSpPr>
        <p:spPr/>
        <p:txBody>
          <a:bodyPr/>
          <a:lstStyle/>
          <a:p>
            <a:r>
              <a:rPr lang="en-US" dirty="0"/>
              <a:t>Tradeoff:  </a:t>
            </a:r>
            <a:endParaRPr lang="en-US" dirty="0" smtClean="0"/>
          </a:p>
          <a:p>
            <a:pPr lvl="1"/>
            <a:r>
              <a:rPr lang="en-US" dirty="0" smtClean="0"/>
              <a:t>Riskier </a:t>
            </a:r>
            <a:r>
              <a:rPr lang="en-US" dirty="0"/>
              <a:t>assets pay a higher return, on average, </a:t>
            </a:r>
            <a:r>
              <a:rPr lang="en-US" dirty="0" smtClean="0"/>
              <a:t>to </a:t>
            </a:r>
            <a:r>
              <a:rPr lang="en-US" dirty="0"/>
              <a:t>compensate for the extra risk of holding them.  </a:t>
            </a:r>
          </a:p>
          <a:p>
            <a:pPr lvl="1"/>
            <a:r>
              <a:rPr lang="en-US" dirty="0"/>
              <a:t>E.g., over the past 200 years, average real </a:t>
            </a:r>
            <a:r>
              <a:rPr lang="en-US" dirty="0" smtClean="0"/>
              <a:t>return: </a:t>
            </a:r>
          </a:p>
          <a:p>
            <a:pPr lvl="2"/>
            <a:r>
              <a:rPr lang="en-US" dirty="0" smtClean="0"/>
              <a:t>On stocks</a:t>
            </a:r>
            <a:r>
              <a:rPr lang="en-US" dirty="0"/>
              <a:t>, 8</a:t>
            </a:r>
            <a:r>
              <a:rPr lang="en-US" dirty="0" smtClean="0"/>
              <a:t>% (riskier asserts)</a:t>
            </a:r>
          </a:p>
          <a:p>
            <a:pPr lvl="2"/>
            <a:r>
              <a:rPr lang="en-US" dirty="0" smtClean="0"/>
              <a:t>On </a:t>
            </a:r>
            <a:r>
              <a:rPr lang="en-US" dirty="0"/>
              <a:t>short-term </a:t>
            </a:r>
            <a:r>
              <a:rPr lang="en-US" dirty="0" smtClean="0"/>
              <a:t>government </a:t>
            </a:r>
            <a:r>
              <a:rPr lang="en-US" dirty="0"/>
              <a:t>bonds, 3%. </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25</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79114831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Tradeoff Between Risk and Return</a:t>
            </a:r>
          </a:p>
        </p:txBody>
      </p:sp>
      <p:sp>
        <p:nvSpPr>
          <p:cNvPr id="3" name="Content Placeholder 2"/>
          <p:cNvSpPr>
            <a:spLocks noGrp="1"/>
          </p:cNvSpPr>
          <p:nvPr>
            <p:ph idx="1"/>
          </p:nvPr>
        </p:nvSpPr>
        <p:spPr/>
        <p:txBody>
          <a:bodyPr/>
          <a:lstStyle/>
          <a:p>
            <a:pPr marL="0" indent="0">
              <a:buNone/>
            </a:pPr>
            <a:r>
              <a:rPr lang="en-US" dirty="0" smtClean="0"/>
              <a:t>Suppose </a:t>
            </a:r>
            <a:r>
              <a:rPr lang="en-US" dirty="0"/>
              <a:t>you are dividing your portfolio between two asset classes.</a:t>
            </a:r>
          </a:p>
          <a:p>
            <a:pPr lvl="1"/>
            <a:r>
              <a:rPr lang="en-US" dirty="0"/>
              <a:t>A diversified group of risky </a:t>
            </a:r>
            <a:r>
              <a:rPr lang="en-US" dirty="0" smtClean="0"/>
              <a:t>stocks:</a:t>
            </a:r>
          </a:p>
          <a:p>
            <a:pPr lvl="2"/>
            <a:r>
              <a:rPr lang="en-US" dirty="0" smtClean="0"/>
              <a:t>average </a:t>
            </a:r>
            <a:r>
              <a:rPr lang="en-US" dirty="0"/>
              <a:t>return = 8%, standard dev. = 20%</a:t>
            </a:r>
          </a:p>
          <a:p>
            <a:pPr lvl="1"/>
            <a:r>
              <a:rPr lang="en-US" dirty="0"/>
              <a:t>A safe asset:  </a:t>
            </a:r>
            <a:endParaRPr lang="en-US" dirty="0" smtClean="0"/>
          </a:p>
          <a:p>
            <a:pPr lvl="2"/>
            <a:r>
              <a:rPr lang="en-US" dirty="0" smtClean="0"/>
              <a:t>return </a:t>
            </a:r>
            <a:r>
              <a:rPr lang="en-US" dirty="0"/>
              <a:t>= 3%, standard dev. = 0%</a:t>
            </a:r>
          </a:p>
          <a:p>
            <a:r>
              <a:rPr lang="en-US" dirty="0"/>
              <a:t>The risk and return on the portfolio depends on the percentage of each asset class in the portfolio…</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26</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05281775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normAutofit fontScale="90000"/>
          </a:bodyPr>
          <a:lstStyle/>
          <a:p>
            <a:pPr eaLnBrk="1" hangingPunct="1"/>
            <a:r>
              <a:rPr lang="en-US" sz="3500" smtClean="0"/>
              <a:t>The Tradeoff Between Risk and Return</a:t>
            </a:r>
          </a:p>
        </p:txBody>
      </p:sp>
      <p:sp>
        <p:nvSpPr>
          <p:cNvPr id="3" name="Slide Number Placeholder 2"/>
          <p:cNvSpPr>
            <a:spLocks noGrp="1"/>
          </p:cNvSpPr>
          <p:nvPr>
            <p:ph type="sldNum" sz="quarter" idx="13"/>
          </p:nvPr>
        </p:nvSpPr>
        <p:spPr/>
        <p:txBody>
          <a:bodyPr/>
          <a:lstStyle/>
          <a:p>
            <a:pPr>
              <a:defRPr/>
            </a:pPr>
            <a:fld id="{073C29DC-2178-4274-9150-45F8EBD31C2D}" type="slidenum">
              <a:rPr lang="en-US" smtClean="0"/>
              <a:pPr>
                <a:defRPr/>
              </a:pPr>
              <a:t>27</a:t>
            </a:fld>
            <a:endParaRPr lang="en-US"/>
          </a:p>
        </p:txBody>
      </p:sp>
      <p:sp>
        <p:nvSpPr>
          <p:cNvPr id="2" name="Footer Placeholder 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31749" name="Picture 13" descr="24729_27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838200"/>
            <a:ext cx="6877050"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1"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161795" name="Rectangle 3"/>
          <p:cNvSpPr>
            <a:spLocks noGrp="1" noChangeArrowheads="1"/>
          </p:cNvSpPr>
          <p:nvPr>
            <p:ph type="body" sz="quarter" idx="12"/>
          </p:nvPr>
        </p:nvSpPr>
        <p:spPr>
          <a:xfrm>
            <a:off x="6400800" y="901700"/>
            <a:ext cx="2514600" cy="3746500"/>
          </a:xfrm>
          <a:solidFill>
            <a:srgbClr val="FFCCCC"/>
          </a:solidFill>
          <a:effectLst>
            <a:outerShdw blurRad="50800" dist="38100" dir="2700000" algn="tl" rotWithShape="0">
              <a:prstClr val="black">
                <a:alpha val="40000"/>
              </a:prstClr>
            </a:outerShdw>
          </a:effectLst>
        </p:spPr>
        <p:txBody>
          <a:bodyPr/>
          <a:lstStyle/>
          <a:p>
            <a:pPr marL="0" indent="0" eaLnBrk="1" hangingPunct="1">
              <a:buFont typeface="Wingdings" pitchFamily="2" charset="2"/>
              <a:buNone/>
            </a:pPr>
            <a:r>
              <a:rPr lang="en-US" sz="2800" dirty="0" smtClean="0"/>
              <a:t>Increasing </a:t>
            </a:r>
            <a:br>
              <a:rPr lang="en-US" sz="2800" dirty="0" smtClean="0"/>
            </a:br>
            <a:r>
              <a:rPr lang="en-US" sz="2800" dirty="0" smtClean="0"/>
              <a:t>the share of stocks in the portfolio increases </a:t>
            </a:r>
            <a:br>
              <a:rPr lang="en-US" sz="2800" dirty="0" smtClean="0"/>
            </a:br>
            <a:r>
              <a:rPr lang="en-US" sz="2800" dirty="0" smtClean="0"/>
              <a:t>the average return but </a:t>
            </a:r>
            <a:br>
              <a:rPr lang="en-US" sz="2800" dirty="0" smtClean="0"/>
            </a:br>
            <a:r>
              <a:rPr lang="en-US" sz="2800" dirty="0" smtClean="0"/>
              <a:t>also the risk.</a:t>
            </a:r>
          </a:p>
        </p:txBody>
      </p:sp>
    </p:spTree>
    <p:extLst>
      <p:ext uri="{BB962C8B-B14F-4D97-AF65-F5344CB8AC3E}">
        <p14:creationId xmlns:p14="http://schemas.microsoft.com/office/powerpoint/2010/main" val="6025495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1749"/>
                                        </p:tgtEl>
                                        <p:attrNameLst>
                                          <p:attrName>style.visibility</p:attrName>
                                        </p:attrNameLst>
                                      </p:cBhvr>
                                      <p:to>
                                        <p:strVal val="visible"/>
                                      </p:to>
                                    </p:set>
                                    <p:animEffect transition="in" filter="wipe(left)">
                                      <p:cBhvr>
                                        <p:cTn id="7" dur="500"/>
                                        <p:tgtEl>
                                          <p:spTgt spid="3174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1795">
                                            <p:bg/>
                                          </p:spTgt>
                                        </p:tgtEl>
                                        <p:attrNameLst>
                                          <p:attrName>style.visibility</p:attrName>
                                        </p:attrNameLst>
                                      </p:cBhvr>
                                      <p:to>
                                        <p:strVal val="visible"/>
                                      </p:to>
                                    </p:set>
                                    <p:animEffect transition="in" filter="fade">
                                      <p:cBhvr>
                                        <p:cTn id="11" dur="500"/>
                                        <p:tgtEl>
                                          <p:spTgt spid="161795">
                                            <p:bg/>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1795">
                                            <p:txEl>
                                              <p:pRg st="0" end="0"/>
                                            </p:txEl>
                                          </p:spTgt>
                                        </p:tgtEl>
                                        <p:attrNameLst>
                                          <p:attrName>style.visibility</p:attrName>
                                        </p:attrNameLst>
                                      </p:cBhvr>
                                      <p:to>
                                        <p:strVal val="visible"/>
                                      </p:to>
                                    </p:set>
                                    <p:animEffect transition="in" filter="fade">
                                      <p:cBhvr>
                                        <p:cTn id="14" dur="500"/>
                                        <p:tgtEl>
                                          <p:spTgt spid="1617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uiExpand="1"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Asset Valuation</a:t>
            </a:r>
          </a:p>
        </p:txBody>
      </p:sp>
      <p:sp>
        <p:nvSpPr>
          <p:cNvPr id="3" name="Content Placeholder 2"/>
          <p:cNvSpPr>
            <a:spLocks noGrp="1"/>
          </p:cNvSpPr>
          <p:nvPr>
            <p:ph idx="1"/>
          </p:nvPr>
        </p:nvSpPr>
        <p:spPr/>
        <p:txBody>
          <a:bodyPr/>
          <a:lstStyle/>
          <a:p>
            <a:r>
              <a:rPr lang="en-US" dirty="0"/>
              <a:t>When deciding whether to buy a company’s </a:t>
            </a:r>
            <a:r>
              <a:rPr lang="en-US" dirty="0" smtClean="0"/>
              <a:t>stock</a:t>
            </a:r>
          </a:p>
          <a:p>
            <a:pPr lvl="1"/>
            <a:r>
              <a:rPr lang="en-US" dirty="0" smtClean="0"/>
              <a:t>You </a:t>
            </a:r>
            <a:r>
              <a:rPr lang="en-US" dirty="0"/>
              <a:t>compare the price of the shares to </a:t>
            </a:r>
            <a:br>
              <a:rPr lang="en-US" dirty="0"/>
            </a:br>
            <a:r>
              <a:rPr lang="en-US" dirty="0"/>
              <a:t>the value of the company. </a:t>
            </a:r>
            <a:endParaRPr lang="en-US" dirty="0" smtClean="0"/>
          </a:p>
          <a:p>
            <a:r>
              <a:rPr lang="en-US" altLang="en-US" dirty="0"/>
              <a:t>Stocks are:</a:t>
            </a:r>
          </a:p>
          <a:p>
            <a:pPr lvl="1"/>
            <a:r>
              <a:rPr lang="en-US" altLang="en-US" u="sng" dirty="0"/>
              <a:t>Undervalued</a:t>
            </a:r>
            <a:r>
              <a:rPr lang="en-US" altLang="en-US" dirty="0"/>
              <a:t> if Price &lt; Value</a:t>
            </a:r>
          </a:p>
          <a:p>
            <a:pPr lvl="1"/>
            <a:r>
              <a:rPr lang="en-US" altLang="en-US" u="sng" dirty="0"/>
              <a:t>Overvalued</a:t>
            </a:r>
            <a:r>
              <a:rPr lang="en-US" altLang="en-US" dirty="0"/>
              <a:t> if Price &gt; Value </a:t>
            </a:r>
          </a:p>
          <a:p>
            <a:pPr lvl="1"/>
            <a:r>
              <a:rPr lang="en-US" altLang="en-US" u="sng" dirty="0"/>
              <a:t>Fairly valued </a:t>
            </a:r>
            <a:r>
              <a:rPr lang="en-US" altLang="en-US" dirty="0"/>
              <a:t>if Price = Value </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064978255"/>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3		</a:t>
            </a:r>
            <a:r>
              <a:rPr lang="en-US" dirty="0">
                <a:solidFill>
                  <a:srgbClr val="AE1221"/>
                </a:solidFill>
              </a:rPr>
              <a:t>Valuing a share of stock</a:t>
            </a:r>
            <a:endParaRPr lang="en-US" dirty="0"/>
          </a:p>
        </p:txBody>
      </p:sp>
      <p:sp>
        <p:nvSpPr>
          <p:cNvPr id="3" name="Content Placeholder 2"/>
          <p:cNvSpPr>
            <a:spLocks noGrp="1"/>
          </p:cNvSpPr>
          <p:nvPr>
            <p:ph idx="1"/>
          </p:nvPr>
        </p:nvSpPr>
        <p:spPr>
          <a:xfrm>
            <a:off x="304800" y="762000"/>
            <a:ext cx="8686800" cy="5686425"/>
          </a:xfrm>
        </p:spPr>
        <p:txBody>
          <a:bodyPr>
            <a:noAutofit/>
          </a:bodyPr>
          <a:lstStyle/>
          <a:p>
            <a:pPr marL="0" indent="0">
              <a:buNone/>
            </a:pPr>
            <a:r>
              <a:rPr lang="en-US" dirty="0">
                <a:solidFill>
                  <a:schemeClr val="accent6">
                    <a:lumMod val="50000"/>
                  </a:schemeClr>
                </a:solidFill>
              </a:rPr>
              <a:t>If you buy a share of AT&amp;T stock today, </a:t>
            </a:r>
          </a:p>
          <a:p>
            <a:r>
              <a:rPr lang="en-US" dirty="0">
                <a:solidFill>
                  <a:schemeClr val="accent6">
                    <a:lumMod val="50000"/>
                  </a:schemeClr>
                </a:solidFill>
              </a:rPr>
              <a:t>you will be able to sell it in 3 years for $30.</a:t>
            </a:r>
          </a:p>
          <a:p>
            <a:r>
              <a:rPr lang="en-US" dirty="0">
                <a:solidFill>
                  <a:schemeClr val="accent6">
                    <a:lumMod val="50000"/>
                  </a:schemeClr>
                </a:solidFill>
              </a:rPr>
              <a:t>you will receive a $1 dividend at the end of </a:t>
            </a:r>
            <a:br>
              <a:rPr lang="en-US" dirty="0">
                <a:solidFill>
                  <a:schemeClr val="accent6">
                    <a:lumMod val="50000"/>
                  </a:schemeClr>
                </a:solidFill>
              </a:rPr>
            </a:br>
            <a:r>
              <a:rPr lang="en-US" dirty="0">
                <a:solidFill>
                  <a:schemeClr val="accent6">
                    <a:lumMod val="50000"/>
                  </a:schemeClr>
                </a:solidFill>
              </a:rPr>
              <a:t>each of those 3 years.</a:t>
            </a:r>
          </a:p>
          <a:p>
            <a:pPr marL="0" indent="0">
              <a:buNone/>
            </a:pPr>
            <a:r>
              <a:rPr lang="en-US" dirty="0">
                <a:solidFill>
                  <a:schemeClr val="tx1"/>
                </a:solidFill>
              </a:rPr>
              <a:t>If the prevailing interest rate is 10%, </a:t>
            </a:r>
            <a:r>
              <a:rPr lang="en-US" dirty="0" smtClean="0">
                <a:solidFill>
                  <a:schemeClr val="tx1"/>
                </a:solidFill>
              </a:rPr>
              <a:t>what </a:t>
            </a:r>
            <a:r>
              <a:rPr lang="en-US" dirty="0">
                <a:solidFill>
                  <a:schemeClr val="tx1"/>
                </a:solidFill>
              </a:rPr>
              <a:t>is the value of a share of AT&amp;T stock today?</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125358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wrap="square" anchor="t"/>
          <a:lstStyle/>
          <a:p>
            <a:r>
              <a:rPr lang="en-US" altLang="en-US" dirty="0" smtClean="0"/>
              <a:t>Introduction </a:t>
            </a:r>
          </a:p>
        </p:txBody>
      </p:sp>
      <p:sp>
        <p:nvSpPr>
          <p:cNvPr id="10243" name="Content Placeholder 2"/>
          <p:cNvSpPr>
            <a:spLocks noGrp="1"/>
          </p:cNvSpPr>
          <p:nvPr>
            <p:ph idx="1"/>
          </p:nvPr>
        </p:nvSpPr>
        <p:spPr/>
        <p:txBody>
          <a:bodyPr/>
          <a:lstStyle/>
          <a:p>
            <a:r>
              <a:rPr lang="en-US" altLang="en-US" dirty="0"/>
              <a:t>The financial system </a:t>
            </a:r>
            <a:endParaRPr lang="en-US" altLang="en-US" dirty="0" smtClean="0"/>
          </a:p>
          <a:p>
            <a:pPr lvl="1"/>
            <a:r>
              <a:rPr lang="en-US" altLang="en-US" dirty="0" smtClean="0"/>
              <a:t>Coordinates </a:t>
            </a:r>
            <a:r>
              <a:rPr lang="en-US" altLang="en-US" dirty="0"/>
              <a:t>saving </a:t>
            </a:r>
            <a:r>
              <a:rPr lang="en-US" altLang="en-US" dirty="0" smtClean="0"/>
              <a:t>and investment</a:t>
            </a:r>
            <a:endParaRPr lang="en-US" altLang="en-US" dirty="0"/>
          </a:p>
          <a:p>
            <a:r>
              <a:rPr lang="en-US" altLang="en-US" dirty="0"/>
              <a:t>Participants in the financial system </a:t>
            </a:r>
            <a:endParaRPr lang="en-US" altLang="en-US" dirty="0" smtClean="0"/>
          </a:p>
          <a:p>
            <a:pPr lvl="1"/>
            <a:r>
              <a:rPr lang="en-US" altLang="en-US" dirty="0"/>
              <a:t>M</a:t>
            </a:r>
            <a:r>
              <a:rPr lang="en-US" altLang="en-US" dirty="0" smtClean="0"/>
              <a:t>ake </a:t>
            </a:r>
            <a:r>
              <a:rPr lang="en-US" altLang="en-US" dirty="0"/>
              <a:t>decisions regarding the allocation of resources over time </a:t>
            </a:r>
            <a:r>
              <a:rPr lang="en-US" altLang="en-US" dirty="0" smtClean="0"/>
              <a:t>and </a:t>
            </a:r>
            <a:r>
              <a:rPr lang="en-US" altLang="en-US" dirty="0"/>
              <a:t>the handling of </a:t>
            </a:r>
            <a:r>
              <a:rPr lang="en-US" altLang="en-US" dirty="0" smtClean="0"/>
              <a:t>risk</a:t>
            </a:r>
            <a:endParaRPr lang="en-US" altLang="en-US" dirty="0"/>
          </a:p>
          <a:p>
            <a:r>
              <a:rPr lang="en-US" altLang="en-US" dirty="0"/>
              <a:t>Finance </a:t>
            </a:r>
            <a:endParaRPr lang="en-US" altLang="en-US" dirty="0" smtClean="0"/>
          </a:p>
          <a:p>
            <a:pPr lvl="1"/>
            <a:r>
              <a:rPr lang="en-US" altLang="en-US" dirty="0" smtClean="0"/>
              <a:t>Studies </a:t>
            </a:r>
            <a:r>
              <a:rPr lang="en-US" altLang="en-US" dirty="0"/>
              <a:t>such </a:t>
            </a:r>
            <a:r>
              <a:rPr lang="en-US" altLang="en-US" dirty="0" smtClean="0"/>
              <a:t>decision </a:t>
            </a:r>
            <a:r>
              <a:rPr lang="en-US" altLang="en-US" dirty="0"/>
              <a:t>making</a:t>
            </a:r>
            <a:endParaRPr lang="en-US" altLang="en-US" dirty="0" smtClean="0"/>
          </a:p>
        </p:txBody>
      </p:sp>
      <p:sp>
        <p:nvSpPr>
          <p:cNvPr id="1024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1A46F2E2-CE80-4B45-8414-E9B6E69917D4}" type="slidenum">
              <a:rPr lang="en-US" altLang="en-US" sz="1200" smtClean="0">
                <a:solidFill>
                  <a:srgbClr val="002060"/>
                </a:solidFill>
              </a:rPr>
              <a:pPr algn="ctr" eaLnBrk="1" hangingPunct="1"/>
              <a:t>3</a:t>
            </a:fld>
            <a:endParaRPr lang="en-US" altLang="en-US" sz="1200" smtClean="0">
              <a:solidFill>
                <a:srgbClr val="002060"/>
              </a:solidFill>
            </a:endParaRPr>
          </a:p>
        </p:txBody>
      </p:sp>
      <p:sp>
        <p:nvSpPr>
          <p:cNvPr id="1024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6220872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Active Learning 3	</a:t>
            </a:r>
            <a:r>
              <a:rPr lang="en-US" dirty="0" smtClean="0">
                <a:solidFill>
                  <a:schemeClr val="accent6">
                    <a:lumMod val="50000"/>
                  </a:schemeClr>
                </a:solidFill>
              </a:rPr>
              <a:t>	</a:t>
            </a:r>
            <a:r>
              <a:rPr lang="en-US" dirty="0">
                <a:solidFill>
                  <a:schemeClr val="accent6">
                    <a:lumMod val="50000"/>
                  </a:schemeClr>
                </a:solidFill>
              </a:rPr>
              <a:t>	</a:t>
            </a:r>
            <a:r>
              <a:rPr lang="en-US" dirty="0" smtClean="0">
                <a:solidFill>
                  <a:srgbClr val="AE1221"/>
                </a:solidFill>
              </a:rPr>
              <a:t>Answers</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30</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a:xfrm>
            <a:off x="381000" y="4724400"/>
            <a:ext cx="8458200" cy="1447800"/>
          </a:xfrm>
        </p:spPr>
        <p:txBody>
          <a:bodyPr>
            <a:noAutofit/>
          </a:bodyPr>
          <a:lstStyle/>
          <a:p>
            <a:pPr marL="0" indent="0">
              <a:buNone/>
            </a:pPr>
            <a:r>
              <a:rPr lang="en-US" sz="3000" dirty="0">
                <a:cs typeface="Arial" charset="0"/>
              </a:rPr>
              <a:t>The value of a share of AT&amp;T stock </a:t>
            </a:r>
            <a:r>
              <a:rPr lang="en-US" sz="3000" dirty="0" smtClean="0">
                <a:cs typeface="Arial" charset="0"/>
              </a:rPr>
              <a:t>equals the </a:t>
            </a:r>
            <a:r>
              <a:rPr lang="en-US" sz="3000" dirty="0">
                <a:cs typeface="Arial" charset="0"/>
              </a:rPr>
              <a:t>sum of the numbers in the last column:  </a:t>
            </a:r>
            <a:r>
              <a:rPr lang="en-US" sz="3000" dirty="0">
                <a:solidFill>
                  <a:srgbClr val="FF0000"/>
                </a:solidFill>
                <a:cs typeface="Arial" charset="0"/>
              </a:rPr>
              <a:t>$25.03</a:t>
            </a:r>
          </a:p>
          <a:p>
            <a:pPr marL="0" indent="0">
              <a:buNone/>
            </a:pPr>
            <a:endParaRPr lang="en-US" sz="3000" dirty="0"/>
          </a:p>
        </p:txBody>
      </p:sp>
      <p:sp>
        <p:nvSpPr>
          <p:cNvPr id="8" name="Rectangle 61"/>
          <p:cNvSpPr>
            <a:spLocks noChangeArrowheads="1"/>
          </p:cNvSpPr>
          <p:nvPr/>
        </p:nvSpPr>
        <p:spPr bwMode="auto">
          <a:xfrm>
            <a:off x="842962" y="844550"/>
            <a:ext cx="7620000" cy="3400425"/>
          </a:xfrm>
          <a:prstGeom prst="rect">
            <a:avLst/>
          </a:prstGeom>
          <a:solidFill>
            <a:schemeClr val="bg1"/>
          </a:solidFill>
          <a:ln>
            <a:noFill/>
          </a:ln>
          <a:extLst/>
        </p:spPr>
        <p:txBody>
          <a:bodyPr wrap="none" anchor="ctr"/>
          <a:lstStyle/>
          <a:p>
            <a:endParaRPr lang="en-US">
              <a:latin typeface="Arial"/>
              <a:cs typeface="Arial"/>
            </a:endParaRPr>
          </a:p>
        </p:txBody>
      </p:sp>
      <p:grpSp>
        <p:nvGrpSpPr>
          <p:cNvPr id="9" name="Group 60"/>
          <p:cNvGrpSpPr>
            <a:grpSpLocks/>
          </p:cNvGrpSpPr>
          <p:nvPr/>
        </p:nvGrpSpPr>
        <p:grpSpPr bwMode="auto">
          <a:xfrm>
            <a:off x="838200" y="3721100"/>
            <a:ext cx="7640637" cy="531812"/>
            <a:chOff x="630" y="2749"/>
            <a:chExt cx="4813" cy="335"/>
          </a:xfrm>
          <a:solidFill>
            <a:schemeClr val="bg1"/>
          </a:solidFill>
        </p:grpSpPr>
        <p:sp>
          <p:nvSpPr>
            <p:cNvPr id="10" name="Rectangle 24"/>
            <p:cNvSpPr>
              <a:spLocks noChangeArrowheads="1"/>
            </p:cNvSpPr>
            <p:nvPr/>
          </p:nvSpPr>
          <p:spPr bwMode="auto">
            <a:xfrm>
              <a:off x="2970" y="2749"/>
              <a:ext cx="2473" cy="33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274320" anchor="ctr"/>
            <a:lstStyle/>
            <a:p>
              <a:pPr>
                <a:lnSpc>
                  <a:spcPct val="105000"/>
                </a:lnSpc>
                <a:spcBef>
                  <a:spcPct val="45000"/>
                </a:spcBef>
                <a:buClr>
                  <a:srgbClr val="00B85C"/>
                </a:buClr>
                <a:buSzPct val="120000"/>
                <a:buFont typeface="Wingdings" pitchFamily="2" charset="2"/>
                <a:buNone/>
                <a:tabLst>
                  <a:tab pos="1603375" algn="l"/>
                  <a:tab pos="2517775" algn="dec"/>
                </a:tabLst>
              </a:pPr>
              <a:r>
                <a:rPr lang="en-US" sz="2500">
                  <a:latin typeface="Arial"/>
                  <a:cs typeface="Arial"/>
                </a:rPr>
                <a:t>$30/(1.1)</a:t>
              </a:r>
              <a:r>
                <a:rPr lang="en-US" sz="2500" baseline="30000">
                  <a:latin typeface="Arial"/>
                  <a:cs typeface="Arial"/>
                </a:rPr>
                <a:t>3</a:t>
              </a:r>
              <a:r>
                <a:rPr lang="en-US" sz="2500">
                  <a:latin typeface="Arial"/>
                  <a:cs typeface="Arial"/>
                </a:rPr>
                <a:t> 	= 	$</a:t>
              </a:r>
              <a:r>
                <a:rPr lang="en-US" sz="2500">
                  <a:solidFill>
                    <a:srgbClr val="FF0000"/>
                  </a:solidFill>
                  <a:latin typeface="Arial"/>
                  <a:cs typeface="Arial"/>
                </a:rPr>
                <a:t>22.54</a:t>
              </a:r>
            </a:p>
          </p:txBody>
        </p:sp>
        <p:sp>
          <p:nvSpPr>
            <p:cNvPr id="11" name="Rectangle 23"/>
            <p:cNvSpPr>
              <a:spLocks noChangeArrowheads="1"/>
            </p:cNvSpPr>
            <p:nvPr/>
          </p:nvSpPr>
          <p:spPr bwMode="auto">
            <a:xfrm>
              <a:off x="1677" y="2749"/>
              <a:ext cx="1293" cy="33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05000"/>
                </a:lnSpc>
                <a:spcBef>
                  <a:spcPct val="45000"/>
                </a:spcBef>
                <a:buClr>
                  <a:srgbClr val="00B85C"/>
                </a:buClr>
                <a:buSzPct val="120000"/>
                <a:buFont typeface="Wingdings" pitchFamily="2" charset="2"/>
                <a:buNone/>
              </a:pPr>
              <a:r>
                <a:rPr lang="en-US" sz="2500">
                  <a:latin typeface="Arial"/>
                  <a:cs typeface="Arial"/>
                </a:rPr>
                <a:t>in 3 years</a:t>
              </a:r>
            </a:p>
          </p:txBody>
        </p:sp>
        <p:sp>
          <p:nvSpPr>
            <p:cNvPr id="12" name="Rectangle 22"/>
            <p:cNvSpPr>
              <a:spLocks noChangeArrowheads="1"/>
            </p:cNvSpPr>
            <p:nvPr/>
          </p:nvSpPr>
          <p:spPr bwMode="auto">
            <a:xfrm>
              <a:off x="630" y="2749"/>
              <a:ext cx="1047" cy="33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05000"/>
                </a:lnSpc>
                <a:spcBef>
                  <a:spcPct val="45000"/>
                </a:spcBef>
                <a:buClr>
                  <a:srgbClr val="00B85C"/>
                </a:buClr>
                <a:buSzPct val="120000"/>
                <a:buFont typeface="Wingdings" pitchFamily="2" charset="2"/>
                <a:buNone/>
              </a:pPr>
              <a:r>
                <a:rPr lang="en-US" sz="2500">
                  <a:latin typeface="Arial"/>
                  <a:cs typeface="Arial"/>
                </a:rPr>
                <a:t>$30</a:t>
              </a:r>
            </a:p>
          </p:txBody>
        </p:sp>
      </p:grpSp>
      <p:grpSp>
        <p:nvGrpSpPr>
          <p:cNvPr id="13" name="Group 59"/>
          <p:cNvGrpSpPr>
            <a:grpSpLocks/>
          </p:cNvGrpSpPr>
          <p:nvPr/>
        </p:nvGrpSpPr>
        <p:grpSpPr bwMode="auto">
          <a:xfrm>
            <a:off x="838200" y="3189287"/>
            <a:ext cx="7640637" cy="531813"/>
            <a:chOff x="630" y="2414"/>
            <a:chExt cx="4813" cy="335"/>
          </a:xfrm>
          <a:solidFill>
            <a:schemeClr val="bg1"/>
          </a:solidFill>
        </p:grpSpPr>
        <p:sp>
          <p:nvSpPr>
            <p:cNvPr id="14" name="Rectangle 21"/>
            <p:cNvSpPr>
              <a:spLocks noChangeArrowheads="1"/>
            </p:cNvSpPr>
            <p:nvPr/>
          </p:nvSpPr>
          <p:spPr bwMode="auto">
            <a:xfrm>
              <a:off x="2970" y="2414"/>
              <a:ext cx="2473" cy="33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274320" anchor="ctr"/>
            <a:lstStyle/>
            <a:p>
              <a:pPr>
                <a:lnSpc>
                  <a:spcPct val="105000"/>
                </a:lnSpc>
                <a:spcBef>
                  <a:spcPct val="45000"/>
                </a:spcBef>
                <a:buClr>
                  <a:srgbClr val="00B85C"/>
                </a:buClr>
                <a:buSzPct val="120000"/>
                <a:buFont typeface="Wingdings" pitchFamily="2" charset="2"/>
                <a:buNone/>
                <a:tabLst>
                  <a:tab pos="1603375" algn="l"/>
                  <a:tab pos="2517775" algn="dec"/>
                </a:tabLst>
              </a:pPr>
              <a:r>
                <a:rPr lang="en-US" sz="2500">
                  <a:latin typeface="Arial"/>
                  <a:cs typeface="Arial"/>
                </a:rPr>
                <a:t>$1/(1.1)</a:t>
              </a:r>
              <a:r>
                <a:rPr lang="en-US" sz="2500" baseline="30000">
                  <a:latin typeface="Arial"/>
                  <a:cs typeface="Arial"/>
                </a:rPr>
                <a:t>3</a:t>
              </a:r>
              <a:r>
                <a:rPr lang="en-US" sz="2500">
                  <a:latin typeface="Arial"/>
                  <a:cs typeface="Arial"/>
                </a:rPr>
                <a:t> 	= 	$    </a:t>
              </a:r>
              <a:r>
                <a:rPr lang="en-US" sz="2500">
                  <a:solidFill>
                    <a:srgbClr val="FF0000"/>
                  </a:solidFill>
                  <a:latin typeface="Arial"/>
                  <a:cs typeface="Arial"/>
                </a:rPr>
                <a:t>.75</a:t>
              </a:r>
            </a:p>
          </p:txBody>
        </p:sp>
        <p:sp>
          <p:nvSpPr>
            <p:cNvPr id="15" name="Rectangle 20"/>
            <p:cNvSpPr>
              <a:spLocks noChangeArrowheads="1"/>
            </p:cNvSpPr>
            <p:nvPr/>
          </p:nvSpPr>
          <p:spPr bwMode="auto">
            <a:xfrm>
              <a:off x="1677" y="2414"/>
              <a:ext cx="1293" cy="33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05000"/>
                </a:lnSpc>
                <a:spcBef>
                  <a:spcPct val="45000"/>
                </a:spcBef>
                <a:buClr>
                  <a:srgbClr val="00B85C"/>
                </a:buClr>
                <a:buSzPct val="120000"/>
                <a:buFont typeface="Wingdings" pitchFamily="2" charset="2"/>
                <a:buNone/>
              </a:pPr>
              <a:r>
                <a:rPr lang="en-US" sz="2500">
                  <a:latin typeface="Arial"/>
                  <a:cs typeface="Arial"/>
                </a:rPr>
                <a:t>in 3 years</a:t>
              </a:r>
            </a:p>
          </p:txBody>
        </p:sp>
        <p:sp>
          <p:nvSpPr>
            <p:cNvPr id="16" name="Rectangle 19"/>
            <p:cNvSpPr>
              <a:spLocks noChangeArrowheads="1"/>
            </p:cNvSpPr>
            <p:nvPr/>
          </p:nvSpPr>
          <p:spPr bwMode="auto">
            <a:xfrm>
              <a:off x="630" y="2414"/>
              <a:ext cx="1047" cy="33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05000"/>
                </a:lnSpc>
                <a:spcBef>
                  <a:spcPct val="45000"/>
                </a:spcBef>
                <a:buClr>
                  <a:srgbClr val="00B85C"/>
                </a:buClr>
                <a:buSzPct val="120000"/>
                <a:buFont typeface="Wingdings" pitchFamily="2" charset="2"/>
                <a:buNone/>
              </a:pPr>
              <a:r>
                <a:rPr lang="en-US" sz="2500">
                  <a:latin typeface="Arial"/>
                  <a:cs typeface="Arial"/>
                </a:rPr>
                <a:t>$1</a:t>
              </a:r>
            </a:p>
          </p:txBody>
        </p:sp>
      </p:grpSp>
      <p:grpSp>
        <p:nvGrpSpPr>
          <p:cNvPr id="17" name="Group 58"/>
          <p:cNvGrpSpPr>
            <a:grpSpLocks/>
          </p:cNvGrpSpPr>
          <p:nvPr/>
        </p:nvGrpSpPr>
        <p:grpSpPr bwMode="auto">
          <a:xfrm>
            <a:off x="838200" y="2655887"/>
            <a:ext cx="7640637" cy="533400"/>
            <a:chOff x="630" y="2078"/>
            <a:chExt cx="4813" cy="336"/>
          </a:xfrm>
          <a:solidFill>
            <a:schemeClr val="bg1"/>
          </a:solidFill>
        </p:grpSpPr>
        <p:sp>
          <p:nvSpPr>
            <p:cNvPr id="18" name="Rectangle 18"/>
            <p:cNvSpPr>
              <a:spLocks noChangeArrowheads="1"/>
            </p:cNvSpPr>
            <p:nvPr/>
          </p:nvSpPr>
          <p:spPr bwMode="auto">
            <a:xfrm>
              <a:off x="2970" y="2078"/>
              <a:ext cx="2473" cy="3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274320" anchor="ctr"/>
            <a:lstStyle/>
            <a:p>
              <a:pPr>
                <a:lnSpc>
                  <a:spcPct val="105000"/>
                </a:lnSpc>
                <a:spcBef>
                  <a:spcPct val="45000"/>
                </a:spcBef>
                <a:buClr>
                  <a:srgbClr val="00B85C"/>
                </a:buClr>
                <a:buSzPct val="120000"/>
                <a:buFont typeface="Wingdings" pitchFamily="2" charset="2"/>
                <a:buNone/>
                <a:tabLst>
                  <a:tab pos="1603375" algn="l"/>
                  <a:tab pos="2517775" algn="dec"/>
                </a:tabLst>
              </a:pPr>
              <a:r>
                <a:rPr lang="en-US" sz="2500">
                  <a:latin typeface="Arial"/>
                  <a:cs typeface="Arial"/>
                </a:rPr>
                <a:t>$1/(1.1)</a:t>
              </a:r>
              <a:r>
                <a:rPr lang="en-US" sz="2500" baseline="30000">
                  <a:latin typeface="Arial"/>
                  <a:cs typeface="Arial"/>
                </a:rPr>
                <a:t>2</a:t>
              </a:r>
              <a:r>
                <a:rPr lang="en-US" sz="2500">
                  <a:latin typeface="Arial"/>
                  <a:cs typeface="Arial"/>
                </a:rPr>
                <a:t> 	= 	$    </a:t>
              </a:r>
              <a:r>
                <a:rPr lang="en-US" sz="2500">
                  <a:solidFill>
                    <a:srgbClr val="FF0000"/>
                  </a:solidFill>
                  <a:latin typeface="Arial"/>
                  <a:cs typeface="Arial"/>
                </a:rPr>
                <a:t>.83</a:t>
              </a:r>
            </a:p>
          </p:txBody>
        </p:sp>
        <p:sp>
          <p:nvSpPr>
            <p:cNvPr id="19" name="Rectangle 17"/>
            <p:cNvSpPr>
              <a:spLocks noChangeArrowheads="1"/>
            </p:cNvSpPr>
            <p:nvPr/>
          </p:nvSpPr>
          <p:spPr bwMode="auto">
            <a:xfrm>
              <a:off x="1677" y="2078"/>
              <a:ext cx="1293" cy="3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05000"/>
                </a:lnSpc>
                <a:spcBef>
                  <a:spcPct val="45000"/>
                </a:spcBef>
                <a:buClr>
                  <a:srgbClr val="00B85C"/>
                </a:buClr>
                <a:buSzPct val="120000"/>
                <a:buFont typeface="Wingdings" pitchFamily="2" charset="2"/>
                <a:buNone/>
              </a:pPr>
              <a:r>
                <a:rPr lang="en-US" sz="2500">
                  <a:latin typeface="Arial"/>
                  <a:cs typeface="Arial"/>
                </a:rPr>
                <a:t>in 2 years</a:t>
              </a:r>
            </a:p>
          </p:txBody>
        </p:sp>
        <p:sp>
          <p:nvSpPr>
            <p:cNvPr id="20" name="Rectangle 16"/>
            <p:cNvSpPr>
              <a:spLocks noChangeArrowheads="1"/>
            </p:cNvSpPr>
            <p:nvPr/>
          </p:nvSpPr>
          <p:spPr bwMode="auto">
            <a:xfrm>
              <a:off x="630" y="2078"/>
              <a:ext cx="1047" cy="3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05000"/>
                </a:lnSpc>
                <a:spcBef>
                  <a:spcPct val="45000"/>
                </a:spcBef>
                <a:buClr>
                  <a:srgbClr val="00B85C"/>
                </a:buClr>
                <a:buSzPct val="120000"/>
                <a:buFont typeface="Wingdings" pitchFamily="2" charset="2"/>
                <a:buNone/>
              </a:pPr>
              <a:r>
                <a:rPr lang="en-US" sz="2500">
                  <a:latin typeface="Arial"/>
                  <a:cs typeface="Arial"/>
                </a:rPr>
                <a:t>$1</a:t>
              </a:r>
            </a:p>
          </p:txBody>
        </p:sp>
      </p:grpSp>
      <p:grpSp>
        <p:nvGrpSpPr>
          <p:cNvPr id="21" name="Group 57"/>
          <p:cNvGrpSpPr>
            <a:grpSpLocks/>
          </p:cNvGrpSpPr>
          <p:nvPr/>
        </p:nvGrpSpPr>
        <p:grpSpPr bwMode="auto">
          <a:xfrm>
            <a:off x="838200" y="2128837"/>
            <a:ext cx="7640637" cy="527050"/>
            <a:chOff x="630" y="1746"/>
            <a:chExt cx="4813" cy="332"/>
          </a:xfrm>
          <a:solidFill>
            <a:schemeClr val="bg1"/>
          </a:solidFill>
        </p:grpSpPr>
        <p:sp>
          <p:nvSpPr>
            <p:cNvPr id="22" name="Rectangle 15"/>
            <p:cNvSpPr>
              <a:spLocks noChangeArrowheads="1"/>
            </p:cNvSpPr>
            <p:nvPr/>
          </p:nvSpPr>
          <p:spPr bwMode="auto">
            <a:xfrm>
              <a:off x="2970" y="1746"/>
              <a:ext cx="2473" cy="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274320" anchor="ctr"/>
            <a:lstStyle/>
            <a:p>
              <a:pPr>
                <a:lnSpc>
                  <a:spcPct val="105000"/>
                </a:lnSpc>
                <a:spcBef>
                  <a:spcPct val="45000"/>
                </a:spcBef>
                <a:buClr>
                  <a:srgbClr val="00B85C"/>
                </a:buClr>
                <a:buSzPct val="120000"/>
                <a:buFont typeface="Wingdings" pitchFamily="2" charset="2"/>
                <a:buNone/>
                <a:tabLst>
                  <a:tab pos="1603375" algn="l"/>
                  <a:tab pos="2517775" algn="dec"/>
                </a:tabLst>
              </a:pPr>
              <a:r>
                <a:rPr lang="en-US" sz="2500">
                  <a:latin typeface="Arial"/>
                  <a:cs typeface="Arial"/>
                </a:rPr>
                <a:t>$1/(1.1)  	=  	$    </a:t>
              </a:r>
              <a:r>
                <a:rPr lang="en-US" sz="2500">
                  <a:solidFill>
                    <a:srgbClr val="FF0000"/>
                  </a:solidFill>
                  <a:latin typeface="Arial"/>
                  <a:cs typeface="Arial"/>
                </a:rPr>
                <a:t>.91</a:t>
              </a:r>
            </a:p>
          </p:txBody>
        </p:sp>
        <p:sp>
          <p:nvSpPr>
            <p:cNvPr id="23" name="Rectangle 14"/>
            <p:cNvSpPr>
              <a:spLocks noChangeArrowheads="1"/>
            </p:cNvSpPr>
            <p:nvPr/>
          </p:nvSpPr>
          <p:spPr bwMode="auto">
            <a:xfrm>
              <a:off x="1677" y="1746"/>
              <a:ext cx="1293" cy="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05000"/>
                </a:lnSpc>
                <a:spcBef>
                  <a:spcPct val="45000"/>
                </a:spcBef>
                <a:buClr>
                  <a:srgbClr val="00B85C"/>
                </a:buClr>
                <a:buSzPct val="120000"/>
                <a:buFont typeface="Wingdings" pitchFamily="2" charset="2"/>
                <a:buNone/>
              </a:pPr>
              <a:r>
                <a:rPr lang="en-US" sz="2500">
                  <a:latin typeface="Arial"/>
                  <a:cs typeface="Arial"/>
                </a:rPr>
                <a:t>in 1 year</a:t>
              </a:r>
            </a:p>
          </p:txBody>
        </p:sp>
        <p:sp>
          <p:nvSpPr>
            <p:cNvPr id="24" name="Rectangle 13"/>
            <p:cNvSpPr>
              <a:spLocks noChangeArrowheads="1"/>
            </p:cNvSpPr>
            <p:nvPr/>
          </p:nvSpPr>
          <p:spPr bwMode="auto">
            <a:xfrm>
              <a:off x="630" y="1746"/>
              <a:ext cx="1047" cy="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05000"/>
                </a:lnSpc>
                <a:spcBef>
                  <a:spcPct val="45000"/>
                </a:spcBef>
                <a:buClr>
                  <a:srgbClr val="00B85C"/>
                </a:buClr>
                <a:buSzPct val="120000"/>
                <a:buFont typeface="Wingdings" pitchFamily="2" charset="2"/>
                <a:buNone/>
              </a:pPr>
              <a:r>
                <a:rPr lang="en-US" sz="2500">
                  <a:latin typeface="Arial"/>
                  <a:cs typeface="Arial"/>
                </a:rPr>
                <a:t>$1</a:t>
              </a:r>
            </a:p>
          </p:txBody>
        </p:sp>
      </p:grpSp>
      <p:sp>
        <p:nvSpPr>
          <p:cNvPr id="25" name="Rectangle 12"/>
          <p:cNvSpPr>
            <a:spLocks noChangeArrowheads="1"/>
          </p:cNvSpPr>
          <p:nvPr/>
        </p:nvSpPr>
        <p:spPr bwMode="auto">
          <a:xfrm>
            <a:off x="4552950" y="838200"/>
            <a:ext cx="3925887" cy="1290637"/>
          </a:xfrm>
          <a:prstGeom prst="rect">
            <a:avLst/>
          </a:prstGeom>
          <a:solidFill>
            <a:schemeClr val="bg1"/>
          </a:solidFill>
          <a:ln>
            <a:noFill/>
          </a:ln>
          <a:extLst/>
        </p:spPr>
        <p:txBody>
          <a:bodyPr anchor="ctr"/>
          <a:lstStyle/>
          <a:p>
            <a:pPr algn="ctr">
              <a:lnSpc>
                <a:spcPct val="105000"/>
              </a:lnSpc>
              <a:spcBef>
                <a:spcPct val="45000"/>
              </a:spcBef>
              <a:buClr>
                <a:srgbClr val="00B85C"/>
              </a:buClr>
              <a:buSzPct val="120000"/>
              <a:buFont typeface="Wingdings" pitchFamily="2" charset="2"/>
              <a:buNone/>
            </a:pPr>
            <a:r>
              <a:rPr lang="en-US" sz="2500" i="1">
                <a:latin typeface="Arial"/>
                <a:cs typeface="Arial"/>
              </a:rPr>
              <a:t>present value of </a:t>
            </a:r>
            <a:br>
              <a:rPr lang="en-US" sz="2500" i="1">
                <a:latin typeface="Arial"/>
                <a:cs typeface="Arial"/>
              </a:rPr>
            </a:br>
            <a:r>
              <a:rPr lang="en-US" sz="2500" i="1">
                <a:latin typeface="Arial"/>
                <a:cs typeface="Arial"/>
              </a:rPr>
              <a:t>the amount</a:t>
            </a:r>
          </a:p>
        </p:txBody>
      </p:sp>
      <p:sp>
        <p:nvSpPr>
          <p:cNvPr id="26" name="Rectangle 11"/>
          <p:cNvSpPr>
            <a:spLocks noChangeArrowheads="1"/>
          </p:cNvSpPr>
          <p:nvPr/>
        </p:nvSpPr>
        <p:spPr bwMode="auto">
          <a:xfrm>
            <a:off x="2500312" y="838200"/>
            <a:ext cx="2052638" cy="1290637"/>
          </a:xfrm>
          <a:prstGeom prst="rect">
            <a:avLst/>
          </a:prstGeom>
          <a:solidFill>
            <a:schemeClr val="bg1"/>
          </a:solidFill>
          <a:ln>
            <a:noFill/>
          </a:ln>
          <a:extLst/>
        </p:spPr>
        <p:txBody>
          <a:bodyPr anchor="ctr"/>
          <a:lstStyle/>
          <a:p>
            <a:pPr algn="ctr">
              <a:lnSpc>
                <a:spcPct val="105000"/>
              </a:lnSpc>
              <a:spcBef>
                <a:spcPct val="45000"/>
              </a:spcBef>
              <a:buClr>
                <a:srgbClr val="00B85C"/>
              </a:buClr>
              <a:buSzPct val="120000"/>
              <a:buFont typeface="Wingdings" pitchFamily="2" charset="2"/>
              <a:buNone/>
            </a:pPr>
            <a:r>
              <a:rPr lang="en-US" sz="2500" i="1">
                <a:latin typeface="Arial"/>
                <a:cs typeface="Arial"/>
              </a:rPr>
              <a:t>when you will receive it</a:t>
            </a:r>
          </a:p>
        </p:txBody>
      </p:sp>
      <p:sp>
        <p:nvSpPr>
          <p:cNvPr id="27" name="Rectangle 10"/>
          <p:cNvSpPr>
            <a:spLocks noChangeArrowheads="1"/>
          </p:cNvSpPr>
          <p:nvPr/>
        </p:nvSpPr>
        <p:spPr bwMode="auto">
          <a:xfrm>
            <a:off x="838200" y="838200"/>
            <a:ext cx="1662112" cy="1290637"/>
          </a:xfrm>
          <a:prstGeom prst="rect">
            <a:avLst/>
          </a:prstGeom>
          <a:solidFill>
            <a:schemeClr val="bg1"/>
          </a:solidFill>
          <a:ln>
            <a:noFill/>
          </a:ln>
          <a:extLst/>
        </p:spPr>
        <p:txBody>
          <a:bodyPr anchor="ctr"/>
          <a:lstStyle/>
          <a:p>
            <a:pPr algn="ctr">
              <a:lnSpc>
                <a:spcPct val="105000"/>
              </a:lnSpc>
              <a:spcBef>
                <a:spcPct val="45000"/>
              </a:spcBef>
              <a:buClr>
                <a:srgbClr val="00B85C"/>
              </a:buClr>
              <a:buSzPct val="120000"/>
              <a:buFont typeface="Wingdings" pitchFamily="2" charset="2"/>
              <a:buNone/>
            </a:pPr>
            <a:r>
              <a:rPr lang="en-US" sz="2500" i="1" dirty="0">
                <a:latin typeface="Arial"/>
                <a:cs typeface="Arial"/>
              </a:rPr>
              <a:t>amount you will receive</a:t>
            </a:r>
          </a:p>
        </p:txBody>
      </p:sp>
      <p:sp>
        <p:nvSpPr>
          <p:cNvPr id="28" name="Line 25"/>
          <p:cNvSpPr>
            <a:spLocks noChangeShapeType="1"/>
          </p:cNvSpPr>
          <p:nvPr/>
        </p:nvSpPr>
        <p:spPr bwMode="auto">
          <a:xfrm>
            <a:off x="838200" y="838200"/>
            <a:ext cx="7640637" cy="0"/>
          </a:xfrm>
          <a:prstGeom prst="line">
            <a:avLst/>
          </a:prstGeom>
          <a:noFill/>
          <a:ln w="158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29" name="Line 26"/>
          <p:cNvSpPr>
            <a:spLocks noChangeShapeType="1"/>
          </p:cNvSpPr>
          <p:nvPr/>
        </p:nvSpPr>
        <p:spPr bwMode="auto">
          <a:xfrm>
            <a:off x="838200" y="2128837"/>
            <a:ext cx="76406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30" name="Line 27"/>
          <p:cNvSpPr>
            <a:spLocks noChangeShapeType="1"/>
          </p:cNvSpPr>
          <p:nvPr/>
        </p:nvSpPr>
        <p:spPr bwMode="auto">
          <a:xfrm>
            <a:off x="838200" y="2655887"/>
            <a:ext cx="76406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31" name="Line 28"/>
          <p:cNvSpPr>
            <a:spLocks noChangeShapeType="1"/>
          </p:cNvSpPr>
          <p:nvPr/>
        </p:nvSpPr>
        <p:spPr bwMode="auto">
          <a:xfrm>
            <a:off x="838200" y="3189287"/>
            <a:ext cx="76406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32" name="Line 29"/>
          <p:cNvSpPr>
            <a:spLocks noChangeShapeType="1"/>
          </p:cNvSpPr>
          <p:nvPr/>
        </p:nvSpPr>
        <p:spPr bwMode="auto">
          <a:xfrm>
            <a:off x="838200" y="3721100"/>
            <a:ext cx="76406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33" name="Line 30"/>
          <p:cNvSpPr>
            <a:spLocks noChangeShapeType="1"/>
          </p:cNvSpPr>
          <p:nvPr/>
        </p:nvSpPr>
        <p:spPr bwMode="auto">
          <a:xfrm>
            <a:off x="838200" y="4252912"/>
            <a:ext cx="7640637" cy="0"/>
          </a:xfrm>
          <a:prstGeom prst="line">
            <a:avLst/>
          </a:prstGeom>
          <a:noFill/>
          <a:ln w="158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34" name="Line 31"/>
          <p:cNvSpPr>
            <a:spLocks noChangeShapeType="1"/>
          </p:cNvSpPr>
          <p:nvPr/>
        </p:nvSpPr>
        <p:spPr bwMode="auto">
          <a:xfrm>
            <a:off x="838200" y="838200"/>
            <a:ext cx="0" cy="3414712"/>
          </a:xfrm>
          <a:prstGeom prst="line">
            <a:avLst/>
          </a:prstGeom>
          <a:noFill/>
          <a:ln w="158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35" name="Line 32"/>
          <p:cNvSpPr>
            <a:spLocks noChangeShapeType="1"/>
          </p:cNvSpPr>
          <p:nvPr/>
        </p:nvSpPr>
        <p:spPr bwMode="auto">
          <a:xfrm>
            <a:off x="2500312" y="838200"/>
            <a:ext cx="0" cy="34147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36" name="Line 33"/>
          <p:cNvSpPr>
            <a:spLocks noChangeShapeType="1"/>
          </p:cNvSpPr>
          <p:nvPr/>
        </p:nvSpPr>
        <p:spPr bwMode="auto">
          <a:xfrm>
            <a:off x="4552950" y="838200"/>
            <a:ext cx="0" cy="34147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37" name="Line 34"/>
          <p:cNvSpPr>
            <a:spLocks noChangeShapeType="1"/>
          </p:cNvSpPr>
          <p:nvPr/>
        </p:nvSpPr>
        <p:spPr bwMode="auto">
          <a:xfrm>
            <a:off x="8478837" y="838200"/>
            <a:ext cx="0" cy="3414712"/>
          </a:xfrm>
          <a:prstGeom prst="line">
            <a:avLst/>
          </a:prstGeom>
          <a:noFill/>
          <a:ln w="158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Tree>
    <p:extLst>
      <p:ext uri="{BB962C8B-B14F-4D97-AF65-F5344CB8AC3E}">
        <p14:creationId xmlns:p14="http://schemas.microsoft.com/office/powerpoint/2010/main" val="32230189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subTnLst>
                                    <p:animClr clrSpc="rgb" dir="cw">
                                      <p:cBhvr override="childStyle">
                                        <p:cTn dur="1" fill="hold" display="0" masterRel="nextClick" afterEffect="1"/>
                                        <p:tgtEl>
                                          <p:spTgt spid="21"/>
                                        </p:tgtEl>
                                        <p:attrNameLst>
                                          <p:attrName>ppt_c</p:attrName>
                                        </p:attrNameLst>
                                      </p:cBhvr>
                                      <p:to>
                                        <a:schemeClr val="tx1"/>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subTnLst>
                                    <p:animClr clrSpc="rgb" dir="cw">
                                      <p:cBhvr override="childStyle">
                                        <p:cTn dur="1" fill="hold" display="0" masterRel="nextClick" afterEffect="1"/>
                                        <p:tgtEl>
                                          <p:spTgt spid="17"/>
                                        </p:tgtEl>
                                        <p:attrNameLst>
                                          <p:attrName>ppt_c</p:attrName>
                                        </p:attrNameLst>
                                      </p:cBhvr>
                                      <p:to>
                                        <a:schemeClr val="tx1"/>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subTnLst>
                                    <p:animClr clrSpc="rgb" dir="cw">
                                      <p:cBhvr override="childStyle">
                                        <p:cTn dur="1" fill="hold" display="0" masterRel="nextClick" afterEffect="1"/>
                                        <p:tgtEl>
                                          <p:spTgt spid="13"/>
                                        </p:tgtEl>
                                        <p:attrNameLst>
                                          <p:attrName>ppt_c</p:attrName>
                                        </p:attrNameLst>
                                      </p:cBhvr>
                                      <p:to>
                                        <a:schemeClr val="tx1"/>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subTnLst>
                                    <p:animClr clrSpc="rgb" dir="cw">
                                      <p:cBhvr override="childStyle">
                                        <p:cTn dur="1" fill="hold" display="0" masterRel="nextClick" afterEffect="1"/>
                                        <p:tgtEl>
                                          <p:spTgt spid="9"/>
                                        </p:tgtEl>
                                        <p:attrNameLst>
                                          <p:attrName>ppt_c</p:attrName>
                                        </p:attrNameLst>
                                      </p:cBhvr>
                                      <p:to>
                                        <a:schemeClr val="tx1"/>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wipe(left)">
                                      <p:cBhvr>
                                        <p:cTn id="2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Asset Valuation</a:t>
            </a:r>
          </a:p>
        </p:txBody>
      </p:sp>
      <p:sp>
        <p:nvSpPr>
          <p:cNvPr id="3" name="Content Placeholder 2"/>
          <p:cNvSpPr>
            <a:spLocks noGrp="1"/>
          </p:cNvSpPr>
          <p:nvPr>
            <p:ph idx="1"/>
          </p:nvPr>
        </p:nvSpPr>
        <p:spPr>
          <a:xfrm>
            <a:off x="277813" y="1025525"/>
            <a:ext cx="8866187" cy="5422900"/>
          </a:xfrm>
        </p:spPr>
        <p:txBody>
          <a:bodyPr/>
          <a:lstStyle/>
          <a:p>
            <a:r>
              <a:rPr lang="en-US" sz="3200" dirty="0"/>
              <a:t>Value of a share </a:t>
            </a:r>
            <a:endParaRPr lang="en-US" sz="3200" dirty="0" smtClean="0"/>
          </a:p>
          <a:p>
            <a:pPr marL="457200" lvl="1" indent="0">
              <a:buNone/>
            </a:pPr>
            <a:r>
              <a:rPr lang="en-US" sz="3000" dirty="0" smtClean="0"/>
              <a:t> </a:t>
            </a:r>
            <a:r>
              <a:rPr lang="en-US" sz="2800" dirty="0"/>
              <a:t>= PV of any dividends the stock will pay</a:t>
            </a:r>
            <a:br>
              <a:rPr lang="en-US" sz="2800" dirty="0"/>
            </a:br>
            <a:r>
              <a:rPr lang="en-US" sz="2800" dirty="0"/>
              <a:t> + PV of the price you get when you sell the share</a:t>
            </a:r>
          </a:p>
          <a:p>
            <a:r>
              <a:rPr lang="en-US" sz="3200" dirty="0"/>
              <a:t>Problem:  </a:t>
            </a:r>
            <a:endParaRPr lang="en-US" sz="3200" dirty="0" smtClean="0"/>
          </a:p>
          <a:p>
            <a:pPr lvl="1"/>
            <a:r>
              <a:rPr lang="en-US" sz="3000" dirty="0" smtClean="0"/>
              <a:t>When </a:t>
            </a:r>
            <a:r>
              <a:rPr lang="en-US" sz="3000" dirty="0"/>
              <a:t>you buy the share, you don’t know what future dividends or prices will be.</a:t>
            </a:r>
          </a:p>
          <a:p>
            <a:r>
              <a:rPr lang="en-US" sz="3200" dirty="0" smtClean="0"/>
              <a:t>Fundamental analysis </a:t>
            </a:r>
            <a:r>
              <a:rPr lang="en-US" sz="2800" dirty="0" smtClean="0"/>
              <a:t>(one way to value a stock)</a:t>
            </a:r>
            <a:endParaRPr lang="en-US" sz="3000" dirty="0" smtClean="0"/>
          </a:p>
          <a:p>
            <a:pPr lvl="1"/>
            <a:r>
              <a:rPr lang="en-US" sz="3000" dirty="0" smtClean="0"/>
              <a:t>The </a:t>
            </a:r>
            <a:r>
              <a:rPr lang="en-US" sz="3000" dirty="0"/>
              <a:t>study of a company’s accounting statements and future prospects to determine its </a:t>
            </a:r>
            <a:r>
              <a:rPr lang="en-US" sz="3000" dirty="0" smtClean="0"/>
              <a:t>value</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31</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182906443"/>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a:t>
            </a:r>
            <a:r>
              <a:rPr lang="en-US" dirty="0" smtClean="0">
                <a:solidFill>
                  <a:schemeClr val="accent6">
                    <a:lumMod val="50000"/>
                  </a:schemeClr>
                </a:solidFill>
              </a:rPr>
              <a:t>4</a:t>
            </a:r>
            <a:r>
              <a:rPr lang="en-US" dirty="0">
                <a:solidFill>
                  <a:schemeClr val="accent6">
                    <a:lumMod val="50000"/>
                  </a:schemeClr>
                </a:solidFill>
              </a:rPr>
              <a:t>		</a:t>
            </a:r>
            <a:r>
              <a:rPr lang="en-US" dirty="0">
                <a:solidFill>
                  <a:srgbClr val="AE1221"/>
                </a:solidFill>
              </a:rPr>
              <a:t>Show of hands survey</a:t>
            </a:r>
            <a:endParaRPr lang="en-US" dirty="0"/>
          </a:p>
        </p:txBody>
      </p:sp>
      <p:sp>
        <p:nvSpPr>
          <p:cNvPr id="3" name="Content Placeholder 2"/>
          <p:cNvSpPr>
            <a:spLocks noGrp="1"/>
          </p:cNvSpPr>
          <p:nvPr>
            <p:ph idx="1"/>
          </p:nvPr>
        </p:nvSpPr>
        <p:spPr>
          <a:xfrm>
            <a:off x="304800" y="762000"/>
            <a:ext cx="8686800" cy="5686425"/>
          </a:xfrm>
        </p:spPr>
        <p:txBody>
          <a:bodyPr>
            <a:noAutofit/>
          </a:bodyPr>
          <a:lstStyle/>
          <a:p>
            <a:pPr marL="0" indent="0">
              <a:buNone/>
            </a:pPr>
            <a:r>
              <a:rPr lang="en-US" dirty="0">
                <a:solidFill>
                  <a:schemeClr val="accent6">
                    <a:lumMod val="50000"/>
                  </a:schemeClr>
                </a:solidFill>
              </a:rPr>
              <a:t>You have a brokerage account with Merrill Lynch. Your broker calls you with a hot tip about a stock: new information suggests that the company will be highly profitable.  </a:t>
            </a:r>
          </a:p>
          <a:p>
            <a:r>
              <a:rPr lang="en-US" dirty="0">
                <a:solidFill>
                  <a:schemeClr val="accent6">
                    <a:lumMod val="50000"/>
                  </a:schemeClr>
                </a:solidFill>
              </a:rPr>
              <a:t>   </a:t>
            </a:r>
            <a:r>
              <a:rPr lang="en-US" dirty="0">
                <a:solidFill>
                  <a:schemeClr val="tx1"/>
                </a:solidFill>
              </a:rPr>
              <a:t>Should you buy stock in the company?</a:t>
            </a:r>
          </a:p>
          <a:p>
            <a:pPr marL="1314450" lvl="2" indent="-514350">
              <a:buClr>
                <a:srgbClr val="C00000"/>
              </a:buClr>
              <a:buFont typeface="+mj-lt"/>
              <a:buAutoNum type="alphaUcPeriod"/>
            </a:pPr>
            <a:r>
              <a:rPr lang="en-US" sz="3200" dirty="0" smtClean="0">
                <a:solidFill>
                  <a:schemeClr val="tx1"/>
                </a:solidFill>
              </a:rPr>
              <a:t>Yes</a:t>
            </a:r>
            <a:endParaRPr lang="en-US" sz="3200" dirty="0">
              <a:solidFill>
                <a:schemeClr val="tx1"/>
              </a:solidFill>
            </a:endParaRPr>
          </a:p>
          <a:p>
            <a:pPr marL="1314450" lvl="2" indent="-514350">
              <a:buClr>
                <a:srgbClr val="C00000"/>
              </a:buClr>
              <a:buFont typeface="+mj-lt"/>
              <a:buAutoNum type="alphaUcPeriod"/>
            </a:pPr>
            <a:r>
              <a:rPr lang="en-US" sz="3200" dirty="0" smtClean="0">
                <a:solidFill>
                  <a:schemeClr val="tx1"/>
                </a:solidFill>
              </a:rPr>
              <a:t>No</a:t>
            </a:r>
            <a:endParaRPr lang="en-US" sz="3200" dirty="0">
              <a:solidFill>
                <a:schemeClr val="tx1"/>
              </a:solidFill>
            </a:endParaRPr>
          </a:p>
          <a:p>
            <a:pPr marL="1314450" lvl="2" indent="-514350">
              <a:buClr>
                <a:srgbClr val="C00000"/>
              </a:buClr>
              <a:buFont typeface="+mj-lt"/>
              <a:buAutoNum type="alphaUcPeriod"/>
            </a:pPr>
            <a:r>
              <a:rPr lang="en-US" sz="3200" dirty="0" smtClean="0">
                <a:solidFill>
                  <a:schemeClr val="tx1"/>
                </a:solidFill>
              </a:rPr>
              <a:t>Not </a:t>
            </a:r>
            <a:r>
              <a:rPr lang="en-US" sz="3200" dirty="0">
                <a:solidFill>
                  <a:schemeClr val="tx1"/>
                </a:solidFill>
              </a:rPr>
              <a:t>until you read the prospectus.</a:t>
            </a:r>
          </a:p>
          <a:p>
            <a:pPr marL="1314450" lvl="2" indent="-514350">
              <a:buClr>
                <a:srgbClr val="C00000"/>
              </a:buClr>
              <a:buFont typeface="+mj-lt"/>
              <a:buAutoNum type="alphaUcPeriod"/>
            </a:pPr>
            <a:r>
              <a:rPr lang="en-US" sz="3200" dirty="0" smtClean="0">
                <a:solidFill>
                  <a:schemeClr val="tx1"/>
                </a:solidFill>
              </a:rPr>
              <a:t>What’s </a:t>
            </a:r>
            <a:r>
              <a:rPr lang="en-US" sz="3200" dirty="0">
                <a:solidFill>
                  <a:schemeClr val="tx1"/>
                </a:solidFill>
              </a:rPr>
              <a:t>a prospectus?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756919320"/>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Efficient </a:t>
            </a:r>
            <a:r>
              <a:rPr lang="en-US" dirty="0"/>
              <a:t>Markets Hypothesis</a:t>
            </a:r>
          </a:p>
        </p:txBody>
      </p:sp>
      <p:sp>
        <p:nvSpPr>
          <p:cNvPr id="3" name="Content Placeholder 2"/>
          <p:cNvSpPr>
            <a:spLocks noGrp="1"/>
          </p:cNvSpPr>
          <p:nvPr>
            <p:ph idx="1"/>
          </p:nvPr>
        </p:nvSpPr>
        <p:spPr/>
        <p:txBody>
          <a:bodyPr/>
          <a:lstStyle/>
          <a:p>
            <a:r>
              <a:rPr lang="en-US" dirty="0"/>
              <a:t>Efficient Markets Hypothesis (EMH): </a:t>
            </a:r>
            <a:endParaRPr lang="en-US" dirty="0" smtClean="0"/>
          </a:p>
          <a:p>
            <a:pPr lvl="1"/>
            <a:r>
              <a:rPr lang="en-US" dirty="0" smtClean="0"/>
              <a:t>The </a:t>
            </a:r>
            <a:r>
              <a:rPr lang="en-US" dirty="0"/>
              <a:t>theory that each asset price reflects all publicly available information about the value of the </a:t>
            </a:r>
            <a:r>
              <a:rPr lang="en-US" dirty="0" smtClean="0"/>
              <a:t>asset</a:t>
            </a:r>
          </a:p>
          <a:p>
            <a:pPr marL="0" indent="0">
              <a:buNone/>
            </a:pPr>
            <a:r>
              <a:rPr lang="en-US" dirty="0" smtClean="0">
                <a:solidFill>
                  <a:srgbClr val="C00000"/>
                </a:solidFill>
              </a:rPr>
              <a:t>Three implications of EMH: </a:t>
            </a:r>
          </a:p>
          <a:p>
            <a:pPr marL="514350" indent="-514350">
              <a:buClr>
                <a:srgbClr val="C00000"/>
              </a:buClr>
              <a:buFont typeface="+mj-lt"/>
              <a:buAutoNum type="arabicPeriod"/>
            </a:pPr>
            <a:r>
              <a:rPr lang="en-US" dirty="0"/>
              <a:t>Stock market is </a:t>
            </a:r>
            <a:r>
              <a:rPr lang="en-US" u="sng" dirty="0"/>
              <a:t>informationally efficient</a:t>
            </a:r>
            <a:r>
              <a:rPr lang="en-US" dirty="0"/>
              <a:t>:  </a:t>
            </a:r>
            <a:endParaRPr lang="en-US" dirty="0" smtClean="0"/>
          </a:p>
          <a:p>
            <a:pPr lvl="1"/>
            <a:r>
              <a:rPr lang="en-US" dirty="0" smtClean="0"/>
              <a:t>Each </a:t>
            </a:r>
            <a:r>
              <a:rPr lang="en-US" dirty="0"/>
              <a:t>stock price reflects all available information about the value of the company. </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33</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54354486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Efficient </a:t>
            </a:r>
            <a:r>
              <a:rPr lang="en-US" dirty="0"/>
              <a:t>Markets Hypothesis</a:t>
            </a:r>
          </a:p>
        </p:txBody>
      </p:sp>
      <p:sp>
        <p:nvSpPr>
          <p:cNvPr id="3" name="Content Placeholder 2"/>
          <p:cNvSpPr>
            <a:spLocks noGrp="1"/>
          </p:cNvSpPr>
          <p:nvPr>
            <p:ph idx="1"/>
          </p:nvPr>
        </p:nvSpPr>
        <p:spPr/>
        <p:txBody>
          <a:bodyPr/>
          <a:lstStyle/>
          <a:p>
            <a:pPr marL="514350" indent="-514350">
              <a:buClr>
                <a:srgbClr val="C00000"/>
              </a:buClr>
              <a:buFont typeface="+mj-lt"/>
              <a:buAutoNum type="arabicPeriod" startAt="2"/>
            </a:pPr>
            <a:r>
              <a:rPr lang="en-US" dirty="0" smtClean="0"/>
              <a:t>Stock </a:t>
            </a:r>
            <a:r>
              <a:rPr lang="en-US" dirty="0"/>
              <a:t>prices follow a </a:t>
            </a:r>
            <a:r>
              <a:rPr lang="en-US" u="sng" dirty="0"/>
              <a:t>random walk</a:t>
            </a:r>
            <a:r>
              <a:rPr lang="en-US" dirty="0"/>
              <a:t>:  </a:t>
            </a:r>
            <a:endParaRPr lang="en-US" dirty="0" smtClean="0"/>
          </a:p>
          <a:p>
            <a:pPr marL="914400" lvl="1" indent="-514350"/>
            <a:r>
              <a:rPr lang="en-US" sz="3000" dirty="0" smtClean="0"/>
              <a:t>A </a:t>
            </a:r>
            <a:r>
              <a:rPr lang="en-US" sz="3000" dirty="0"/>
              <a:t>stock price only changes in response to new information (“news”) about the company’s value.  News cannot be predicted, so stock price movements should be impossible to predict.  </a:t>
            </a:r>
          </a:p>
          <a:p>
            <a:pPr marL="514350" indent="-514350">
              <a:buClr>
                <a:srgbClr val="C00000"/>
              </a:buClr>
              <a:buFont typeface="+mj-lt"/>
              <a:buAutoNum type="arabicPeriod" startAt="2"/>
            </a:pPr>
            <a:r>
              <a:rPr lang="en-US" dirty="0" smtClean="0"/>
              <a:t>It </a:t>
            </a:r>
            <a:r>
              <a:rPr lang="en-US" dirty="0"/>
              <a:t>is impossible to systematically beat the </a:t>
            </a:r>
            <a:r>
              <a:rPr lang="en-US" dirty="0" smtClean="0"/>
              <a:t>market.</a:t>
            </a:r>
          </a:p>
          <a:p>
            <a:pPr marL="914400" lvl="1" indent="-514350"/>
            <a:r>
              <a:rPr lang="en-US" sz="3000" dirty="0" smtClean="0"/>
              <a:t>By </a:t>
            </a:r>
            <a:r>
              <a:rPr lang="en-US" sz="3000" dirty="0"/>
              <a:t>the time the news reaches you, mutual fund managers will have already acted on it.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3843629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ASK THE EXPERTS</a:t>
            </a:r>
            <a:endParaRPr lang="en-US" dirty="0"/>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35</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5" name="Text Placeholder 4"/>
          <p:cNvSpPr>
            <a:spLocks noGrp="1"/>
          </p:cNvSpPr>
          <p:nvPr>
            <p:ph type="body" sz="quarter" idx="12"/>
          </p:nvPr>
        </p:nvSpPr>
        <p:spPr/>
        <p:txBody>
          <a:bodyPr/>
          <a:lstStyle/>
          <a:p>
            <a:r>
              <a:rPr lang="en-US" dirty="0"/>
              <a:t>Diversification</a:t>
            </a:r>
          </a:p>
        </p:txBody>
      </p:sp>
      <p:sp>
        <p:nvSpPr>
          <p:cNvPr id="6" name="Text Placeholder 5"/>
          <p:cNvSpPr>
            <a:spLocks noGrp="1"/>
          </p:cNvSpPr>
          <p:nvPr>
            <p:ph type="body" sz="quarter" idx="14"/>
          </p:nvPr>
        </p:nvSpPr>
        <p:spPr>
          <a:xfrm>
            <a:off x="419100" y="1295400"/>
            <a:ext cx="8305800" cy="2438400"/>
          </a:xfrm>
        </p:spPr>
        <p:txBody>
          <a:bodyPr/>
          <a:lstStyle/>
          <a:p>
            <a:r>
              <a:rPr lang="en-US" dirty="0"/>
              <a:t>“In general, absent any inside information, an equity </a:t>
            </a:r>
            <a:r>
              <a:rPr lang="en-US" dirty="0" smtClean="0"/>
              <a:t>investor can </a:t>
            </a:r>
            <a:r>
              <a:rPr lang="en-US" dirty="0"/>
              <a:t>expect to do better by choosing a well-diversified, </a:t>
            </a:r>
            <a:r>
              <a:rPr lang="en-US" dirty="0" smtClean="0"/>
              <a:t>low-cost index </a:t>
            </a:r>
            <a:r>
              <a:rPr lang="en-US" dirty="0"/>
              <a:t>fund than by picking a few stocks.”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4575" y="3581400"/>
            <a:ext cx="451485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2446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left)">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 Funds vs. Managed Funds</a:t>
            </a:r>
          </a:p>
        </p:txBody>
      </p:sp>
      <p:sp>
        <p:nvSpPr>
          <p:cNvPr id="3" name="Content Placeholder 2"/>
          <p:cNvSpPr>
            <a:spLocks noGrp="1"/>
          </p:cNvSpPr>
          <p:nvPr>
            <p:ph idx="1"/>
          </p:nvPr>
        </p:nvSpPr>
        <p:spPr/>
        <p:txBody>
          <a:bodyPr/>
          <a:lstStyle/>
          <a:p>
            <a:r>
              <a:rPr lang="en-US" dirty="0"/>
              <a:t>An index fund </a:t>
            </a:r>
            <a:endParaRPr lang="en-US" dirty="0" smtClean="0"/>
          </a:p>
          <a:p>
            <a:pPr lvl="1"/>
            <a:r>
              <a:rPr lang="en-US" dirty="0" smtClean="0"/>
              <a:t>A </a:t>
            </a:r>
            <a:r>
              <a:rPr lang="en-US" dirty="0"/>
              <a:t>mutual fund that buys all the stocks in a given stock index.  </a:t>
            </a:r>
          </a:p>
          <a:p>
            <a:r>
              <a:rPr lang="en-US" dirty="0"/>
              <a:t>An actively managed mutual fund </a:t>
            </a:r>
            <a:endParaRPr lang="en-US" dirty="0" smtClean="0"/>
          </a:p>
          <a:p>
            <a:pPr lvl="1"/>
            <a:r>
              <a:rPr lang="en-US" dirty="0" smtClean="0"/>
              <a:t>Aims </a:t>
            </a:r>
            <a:r>
              <a:rPr lang="en-US" dirty="0"/>
              <a:t>to buy only the best stocks.  </a:t>
            </a:r>
          </a:p>
          <a:p>
            <a:pPr lvl="1"/>
            <a:r>
              <a:rPr lang="en-US" dirty="0" smtClean="0"/>
              <a:t>Have </a:t>
            </a:r>
            <a:r>
              <a:rPr lang="en-US" dirty="0"/>
              <a:t>higher expenses than index </a:t>
            </a:r>
            <a:r>
              <a:rPr lang="en-US" dirty="0" smtClean="0"/>
              <a:t>funds</a:t>
            </a:r>
            <a:endParaRPr lang="en-US" dirty="0"/>
          </a:p>
          <a:p>
            <a:pPr marL="0" indent="0">
              <a:buNone/>
            </a:pPr>
            <a:r>
              <a:rPr lang="en-US" dirty="0"/>
              <a:t>EMH implies that returns on </a:t>
            </a:r>
            <a:r>
              <a:rPr lang="en-US" dirty="0" smtClean="0"/>
              <a:t>actively managed </a:t>
            </a:r>
            <a:r>
              <a:rPr lang="en-US" dirty="0"/>
              <a:t>funds should not consistently </a:t>
            </a:r>
            <a:r>
              <a:rPr lang="en-US" dirty="0" smtClean="0"/>
              <a:t>exceed </a:t>
            </a:r>
            <a:r>
              <a:rPr lang="en-US" dirty="0"/>
              <a:t>the returns on index funds.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36</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01174993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173"/>
          <p:cNvSpPr>
            <a:spLocks noChangeArrowheads="1"/>
          </p:cNvSpPr>
          <p:nvPr/>
        </p:nvSpPr>
        <p:spPr bwMode="auto">
          <a:xfrm>
            <a:off x="458788" y="765175"/>
            <a:ext cx="8224837" cy="4987925"/>
          </a:xfrm>
          <a:prstGeom prst="rect">
            <a:avLst/>
          </a:prstGeom>
          <a:noFill/>
          <a:ln>
            <a:noFill/>
          </a:ln>
          <a:extLst/>
        </p:spPr>
        <p:txBody>
          <a:bodyPr wrap="none" anchor="ctr"/>
          <a:lstStyle/>
          <a:p>
            <a:endParaRPr lang="en-US" dirty="0">
              <a:latin typeface="Arial"/>
              <a:cs typeface="Arial"/>
            </a:endParaRPr>
          </a:p>
        </p:txBody>
      </p:sp>
      <p:sp>
        <p:nvSpPr>
          <p:cNvPr id="40965" name="Rectangle 2"/>
          <p:cNvSpPr>
            <a:spLocks noGrp="1" noChangeArrowheads="1"/>
          </p:cNvSpPr>
          <p:nvPr>
            <p:ph type="title"/>
          </p:nvPr>
        </p:nvSpPr>
        <p:spPr>
          <a:noFill/>
        </p:spPr>
        <p:txBody>
          <a:bodyPr/>
          <a:lstStyle/>
          <a:p>
            <a:pPr eaLnBrk="1" hangingPunct="1"/>
            <a:r>
              <a:rPr lang="en-US" dirty="0" smtClean="0"/>
              <a:t>Index Funds vs. Managed Funds</a:t>
            </a:r>
          </a:p>
        </p:txBody>
      </p:sp>
      <p:sp>
        <p:nvSpPr>
          <p:cNvPr id="4" name="Slide Number Placeholder 3"/>
          <p:cNvSpPr>
            <a:spLocks noGrp="1"/>
          </p:cNvSpPr>
          <p:nvPr>
            <p:ph type="sldNum" sz="quarter" idx="13"/>
          </p:nvPr>
        </p:nvSpPr>
        <p:spPr/>
        <p:txBody>
          <a:bodyPr/>
          <a:lstStyle/>
          <a:p>
            <a:pPr>
              <a:defRPr/>
            </a:pPr>
            <a:fld id="{073C29DC-2178-4274-9150-45F8EBD31C2D}" type="slidenum">
              <a:rPr lang="en-US" smtClean="0"/>
              <a:pPr>
                <a:defRPr/>
              </a:pPr>
              <a:t>37</a:t>
            </a:fld>
            <a:endParaRPr lang="en-US"/>
          </a:p>
        </p:txBody>
      </p:sp>
      <p:sp>
        <p:nvSpPr>
          <p:cNvPr id="3" name="Footer Placeholder 2"/>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40966"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400" b="1">
                <a:latin typeface="Tahoma" pitchFamily="34" charset="0"/>
                <a:cs typeface="Arial" charset="0"/>
              </a:rPr>
              <a:t>0</a:t>
            </a:r>
          </a:p>
        </p:txBody>
      </p:sp>
      <p:sp>
        <p:nvSpPr>
          <p:cNvPr id="267281" name="Rectangle 17"/>
          <p:cNvSpPr>
            <a:spLocks noChangeArrowheads="1"/>
          </p:cNvSpPr>
          <p:nvPr/>
        </p:nvSpPr>
        <p:spPr bwMode="auto">
          <a:xfrm>
            <a:off x="7251700" y="4449762"/>
            <a:ext cx="1171575" cy="1311275"/>
          </a:xfrm>
          <a:prstGeom prst="rect">
            <a:avLst/>
          </a:prstGeom>
          <a:noFill/>
          <a:ln>
            <a:noFill/>
          </a:ln>
          <a:extLst/>
        </p:spPr>
        <p:txBody>
          <a:bodyPr anchor="ctr"/>
          <a:lstStyle/>
          <a:p>
            <a:pPr algn="r">
              <a:lnSpc>
                <a:spcPct val="105000"/>
              </a:lnSpc>
              <a:spcBef>
                <a:spcPct val="20000"/>
              </a:spcBef>
              <a:buClr>
                <a:srgbClr val="00B85C"/>
              </a:buClr>
              <a:buSzPct val="120000"/>
            </a:pPr>
            <a:r>
              <a:rPr lang="en-US" sz="2500">
                <a:latin typeface="Arial"/>
                <a:cs typeface="Arial"/>
              </a:rPr>
              <a:t>.550</a:t>
            </a:r>
          </a:p>
          <a:p>
            <a:pPr algn="r">
              <a:lnSpc>
                <a:spcPct val="105000"/>
              </a:lnSpc>
              <a:spcBef>
                <a:spcPct val="20000"/>
              </a:spcBef>
              <a:buClr>
                <a:srgbClr val="00B85C"/>
              </a:buClr>
              <a:buSzPct val="120000"/>
            </a:pPr>
            <a:r>
              <a:rPr lang="en-US" sz="2500">
                <a:latin typeface="Arial"/>
                <a:cs typeface="Arial"/>
              </a:rPr>
              <a:t>1.272</a:t>
            </a:r>
          </a:p>
        </p:txBody>
      </p:sp>
      <p:sp>
        <p:nvSpPr>
          <p:cNvPr id="267280" name="Rectangle 16"/>
          <p:cNvSpPr>
            <a:spLocks noChangeArrowheads="1"/>
          </p:cNvSpPr>
          <p:nvPr/>
        </p:nvSpPr>
        <p:spPr bwMode="auto">
          <a:xfrm>
            <a:off x="5435600" y="4449762"/>
            <a:ext cx="1273175" cy="1311275"/>
          </a:xfrm>
          <a:prstGeom prst="rect">
            <a:avLst/>
          </a:prstGeom>
          <a:noFill/>
          <a:ln>
            <a:noFill/>
          </a:ln>
          <a:extLst/>
        </p:spPr>
        <p:txBody>
          <a:bodyPr anchor="ctr"/>
          <a:lstStyle/>
          <a:p>
            <a:pPr algn="r">
              <a:lnSpc>
                <a:spcPct val="105000"/>
              </a:lnSpc>
              <a:spcBef>
                <a:spcPct val="20000"/>
              </a:spcBef>
              <a:buClr>
                <a:srgbClr val="00B85C"/>
              </a:buClr>
              <a:buSzPct val="120000"/>
            </a:pPr>
            <a:r>
              <a:rPr lang="en-US" sz="2500" dirty="0">
                <a:latin typeface="Arial"/>
                <a:cs typeface="Arial"/>
              </a:rPr>
              <a:t>12.5</a:t>
            </a:r>
          </a:p>
          <a:p>
            <a:pPr algn="r">
              <a:lnSpc>
                <a:spcPct val="105000"/>
              </a:lnSpc>
              <a:spcBef>
                <a:spcPct val="20000"/>
              </a:spcBef>
              <a:buClr>
                <a:srgbClr val="00B85C"/>
              </a:buClr>
              <a:buSzPct val="120000"/>
            </a:pPr>
            <a:r>
              <a:rPr lang="en-US" sz="2500" dirty="0">
                <a:latin typeface="Arial"/>
                <a:cs typeface="Arial"/>
              </a:rPr>
              <a:t>10.3</a:t>
            </a:r>
          </a:p>
        </p:txBody>
      </p:sp>
      <p:sp>
        <p:nvSpPr>
          <p:cNvPr id="267279" name="Rectangle 15"/>
          <p:cNvSpPr>
            <a:spLocks noChangeArrowheads="1"/>
          </p:cNvSpPr>
          <p:nvPr/>
        </p:nvSpPr>
        <p:spPr bwMode="auto">
          <a:xfrm>
            <a:off x="511175" y="4449762"/>
            <a:ext cx="4924425" cy="1311275"/>
          </a:xfrm>
          <a:prstGeom prst="rect">
            <a:avLst/>
          </a:prstGeom>
          <a:noFill/>
          <a:ln>
            <a:noFill/>
          </a:ln>
          <a:extLst/>
        </p:spPr>
        <p:txBody>
          <a:bodyPr anchor="ctr"/>
          <a:lstStyle/>
          <a:p>
            <a:pPr marL="228600" indent="-228600">
              <a:lnSpc>
                <a:spcPct val="105000"/>
              </a:lnSpc>
              <a:spcBef>
                <a:spcPct val="20000"/>
              </a:spcBef>
              <a:buClr>
                <a:srgbClr val="00B85C"/>
              </a:buClr>
              <a:buSzPct val="120000"/>
            </a:pPr>
            <a:r>
              <a:rPr lang="en-US" sz="2500" dirty="0">
                <a:latin typeface="Arial"/>
                <a:cs typeface="Arial"/>
              </a:rPr>
              <a:t>S&amp;P </a:t>
            </a:r>
            <a:r>
              <a:rPr lang="en-US" sz="2500" dirty="0" err="1">
                <a:latin typeface="Arial"/>
                <a:cs typeface="Arial"/>
              </a:rPr>
              <a:t>SmallCap</a:t>
            </a:r>
            <a:r>
              <a:rPr lang="en-US" sz="2500" dirty="0">
                <a:latin typeface="Arial"/>
                <a:cs typeface="Arial"/>
              </a:rPr>
              <a:t> 600 (index fund)</a:t>
            </a:r>
          </a:p>
          <a:p>
            <a:pPr marL="228600" indent="-228600">
              <a:lnSpc>
                <a:spcPct val="105000"/>
              </a:lnSpc>
              <a:spcBef>
                <a:spcPct val="20000"/>
              </a:spcBef>
              <a:buClr>
                <a:srgbClr val="00B85C"/>
              </a:buClr>
              <a:buSzPct val="120000"/>
            </a:pPr>
            <a:r>
              <a:rPr lang="en-US" sz="2500" dirty="0">
                <a:latin typeface="Arial"/>
                <a:cs typeface="Arial"/>
              </a:rPr>
              <a:t>Managed mid cap funds</a:t>
            </a:r>
          </a:p>
        </p:txBody>
      </p:sp>
      <p:sp>
        <p:nvSpPr>
          <p:cNvPr id="267278" name="Rectangle 14"/>
          <p:cNvSpPr>
            <a:spLocks noChangeArrowheads="1"/>
          </p:cNvSpPr>
          <p:nvPr/>
        </p:nvSpPr>
        <p:spPr bwMode="auto">
          <a:xfrm>
            <a:off x="7251700" y="3344862"/>
            <a:ext cx="1171575" cy="1104900"/>
          </a:xfrm>
          <a:prstGeom prst="rect">
            <a:avLst/>
          </a:prstGeom>
          <a:noFill/>
          <a:ln>
            <a:noFill/>
          </a:ln>
          <a:extLst/>
        </p:spPr>
        <p:txBody>
          <a:bodyPr anchor="ctr"/>
          <a:lstStyle/>
          <a:p>
            <a:pPr algn="r">
              <a:lnSpc>
                <a:spcPct val="105000"/>
              </a:lnSpc>
              <a:spcBef>
                <a:spcPct val="20000"/>
              </a:spcBef>
              <a:buClr>
                <a:srgbClr val="00B85C"/>
              </a:buClr>
              <a:buSzPct val="120000"/>
            </a:pPr>
            <a:r>
              <a:rPr lang="en-US" sz="2500">
                <a:latin typeface="Arial"/>
                <a:cs typeface="Arial"/>
              </a:rPr>
              <a:t>.535</a:t>
            </a:r>
          </a:p>
          <a:p>
            <a:pPr algn="r">
              <a:lnSpc>
                <a:spcPct val="105000"/>
              </a:lnSpc>
              <a:spcBef>
                <a:spcPct val="20000"/>
              </a:spcBef>
              <a:buClr>
                <a:srgbClr val="00B85C"/>
              </a:buClr>
              <a:buSzPct val="120000"/>
            </a:pPr>
            <a:r>
              <a:rPr lang="en-US" sz="2500">
                <a:latin typeface="Arial"/>
                <a:cs typeface="Arial"/>
              </a:rPr>
              <a:t>1.458</a:t>
            </a:r>
          </a:p>
        </p:txBody>
      </p:sp>
      <p:sp>
        <p:nvSpPr>
          <p:cNvPr id="267277" name="Rectangle 13"/>
          <p:cNvSpPr>
            <a:spLocks noChangeArrowheads="1"/>
          </p:cNvSpPr>
          <p:nvPr/>
        </p:nvSpPr>
        <p:spPr bwMode="auto">
          <a:xfrm>
            <a:off x="5435600" y="3344862"/>
            <a:ext cx="1273175" cy="1104900"/>
          </a:xfrm>
          <a:prstGeom prst="rect">
            <a:avLst/>
          </a:prstGeom>
          <a:noFill/>
          <a:ln>
            <a:noFill/>
          </a:ln>
          <a:extLst/>
        </p:spPr>
        <p:txBody>
          <a:bodyPr anchor="ctr"/>
          <a:lstStyle/>
          <a:p>
            <a:pPr algn="r">
              <a:lnSpc>
                <a:spcPct val="105000"/>
              </a:lnSpc>
              <a:spcBef>
                <a:spcPct val="20000"/>
              </a:spcBef>
              <a:buClr>
                <a:srgbClr val="00B85C"/>
              </a:buClr>
              <a:buSzPct val="120000"/>
            </a:pPr>
            <a:r>
              <a:rPr lang="en-US" sz="2500">
                <a:latin typeface="Arial"/>
                <a:cs typeface="Arial"/>
              </a:rPr>
              <a:t>10.9</a:t>
            </a:r>
          </a:p>
          <a:p>
            <a:pPr algn="r">
              <a:lnSpc>
                <a:spcPct val="105000"/>
              </a:lnSpc>
              <a:spcBef>
                <a:spcPct val="20000"/>
              </a:spcBef>
              <a:buClr>
                <a:srgbClr val="00B85C"/>
              </a:buClr>
              <a:buSzPct val="120000"/>
            </a:pPr>
            <a:r>
              <a:rPr lang="en-US" sz="2500">
                <a:latin typeface="Arial"/>
                <a:cs typeface="Arial"/>
              </a:rPr>
              <a:t>8.1</a:t>
            </a:r>
          </a:p>
        </p:txBody>
      </p:sp>
      <p:sp>
        <p:nvSpPr>
          <p:cNvPr id="267276" name="Rectangle 12"/>
          <p:cNvSpPr>
            <a:spLocks noChangeArrowheads="1"/>
          </p:cNvSpPr>
          <p:nvPr/>
        </p:nvSpPr>
        <p:spPr bwMode="auto">
          <a:xfrm>
            <a:off x="511175" y="3344862"/>
            <a:ext cx="4924425" cy="1104900"/>
          </a:xfrm>
          <a:prstGeom prst="rect">
            <a:avLst/>
          </a:prstGeom>
          <a:noFill/>
          <a:ln>
            <a:noFill/>
          </a:ln>
          <a:extLst/>
        </p:spPr>
        <p:txBody>
          <a:bodyPr anchor="ctr"/>
          <a:lstStyle/>
          <a:p>
            <a:pPr marL="228600" indent="-228600">
              <a:lnSpc>
                <a:spcPct val="105000"/>
              </a:lnSpc>
              <a:spcBef>
                <a:spcPct val="20000"/>
              </a:spcBef>
              <a:buClr>
                <a:srgbClr val="00B85C"/>
              </a:buClr>
              <a:buSzPct val="120000"/>
            </a:pPr>
            <a:r>
              <a:rPr lang="en-US" sz="2500">
                <a:latin typeface="Arial"/>
                <a:cs typeface="Arial"/>
              </a:rPr>
              <a:t>S&amp;P MidCap 400 (index fund)</a:t>
            </a:r>
          </a:p>
          <a:p>
            <a:pPr marL="228600" indent="-228600">
              <a:lnSpc>
                <a:spcPct val="105000"/>
              </a:lnSpc>
              <a:spcBef>
                <a:spcPct val="20000"/>
              </a:spcBef>
              <a:buClr>
                <a:srgbClr val="00B85C"/>
              </a:buClr>
              <a:buSzPct val="120000"/>
            </a:pPr>
            <a:r>
              <a:rPr lang="en-US" sz="2500">
                <a:latin typeface="Arial"/>
                <a:cs typeface="Arial"/>
              </a:rPr>
              <a:t>Managed mid cap funds</a:t>
            </a:r>
          </a:p>
        </p:txBody>
      </p:sp>
      <p:sp>
        <p:nvSpPr>
          <p:cNvPr id="267275" name="Rectangle 11"/>
          <p:cNvSpPr>
            <a:spLocks noChangeArrowheads="1"/>
          </p:cNvSpPr>
          <p:nvPr/>
        </p:nvSpPr>
        <p:spPr bwMode="auto">
          <a:xfrm>
            <a:off x="7251700" y="2238375"/>
            <a:ext cx="1171575" cy="1106487"/>
          </a:xfrm>
          <a:prstGeom prst="rect">
            <a:avLst/>
          </a:prstGeom>
          <a:noFill/>
          <a:ln>
            <a:noFill/>
          </a:ln>
          <a:extLst/>
        </p:spPr>
        <p:txBody>
          <a:bodyPr anchor="ctr"/>
          <a:lstStyle/>
          <a:p>
            <a:pPr algn="r">
              <a:lnSpc>
                <a:spcPct val="105000"/>
              </a:lnSpc>
              <a:spcBef>
                <a:spcPct val="20000"/>
              </a:spcBef>
              <a:buClr>
                <a:srgbClr val="00B85C"/>
              </a:buClr>
              <a:buSzPct val="120000"/>
            </a:pPr>
            <a:r>
              <a:rPr lang="en-US" sz="2500">
                <a:latin typeface="Arial"/>
                <a:cs typeface="Arial"/>
              </a:rPr>
              <a:t>.351</a:t>
            </a:r>
          </a:p>
          <a:p>
            <a:pPr algn="r">
              <a:lnSpc>
                <a:spcPct val="105000"/>
              </a:lnSpc>
              <a:spcBef>
                <a:spcPct val="20000"/>
              </a:spcBef>
              <a:buClr>
                <a:srgbClr val="00B85C"/>
              </a:buClr>
              <a:buSzPct val="120000"/>
            </a:pPr>
            <a:r>
              <a:rPr lang="en-US" sz="2500">
                <a:latin typeface="Arial"/>
                <a:cs typeface="Arial"/>
              </a:rPr>
              <a:t>1.020</a:t>
            </a:r>
          </a:p>
        </p:txBody>
      </p:sp>
      <p:sp>
        <p:nvSpPr>
          <p:cNvPr id="267274" name="Rectangle 10"/>
          <p:cNvSpPr>
            <a:spLocks noChangeArrowheads="1"/>
          </p:cNvSpPr>
          <p:nvPr/>
        </p:nvSpPr>
        <p:spPr bwMode="auto">
          <a:xfrm>
            <a:off x="6075363" y="2238375"/>
            <a:ext cx="1176337" cy="1106487"/>
          </a:xfrm>
          <a:prstGeom prst="rect">
            <a:avLst/>
          </a:prstGeom>
          <a:noFill/>
          <a:ln>
            <a:noFill/>
          </a:ln>
          <a:extLst/>
        </p:spPr>
        <p:txBody>
          <a:bodyPr anchor="ctr"/>
          <a:lstStyle/>
          <a:p>
            <a:pPr>
              <a:lnSpc>
                <a:spcPct val="105000"/>
              </a:lnSpc>
              <a:spcBef>
                <a:spcPct val="20000"/>
              </a:spcBef>
              <a:buClr>
                <a:srgbClr val="00B85C"/>
              </a:buClr>
              <a:buSzPct val="120000"/>
            </a:pPr>
            <a:r>
              <a:rPr lang="en-US" sz="2500">
                <a:latin typeface="Arial"/>
                <a:cs typeface="Arial"/>
              </a:rPr>
              <a:t>6.2%</a:t>
            </a:r>
          </a:p>
          <a:p>
            <a:pPr>
              <a:lnSpc>
                <a:spcPct val="105000"/>
              </a:lnSpc>
              <a:spcBef>
                <a:spcPct val="20000"/>
              </a:spcBef>
              <a:buClr>
                <a:srgbClr val="00B85C"/>
              </a:buClr>
              <a:buSzPct val="120000"/>
            </a:pPr>
            <a:r>
              <a:rPr lang="en-US" sz="2500">
                <a:latin typeface="Arial"/>
                <a:cs typeface="Arial"/>
              </a:rPr>
              <a:t>5.9</a:t>
            </a:r>
          </a:p>
        </p:txBody>
      </p:sp>
      <p:sp>
        <p:nvSpPr>
          <p:cNvPr id="267273" name="Rectangle 9"/>
          <p:cNvSpPr>
            <a:spLocks noChangeArrowheads="1"/>
          </p:cNvSpPr>
          <p:nvPr/>
        </p:nvSpPr>
        <p:spPr bwMode="auto">
          <a:xfrm>
            <a:off x="511175" y="2238375"/>
            <a:ext cx="4924425" cy="1106487"/>
          </a:xfrm>
          <a:prstGeom prst="rect">
            <a:avLst/>
          </a:prstGeom>
          <a:noFill/>
          <a:ln>
            <a:noFill/>
          </a:ln>
          <a:extLst/>
        </p:spPr>
        <p:txBody>
          <a:bodyPr anchor="ctr"/>
          <a:lstStyle/>
          <a:p>
            <a:pPr marL="228600" indent="-228600">
              <a:lnSpc>
                <a:spcPct val="105000"/>
              </a:lnSpc>
              <a:spcBef>
                <a:spcPct val="20000"/>
              </a:spcBef>
              <a:buClr>
                <a:srgbClr val="00B85C"/>
              </a:buClr>
              <a:buSzPct val="120000"/>
            </a:pPr>
            <a:r>
              <a:rPr lang="en-US" sz="2500" dirty="0">
                <a:latin typeface="Arial"/>
                <a:cs typeface="Arial"/>
              </a:rPr>
              <a:t>S&amp;P 500 (index fund)</a:t>
            </a:r>
          </a:p>
          <a:p>
            <a:pPr marL="228600" indent="-228600">
              <a:lnSpc>
                <a:spcPct val="105000"/>
              </a:lnSpc>
              <a:spcBef>
                <a:spcPct val="20000"/>
              </a:spcBef>
              <a:buClr>
                <a:srgbClr val="00B85C"/>
              </a:buClr>
              <a:buSzPct val="120000"/>
            </a:pPr>
            <a:r>
              <a:rPr lang="en-US" sz="2500" dirty="0">
                <a:latin typeface="Arial"/>
                <a:cs typeface="Arial"/>
              </a:rPr>
              <a:t>Managed large cap funds</a:t>
            </a:r>
          </a:p>
        </p:txBody>
      </p:sp>
      <p:sp>
        <p:nvSpPr>
          <p:cNvPr id="40976" name="Rectangle 8"/>
          <p:cNvSpPr>
            <a:spLocks noChangeArrowheads="1"/>
          </p:cNvSpPr>
          <p:nvPr/>
        </p:nvSpPr>
        <p:spPr bwMode="auto">
          <a:xfrm>
            <a:off x="7251700" y="762000"/>
            <a:ext cx="1435100" cy="1476375"/>
          </a:xfrm>
          <a:prstGeom prst="rect">
            <a:avLst/>
          </a:prstGeom>
          <a:noFill/>
          <a:ln>
            <a:noFill/>
          </a:ln>
          <a:extLst/>
        </p:spPr>
        <p:txBody>
          <a:bodyPr anchor="ctr"/>
          <a:lstStyle/>
          <a:p>
            <a:pPr algn="ctr">
              <a:lnSpc>
                <a:spcPct val="105000"/>
              </a:lnSpc>
              <a:spcBef>
                <a:spcPct val="45000"/>
              </a:spcBef>
              <a:buClr>
                <a:srgbClr val="00B85C"/>
              </a:buClr>
              <a:buSzPct val="120000"/>
              <a:buFont typeface="Wingdings" pitchFamily="2" charset="2"/>
              <a:buNone/>
            </a:pPr>
            <a:r>
              <a:rPr lang="en-US" sz="2500">
                <a:latin typeface="Arial"/>
                <a:cs typeface="Arial"/>
              </a:rPr>
              <a:t>2006 expense ratio</a:t>
            </a:r>
          </a:p>
        </p:txBody>
      </p:sp>
      <p:sp>
        <p:nvSpPr>
          <p:cNvPr id="40977" name="Rectangle 7"/>
          <p:cNvSpPr>
            <a:spLocks noChangeArrowheads="1"/>
          </p:cNvSpPr>
          <p:nvPr/>
        </p:nvSpPr>
        <p:spPr bwMode="auto">
          <a:xfrm>
            <a:off x="5435600" y="762000"/>
            <a:ext cx="1816100" cy="1476375"/>
          </a:xfrm>
          <a:prstGeom prst="rect">
            <a:avLst/>
          </a:prstGeom>
          <a:noFill/>
          <a:ln>
            <a:noFill/>
          </a:ln>
          <a:extLst/>
        </p:spPr>
        <p:txBody>
          <a:bodyPr anchor="ctr"/>
          <a:lstStyle/>
          <a:p>
            <a:pPr algn="ctr">
              <a:lnSpc>
                <a:spcPct val="105000"/>
              </a:lnSpc>
              <a:spcBef>
                <a:spcPct val="45000"/>
              </a:spcBef>
              <a:buClr>
                <a:srgbClr val="00B85C"/>
              </a:buClr>
              <a:buSzPct val="120000"/>
              <a:buFont typeface="Wingdings" pitchFamily="2" charset="2"/>
              <a:buNone/>
            </a:pPr>
            <a:r>
              <a:rPr lang="en-US" sz="2500" dirty="0" smtClean="0">
                <a:latin typeface="Arial"/>
                <a:cs typeface="Arial"/>
              </a:rPr>
              <a:t>2001–2006 </a:t>
            </a:r>
            <a:r>
              <a:rPr lang="en-US" sz="2500" dirty="0">
                <a:latin typeface="Arial"/>
                <a:cs typeface="Arial"/>
              </a:rPr>
              <a:t>annualized return</a:t>
            </a:r>
          </a:p>
        </p:txBody>
      </p:sp>
      <p:sp>
        <p:nvSpPr>
          <p:cNvPr id="40978" name="Line 36"/>
          <p:cNvSpPr>
            <a:spLocks noChangeShapeType="1"/>
          </p:cNvSpPr>
          <p:nvPr/>
        </p:nvSpPr>
        <p:spPr bwMode="auto">
          <a:xfrm>
            <a:off x="457200" y="762000"/>
            <a:ext cx="82296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latin typeface="Arial"/>
              <a:cs typeface="Arial"/>
            </a:endParaRPr>
          </a:p>
        </p:txBody>
      </p:sp>
      <p:sp>
        <p:nvSpPr>
          <p:cNvPr id="40979" name="Line 37"/>
          <p:cNvSpPr>
            <a:spLocks noChangeShapeType="1"/>
          </p:cNvSpPr>
          <p:nvPr/>
        </p:nvSpPr>
        <p:spPr bwMode="auto">
          <a:xfrm>
            <a:off x="457200" y="2238375"/>
            <a:ext cx="8229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latin typeface="Arial"/>
              <a:cs typeface="Arial"/>
            </a:endParaRPr>
          </a:p>
        </p:txBody>
      </p:sp>
      <p:sp>
        <p:nvSpPr>
          <p:cNvPr id="40980" name="Line 38"/>
          <p:cNvSpPr>
            <a:spLocks noChangeShapeType="1"/>
          </p:cNvSpPr>
          <p:nvPr/>
        </p:nvSpPr>
        <p:spPr bwMode="auto">
          <a:xfrm>
            <a:off x="457200" y="3344862"/>
            <a:ext cx="8229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latin typeface="Arial"/>
              <a:cs typeface="Arial"/>
            </a:endParaRPr>
          </a:p>
        </p:txBody>
      </p:sp>
      <p:sp>
        <p:nvSpPr>
          <p:cNvPr id="40981" name="Line 39"/>
          <p:cNvSpPr>
            <a:spLocks noChangeShapeType="1"/>
          </p:cNvSpPr>
          <p:nvPr/>
        </p:nvSpPr>
        <p:spPr bwMode="auto">
          <a:xfrm>
            <a:off x="457200" y="4449762"/>
            <a:ext cx="8229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latin typeface="Arial"/>
              <a:cs typeface="Arial"/>
            </a:endParaRPr>
          </a:p>
        </p:txBody>
      </p:sp>
      <p:sp>
        <p:nvSpPr>
          <p:cNvPr id="40982" name="Line 46"/>
          <p:cNvSpPr>
            <a:spLocks noChangeShapeType="1"/>
          </p:cNvSpPr>
          <p:nvPr/>
        </p:nvSpPr>
        <p:spPr bwMode="auto">
          <a:xfrm>
            <a:off x="457200" y="5761037"/>
            <a:ext cx="82296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latin typeface="Arial"/>
              <a:cs typeface="Arial"/>
            </a:endParaRPr>
          </a:p>
        </p:txBody>
      </p:sp>
      <p:sp>
        <p:nvSpPr>
          <p:cNvPr id="40983" name="Line 47"/>
          <p:cNvSpPr>
            <a:spLocks noChangeShapeType="1"/>
          </p:cNvSpPr>
          <p:nvPr/>
        </p:nvSpPr>
        <p:spPr bwMode="auto">
          <a:xfrm>
            <a:off x="457200" y="762000"/>
            <a:ext cx="0" cy="499903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latin typeface="Arial"/>
              <a:cs typeface="Arial"/>
            </a:endParaRPr>
          </a:p>
        </p:txBody>
      </p:sp>
      <p:sp>
        <p:nvSpPr>
          <p:cNvPr id="40984" name="Line 48"/>
          <p:cNvSpPr>
            <a:spLocks noChangeShapeType="1"/>
          </p:cNvSpPr>
          <p:nvPr/>
        </p:nvSpPr>
        <p:spPr bwMode="auto">
          <a:xfrm>
            <a:off x="5435600" y="762000"/>
            <a:ext cx="0" cy="4999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latin typeface="Arial"/>
              <a:cs typeface="Arial"/>
            </a:endParaRPr>
          </a:p>
        </p:txBody>
      </p:sp>
      <p:sp>
        <p:nvSpPr>
          <p:cNvPr id="40985" name="Line 49"/>
          <p:cNvSpPr>
            <a:spLocks noChangeShapeType="1"/>
          </p:cNvSpPr>
          <p:nvPr/>
        </p:nvSpPr>
        <p:spPr bwMode="auto">
          <a:xfrm>
            <a:off x="7251700" y="762000"/>
            <a:ext cx="0" cy="4999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latin typeface="Arial"/>
              <a:cs typeface="Arial"/>
            </a:endParaRPr>
          </a:p>
        </p:txBody>
      </p:sp>
      <p:sp>
        <p:nvSpPr>
          <p:cNvPr id="40986" name="Line 50"/>
          <p:cNvSpPr>
            <a:spLocks noChangeShapeType="1"/>
          </p:cNvSpPr>
          <p:nvPr/>
        </p:nvSpPr>
        <p:spPr bwMode="auto">
          <a:xfrm>
            <a:off x="8686800" y="762000"/>
            <a:ext cx="0" cy="499903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latin typeface="Arial"/>
              <a:cs typeface="Arial"/>
            </a:endParaRPr>
          </a:p>
        </p:txBody>
      </p:sp>
    </p:spTree>
    <p:extLst>
      <p:ext uri="{BB962C8B-B14F-4D97-AF65-F5344CB8AC3E}">
        <p14:creationId xmlns:p14="http://schemas.microsoft.com/office/powerpoint/2010/main" val="300563604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7273">
                                            <p:txEl>
                                              <p:pRg st="0" end="0"/>
                                            </p:txEl>
                                          </p:spTgt>
                                        </p:tgtEl>
                                        <p:attrNameLst>
                                          <p:attrName>style.visibility</p:attrName>
                                        </p:attrNameLst>
                                      </p:cBhvr>
                                      <p:to>
                                        <p:strVal val="visible"/>
                                      </p:to>
                                    </p:set>
                                    <p:animEffect transition="in" filter="fade">
                                      <p:cBhvr>
                                        <p:cTn id="7" dur="500"/>
                                        <p:tgtEl>
                                          <p:spTgt spid="26727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7274">
                                            <p:txEl>
                                              <p:pRg st="0" end="0"/>
                                            </p:txEl>
                                          </p:spTgt>
                                        </p:tgtEl>
                                        <p:attrNameLst>
                                          <p:attrName>style.visibility</p:attrName>
                                        </p:attrNameLst>
                                      </p:cBhvr>
                                      <p:to>
                                        <p:strVal val="visible"/>
                                      </p:to>
                                    </p:set>
                                    <p:animEffect transition="in" filter="fade">
                                      <p:cBhvr>
                                        <p:cTn id="10" dur="500"/>
                                        <p:tgtEl>
                                          <p:spTgt spid="26727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7275">
                                            <p:txEl>
                                              <p:pRg st="0" end="0"/>
                                            </p:txEl>
                                          </p:spTgt>
                                        </p:tgtEl>
                                        <p:attrNameLst>
                                          <p:attrName>style.visibility</p:attrName>
                                        </p:attrNameLst>
                                      </p:cBhvr>
                                      <p:to>
                                        <p:strVal val="visible"/>
                                      </p:to>
                                    </p:set>
                                    <p:animEffect transition="in" filter="fade">
                                      <p:cBhvr>
                                        <p:cTn id="13" dur="500"/>
                                        <p:tgtEl>
                                          <p:spTgt spid="267275">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67273">
                                            <p:txEl>
                                              <p:pRg st="1" end="1"/>
                                            </p:txEl>
                                          </p:spTgt>
                                        </p:tgtEl>
                                        <p:attrNameLst>
                                          <p:attrName>style.visibility</p:attrName>
                                        </p:attrNameLst>
                                      </p:cBhvr>
                                      <p:to>
                                        <p:strVal val="visible"/>
                                      </p:to>
                                    </p:set>
                                    <p:animEffect transition="in" filter="fade">
                                      <p:cBhvr>
                                        <p:cTn id="18" dur="500"/>
                                        <p:tgtEl>
                                          <p:spTgt spid="267273">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67274">
                                            <p:txEl>
                                              <p:pRg st="1" end="1"/>
                                            </p:txEl>
                                          </p:spTgt>
                                        </p:tgtEl>
                                        <p:attrNameLst>
                                          <p:attrName>style.visibility</p:attrName>
                                        </p:attrNameLst>
                                      </p:cBhvr>
                                      <p:to>
                                        <p:strVal val="visible"/>
                                      </p:to>
                                    </p:set>
                                    <p:animEffect transition="in" filter="fade">
                                      <p:cBhvr>
                                        <p:cTn id="21" dur="500"/>
                                        <p:tgtEl>
                                          <p:spTgt spid="26727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7275">
                                            <p:txEl>
                                              <p:pRg st="1" end="1"/>
                                            </p:txEl>
                                          </p:spTgt>
                                        </p:tgtEl>
                                        <p:attrNameLst>
                                          <p:attrName>style.visibility</p:attrName>
                                        </p:attrNameLst>
                                      </p:cBhvr>
                                      <p:to>
                                        <p:strVal val="visible"/>
                                      </p:to>
                                    </p:set>
                                    <p:animEffect transition="in" filter="fade">
                                      <p:cBhvr>
                                        <p:cTn id="24" dur="500"/>
                                        <p:tgtEl>
                                          <p:spTgt spid="267275">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67276">
                                            <p:txEl>
                                              <p:pRg st="0" end="0"/>
                                            </p:txEl>
                                          </p:spTgt>
                                        </p:tgtEl>
                                        <p:attrNameLst>
                                          <p:attrName>style.visibility</p:attrName>
                                        </p:attrNameLst>
                                      </p:cBhvr>
                                      <p:to>
                                        <p:strVal val="visible"/>
                                      </p:to>
                                    </p:set>
                                    <p:animEffect transition="in" filter="fade">
                                      <p:cBhvr>
                                        <p:cTn id="29" dur="500"/>
                                        <p:tgtEl>
                                          <p:spTgt spid="267276">
                                            <p:txEl>
                                              <p:pRg st="0" end="0"/>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67277">
                                            <p:txEl>
                                              <p:pRg st="0" end="0"/>
                                            </p:txEl>
                                          </p:spTgt>
                                        </p:tgtEl>
                                        <p:attrNameLst>
                                          <p:attrName>style.visibility</p:attrName>
                                        </p:attrNameLst>
                                      </p:cBhvr>
                                      <p:to>
                                        <p:strVal val="visible"/>
                                      </p:to>
                                    </p:set>
                                    <p:animEffect transition="in" filter="fade">
                                      <p:cBhvr>
                                        <p:cTn id="32" dur="500"/>
                                        <p:tgtEl>
                                          <p:spTgt spid="267277">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67278">
                                            <p:txEl>
                                              <p:pRg st="0" end="0"/>
                                            </p:txEl>
                                          </p:spTgt>
                                        </p:tgtEl>
                                        <p:attrNameLst>
                                          <p:attrName>style.visibility</p:attrName>
                                        </p:attrNameLst>
                                      </p:cBhvr>
                                      <p:to>
                                        <p:strVal val="visible"/>
                                      </p:to>
                                    </p:set>
                                    <p:animEffect transition="in" filter="fade">
                                      <p:cBhvr>
                                        <p:cTn id="35" dur="500"/>
                                        <p:tgtEl>
                                          <p:spTgt spid="267278">
                                            <p:txEl>
                                              <p:pRg st="0" end="0"/>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67276">
                                            <p:txEl>
                                              <p:pRg st="1" end="1"/>
                                            </p:txEl>
                                          </p:spTgt>
                                        </p:tgtEl>
                                        <p:attrNameLst>
                                          <p:attrName>style.visibility</p:attrName>
                                        </p:attrNameLst>
                                      </p:cBhvr>
                                      <p:to>
                                        <p:strVal val="visible"/>
                                      </p:to>
                                    </p:set>
                                    <p:animEffect transition="in" filter="fade">
                                      <p:cBhvr>
                                        <p:cTn id="40" dur="500"/>
                                        <p:tgtEl>
                                          <p:spTgt spid="267276">
                                            <p:txEl>
                                              <p:pRg st="1" end="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67277">
                                            <p:txEl>
                                              <p:pRg st="1" end="1"/>
                                            </p:txEl>
                                          </p:spTgt>
                                        </p:tgtEl>
                                        <p:attrNameLst>
                                          <p:attrName>style.visibility</p:attrName>
                                        </p:attrNameLst>
                                      </p:cBhvr>
                                      <p:to>
                                        <p:strVal val="visible"/>
                                      </p:to>
                                    </p:set>
                                    <p:animEffect transition="in" filter="fade">
                                      <p:cBhvr>
                                        <p:cTn id="43" dur="500"/>
                                        <p:tgtEl>
                                          <p:spTgt spid="267277">
                                            <p:txEl>
                                              <p:pRg st="1" end="1"/>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67278">
                                            <p:txEl>
                                              <p:pRg st="1" end="1"/>
                                            </p:txEl>
                                          </p:spTgt>
                                        </p:tgtEl>
                                        <p:attrNameLst>
                                          <p:attrName>style.visibility</p:attrName>
                                        </p:attrNameLst>
                                      </p:cBhvr>
                                      <p:to>
                                        <p:strVal val="visible"/>
                                      </p:to>
                                    </p:set>
                                    <p:animEffect transition="in" filter="fade">
                                      <p:cBhvr>
                                        <p:cTn id="46" dur="500"/>
                                        <p:tgtEl>
                                          <p:spTgt spid="267278">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67279">
                                            <p:txEl>
                                              <p:pRg st="0" end="0"/>
                                            </p:txEl>
                                          </p:spTgt>
                                        </p:tgtEl>
                                        <p:attrNameLst>
                                          <p:attrName>style.visibility</p:attrName>
                                        </p:attrNameLst>
                                      </p:cBhvr>
                                      <p:to>
                                        <p:strVal val="visible"/>
                                      </p:to>
                                    </p:set>
                                    <p:animEffect transition="in" filter="fade">
                                      <p:cBhvr>
                                        <p:cTn id="51" dur="500"/>
                                        <p:tgtEl>
                                          <p:spTgt spid="267279">
                                            <p:txEl>
                                              <p:pRg st="0" end="0"/>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67280">
                                            <p:txEl>
                                              <p:pRg st="0" end="0"/>
                                            </p:txEl>
                                          </p:spTgt>
                                        </p:tgtEl>
                                        <p:attrNameLst>
                                          <p:attrName>style.visibility</p:attrName>
                                        </p:attrNameLst>
                                      </p:cBhvr>
                                      <p:to>
                                        <p:strVal val="visible"/>
                                      </p:to>
                                    </p:set>
                                    <p:animEffect transition="in" filter="fade">
                                      <p:cBhvr>
                                        <p:cTn id="54" dur="500"/>
                                        <p:tgtEl>
                                          <p:spTgt spid="267280">
                                            <p:txEl>
                                              <p:pRg st="0" end="0"/>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67281">
                                            <p:txEl>
                                              <p:pRg st="0" end="0"/>
                                            </p:txEl>
                                          </p:spTgt>
                                        </p:tgtEl>
                                        <p:attrNameLst>
                                          <p:attrName>style.visibility</p:attrName>
                                        </p:attrNameLst>
                                      </p:cBhvr>
                                      <p:to>
                                        <p:strVal val="visible"/>
                                      </p:to>
                                    </p:set>
                                    <p:animEffect transition="in" filter="fade">
                                      <p:cBhvr>
                                        <p:cTn id="57" dur="500"/>
                                        <p:tgtEl>
                                          <p:spTgt spid="267281">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67279">
                                            <p:txEl>
                                              <p:pRg st="1" end="1"/>
                                            </p:txEl>
                                          </p:spTgt>
                                        </p:tgtEl>
                                        <p:attrNameLst>
                                          <p:attrName>style.visibility</p:attrName>
                                        </p:attrNameLst>
                                      </p:cBhvr>
                                      <p:to>
                                        <p:strVal val="visible"/>
                                      </p:to>
                                    </p:set>
                                    <p:animEffect transition="in" filter="fade">
                                      <p:cBhvr>
                                        <p:cTn id="62" dur="500"/>
                                        <p:tgtEl>
                                          <p:spTgt spid="267279">
                                            <p:txEl>
                                              <p:pRg st="1" end="1"/>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67280">
                                            <p:txEl>
                                              <p:pRg st="1" end="1"/>
                                            </p:txEl>
                                          </p:spTgt>
                                        </p:tgtEl>
                                        <p:attrNameLst>
                                          <p:attrName>style.visibility</p:attrName>
                                        </p:attrNameLst>
                                      </p:cBhvr>
                                      <p:to>
                                        <p:strVal val="visible"/>
                                      </p:to>
                                    </p:set>
                                    <p:animEffect transition="in" filter="fade">
                                      <p:cBhvr>
                                        <p:cTn id="65" dur="500"/>
                                        <p:tgtEl>
                                          <p:spTgt spid="267280">
                                            <p:txEl>
                                              <p:pRg st="1" end="1"/>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67281">
                                            <p:txEl>
                                              <p:pRg st="1" end="1"/>
                                            </p:txEl>
                                          </p:spTgt>
                                        </p:tgtEl>
                                        <p:attrNameLst>
                                          <p:attrName>style.visibility</p:attrName>
                                        </p:attrNameLst>
                                      </p:cBhvr>
                                      <p:to>
                                        <p:strVal val="visible"/>
                                      </p:to>
                                    </p:set>
                                    <p:animEffect transition="in" filter="fade">
                                      <p:cBhvr>
                                        <p:cTn id="68" dur="500"/>
                                        <p:tgtEl>
                                          <p:spTgt spid="26728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81" grpId="0" build="p"/>
      <p:bldP spid="267280" grpId="0" build="p"/>
      <p:bldP spid="267279" grpId="0" build="p"/>
      <p:bldP spid="267278" grpId="0" build="p"/>
      <p:bldP spid="267277" grpId="0" build="p"/>
      <p:bldP spid="267276" grpId="0" build="p"/>
      <p:bldP spid="267275" grpId="0" build="p"/>
      <p:bldP spid="267274" grpId="0" build="p"/>
      <p:bldP spid="26727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Irrationality</a:t>
            </a:r>
          </a:p>
        </p:txBody>
      </p:sp>
      <p:sp>
        <p:nvSpPr>
          <p:cNvPr id="3" name="Content Placeholder 2"/>
          <p:cNvSpPr>
            <a:spLocks noGrp="1"/>
          </p:cNvSpPr>
          <p:nvPr>
            <p:ph idx="1"/>
          </p:nvPr>
        </p:nvSpPr>
        <p:spPr/>
        <p:txBody>
          <a:bodyPr/>
          <a:lstStyle/>
          <a:p>
            <a:r>
              <a:rPr lang="en-US" dirty="0"/>
              <a:t>Many believe that stock price movements are partly psychological:</a:t>
            </a:r>
          </a:p>
          <a:p>
            <a:pPr lvl="1"/>
            <a:r>
              <a:rPr lang="en-US" dirty="0"/>
              <a:t>J.M. Keynes:  stock prices driven by “animal spirits,” “waves of pessimism and optimism”</a:t>
            </a:r>
          </a:p>
          <a:p>
            <a:pPr lvl="1"/>
            <a:r>
              <a:rPr lang="en-US" dirty="0"/>
              <a:t>Alan Greenspan:  1990s stock market boom due to “irrational exuberance</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38</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26894233"/>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wrap="square" anchor="t"/>
          <a:lstStyle/>
          <a:p>
            <a:r>
              <a:rPr lang="en-US" altLang="en-US" dirty="0"/>
              <a:t>Market Irrationality</a:t>
            </a:r>
            <a:endParaRPr lang="en-US" altLang="en-US" dirty="0" smtClean="0"/>
          </a:p>
        </p:txBody>
      </p:sp>
      <p:sp>
        <p:nvSpPr>
          <p:cNvPr id="34819" name="Content Placeholder 2"/>
          <p:cNvSpPr>
            <a:spLocks noGrp="1"/>
          </p:cNvSpPr>
          <p:nvPr>
            <p:ph idx="1"/>
          </p:nvPr>
        </p:nvSpPr>
        <p:spPr/>
        <p:txBody>
          <a:bodyPr/>
          <a:lstStyle/>
          <a:p>
            <a:r>
              <a:rPr lang="en-US" altLang="en-US" dirty="0"/>
              <a:t>Bubbles </a:t>
            </a:r>
            <a:endParaRPr lang="en-US" altLang="en-US" dirty="0" smtClean="0"/>
          </a:p>
          <a:p>
            <a:pPr lvl="1"/>
            <a:r>
              <a:rPr lang="en-US" altLang="en-US" dirty="0" smtClean="0"/>
              <a:t>Occur </a:t>
            </a:r>
            <a:r>
              <a:rPr lang="en-US" altLang="en-US" dirty="0"/>
              <a:t>when speculators buy overvalued assets expecting prices to rise </a:t>
            </a:r>
            <a:r>
              <a:rPr lang="en-US" altLang="en-US" dirty="0" smtClean="0"/>
              <a:t>further </a:t>
            </a:r>
            <a:endParaRPr lang="en-US" altLang="en-US" dirty="0"/>
          </a:p>
          <a:p>
            <a:r>
              <a:rPr lang="en-US" altLang="en-US" dirty="0" smtClean="0"/>
              <a:t>Possibility of speculative bubbles</a:t>
            </a:r>
          </a:p>
          <a:p>
            <a:pPr lvl="1"/>
            <a:r>
              <a:rPr lang="en-US" altLang="en-US" dirty="0" smtClean="0"/>
              <a:t>Value of the stock to a stockholder depends on:</a:t>
            </a:r>
          </a:p>
          <a:p>
            <a:pPr lvl="2"/>
            <a:r>
              <a:rPr lang="en-US" altLang="en-US" dirty="0" smtClean="0"/>
              <a:t>Stream of dividend payments</a:t>
            </a:r>
          </a:p>
          <a:p>
            <a:pPr lvl="2"/>
            <a:r>
              <a:rPr lang="en-US" altLang="en-US" dirty="0" smtClean="0"/>
              <a:t>Final sale price</a:t>
            </a:r>
          </a:p>
        </p:txBody>
      </p:sp>
      <p:sp>
        <p:nvSpPr>
          <p:cNvPr id="34821"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59BE9860-5636-430D-AEA9-11D0DEAF72E4}" type="slidenum">
              <a:rPr lang="en-US" altLang="en-US" sz="1200" smtClean="0">
                <a:solidFill>
                  <a:srgbClr val="002060"/>
                </a:solidFill>
              </a:rPr>
              <a:pPr algn="ctr" eaLnBrk="1" hangingPunct="1"/>
              <a:t>39</a:t>
            </a:fld>
            <a:endParaRPr lang="en-US" altLang="en-US" sz="1200" smtClean="0">
              <a:solidFill>
                <a:srgbClr val="002060"/>
              </a:solidFill>
            </a:endParaRPr>
          </a:p>
        </p:txBody>
      </p:sp>
      <p:sp>
        <p:nvSpPr>
          <p:cNvPr id="3482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2588503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Present Value: </a:t>
            </a:r>
            <a:r>
              <a:rPr lang="en-US" sz="3600" dirty="0" smtClean="0"/>
              <a:t/>
            </a:r>
            <a:br>
              <a:rPr lang="en-US" sz="3600" dirty="0" smtClean="0"/>
            </a:br>
            <a:r>
              <a:rPr lang="en-US" sz="3600" dirty="0" smtClean="0"/>
              <a:t>The </a:t>
            </a:r>
            <a:r>
              <a:rPr lang="en-US" sz="3600" dirty="0"/>
              <a:t>Time Value of Money</a:t>
            </a:r>
          </a:p>
        </p:txBody>
      </p:sp>
      <p:sp>
        <p:nvSpPr>
          <p:cNvPr id="3" name="Content Placeholder 2"/>
          <p:cNvSpPr>
            <a:spLocks noGrp="1"/>
          </p:cNvSpPr>
          <p:nvPr>
            <p:ph idx="1"/>
          </p:nvPr>
        </p:nvSpPr>
        <p:spPr/>
        <p:txBody>
          <a:bodyPr/>
          <a:lstStyle/>
          <a:p>
            <a:r>
              <a:rPr lang="en-US" dirty="0" smtClean="0"/>
              <a:t>The </a:t>
            </a:r>
            <a:r>
              <a:rPr lang="en-US" dirty="0"/>
              <a:t>present value of a future sum:  </a:t>
            </a:r>
            <a:endParaRPr lang="en-US" dirty="0" smtClean="0"/>
          </a:p>
          <a:p>
            <a:pPr lvl="1"/>
            <a:r>
              <a:rPr lang="en-US" dirty="0"/>
              <a:t>T</a:t>
            </a:r>
            <a:r>
              <a:rPr lang="en-US" dirty="0" smtClean="0"/>
              <a:t>he </a:t>
            </a:r>
            <a:r>
              <a:rPr lang="en-US" dirty="0"/>
              <a:t>amount that would be needed today to yield that future sum at prevailing interest rates </a:t>
            </a:r>
          </a:p>
          <a:p>
            <a:r>
              <a:rPr lang="en-US" dirty="0" smtClean="0"/>
              <a:t>The </a:t>
            </a:r>
            <a:r>
              <a:rPr lang="en-US" dirty="0"/>
              <a:t>future value of a sum:  </a:t>
            </a:r>
            <a:endParaRPr lang="en-US" dirty="0" smtClean="0"/>
          </a:p>
          <a:p>
            <a:pPr lvl="1"/>
            <a:r>
              <a:rPr lang="en-US" dirty="0" smtClean="0"/>
              <a:t>The </a:t>
            </a:r>
            <a:r>
              <a:rPr lang="en-US" dirty="0"/>
              <a:t>amount the sum will be worth at a given future date, when allowed to earn interest at the prevailing </a:t>
            </a:r>
            <a:r>
              <a:rPr lang="en-US" dirty="0" smtClean="0"/>
              <a:t>rate</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07054190"/>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wrap="square" anchor="t"/>
          <a:lstStyle/>
          <a:p>
            <a:r>
              <a:rPr lang="en-US" altLang="en-US" dirty="0"/>
              <a:t>Market Irrationality</a:t>
            </a:r>
            <a:endParaRPr lang="en-US" altLang="en-US" dirty="0" smtClean="0"/>
          </a:p>
        </p:txBody>
      </p:sp>
      <p:sp>
        <p:nvSpPr>
          <p:cNvPr id="35843" name="Content Placeholder 2"/>
          <p:cNvSpPr>
            <a:spLocks noGrp="1"/>
          </p:cNvSpPr>
          <p:nvPr>
            <p:ph idx="1"/>
          </p:nvPr>
        </p:nvSpPr>
        <p:spPr/>
        <p:txBody>
          <a:bodyPr/>
          <a:lstStyle/>
          <a:p>
            <a:r>
              <a:rPr lang="en-US" altLang="en-US" dirty="0" smtClean="0"/>
              <a:t>Debate: frequency and importance of departures from rational pricing</a:t>
            </a:r>
          </a:p>
          <a:p>
            <a:pPr lvl="1"/>
            <a:r>
              <a:rPr lang="en-US" altLang="en-US" dirty="0" smtClean="0"/>
              <a:t>Market irrationality</a:t>
            </a:r>
          </a:p>
          <a:p>
            <a:pPr lvl="2"/>
            <a:r>
              <a:rPr lang="en-US" altLang="en-US" dirty="0" smtClean="0"/>
              <a:t>Movement in stock market is hard to explain - news that alter a rational valuation</a:t>
            </a:r>
          </a:p>
          <a:p>
            <a:pPr lvl="1"/>
            <a:r>
              <a:rPr lang="en-US" altLang="en-US" dirty="0" smtClean="0"/>
              <a:t>Efficient markets hypothesis</a:t>
            </a:r>
          </a:p>
          <a:p>
            <a:pPr lvl="2"/>
            <a:r>
              <a:rPr lang="en-US" altLang="en-US" dirty="0" smtClean="0"/>
              <a:t>Impossible to know the correct/rational valuation of a company</a:t>
            </a:r>
          </a:p>
        </p:txBody>
      </p:sp>
      <p:sp>
        <p:nvSpPr>
          <p:cNvPr id="3584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51ED5970-B79B-4071-B467-4B32A39E62BD}" type="slidenum">
              <a:rPr lang="en-US" altLang="en-US" sz="1200" smtClean="0">
                <a:solidFill>
                  <a:srgbClr val="002060"/>
                </a:solidFill>
              </a:rPr>
              <a:pPr algn="ctr" eaLnBrk="1" hangingPunct="1"/>
              <a:t>40</a:t>
            </a:fld>
            <a:endParaRPr lang="en-US" altLang="en-US" sz="1200" smtClean="0">
              <a:solidFill>
                <a:srgbClr val="002060"/>
              </a:solidFill>
            </a:endParaRPr>
          </a:p>
        </p:txBody>
      </p:sp>
      <p:sp>
        <p:nvSpPr>
          <p:cNvPr id="3584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8881314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lstStyle/>
          <a:p>
            <a:r>
              <a:rPr lang="en-US" dirty="0"/>
              <a:t>This chapter has introduced some of the basic tools people use when they make financial decisions.  </a:t>
            </a:r>
          </a:p>
          <a:p>
            <a:pPr lvl="1"/>
            <a:r>
              <a:rPr lang="en-US" dirty="0"/>
              <a:t>The efficient markets hypothesis teaches that a stock price should reflect the company’s expected future profitability.  </a:t>
            </a:r>
          </a:p>
          <a:p>
            <a:pPr lvl="1"/>
            <a:r>
              <a:rPr lang="en-US" dirty="0"/>
              <a:t>Fluctuations in the stock market have important macroeconomic implications, which we will study later in this course.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41</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4252428067"/>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a:xfrm>
            <a:off x="292912" y="1054100"/>
            <a:ext cx="8698688" cy="5422900"/>
          </a:xfrm>
        </p:spPr>
        <p:txBody>
          <a:bodyPr/>
          <a:lstStyle/>
          <a:p>
            <a:pPr>
              <a:buSzPct val="120000"/>
              <a:buFont typeface="Arial" pitchFamily="34" charset="0"/>
              <a:buChar char="•"/>
            </a:pPr>
            <a:r>
              <a:rPr lang="en-US" sz="2800" dirty="0" smtClean="0"/>
              <a:t>Because </a:t>
            </a:r>
            <a:r>
              <a:rPr lang="en-US" sz="2800" dirty="0"/>
              <a:t>savings can earn interest, a sum of </a:t>
            </a:r>
            <a:r>
              <a:rPr lang="en-US" sz="2800" dirty="0" smtClean="0"/>
              <a:t>money today </a:t>
            </a:r>
            <a:r>
              <a:rPr lang="en-US" sz="2800" dirty="0"/>
              <a:t>is more valuable than the same sum of money </a:t>
            </a:r>
            <a:r>
              <a:rPr lang="en-US" sz="2800" dirty="0" smtClean="0"/>
              <a:t>in the </a:t>
            </a:r>
            <a:r>
              <a:rPr lang="en-US" sz="2800" dirty="0"/>
              <a:t>future. </a:t>
            </a:r>
            <a:endParaRPr lang="en-US" sz="2800" dirty="0" smtClean="0"/>
          </a:p>
          <a:p>
            <a:pPr>
              <a:buSzPct val="120000"/>
              <a:buFont typeface="Arial" pitchFamily="34" charset="0"/>
              <a:buChar char="•"/>
            </a:pPr>
            <a:r>
              <a:rPr lang="en-US" sz="2800" dirty="0" smtClean="0"/>
              <a:t>The present value </a:t>
            </a:r>
            <a:r>
              <a:rPr lang="en-US" sz="2800" dirty="0"/>
              <a:t>of any future sum is the amount that </a:t>
            </a:r>
            <a:r>
              <a:rPr lang="en-US" sz="2800" dirty="0" smtClean="0"/>
              <a:t>would be </a:t>
            </a:r>
            <a:r>
              <a:rPr lang="en-US" sz="2800" dirty="0"/>
              <a:t>needed today, given prevailing interest rates, </a:t>
            </a:r>
            <a:r>
              <a:rPr lang="en-US" sz="2800" dirty="0" smtClean="0"/>
              <a:t>to produce </a:t>
            </a:r>
            <a:r>
              <a:rPr lang="en-US" sz="2800" dirty="0"/>
              <a:t>that future sum.</a:t>
            </a:r>
          </a:p>
          <a:p>
            <a:pPr>
              <a:buSzPct val="120000"/>
              <a:buFont typeface="Arial" pitchFamily="34" charset="0"/>
              <a:buChar char="•"/>
            </a:pPr>
            <a:r>
              <a:rPr lang="en-US" sz="2800" dirty="0" smtClean="0"/>
              <a:t>Because </a:t>
            </a:r>
            <a:r>
              <a:rPr lang="en-US" sz="2800" dirty="0"/>
              <a:t>of diminishing marginal utility, most </a:t>
            </a:r>
            <a:r>
              <a:rPr lang="en-US" sz="2800" dirty="0" smtClean="0"/>
              <a:t>people are </a:t>
            </a:r>
            <a:r>
              <a:rPr lang="en-US" sz="2800" dirty="0"/>
              <a:t>risk averse. </a:t>
            </a:r>
            <a:endParaRPr lang="en-US" sz="2800" dirty="0" smtClean="0"/>
          </a:p>
          <a:p>
            <a:pPr>
              <a:buSzPct val="120000"/>
              <a:buFont typeface="Arial" pitchFamily="34" charset="0"/>
              <a:buChar char="•"/>
            </a:pPr>
            <a:r>
              <a:rPr lang="en-US" sz="2800" dirty="0" smtClean="0"/>
              <a:t>Risk-averse </a:t>
            </a:r>
            <a:r>
              <a:rPr lang="en-US" sz="2800" dirty="0"/>
              <a:t>people can reduce risk </a:t>
            </a:r>
            <a:r>
              <a:rPr lang="en-US" sz="2800" dirty="0" smtClean="0"/>
              <a:t>by buying </a:t>
            </a:r>
            <a:r>
              <a:rPr lang="en-US" sz="2800" dirty="0"/>
              <a:t>insurance, diversifying their holdings, </a:t>
            </a:r>
            <a:r>
              <a:rPr lang="en-US" sz="2800" dirty="0" smtClean="0"/>
              <a:t>and choosing </a:t>
            </a:r>
            <a:r>
              <a:rPr lang="en-US" sz="2800" dirty="0"/>
              <a:t>a portfolio with lower risk and lower return</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909850982"/>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a:xfrm>
            <a:off x="292912" y="1054100"/>
            <a:ext cx="8698688" cy="5422900"/>
          </a:xfrm>
        </p:spPr>
        <p:txBody>
          <a:bodyPr/>
          <a:lstStyle/>
          <a:p>
            <a:pPr>
              <a:buSzPct val="120000"/>
              <a:buFont typeface="Arial" pitchFamily="34" charset="0"/>
              <a:buChar char="•"/>
            </a:pPr>
            <a:r>
              <a:rPr lang="en-US" sz="2800" dirty="0" smtClean="0"/>
              <a:t>The </a:t>
            </a:r>
            <a:r>
              <a:rPr lang="en-US" sz="2800" dirty="0"/>
              <a:t>value of an asset equals the present value </a:t>
            </a:r>
            <a:r>
              <a:rPr lang="en-US" sz="2800" dirty="0" smtClean="0"/>
              <a:t>of the </a:t>
            </a:r>
            <a:r>
              <a:rPr lang="en-US" sz="2800" dirty="0"/>
              <a:t>cash flows the owner will receive. For a </a:t>
            </a:r>
            <a:r>
              <a:rPr lang="en-US" sz="2800" dirty="0" smtClean="0"/>
              <a:t>share of </a:t>
            </a:r>
            <a:r>
              <a:rPr lang="en-US" sz="2800" dirty="0"/>
              <a:t>stock, these cash flows include the stream </a:t>
            </a:r>
            <a:r>
              <a:rPr lang="en-US" sz="2800" dirty="0" smtClean="0"/>
              <a:t>of dividends </a:t>
            </a:r>
            <a:r>
              <a:rPr lang="en-US" sz="2800" dirty="0"/>
              <a:t>and the final sale price. </a:t>
            </a:r>
            <a:endParaRPr lang="en-US" sz="2800" dirty="0" smtClean="0"/>
          </a:p>
          <a:p>
            <a:pPr>
              <a:buSzPct val="120000"/>
              <a:buFont typeface="Arial" pitchFamily="34" charset="0"/>
              <a:buChar char="•"/>
            </a:pPr>
            <a:r>
              <a:rPr lang="en-US" sz="2800" dirty="0" smtClean="0"/>
              <a:t>According </a:t>
            </a:r>
            <a:r>
              <a:rPr lang="en-US" sz="2800" dirty="0"/>
              <a:t>to </a:t>
            </a:r>
            <a:r>
              <a:rPr lang="en-US" sz="2800" dirty="0" smtClean="0"/>
              <a:t>the efficient </a:t>
            </a:r>
            <a:r>
              <a:rPr lang="en-US" sz="2800" dirty="0"/>
              <a:t>markets hypothesis, financial markets </a:t>
            </a:r>
            <a:r>
              <a:rPr lang="en-US" sz="2800" dirty="0" smtClean="0"/>
              <a:t>process available </a:t>
            </a:r>
            <a:r>
              <a:rPr lang="en-US" sz="2800" dirty="0"/>
              <a:t>information rationally, so a stock </a:t>
            </a:r>
            <a:r>
              <a:rPr lang="en-US" sz="2800" dirty="0" smtClean="0"/>
              <a:t>price always </a:t>
            </a:r>
            <a:r>
              <a:rPr lang="en-US" sz="2800" dirty="0"/>
              <a:t>equals the best estimate of the value of </a:t>
            </a:r>
            <a:r>
              <a:rPr lang="en-US" sz="2800" dirty="0" smtClean="0"/>
              <a:t>the underlying </a:t>
            </a:r>
            <a:r>
              <a:rPr lang="en-US" sz="2800" dirty="0"/>
              <a:t>business. </a:t>
            </a:r>
            <a:endParaRPr lang="en-US" sz="2800" dirty="0" smtClean="0"/>
          </a:p>
          <a:p>
            <a:pPr>
              <a:buSzPct val="120000"/>
              <a:buFont typeface="Arial" pitchFamily="34" charset="0"/>
              <a:buChar char="•"/>
            </a:pPr>
            <a:r>
              <a:rPr lang="en-US" sz="2800" dirty="0" smtClean="0"/>
              <a:t>Some </a:t>
            </a:r>
            <a:r>
              <a:rPr lang="en-US" sz="2800" dirty="0"/>
              <a:t>economists question </a:t>
            </a:r>
            <a:r>
              <a:rPr lang="en-US" sz="2800" dirty="0" smtClean="0"/>
              <a:t>the efficient </a:t>
            </a:r>
            <a:r>
              <a:rPr lang="en-US" sz="2800" dirty="0"/>
              <a:t>markets hypothesis, however, and believe </a:t>
            </a:r>
            <a:r>
              <a:rPr lang="en-US" sz="2800" dirty="0" smtClean="0"/>
              <a:t>that irrational </a:t>
            </a:r>
            <a:r>
              <a:rPr lang="en-US" sz="2800" dirty="0"/>
              <a:t>psychological factors also influence </a:t>
            </a:r>
            <a:r>
              <a:rPr lang="en-US" sz="2800" dirty="0" smtClean="0"/>
              <a:t>asset prices</a:t>
            </a:r>
            <a:r>
              <a:rPr lang="en-US" sz="2800" dirty="0"/>
              <a:t>.</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43</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33788668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A Simple Deposit</a:t>
            </a:r>
          </a:p>
        </p:txBody>
      </p:sp>
      <p:sp>
        <p:nvSpPr>
          <p:cNvPr id="3" name="Content Placeholder 2"/>
          <p:cNvSpPr>
            <a:spLocks noGrp="1"/>
          </p:cNvSpPr>
          <p:nvPr>
            <p:ph idx="1"/>
          </p:nvPr>
        </p:nvSpPr>
        <p:spPr>
          <a:xfrm>
            <a:off x="347241" y="914401"/>
            <a:ext cx="8518947" cy="1142999"/>
          </a:xfrm>
        </p:spPr>
        <p:txBody>
          <a:bodyPr>
            <a:normAutofit/>
          </a:bodyPr>
          <a:lstStyle/>
          <a:p>
            <a:pPr marL="0" indent="0">
              <a:buNone/>
            </a:pPr>
            <a:r>
              <a:rPr lang="en-US" dirty="0">
                <a:solidFill>
                  <a:schemeClr val="accent6">
                    <a:lumMod val="50000"/>
                  </a:schemeClr>
                </a:solidFill>
              </a:rPr>
              <a:t>Deposit $100 in the bank at 5% interest.  </a:t>
            </a:r>
            <a:br>
              <a:rPr lang="en-US" dirty="0">
                <a:solidFill>
                  <a:schemeClr val="accent6">
                    <a:lumMod val="50000"/>
                  </a:schemeClr>
                </a:solidFill>
              </a:rPr>
            </a:br>
            <a:r>
              <a:rPr lang="en-US" dirty="0">
                <a:solidFill>
                  <a:schemeClr val="accent6">
                    <a:lumMod val="50000"/>
                  </a:schemeClr>
                </a:solidFill>
              </a:rPr>
              <a:t>What is the future value (FV) of this amount?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a:xfrm>
            <a:off x="381000" y="2057400"/>
            <a:ext cx="8458200" cy="4114800"/>
          </a:xfrm>
        </p:spPr>
        <p:txBody>
          <a:bodyPr>
            <a:normAutofit fontScale="92500"/>
          </a:bodyPr>
          <a:lstStyle/>
          <a:p>
            <a:r>
              <a:rPr lang="en-US" dirty="0"/>
              <a:t>Present value, PV = $100</a:t>
            </a:r>
          </a:p>
          <a:p>
            <a:r>
              <a:rPr lang="en-US" dirty="0"/>
              <a:t>Interest rate, r = 0.05</a:t>
            </a:r>
          </a:p>
          <a:p>
            <a:r>
              <a:rPr lang="en-US" dirty="0"/>
              <a:t>In N years, future value </a:t>
            </a:r>
            <a:r>
              <a:rPr lang="en-US" sz="3600" i="1" dirty="0">
                <a:solidFill>
                  <a:srgbClr val="C00000"/>
                </a:solidFill>
                <a:latin typeface="Cambria" panose="02040503050406030204" pitchFamily="18" charset="0"/>
              </a:rPr>
              <a:t>FV = PV(1 + r)</a:t>
            </a:r>
            <a:r>
              <a:rPr lang="en-US" sz="3600" i="1" baseline="30000" dirty="0">
                <a:solidFill>
                  <a:srgbClr val="C00000"/>
                </a:solidFill>
                <a:latin typeface="Cambria" panose="02040503050406030204" pitchFamily="18" charset="0"/>
              </a:rPr>
              <a:t>N</a:t>
            </a:r>
            <a:r>
              <a:rPr lang="en-US" sz="3600" i="1" dirty="0">
                <a:solidFill>
                  <a:srgbClr val="C00000"/>
                </a:solidFill>
                <a:latin typeface="Cambria" panose="02040503050406030204" pitchFamily="18" charset="0"/>
              </a:rPr>
              <a:t> </a:t>
            </a:r>
          </a:p>
          <a:p>
            <a:r>
              <a:rPr lang="en-US" dirty="0"/>
              <a:t>In three years, FV=$100(1 + 0.05)</a:t>
            </a:r>
            <a:r>
              <a:rPr lang="en-US" baseline="30000" dirty="0"/>
              <a:t>3</a:t>
            </a:r>
            <a:r>
              <a:rPr lang="en-US" dirty="0"/>
              <a:t>=$115.76</a:t>
            </a:r>
          </a:p>
          <a:p>
            <a:r>
              <a:rPr lang="en-US" dirty="0"/>
              <a:t>In two years, FV=$100(1 + 0.05)</a:t>
            </a:r>
            <a:r>
              <a:rPr lang="en-US" baseline="30000" dirty="0"/>
              <a:t>2</a:t>
            </a:r>
            <a:r>
              <a:rPr lang="en-US" dirty="0"/>
              <a:t> = $110.25</a:t>
            </a:r>
          </a:p>
          <a:p>
            <a:r>
              <a:rPr lang="en-US" dirty="0"/>
              <a:t>In one year, FV = $100(1 + 0.05) = $105.00</a:t>
            </a:r>
          </a:p>
          <a:p>
            <a:r>
              <a:rPr lang="en-US" dirty="0"/>
              <a:t>So, </a:t>
            </a:r>
            <a:r>
              <a:rPr lang="en-US" sz="3600" i="1" dirty="0">
                <a:solidFill>
                  <a:srgbClr val="C00000"/>
                </a:solidFill>
                <a:latin typeface="Cambria" panose="02040503050406030204" pitchFamily="18" charset="0"/>
              </a:rPr>
              <a:t>PV = FV / (1 + </a:t>
            </a:r>
            <a:r>
              <a:rPr lang="en-US" sz="3600" i="1" dirty="0" smtClean="0">
                <a:solidFill>
                  <a:srgbClr val="C00000"/>
                </a:solidFill>
                <a:latin typeface="Cambria" panose="02040503050406030204" pitchFamily="18" charset="0"/>
              </a:rPr>
              <a:t>r)</a:t>
            </a:r>
            <a:r>
              <a:rPr lang="en-US" sz="3600" i="1" baseline="30000" dirty="0" smtClean="0">
                <a:solidFill>
                  <a:srgbClr val="C00000"/>
                </a:solidFill>
                <a:latin typeface="Cambria" panose="02040503050406030204" pitchFamily="18" charset="0"/>
              </a:rPr>
              <a:t>N</a:t>
            </a:r>
            <a:endParaRPr lang="en-US" sz="3600" i="1" baseline="30000" dirty="0">
              <a:solidFill>
                <a:srgbClr val="C00000"/>
              </a:solidFill>
              <a:latin typeface="Cambria" panose="02040503050406030204" pitchFamily="18" charset="0"/>
            </a:endParaRPr>
          </a:p>
        </p:txBody>
      </p:sp>
    </p:spTree>
    <p:extLst>
      <p:ext uri="{BB962C8B-B14F-4D97-AF65-F5344CB8AC3E}">
        <p14:creationId xmlns:p14="http://schemas.microsoft.com/office/powerpoint/2010/main" val="17768078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wipe(left)">
                                      <p:cBhvr>
                                        <p:cTn id="16" dur="500"/>
                                        <p:tgtEl>
                                          <p:spTgt spid="6">
                                            <p:txEl>
                                              <p:pRg st="2" end="2"/>
                                            </p:tx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wipe(left)">
                                      <p:cBhvr>
                                        <p:cTn id="20" dur="500"/>
                                        <p:tgtEl>
                                          <p:spTgt spid="6">
                                            <p:txEl>
                                              <p:pRg st="3" end="3"/>
                                            </p:txEl>
                                          </p:spTgt>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wipe(left)">
                                      <p:cBhvr>
                                        <p:cTn id="24" dur="500"/>
                                        <p:tgtEl>
                                          <p:spTgt spid="6">
                                            <p:txEl>
                                              <p:pRg st="4" end="4"/>
                                            </p:txEl>
                                          </p:spTgt>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wipe(left)">
                                      <p:cBhvr>
                                        <p:cTn id="28" dur="500"/>
                                        <p:tgtEl>
                                          <p:spTgt spid="6">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animEffect transition="in" filter="wipe(left)">
                                      <p:cBhvr>
                                        <p:cTn id="33"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Investment Decision</a:t>
            </a:r>
          </a:p>
        </p:txBody>
      </p:sp>
      <p:sp>
        <p:nvSpPr>
          <p:cNvPr id="3" name="Content Placeholder 2"/>
          <p:cNvSpPr>
            <a:spLocks noGrp="1"/>
          </p:cNvSpPr>
          <p:nvPr>
            <p:ph idx="1"/>
          </p:nvPr>
        </p:nvSpPr>
        <p:spPr>
          <a:xfrm>
            <a:off x="347241" y="685800"/>
            <a:ext cx="8518947" cy="2514601"/>
          </a:xfrm>
        </p:spPr>
        <p:txBody>
          <a:bodyPr>
            <a:normAutofit/>
          </a:bodyPr>
          <a:lstStyle/>
          <a:p>
            <a:pPr marL="0" indent="0">
              <a:buNone/>
            </a:pPr>
            <a:r>
              <a:rPr lang="en-US" i="1" dirty="0" smtClean="0">
                <a:solidFill>
                  <a:srgbClr val="C00000"/>
                </a:solidFill>
                <a:latin typeface="Cambria" panose="02040503050406030204" pitchFamily="18" charset="0"/>
              </a:rPr>
              <a:t>		PV </a:t>
            </a:r>
            <a:r>
              <a:rPr lang="en-US" i="1" dirty="0">
                <a:solidFill>
                  <a:srgbClr val="C00000"/>
                </a:solidFill>
                <a:latin typeface="Cambria" panose="02040503050406030204" pitchFamily="18" charset="0"/>
              </a:rPr>
              <a:t>= FV / (1 + r)</a:t>
            </a:r>
            <a:r>
              <a:rPr lang="en-US" i="1" baseline="30000" dirty="0">
                <a:solidFill>
                  <a:srgbClr val="C00000"/>
                </a:solidFill>
                <a:latin typeface="Cambria" panose="02040503050406030204" pitchFamily="18" charset="0"/>
              </a:rPr>
              <a:t>N</a:t>
            </a:r>
          </a:p>
          <a:p>
            <a:pPr marL="0" indent="0">
              <a:buNone/>
            </a:pPr>
            <a:r>
              <a:rPr lang="en-US" dirty="0" smtClean="0">
                <a:solidFill>
                  <a:schemeClr val="accent6">
                    <a:lumMod val="50000"/>
                  </a:schemeClr>
                </a:solidFill>
              </a:rPr>
              <a:t>Suppose </a:t>
            </a:r>
            <a:r>
              <a:rPr lang="en-US" dirty="0">
                <a:solidFill>
                  <a:schemeClr val="accent6">
                    <a:lumMod val="50000"/>
                  </a:schemeClr>
                </a:solidFill>
              </a:rPr>
              <a:t>r = 0.06. </a:t>
            </a:r>
            <a:r>
              <a:rPr lang="en-US" dirty="0" smtClean="0">
                <a:solidFill>
                  <a:schemeClr val="accent6">
                    <a:lumMod val="50000"/>
                  </a:schemeClr>
                </a:solidFill>
              </a:rPr>
              <a:t>Should </a:t>
            </a:r>
            <a:r>
              <a:rPr lang="en-US" dirty="0">
                <a:solidFill>
                  <a:schemeClr val="accent6">
                    <a:lumMod val="50000"/>
                  </a:schemeClr>
                </a:solidFill>
              </a:rPr>
              <a:t>General Motors spend $100 million to build a factory that will yield $200 million in ten years?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p:txBody>
          <a:bodyPr>
            <a:normAutofit/>
          </a:bodyPr>
          <a:lstStyle/>
          <a:p>
            <a:pPr marL="0" indent="0">
              <a:buNone/>
            </a:pPr>
            <a:r>
              <a:rPr lang="en-US" dirty="0"/>
              <a:t>Solution: need to find present value of $200 million in 10 years:</a:t>
            </a:r>
          </a:p>
          <a:p>
            <a:r>
              <a:rPr lang="en-US" dirty="0" smtClean="0"/>
              <a:t>PV </a:t>
            </a:r>
            <a:r>
              <a:rPr lang="en-US" dirty="0"/>
              <a:t>= ($200 million)/(1.06)</a:t>
            </a:r>
            <a:r>
              <a:rPr lang="en-US" baseline="30000" dirty="0"/>
              <a:t>10</a:t>
            </a:r>
            <a:r>
              <a:rPr lang="en-US" dirty="0"/>
              <a:t> = </a:t>
            </a:r>
            <a:r>
              <a:rPr lang="en-US" dirty="0">
                <a:solidFill>
                  <a:srgbClr val="C00000"/>
                </a:solidFill>
              </a:rPr>
              <a:t>$112 million</a:t>
            </a:r>
          </a:p>
          <a:p>
            <a:r>
              <a:rPr lang="en-US" dirty="0" smtClean="0"/>
              <a:t>Since </a:t>
            </a:r>
            <a:r>
              <a:rPr lang="en-US" dirty="0"/>
              <a:t>PV &gt; cost of factory, GM should build it. </a:t>
            </a:r>
          </a:p>
        </p:txBody>
      </p:sp>
    </p:spTree>
    <p:extLst>
      <p:ext uri="{BB962C8B-B14F-4D97-AF65-F5344CB8AC3E}">
        <p14:creationId xmlns:p14="http://schemas.microsoft.com/office/powerpoint/2010/main" val="34439782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wipe(left)">
                                      <p:cBhvr>
                                        <p:cTn id="16"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Investment Decision</a:t>
            </a:r>
          </a:p>
        </p:txBody>
      </p:sp>
      <p:sp>
        <p:nvSpPr>
          <p:cNvPr id="3" name="Content Placeholder 2"/>
          <p:cNvSpPr>
            <a:spLocks noGrp="1"/>
          </p:cNvSpPr>
          <p:nvPr>
            <p:ph idx="1"/>
          </p:nvPr>
        </p:nvSpPr>
        <p:spPr>
          <a:xfrm>
            <a:off x="347241" y="685801"/>
            <a:ext cx="8518947" cy="2057400"/>
          </a:xfrm>
        </p:spPr>
        <p:txBody>
          <a:bodyPr>
            <a:normAutofit/>
          </a:bodyPr>
          <a:lstStyle/>
          <a:p>
            <a:pPr marL="0" indent="0">
              <a:buNone/>
            </a:pPr>
            <a:r>
              <a:rPr lang="en-US" sz="3000" dirty="0" smtClean="0">
                <a:solidFill>
                  <a:schemeClr val="accent6">
                    <a:lumMod val="50000"/>
                  </a:schemeClr>
                </a:solidFill>
              </a:rPr>
              <a:t>Instead, suppose </a:t>
            </a:r>
            <a:r>
              <a:rPr lang="en-US" sz="3000" dirty="0">
                <a:solidFill>
                  <a:schemeClr val="accent6">
                    <a:lumMod val="50000"/>
                  </a:schemeClr>
                </a:solidFill>
              </a:rPr>
              <a:t>r = </a:t>
            </a:r>
            <a:r>
              <a:rPr lang="en-US" sz="3000" dirty="0" smtClean="0">
                <a:solidFill>
                  <a:srgbClr val="C00000"/>
                </a:solidFill>
              </a:rPr>
              <a:t>0.09</a:t>
            </a:r>
            <a:r>
              <a:rPr lang="en-US" sz="3000" dirty="0" smtClean="0">
                <a:solidFill>
                  <a:schemeClr val="accent6">
                    <a:lumMod val="50000"/>
                  </a:schemeClr>
                </a:solidFill>
              </a:rPr>
              <a:t>. </a:t>
            </a:r>
          </a:p>
          <a:p>
            <a:pPr marL="0" indent="0">
              <a:buNone/>
            </a:pPr>
            <a:r>
              <a:rPr lang="en-US" sz="3000" dirty="0" smtClean="0">
                <a:solidFill>
                  <a:schemeClr val="accent6">
                    <a:lumMod val="50000"/>
                  </a:schemeClr>
                </a:solidFill>
              </a:rPr>
              <a:t>Should </a:t>
            </a:r>
            <a:r>
              <a:rPr lang="en-US" sz="3000" dirty="0">
                <a:solidFill>
                  <a:schemeClr val="accent6">
                    <a:lumMod val="50000"/>
                  </a:schemeClr>
                </a:solidFill>
              </a:rPr>
              <a:t>General Motors spend $100 million to build a factory that will yield $200 million in ten years?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a:xfrm>
            <a:off x="381000" y="2971800"/>
            <a:ext cx="8458200" cy="3352800"/>
          </a:xfrm>
        </p:spPr>
        <p:txBody>
          <a:bodyPr>
            <a:normAutofit lnSpcReduction="10000"/>
          </a:bodyPr>
          <a:lstStyle/>
          <a:p>
            <a:pPr marL="0" indent="0">
              <a:buNone/>
            </a:pPr>
            <a:r>
              <a:rPr lang="en-US" sz="3000" dirty="0"/>
              <a:t>Solution: need to find present value of $200 million in 10 years:</a:t>
            </a:r>
          </a:p>
          <a:p>
            <a:r>
              <a:rPr lang="en-US" sz="3000" dirty="0" smtClean="0"/>
              <a:t>PV </a:t>
            </a:r>
            <a:r>
              <a:rPr lang="en-US" sz="3000" dirty="0"/>
              <a:t>= ($200 million)/(</a:t>
            </a:r>
            <a:r>
              <a:rPr lang="en-US" sz="3000" dirty="0" smtClean="0"/>
              <a:t>1.09)</a:t>
            </a:r>
            <a:r>
              <a:rPr lang="en-US" sz="3000" baseline="30000" dirty="0" smtClean="0"/>
              <a:t>10</a:t>
            </a:r>
            <a:r>
              <a:rPr lang="en-US" sz="3000" dirty="0" smtClean="0"/>
              <a:t> </a:t>
            </a:r>
            <a:r>
              <a:rPr lang="en-US" sz="3000" dirty="0"/>
              <a:t>= </a:t>
            </a:r>
            <a:r>
              <a:rPr lang="en-US" sz="3000" dirty="0" smtClean="0">
                <a:solidFill>
                  <a:srgbClr val="C00000"/>
                </a:solidFill>
              </a:rPr>
              <a:t>$84 </a:t>
            </a:r>
            <a:r>
              <a:rPr lang="en-US" sz="3000" dirty="0">
                <a:solidFill>
                  <a:srgbClr val="C00000"/>
                </a:solidFill>
              </a:rPr>
              <a:t>million</a:t>
            </a:r>
          </a:p>
          <a:p>
            <a:r>
              <a:rPr lang="en-US" sz="3000" dirty="0" smtClean="0"/>
              <a:t>Since </a:t>
            </a:r>
            <a:r>
              <a:rPr lang="en-US" sz="3000" dirty="0"/>
              <a:t>PV </a:t>
            </a:r>
            <a:r>
              <a:rPr lang="en-US" sz="3000" dirty="0" smtClean="0"/>
              <a:t>&lt; </a:t>
            </a:r>
            <a:r>
              <a:rPr lang="en-US" sz="3000" dirty="0"/>
              <a:t>cost of factory, GM should </a:t>
            </a:r>
            <a:r>
              <a:rPr lang="en-US" sz="3000" u="sng" dirty="0" smtClean="0"/>
              <a:t>not</a:t>
            </a:r>
            <a:r>
              <a:rPr lang="en-US" sz="3000" dirty="0" smtClean="0"/>
              <a:t> build </a:t>
            </a:r>
            <a:r>
              <a:rPr lang="en-US" sz="3000" dirty="0"/>
              <a:t>it. </a:t>
            </a:r>
            <a:endParaRPr lang="en-US" sz="3000" dirty="0" smtClean="0"/>
          </a:p>
          <a:p>
            <a:pPr marL="0" indent="0">
              <a:buNone/>
            </a:pPr>
            <a:r>
              <a:rPr lang="en-US" i="1" dirty="0">
                <a:solidFill>
                  <a:srgbClr val="C00000"/>
                </a:solidFill>
              </a:rPr>
              <a:t>Present value helps explain </a:t>
            </a:r>
            <a:r>
              <a:rPr lang="en-US" i="1" dirty="0" smtClean="0">
                <a:solidFill>
                  <a:srgbClr val="C00000"/>
                </a:solidFill>
              </a:rPr>
              <a:t>why investment </a:t>
            </a:r>
            <a:r>
              <a:rPr lang="en-US" i="1" dirty="0">
                <a:solidFill>
                  <a:srgbClr val="C00000"/>
                </a:solidFill>
              </a:rPr>
              <a:t>falls when the interest rate rises</a:t>
            </a:r>
            <a:r>
              <a:rPr lang="en-US" i="1" dirty="0" smtClean="0">
                <a:solidFill>
                  <a:srgbClr val="C00000"/>
                </a:solidFill>
              </a:rPr>
              <a:t>.</a:t>
            </a:r>
            <a:endParaRPr lang="en-US" i="1" dirty="0">
              <a:solidFill>
                <a:srgbClr val="C00000"/>
              </a:solidFill>
            </a:endParaRPr>
          </a:p>
        </p:txBody>
      </p:sp>
    </p:spTree>
    <p:extLst>
      <p:ext uri="{BB962C8B-B14F-4D97-AF65-F5344CB8AC3E}">
        <p14:creationId xmlns:p14="http://schemas.microsoft.com/office/powerpoint/2010/main" val="27980454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wipe(left)">
                                      <p:cBhvr>
                                        <p:cTn id="16" dur="500"/>
                                        <p:tgtEl>
                                          <p:spTgt spid="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wipe(left)">
                                      <p:cBhvr>
                                        <p:cTn id="21"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a:t>
            </a:r>
            <a:r>
              <a:rPr lang="en-US" dirty="0" smtClean="0">
                <a:solidFill>
                  <a:schemeClr val="accent6">
                    <a:lumMod val="50000"/>
                  </a:schemeClr>
                </a:solidFill>
              </a:rPr>
              <a:t>1</a:t>
            </a:r>
            <a:r>
              <a:rPr lang="en-US" dirty="0">
                <a:solidFill>
                  <a:schemeClr val="accent6">
                    <a:lumMod val="50000"/>
                  </a:schemeClr>
                </a:solidFill>
              </a:rPr>
              <a:t>	</a:t>
            </a:r>
            <a:r>
              <a:rPr lang="en-US" dirty="0" smtClean="0">
                <a:solidFill>
                  <a:schemeClr val="accent6">
                    <a:lumMod val="50000"/>
                  </a:schemeClr>
                </a:solidFill>
              </a:rPr>
              <a:t>	</a:t>
            </a:r>
            <a:r>
              <a:rPr lang="en-US" dirty="0">
                <a:solidFill>
                  <a:schemeClr val="accent6">
                    <a:lumMod val="50000"/>
                  </a:schemeClr>
                </a:solidFill>
              </a:rPr>
              <a:t>	</a:t>
            </a:r>
            <a:r>
              <a:rPr lang="en-US" dirty="0">
                <a:solidFill>
                  <a:srgbClr val="AE1221"/>
                </a:solidFill>
              </a:rPr>
              <a:t>Present value</a:t>
            </a:r>
            <a:endParaRPr lang="en-US" dirty="0"/>
          </a:p>
        </p:txBody>
      </p:sp>
      <p:sp>
        <p:nvSpPr>
          <p:cNvPr id="3" name="Content Placeholder 2"/>
          <p:cNvSpPr>
            <a:spLocks noGrp="1"/>
          </p:cNvSpPr>
          <p:nvPr>
            <p:ph idx="1"/>
          </p:nvPr>
        </p:nvSpPr>
        <p:spPr>
          <a:xfrm>
            <a:off x="304800" y="838200"/>
            <a:ext cx="8686800" cy="5610225"/>
          </a:xfrm>
        </p:spPr>
        <p:txBody>
          <a:bodyPr>
            <a:noAutofit/>
          </a:bodyPr>
          <a:lstStyle/>
          <a:p>
            <a:pPr marL="0" indent="0">
              <a:buNone/>
            </a:pPr>
            <a:r>
              <a:rPr lang="en-US" dirty="0">
                <a:solidFill>
                  <a:schemeClr val="accent6">
                    <a:lumMod val="50000"/>
                  </a:schemeClr>
                </a:solidFill>
              </a:rPr>
              <a:t>You are thinking of buying a six-acre lot for $70,000.  The lot will be worth $100,000 in five years.</a:t>
            </a:r>
          </a:p>
          <a:p>
            <a:pPr marL="514350" indent="-514350">
              <a:buClr>
                <a:srgbClr val="C00000"/>
              </a:buClr>
              <a:buFont typeface="+mj-lt"/>
              <a:buAutoNum type="alphaUcPeriod"/>
            </a:pPr>
            <a:r>
              <a:rPr lang="en-US" dirty="0" smtClean="0">
                <a:solidFill>
                  <a:schemeClr val="tx1"/>
                </a:solidFill>
              </a:rPr>
              <a:t>Should </a:t>
            </a:r>
            <a:r>
              <a:rPr lang="en-US" dirty="0">
                <a:solidFill>
                  <a:schemeClr val="tx1"/>
                </a:solidFill>
              </a:rPr>
              <a:t>you buy the lot if r = 0.05?</a:t>
            </a:r>
          </a:p>
          <a:p>
            <a:pPr marL="514350" indent="-514350">
              <a:buClr>
                <a:srgbClr val="C00000"/>
              </a:buClr>
              <a:buFont typeface="+mj-lt"/>
              <a:buAutoNum type="alphaUcPeriod"/>
            </a:pPr>
            <a:r>
              <a:rPr lang="en-US" dirty="0" smtClean="0">
                <a:solidFill>
                  <a:schemeClr val="tx1"/>
                </a:solidFill>
              </a:rPr>
              <a:t>Should </a:t>
            </a:r>
            <a:r>
              <a:rPr lang="en-US" dirty="0">
                <a:solidFill>
                  <a:schemeClr val="tx1"/>
                </a:solidFill>
              </a:rPr>
              <a:t>you buy it if  r = 0.10?</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37708501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Active Learning </a:t>
            </a:r>
            <a:r>
              <a:rPr lang="en-US" dirty="0" smtClean="0">
                <a:solidFill>
                  <a:schemeClr val="accent6">
                    <a:lumMod val="50000"/>
                  </a:schemeClr>
                </a:solidFill>
              </a:rPr>
              <a:t>1</a:t>
            </a:r>
            <a:r>
              <a:rPr lang="en-US" dirty="0">
                <a:solidFill>
                  <a:schemeClr val="accent6">
                    <a:lumMod val="50000"/>
                  </a:schemeClr>
                </a:solidFill>
              </a:rPr>
              <a:t>	</a:t>
            </a:r>
            <a:r>
              <a:rPr lang="en-US" dirty="0" smtClean="0">
                <a:solidFill>
                  <a:schemeClr val="accent6">
                    <a:lumMod val="50000"/>
                  </a:schemeClr>
                </a:solidFill>
              </a:rPr>
              <a:t>	</a:t>
            </a:r>
            <a:r>
              <a:rPr lang="en-US" dirty="0">
                <a:solidFill>
                  <a:schemeClr val="accent6">
                    <a:lumMod val="50000"/>
                  </a:schemeClr>
                </a:solidFill>
              </a:rPr>
              <a:t>	</a:t>
            </a:r>
            <a:r>
              <a:rPr lang="en-US" dirty="0" smtClean="0">
                <a:solidFill>
                  <a:srgbClr val="AE1221"/>
                </a:solidFill>
              </a:rPr>
              <a:t>Answers</a:t>
            </a:r>
            <a:endParaRPr lang="en-US" dirty="0"/>
          </a:p>
        </p:txBody>
      </p:sp>
      <p:sp>
        <p:nvSpPr>
          <p:cNvPr id="3" name="Content Placeholder 2"/>
          <p:cNvSpPr>
            <a:spLocks noGrp="1"/>
          </p:cNvSpPr>
          <p:nvPr>
            <p:ph idx="1"/>
          </p:nvPr>
        </p:nvSpPr>
        <p:spPr>
          <a:xfrm>
            <a:off x="347241" y="914401"/>
            <a:ext cx="8518947" cy="1066799"/>
          </a:xfrm>
        </p:spPr>
        <p:txBody>
          <a:bodyPr>
            <a:noAutofit/>
          </a:bodyPr>
          <a:lstStyle/>
          <a:p>
            <a:pPr marL="0" indent="0">
              <a:buNone/>
            </a:pPr>
            <a:r>
              <a:rPr lang="en-US" sz="2800" dirty="0">
                <a:solidFill>
                  <a:schemeClr val="accent6">
                    <a:lumMod val="50000"/>
                  </a:schemeClr>
                </a:solidFill>
              </a:rPr>
              <a:t>You are thinking of buying a six-acre lot for $70,000.  The lot will be worth $100,000 in five years</a:t>
            </a:r>
            <a:r>
              <a:rPr lang="en-US" sz="2800" dirty="0" smtClean="0">
                <a:solidFill>
                  <a:schemeClr val="accent6">
                    <a:lumMod val="50000"/>
                  </a:schemeClr>
                </a:solidFill>
              </a:rPr>
              <a:t>.</a:t>
            </a:r>
            <a:endParaRPr lang="en-US" sz="2400" dirty="0">
              <a:solidFill>
                <a:schemeClr val="tx1"/>
              </a:solidFill>
            </a:endParaRP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a:xfrm>
            <a:off x="381000" y="1981200"/>
            <a:ext cx="8458200" cy="4191000"/>
          </a:xfrm>
        </p:spPr>
        <p:txBody>
          <a:bodyPr>
            <a:normAutofit/>
          </a:bodyPr>
          <a:lstStyle/>
          <a:p>
            <a:pPr marL="514350" indent="-514350">
              <a:buClr>
                <a:srgbClr val="C00000"/>
              </a:buClr>
              <a:buFont typeface="+mj-lt"/>
              <a:buAutoNum type="alphaUcPeriod"/>
            </a:pPr>
            <a:r>
              <a:rPr lang="en-US" sz="2800" dirty="0" smtClean="0"/>
              <a:t>Should </a:t>
            </a:r>
            <a:r>
              <a:rPr lang="en-US" sz="2800" dirty="0"/>
              <a:t>you buy the lot if r = 0.05?</a:t>
            </a:r>
          </a:p>
          <a:p>
            <a:pPr marL="400050" lvl="1" indent="0">
              <a:buClr>
                <a:srgbClr val="C00000"/>
              </a:buClr>
              <a:buNone/>
            </a:pPr>
            <a:r>
              <a:rPr lang="en-US" dirty="0"/>
              <a:t>PV = $100,000/(1.05)</a:t>
            </a:r>
            <a:r>
              <a:rPr lang="en-US" baseline="30000" dirty="0"/>
              <a:t>5</a:t>
            </a:r>
            <a:r>
              <a:rPr lang="en-US" dirty="0"/>
              <a:t> = $78,350.</a:t>
            </a:r>
            <a:br>
              <a:rPr lang="en-US" dirty="0"/>
            </a:br>
            <a:r>
              <a:rPr lang="en-US" dirty="0"/>
              <a:t>PV of lot &gt; price of lot.  </a:t>
            </a:r>
            <a:br>
              <a:rPr lang="en-US" dirty="0"/>
            </a:br>
            <a:r>
              <a:rPr lang="en-US" dirty="0">
                <a:solidFill>
                  <a:srgbClr val="005EA4"/>
                </a:solidFill>
              </a:rPr>
              <a:t>Yes, buy it. </a:t>
            </a:r>
          </a:p>
          <a:p>
            <a:pPr marL="514350" indent="-514350">
              <a:buClr>
                <a:srgbClr val="C00000"/>
              </a:buClr>
              <a:buFont typeface="+mj-lt"/>
              <a:buAutoNum type="alphaUcPeriod"/>
            </a:pPr>
            <a:r>
              <a:rPr lang="en-US" sz="2800" dirty="0"/>
              <a:t>Should you buy it if  r = 0.10?</a:t>
            </a:r>
          </a:p>
          <a:p>
            <a:pPr marL="400050" lvl="1" indent="0">
              <a:buClr>
                <a:srgbClr val="C00000"/>
              </a:buClr>
              <a:buNone/>
            </a:pPr>
            <a:r>
              <a:rPr lang="en-US" dirty="0"/>
              <a:t>PV = $100,000/(1.1)5 = $62,090.  </a:t>
            </a:r>
            <a:br>
              <a:rPr lang="en-US" dirty="0"/>
            </a:br>
            <a:r>
              <a:rPr lang="en-US" dirty="0"/>
              <a:t>PV of lot &lt; price of lot.  </a:t>
            </a:r>
            <a:br>
              <a:rPr lang="en-US" dirty="0"/>
            </a:br>
            <a:r>
              <a:rPr lang="en-US" dirty="0">
                <a:solidFill>
                  <a:srgbClr val="005EA4"/>
                </a:solidFill>
              </a:rPr>
              <a:t>No, do not buy it</a:t>
            </a:r>
            <a:r>
              <a:rPr lang="en-US" dirty="0" smtClean="0">
                <a:solidFill>
                  <a:srgbClr val="005EA4"/>
                </a:solidFill>
              </a:rPr>
              <a:t>.</a:t>
            </a:r>
            <a:endParaRPr lang="en-US" dirty="0">
              <a:solidFill>
                <a:srgbClr val="005EA4"/>
              </a:solidFill>
            </a:endParaRPr>
          </a:p>
        </p:txBody>
      </p:sp>
    </p:spTree>
    <p:extLst>
      <p:ext uri="{BB962C8B-B14F-4D97-AF65-F5344CB8AC3E}">
        <p14:creationId xmlns:p14="http://schemas.microsoft.com/office/powerpoint/2010/main" val="41416765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wipe(left)">
                                      <p:cBhvr>
                                        <p:cTn id="16" dur="500"/>
                                        <p:tgtEl>
                                          <p:spTgt spid="6">
                                            <p:txEl>
                                              <p:pRg st="2" end="2"/>
                                            </p:tx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wipe(left)">
                                      <p:cBhvr>
                                        <p:cTn id="20"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26382</TotalTime>
  <Words>5735</Words>
  <Application>Microsoft Office PowerPoint</Application>
  <PresentationFormat>On-screen Show (4:3)</PresentationFormat>
  <Paragraphs>484</Paragraphs>
  <Slides>43</Slides>
  <Notes>43</Notes>
  <HiddenSlides>0</HiddenSlides>
  <MMClips>0</MMClips>
  <ScaleCrop>false</ScaleCrop>
  <HeadingPairs>
    <vt:vector size="4" baseType="variant">
      <vt:variant>
        <vt:lpstr>Theme</vt:lpstr>
      </vt:variant>
      <vt:variant>
        <vt:i4>9</vt:i4>
      </vt:variant>
      <vt:variant>
        <vt:lpstr>Slide Titles</vt:lpstr>
      </vt:variant>
      <vt:variant>
        <vt:i4>43</vt:i4>
      </vt:variant>
    </vt:vector>
  </HeadingPairs>
  <TitlesOfParts>
    <vt:vector size="52" baseType="lpstr">
      <vt:lpstr>Chapter title</vt:lpstr>
      <vt:lpstr>Intro / Summary</vt:lpstr>
      <vt:lpstr>Chapter content</vt:lpstr>
      <vt:lpstr>Figure</vt:lpstr>
      <vt:lpstr>Table</vt:lpstr>
      <vt:lpstr>ActiveLearning</vt:lpstr>
      <vt:lpstr>Case study</vt:lpstr>
      <vt:lpstr>Ask Experts</vt:lpstr>
      <vt:lpstr>Appendix</vt:lpstr>
      <vt:lpstr>PowerPoint Presentation</vt:lpstr>
      <vt:lpstr>Look for the answers to these questions:</vt:lpstr>
      <vt:lpstr>Introduction </vt:lpstr>
      <vt:lpstr>Present Value:  The Time Value of Money</vt:lpstr>
      <vt:lpstr>EXAMPLE 1:  A Simple Deposit</vt:lpstr>
      <vt:lpstr>EXAMPLE 2:  Investment Decision</vt:lpstr>
      <vt:lpstr>EXAMPLE 2:  Investment Decision</vt:lpstr>
      <vt:lpstr>Active Learning 1   Present value</vt:lpstr>
      <vt:lpstr>Active Learning 1   Answers</vt:lpstr>
      <vt:lpstr>Compounding</vt:lpstr>
      <vt:lpstr>Compounding</vt:lpstr>
      <vt:lpstr>The Rule of 70</vt:lpstr>
      <vt:lpstr>Risk Aversion</vt:lpstr>
      <vt:lpstr>The Utility Function</vt:lpstr>
      <vt:lpstr>The Utility Function and Risk Aversion</vt:lpstr>
      <vt:lpstr>Managing Risk With Insurance</vt:lpstr>
      <vt:lpstr>Two Problems in Insurance Markets</vt:lpstr>
      <vt:lpstr>Two Problems in Insurance Markets</vt:lpstr>
      <vt:lpstr>Active Learning 2 Adverse selection or moral hazard?</vt:lpstr>
      <vt:lpstr>Active Learning 2   Answers</vt:lpstr>
      <vt:lpstr>Measuring Risk</vt:lpstr>
      <vt:lpstr>Reducing Risk  Through Diversification</vt:lpstr>
      <vt:lpstr>Reducing Risk  Through Diversification</vt:lpstr>
      <vt:lpstr>Reducing Risk Through Diversification</vt:lpstr>
      <vt:lpstr>Tradeoff Between Risk and Return</vt:lpstr>
      <vt:lpstr>Tradeoff Between Risk and Return</vt:lpstr>
      <vt:lpstr>The Tradeoff Between Risk and Return</vt:lpstr>
      <vt:lpstr>Asset Valuation</vt:lpstr>
      <vt:lpstr>Active Learning 3  Valuing a share of stock</vt:lpstr>
      <vt:lpstr>Active Learning 3   Answers</vt:lpstr>
      <vt:lpstr>Asset Valuation</vt:lpstr>
      <vt:lpstr>Active Learning 4  Show of hands survey</vt:lpstr>
      <vt:lpstr>Efficient Markets Hypothesis</vt:lpstr>
      <vt:lpstr>Efficient Markets Hypothesis</vt:lpstr>
      <vt:lpstr>ASK THE EXPERTS</vt:lpstr>
      <vt:lpstr>Index Funds vs. Managed Funds</vt:lpstr>
      <vt:lpstr>Index Funds vs. Managed Funds</vt:lpstr>
      <vt:lpstr>Market Irrationality</vt:lpstr>
      <vt:lpstr>Market Irrationality</vt:lpstr>
      <vt:lpstr>Market Irrationality</vt:lpstr>
      <vt:lpstr>Conclusion </vt:lpstr>
      <vt:lpstr>Summary </vt:lpstr>
      <vt:lpstr>Summary </vt:lpstr>
    </vt:vector>
  </TitlesOfParts>
  <Company>Eastern Illinois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Andreea Chiritescu</cp:lastModifiedBy>
  <cp:revision>1205</cp:revision>
  <dcterms:created xsi:type="dcterms:W3CDTF">2016-03-16T19:41:09Z</dcterms:created>
  <dcterms:modified xsi:type="dcterms:W3CDTF">2018-02-26T23:18:10Z</dcterms:modified>
</cp:coreProperties>
</file>