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4"/>
  </p:notesMasterIdLst>
  <p:handoutMasterIdLst>
    <p:handoutMasterId r:id="rId55"/>
  </p:handoutMasterIdLst>
  <p:sldIdLst>
    <p:sldId id="256" r:id="rId10"/>
    <p:sldId id="374" r:id="rId11"/>
    <p:sldId id="1913" r:id="rId12"/>
    <p:sldId id="2172" r:id="rId13"/>
    <p:sldId id="2173" r:id="rId14"/>
    <p:sldId id="2213" r:id="rId15"/>
    <p:sldId id="2214" r:id="rId16"/>
    <p:sldId id="2145" r:id="rId17"/>
    <p:sldId id="2253" r:id="rId18"/>
    <p:sldId id="2178" r:id="rId19"/>
    <p:sldId id="2254" r:id="rId20"/>
    <p:sldId id="2219" r:id="rId21"/>
    <p:sldId id="2255" r:id="rId22"/>
    <p:sldId id="2256" r:id="rId23"/>
    <p:sldId id="2252" r:id="rId24"/>
    <p:sldId id="2257" r:id="rId25"/>
    <p:sldId id="2258" r:id="rId26"/>
    <p:sldId id="2259" r:id="rId27"/>
    <p:sldId id="2261" r:id="rId28"/>
    <p:sldId id="2227" r:id="rId29"/>
    <p:sldId id="2251" r:id="rId30"/>
    <p:sldId id="2262" r:id="rId31"/>
    <p:sldId id="2263" r:id="rId32"/>
    <p:sldId id="2264" r:id="rId33"/>
    <p:sldId id="2265" r:id="rId34"/>
    <p:sldId id="2266" r:id="rId35"/>
    <p:sldId id="2234" r:id="rId36"/>
    <p:sldId id="2235" r:id="rId37"/>
    <p:sldId id="2267" r:id="rId38"/>
    <p:sldId id="2268" r:id="rId39"/>
    <p:sldId id="2269" r:id="rId40"/>
    <p:sldId id="2270" r:id="rId41"/>
    <p:sldId id="2240" r:id="rId42"/>
    <p:sldId id="2241" r:id="rId43"/>
    <p:sldId id="2242" r:id="rId44"/>
    <p:sldId id="2243" r:id="rId45"/>
    <p:sldId id="2244" r:id="rId46"/>
    <p:sldId id="2245" r:id="rId47"/>
    <p:sldId id="2209" r:id="rId48"/>
    <p:sldId id="2271" r:id="rId49"/>
    <p:sldId id="2272" r:id="rId50"/>
    <p:sldId id="2169" r:id="rId51"/>
    <p:sldId id="2273" r:id="rId52"/>
    <p:sldId id="227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00FF"/>
    <a:srgbClr val="CCECFF"/>
    <a:srgbClr val="006600"/>
    <a:srgbClr val="FFFFCC"/>
    <a:srgbClr val="99CCFF"/>
    <a:srgbClr val="D60093"/>
    <a:srgbClr val="CCFFCC"/>
    <a:srgbClr val="005EA4"/>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74488" autoAdjust="0"/>
  </p:normalViewPr>
  <p:slideViewPr>
    <p:cSldViewPr>
      <p:cViewPr>
        <p:scale>
          <a:sx n="60" d="100"/>
          <a:sy n="60" d="100"/>
        </p:scale>
        <p:origin x="-1602" y="-72"/>
      </p:cViewPr>
      <p:guideLst>
        <p:guide orient="horz" pos="2160"/>
        <p:guide pos="2880"/>
      </p:guideLst>
    </p:cSldViewPr>
  </p:slideViewPr>
  <p:outlineViewPr>
    <p:cViewPr>
      <p:scale>
        <a:sx n="33" d="100"/>
        <a:sy n="33" d="100"/>
      </p:scale>
      <p:origin x="0" y="18150"/>
    </p:cViewPr>
  </p:outlineViewPr>
  <p:notesTextViewPr>
    <p:cViewPr>
      <p:scale>
        <a:sx n="1" d="1"/>
        <a:sy n="1" d="1"/>
      </p:scale>
      <p:origin x="0" y="0"/>
    </p:cViewPr>
  </p:notesTextViewPr>
  <p:sorterViewPr>
    <p:cViewPr>
      <p:scale>
        <a:sx n="80" d="100"/>
        <a:sy n="80" d="100"/>
      </p:scale>
      <p:origin x="0" y="5472"/>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esktop\Cengage\Mankiw%208e\fred2\Ch32%20Twin%20deficit%20fredgraph%20(5).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Sheet1!$H$15</c:f>
              <c:strCache>
                <c:ptCount val="1"/>
                <c:pt idx="0">
                  <c:v>Federal budget deficit</c:v>
                </c:pt>
              </c:strCache>
            </c:strRef>
          </c:tx>
          <c:spPr>
            <a:ln w="38100">
              <a:solidFill>
                <a:srgbClr val="FF0000"/>
              </a:solidFill>
            </a:ln>
          </c:spPr>
          <c:marker>
            <c:symbol val="diamond"/>
            <c:size val="11"/>
            <c:spPr>
              <a:solidFill>
                <a:srgbClr val="FF0000"/>
              </a:solidFill>
            </c:spPr>
          </c:marker>
          <c:cat>
            <c:strRef>
              <c:f>Sheet1!$G$16:$G$26</c:f>
              <c:strCache>
                <c:ptCount val="11"/>
                <c:pt idx="0">
                  <c:v>1961-1965</c:v>
                </c:pt>
                <c:pt idx="1">
                  <c:v>1966-1970</c:v>
                </c:pt>
                <c:pt idx="2">
                  <c:v>1971-1975</c:v>
                </c:pt>
                <c:pt idx="3">
                  <c:v>1976-1980</c:v>
                </c:pt>
                <c:pt idx="4">
                  <c:v>1981-1985</c:v>
                </c:pt>
                <c:pt idx="5">
                  <c:v>1986-1990</c:v>
                </c:pt>
                <c:pt idx="6">
                  <c:v>1991-1995</c:v>
                </c:pt>
                <c:pt idx="7">
                  <c:v>1996-2000</c:v>
                </c:pt>
                <c:pt idx="8">
                  <c:v>2001-2005</c:v>
                </c:pt>
                <c:pt idx="9">
                  <c:v>2006-2010</c:v>
                </c:pt>
                <c:pt idx="10">
                  <c:v>2011-2015</c:v>
                </c:pt>
              </c:strCache>
            </c:strRef>
          </c:cat>
          <c:val>
            <c:numRef>
              <c:f>Sheet1!$H$16:$H$26</c:f>
              <c:numCache>
                <c:formatCode>0.00%</c:formatCode>
                <c:ptCount val="11"/>
                <c:pt idx="0">
                  <c:v>7.5622397824793939E-3</c:v>
                </c:pt>
                <c:pt idx="1">
                  <c:v>1.6977730646871685E-2</c:v>
                </c:pt>
                <c:pt idx="2">
                  <c:v>3.8642591161385499E-2</c:v>
                </c:pt>
                <c:pt idx="3">
                  <c:v>2.8980723248481773E-2</c:v>
                </c:pt>
                <c:pt idx="4">
                  <c:v>4.5389170156916611E-2</c:v>
                </c:pt>
                <c:pt idx="5">
                  <c:v>3.3803284598817859E-2</c:v>
                </c:pt>
                <c:pt idx="6">
                  <c:v>4.0075365526419521E-2</c:v>
                </c:pt>
                <c:pt idx="7">
                  <c:v>9.5806537470849126E-4</c:v>
                </c:pt>
                <c:pt idx="8">
                  <c:v>2.3304231544332848E-2</c:v>
                </c:pt>
                <c:pt idx="9">
                  <c:v>5.1138793314992798E-2</c:v>
                </c:pt>
                <c:pt idx="10">
                  <c:v>5.0159389894226351E-2</c:v>
                </c:pt>
              </c:numCache>
            </c:numRef>
          </c:val>
          <c:smooth val="0"/>
        </c:ser>
        <c:ser>
          <c:idx val="1"/>
          <c:order val="1"/>
          <c:tx>
            <c:strRef>
              <c:f>Sheet1!$I$15</c:f>
              <c:strCache>
                <c:ptCount val="1"/>
                <c:pt idx="0">
                  <c:v>Net Exports</c:v>
                </c:pt>
              </c:strCache>
            </c:strRef>
          </c:tx>
          <c:spPr>
            <a:ln w="38100">
              <a:solidFill>
                <a:srgbClr val="0000FF"/>
              </a:solidFill>
            </a:ln>
          </c:spPr>
          <c:cat>
            <c:strRef>
              <c:f>Sheet1!$G$16:$G$26</c:f>
              <c:strCache>
                <c:ptCount val="11"/>
                <c:pt idx="0">
                  <c:v>1961-1965</c:v>
                </c:pt>
                <c:pt idx="1">
                  <c:v>1966-1970</c:v>
                </c:pt>
                <c:pt idx="2">
                  <c:v>1971-1975</c:v>
                </c:pt>
                <c:pt idx="3">
                  <c:v>1976-1980</c:v>
                </c:pt>
                <c:pt idx="4">
                  <c:v>1981-1985</c:v>
                </c:pt>
                <c:pt idx="5">
                  <c:v>1986-1990</c:v>
                </c:pt>
                <c:pt idx="6">
                  <c:v>1991-1995</c:v>
                </c:pt>
                <c:pt idx="7">
                  <c:v>1996-2000</c:v>
                </c:pt>
                <c:pt idx="8">
                  <c:v>2001-2005</c:v>
                </c:pt>
                <c:pt idx="9">
                  <c:v>2006-2010</c:v>
                </c:pt>
                <c:pt idx="10">
                  <c:v>2011-2015</c:v>
                </c:pt>
              </c:strCache>
            </c:strRef>
          </c:cat>
          <c:val>
            <c:numRef>
              <c:f>Sheet1!$I$16:$I$26</c:f>
              <c:numCache>
                <c:formatCode>0.00%</c:formatCode>
                <c:ptCount val="11"/>
                <c:pt idx="0">
                  <c:v>8.1801960466247985E-3</c:v>
                </c:pt>
                <c:pt idx="1">
                  <c:v>3.0063626723223743E-3</c:v>
                </c:pt>
                <c:pt idx="2">
                  <c:v>2.3185554696831304E-3</c:v>
                </c:pt>
                <c:pt idx="3">
                  <c:v>-7.247296811189405E-3</c:v>
                </c:pt>
                <c:pt idx="4">
                  <c:v>-1.6197540298764499E-2</c:v>
                </c:pt>
                <c:pt idx="5">
                  <c:v>-2.0895437424692364E-2</c:v>
                </c:pt>
                <c:pt idx="6">
                  <c:v>-8.9910639051927668E-3</c:v>
                </c:pt>
                <c:pt idx="7">
                  <c:v>-2.1719063314840616E-2</c:v>
                </c:pt>
                <c:pt idx="8">
                  <c:v>-4.5130573294698141E-2</c:v>
                </c:pt>
                <c:pt idx="9">
                  <c:v>-4.3082630032556683E-2</c:v>
                </c:pt>
                <c:pt idx="10">
                  <c:v>-3.2438772996745253E-2</c:v>
                </c:pt>
              </c:numCache>
            </c:numRef>
          </c:val>
          <c:smooth val="0"/>
        </c:ser>
        <c:dLbls>
          <c:showLegendKey val="0"/>
          <c:showVal val="0"/>
          <c:showCatName val="0"/>
          <c:showSerName val="0"/>
          <c:showPercent val="0"/>
          <c:showBubbleSize val="0"/>
        </c:dLbls>
        <c:marker val="1"/>
        <c:smooth val="0"/>
        <c:axId val="152910464"/>
        <c:axId val="38613760"/>
      </c:lineChart>
      <c:catAx>
        <c:axId val="152910464"/>
        <c:scaling>
          <c:orientation val="minMax"/>
        </c:scaling>
        <c:delete val="0"/>
        <c:axPos val="b"/>
        <c:majorTickMark val="out"/>
        <c:minorTickMark val="none"/>
        <c:tickLblPos val="low"/>
        <c:crossAx val="38613760"/>
        <c:crosses val="autoZero"/>
        <c:auto val="1"/>
        <c:lblAlgn val="ctr"/>
        <c:lblOffset val="100"/>
        <c:noMultiLvlLbl val="0"/>
      </c:catAx>
      <c:valAx>
        <c:axId val="38613760"/>
        <c:scaling>
          <c:orientation val="minMax"/>
        </c:scaling>
        <c:delete val="0"/>
        <c:axPos val="l"/>
        <c:majorGridlines/>
        <c:numFmt formatCode="0.00%" sourceLinked="1"/>
        <c:majorTickMark val="out"/>
        <c:minorTickMark val="none"/>
        <c:tickLblPos val="nextTo"/>
        <c:crossAx val="152910464"/>
        <c:crosses val="autoZero"/>
        <c:crossBetween val="between"/>
      </c:valAx>
      <c:spPr>
        <a:solidFill>
          <a:schemeClr val="bg1"/>
        </a:solidFill>
      </c:spPr>
    </c:plotArea>
    <c:plotVisOnly val="1"/>
    <c:dispBlanksAs val="gap"/>
    <c:showDLblsOverMax val="0"/>
  </c:chart>
  <c:txPr>
    <a:bodyPr/>
    <a:lstStyle/>
    <a:p>
      <a:pPr>
        <a:defRPr sz="16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Many instructors skip this chapter.  I encourage you to consider keeping it:  it sheds light on some of the most important and compelling topics in economics, and I have worked hard to make this PowerPoint easy to teach and easy to learn.  </a:t>
            </a:r>
          </a:p>
          <a:p>
            <a:pPr eaLnBrk="1" hangingPunct="1"/>
            <a:endParaRPr lang="en-US" sz="1200" dirty="0" smtClean="0"/>
          </a:p>
          <a:p>
            <a:pPr eaLnBrk="1" hangingPunct="1"/>
            <a:r>
              <a:rPr lang="en-US" sz="1200" dirty="0" smtClean="0"/>
              <a:t>Students will learn in this chapter what I believe is one of the most important lessons economics has to offer the educated layperson:  </a:t>
            </a:r>
            <a:r>
              <a:rPr lang="en-US" sz="1200" b="1" dirty="0" smtClean="0"/>
              <a:t>Trade policies designed to save jobs in one industry do so only by destroying jobs in other industries.</a:t>
            </a:r>
            <a:r>
              <a:rPr lang="en-US" sz="1200" dirty="0" smtClean="0"/>
              <a:t>  This case against restricting imports has a much greater emotional impact on students than the deadweight loss triangles students learn in their micro courses.  </a:t>
            </a:r>
          </a:p>
          <a:p>
            <a:pPr eaLnBrk="1" hangingPunct="1"/>
            <a:endParaRPr lang="en-US" sz="1200" dirty="0" smtClean="0"/>
          </a:p>
          <a:p>
            <a:pPr eaLnBrk="1" hangingPunct="1"/>
            <a:r>
              <a:rPr lang="en-US" sz="1200" dirty="0" smtClean="0"/>
              <a:t>The chapter also covers capital flight, the twin deficits, and capital flows from China.   </a:t>
            </a:r>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NX = demand for dollars and NCO = supply of dollars is critically important.  Make sure to allow enough time for students to write this down in their notes.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05677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94320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E4CF99-E6EF-4420-889D-E04AB69DA036}" type="slidenum">
              <a:rPr lang="en-US" smtClean="0"/>
              <a:pPr eaLnBrk="1" hangingPunct="1"/>
              <a:t>12</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3880025-55C8-49FD-8535-CDA46D90656B}" type="slidenum">
              <a:rPr lang="en-US" sz="1200">
                <a:cs typeface="Arial" charset="0"/>
              </a:rPr>
              <a:pPr algn="r" eaLnBrk="1" hangingPunct="1"/>
              <a:t>12</a:t>
            </a:fld>
            <a:endParaRPr lang="en-US" sz="1200">
              <a:cs typeface="Arial" charset="0"/>
            </a:endParaRPr>
          </a:p>
        </p:txBody>
      </p:sp>
      <p:sp>
        <p:nvSpPr>
          <p:cNvPr id="65540" name="Rectangle 2"/>
          <p:cNvSpPr>
            <a:spLocks noGrp="1" noRot="1" noChangeAspect="1" noChangeArrowheads="1" noTextEdit="1"/>
          </p:cNvSpPr>
          <p:nvPr>
            <p:ph type="sldImg"/>
          </p:nvPr>
        </p:nvSpPr>
        <p:spPr>
          <a:xfrm>
            <a:off x="1143000" y="534988"/>
            <a:ext cx="4572000" cy="3429000"/>
          </a:xfrm>
          <a:ln/>
        </p:spPr>
      </p:sp>
      <p:sp>
        <p:nvSpPr>
          <p:cNvPr id="655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textbook has good intuition explaining why the S/NCO curve is vertical rather than positively sloped.  </a:t>
            </a:r>
          </a:p>
          <a:p>
            <a:pPr eaLnBrk="1" hangingPunct="1"/>
            <a:endParaRPr lang="en-US" dirty="0" smtClean="0"/>
          </a:p>
          <a:p>
            <a:pPr eaLnBrk="1" hangingPunct="1"/>
            <a:r>
              <a:rPr lang="en-US" dirty="0" smtClean="0"/>
              <a:t>Here’s a quick summary:  </a:t>
            </a:r>
          </a:p>
          <a:p>
            <a:pPr eaLnBrk="1" hangingPunct="1"/>
            <a:endParaRPr lang="en-US" dirty="0" smtClean="0"/>
          </a:p>
          <a:p>
            <a:pPr eaLnBrk="1" hangingPunct="1"/>
            <a:r>
              <a:rPr lang="en-US" dirty="0" smtClean="0"/>
              <a:t>If </a:t>
            </a:r>
            <a:r>
              <a:rPr lang="en-US" b="1" i="1" dirty="0" smtClean="0"/>
              <a:t>E</a:t>
            </a:r>
            <a:r>
              <a:rPr lang="en-US" dirty="0" smtClean="0"/>
              <a:t> rises, our dollars can buy more foreign assets (perhaps 60,000 pesos worth of Mexican bonds instead of 50,000).  </a:t>
            </a:r>
          </a:p>
          <a:p>
            <a:pPr eaLnBrk="1" hangingPunct="1"/>
            <a:endParaRPr lang="en-US" dirty="0" smtClean="0"/>
          </a:p>
          <a:p>
            <a:pPr eaLnBrk="1" hangingPunct="1"/>
            <a:r>
              <a:rPr lang="en-US" dirty="0" smtClean="0"/>
              <a:t>Yet, what we care about is the rate of return on foreign assets.  </a:t>
            </a:r>
          </a:p>
          <a:p>
            <a:pPr eaLnBrk="1" hangingPunct="1"/>
            <a:endParaRPr lang="en-US" dirty="0" smtClean="0"/>
          </a:p>
          <a:p>
            <a:pPr eaLnBrk="1" hangingPunct="1"/>
            <a:r>
              <a:rPr lang="en-US" dirty="0" smtClean="0"/>
              <a:t>This return does not depend on whether </a:t>
            </a:r>
            <a:r>
              <a:rPr lang="en-US" b="1" i="1" dirty="0" smtClean="0"/>
              <a:t>E</a:t>
            </a:r>
            <a:r>
              <a:rPr lang="en-US" dirty="0" smtClean="0"/>
              <a:t> is high or low.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might be worth elaborating for a moment on the parenthetical remark:  “So, NX is really the </a:t>
            </a:r>
            <a:r>
              <a:rPr lang="en-US" u="sng" dirty="0" smtClean="0"/>
              <a:t>net</a:t>
            </a:r>
            <a:r>
              <a:rPr lang="en-US" dirty="0" smtClean="0"/>
              <a:t> demand for dollars.”   </a:t>
            </a:r>
          </a:p>
          <a:p>
            <a:pPr eaLnBrk="1" hangingPunct="1"/>
            <a:endParaRPr lang="en-US" dirty="0" smtClean="0"/>
          </a:p>
          <a:p>
            <a:pPr eaLnBrk="1" hangingPunct="1"/>
            <a:r>
              <a:rPr lang="en-US" dirty="0" smtClean="0"/>
              <a:t>What we mean is that NX equals foreign demand for dollars to purchase U.S. exports minus U.S. supply of dollars to purchase imports.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77374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Again, please consider elaborating on the parenthetical remark:  “So, NCO is really the </a:t>
            </a:r>
            <a:r>
              <a:rPr lang="en-US" u="sng" dirty="0" smtClean="0"/>
              <a:t>net</a:t>
            </a:r>
            <a:r>
              <a:rPr lang="en-US" dirty="0" smtClean="0"/>
              <a:t> supply of dollars.”   </a:t>
            </a:r>
          </a:p>
          <a:p>
            <a:pPr eaLnBrk="1" hangingPunct="1"/>
            <a:endParaRPr lang="en-US" dirty="0" smtClean="0"/>
          </a:p>
          <a:p>
            <a:pPr eaLnBrk="1" hangingPunct="1"/>
            <a:r>
              <a:rPr lang="en-US" dirty="0" smtClean="0"/>
              <a:t>It means that NCO equals U.S. supply of dollars to purchase foreign assets minus foreign demand for dollars to purchase U.S. assets.  </a:t>
            </a:r>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88667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This exercise, like the previous one, lets students work with one piece of the larger model before putting all the pieces together.</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191000"/>
            <a:ext cx="6172200" cy="4267200"/>
          </a:xfrm>
        </p:spPr>
        <p:txBody>
          <a:bodyPr>
            <a:noAutofit/>
          </a:bodyPr>
          <a:lstStyle/>
          <a:p>
            <a:pPr eaLnBrk="1" hangingPunct="1">
              <a:defRPr/>
            </a:pPr>
            <a:r>
              <a:rPr lang="en-US" dirty="0" smtClean="0"/>
              <a:t>Data are 5-year averages of quarterly data.  (This model applies to the long run, so using high-frequency data is not appropriate.)</a:t>
            </a:r>
          </a:p>
          <a:p>
            <a:pPr eaLnBrk="1" hangingPunct="1">
              <a:defRPr/>
            </a:pPr>
            <a:r>
              <a:rPr lang="en-US" dirty="0" smtClean="0"/>
              <a:t>	Of course, there is not a perfect negative correlation.  Other factors affect the trade deficit besides the budget deficit. </a:t>
            </a:r>
          </a:p>
          <a:p>
            <a:pPr eaLnBrk="1" hangingPunct="1">
              <a:defRPr/>
            </a:pPr>
            <a:r>
              <a:rPr lang="en-US" dirty="0" smtClean="0"/>
              <a:t>	For example, consider the recession of 1990–91.  The budget deficit increased, as usual in recessions, due to the fall in tax revenues and rise in automatic-stabilizer spending (like unemployment insurance benefits).  Net exports increased (</a:t>
            </a:r>
            <a:r>
              <a:rPr lang="en-US" i="0" dirty="0" smtClean="0"/>
              <a:t>i.e.</a:t>
            </a:r>
            <a:r>
              <a:rPr lang="en-US" dirty="0" smtClean="0"/>
              <a:t>, the trade deficit fell) due to a fall in imports.  </a:t>
            </a:r>
          </a:p>
          <a:p>
            <a:pPr eaLnBrk="1" hangingPunct="1">
              <a:defRPr/>
            </a:pPr>
            <a:r>
              <a:rPr lang="en-US" dirty="0" smtClean="0"/>
              <a:t>	During the expansion of 1995–2000, the improving economy and surging stock market caused tax revenues to rise, which brought the deficit down, and income growth caused consumer demand for imports to rise, bringing net exports down.  </a:t>
            </a:r>
          </a:p>
          <a:p>
            <a:pPr eaLnBrk="1" hangingPunct="1">
              <a:defRPr/>
            </a:pPr>
            <a:r>
              <a:rPr lang="en-US" dirty="0" smtClean="0"/>
              <a:t>	But more generally, the data show that increases in the budget deficit are associated with decreases in the trade balance, as students found using the model in the preceding Active Learning exercises.  </a:t>
            </a:r>
          </a:p>
          <a:p>
            <a:pPr eaLnBrk="1" hangingPunct="1">
              <a:defRPr/>
            </a:pPr>
            <a:endParaRPr lang="en-US" dirty="0" smtClean="0"/>
          </a:p>
          <a:p>
            <a:pPr eaLnBrk="1" hangingPunct="1">
              <a:defRPr/>
            </a:pPr>
            <a:r>
              <a:rPr lang="en-US" dirty="0" smtClean="0"/>
              <a:t>Source:  Bureau of Economic Analysis, Department of Commerce.  I got the data from</a:t>
            </a:r>
          </a:p>
          <a:p>
            <a:pPr eaLnBrk="1" hangingPunct="1">
              <a:defRPr/>
            </a:pPr>
            <a:r>
              <a:rPr lang="en-US" dirty="0" smtClean="0"/>
              <a:t>http://research.stlouisfed.org/fred2/</a:t>
            </a:r>
          </a:p>
          <a:p>
            <a:pPr>
              <a:defRPr/>
            </a:pPr>
            <a:r>
              <a:rPr lang="en-US" dirty="0" smtClean="0"/>
              <a:t>Series:</a:t>
            </a:r>
          </a:p>
          <a:p>
            <a:pPr>
              <a:defRPr/>
            </a:pPr>
            <a:r>
              <a:rPr lang="en-US" dirty="0" smtClean="0"/>
              <a:t>FGEXPND = federal </a:t>
            </a:r>
            <a:r>
              <a:rPr lang="en-US" dirty="0" err="1" smtClean="0"/>
              <a:t>govt</a:t>
            </a:r>
            <a:r>
              <a:rPr lang="en-US" dirty="0" smtClean="0"/>
              <a:t> expenditures</a:t>
            </a:r>
          </a:p>
          <a:p>
            <a:pPr>
              <a:defRPr/>
            </a:pPr>
            <a:r>
              <a:rPr lang="en-US" dirty="0" smtClean="0"/>
              <a:t>FGRECPT = federal </a:t>
            </a:r>
            <a:r>
              <a:rPr lang="en-US" dirty="0" err="1" smtClean="0"/>
              <a:t>govt</a:t>
            </a:r>
            <a:r>
              <a:rPr lang="en-US" dirty="0" smtClean="0"/>
              <a:t> receipts</a:t>
            </a:r>
          </a:p>
          <a:p>
            <a:pPr>
              <a:defRPr/>
            </a:pPr>
            <a:r>
              <a:rPr lang="en-US" dirty="0" smtClean="0"/>
              <a:t>EXPGS = exports of goods and services</a:t>
            </a:r>
          </a:p>
          <a:p>
            <a:pPr>
              <a:defRPr/>
            </a:pPr>
            <a:r>
              <a:rPr lang="en-US" dirty="0" smtClean="0"/>
              <a:t>IMPGS = imports of goods and services</a:t>
            </a:r>
          </a:p>
          <a:p>
            <a:pPr>
              <a:defRPr/>
            </a:pPr>
            <a:r>
              <a:rPr lang="en-US" dirty="0" smtClean="0"/>
              <a:t>GDP</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708677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13551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last figure in the table, the U.S.’ net debt to the rest of the world, is bigger than any other country’s net debt to the rest of the world.  Hence the expression “the U.S. is the world’s biggest debtor nation.”  </a:t>
            </a:r>
          </a:p>
          <a:p>
            <a:pPr eaLnBrk="1" hangingPunct="1"/>
            <a:endParaRPr lang="en-US" dirty="0" smtClean="0"/>
          </a:p>
          <a:p>
            <a:pPr eaLnBrk="1" hangingPunct="1"/>
            <a:r>
              <a:rPr lang="en-US" dirty="0" smtClean="0"/>
              <a:t>Source:  Bureau of Economic Analysis, Department of Commerce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http://www.bea.gov/newsreleases/international/intinv/intinvnewsrelease.htm</a:t>
            </a:r>
          </a:p>
          <a:p>
            <a:pPr eaLnBrk="1" hangingPunct="1"/>
            <a:r>
              <a:rPr lang="en-US" b="0" dirty="0" smtClean="0"/>
              <a:t>The same information was presented the previous chapter.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15255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1783AB-68B6-4C5A-93EF-2680CBBA05AB}" type="slidenum">
              <a:rPr lang="en-US" smtClean="0"/>
              <a:pPr eaLnBrk="1" hangingPunct="1"/>
              <a:t>20</a:t>
            </a:fld>
            <a:endParaRPr lang="en-US" smtClean="0"/>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5F028BC-50CC-4AC5-8A49-D25B5DE4833B}" type="slidenum">
              <a:rPr lang="en-US" sz="1200">
                <a:cs typeface="Arial" charset="0"/>
              </a:rPr>
              <a:pPr algn="r" eaLnBrk="1" hangingPunct="1"/>
              <a:t>20</a:t>
            </a:fld>
            <a:endParaRPr lang="en-US" sz="1200">
              <a:cs typeface="Arial" charset="0"/>
            </a:endParaRPr>
          </a:p>
        </p:txBody>
      </p:sp>
      <p:sp>
        <p:nvSpPr>
          <p:cNvPr id="73732" name="Rectangle 2"/>
          <p:cNvSpPr>
            <a:spLocks noGrp="1" noRot="1" noChangeAspect="1" noChangeArrowheads="1" noTextEdit="1"/>
          </p:cNvSpPr>
          <p:nvPr>
            <p:ph type="sldImg"/>
          </p:nvPr>
        </p:nvSpPr>
        <p:spPr>
          <a:xfrm>
            <a:off x="1143000" y="534988"/>
            <a:ext cx="4572000" cy="3429000"/>
          </a:xfrm>
          <a:ln/>
        </p:spPr>
      </p:sp>
      <p:sp>
        <p:nvSpPr>
          <p:cNvPr id="737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r>
              <a:rPr lang="en-US" dirty="0" smtClean="0"/>
              <a:t>In earlier slides, students analyzed the effects of a budget deficit on the real interest rate and net capital outflow separately from the effects of a change in NCO on the exchange rate.  </a:t>
            </a:r>
          </a:p>
          <a:p>
            <a:pPr eaLnBrk="1" hangingPunct="1"/>
            <a:endParaRPr lang="en-US" dirty="0" smtClean="0"/>
          </a:p>
          <a:p>
            <a:pPr eaLnBrk="1" hangingPunct="1"/>
            <a:r>
              <a:rPr lang="en-US" dirty="0" smtClean="0"/>
              <a:t>This slide makes the connection between these events more explicit.  Please point out to your students that both diagrams measure the same units on the horizontal axis. </a:t>
            </a:r>
          </a:p>
          <a:p>
            <a:pPr eaLnBrk="1" hangingPunct="1"/>
            <a:endParaRPr lang="en-US" dirty="0" smtClean="0"/>
          </a:p>
          <a:p>
            <a:pPr eaLnBrk="1" hangingPunct="1"/>
            <a:r>
              <a:rPr lang="en-US" dirty="0" smtClean="0"/>
              <a:t>This slide also reviews the order and direction of causality among the three diagrams:</a:t>
            </a:r>
          </a:p>
          <a:p>
            <a:pPr eaLnBrk="1" hangingPunct="1"/>
            <a:endParaRPr lang="en-US" dirty="0" smtClean="0"/>
          </a:p>
          <a:p>
            <a:pPr eaLnBrk="1" hangingPunct="1"/>
            <a:r>
              <a:rPr lang="en-US" dirty="0" smtClean="0"/>
              <a:t>1.  The LF market determines the equilibrium value of </a:t>
            </a:r>
            <a:r>
              <a:rPr lang="en-US" b="1" i="1" dirty="0" smtClean="0"/>
              <a:t>r</a:t>
            </a:r>
            <a:r>
              <a:rPr lang="en-US" dirty="0" smtClean="0"/>
              <a:t>.</a:t>
            </a:r>
          </a:p>
          <a:p>
            <a:pPr eaLnBrk="1" hangingPunct="1"/>
            <a:endParaRPr lang="en-US" dirty="0" smtClean="0"/>
          </a:p>
          <a:p>
            <a:pPr eaLnBrk="1" hangingPunct="1"/>
            <a:r>
              <a:rPr lang="en-US" dirty="0" smtClean="0"/>
              <a:t>2.  This value of </a:t>
            </a:r>
            <a:r>
              <a:rPr lang="en-US" b="1" i="1" dirty="0" smtClean="0"/>
              <a:t>r</a:t>
            </a:r>
            <a:r>
              <a:rPr lang="en-US" dirty="0" smtClean="0"/>
              <a:t> and the NCO curve determine the equilibrium value of NCO. </a:t>
            </a:r>
          </a:p>
          <a:p>
            <a:pPr eaLnBrk="1" hangingPunct="1"/>
            <a:endParaRPr lang="en-US" dirty="0" smtClean="0"/>
          </a:p>
          <a:p>
            <a:pPr eaLnBrk="1" hangingPunct="1"/>
            <a:r>
              <a:rPr lang="en-US" dirty="0" smtClean="0"/>
              <a:t>3.  This value of NCO determines the position of the vertical supply curve in the foreign exchange market.</a:t>
            </a:r>
          </a:p>
          <a:p>
            <a:pPr eaLnBrk="1" hangingPunct="1"/>
            <a:endParaRPr lang="en-US" dirty="0" smtClean="0"/>
          </a:p>
          <a:p>
            <a:pPr eaLnBrk="1" hangingPunct="1"/>
            <a:r>
              <a:rPr lang="en-US" dirty="0" smtClean="0"/>
              <a:t>4.   The real exchange rate adjusts to equate demand (net exports) with supply (NCO) in the foreign exchange market.  </a:t>
            </a:r>
          </a:p>
          <a:p>
            <a:pPr eaLnBrk="1" hangingPunct="1"/>
            <a:endParaRPr lang="en-US" dirty="0" smtClean="0"/>
          </a:p>
          <a:p>
            <a:pPr eaLnBrk="1" hangingPunct="1"/>
            <a:r>
              <a:rPr lang="en-US" dirty="0" smtClean="0"/>
              <a:t>Students are much less likely to answer exam questions incorrectly if they carefully study this order and direction of causality among the various parts of this complicated model.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Students should find this policy experiment familiar; it was covered in the closed-economy loanable funds model from the chapter “Saving, Investment, and the Financial System.”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69062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489799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use our model to analyze the effects of an import quota on cars from Japan designed to save jobs in the U.S. auto industry.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352927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104F51-0601-4842-A165-3B894EC0D168}" type="slidenum">
              <a:rPr lang="en-US" smtClean="0"/>
              <a:pPr eaLnBrk="1" hangingPunct="1"/>
              <a:t>27</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1EAE67E-64D3-4EE0-AD6B-6FD88D250249}" type="slidenum">
              <a:rPr lang="en-US" sz="1200">
                <a:cs typeface="Arial" charset="0"/>
              </a:rPr>
              <a:pPr algn="r" eaLnBrk="1" hangingPunct="1"/>
              <a:t>27</a:t>
            </a:fld>
            <a:endParaRPr lang="en-US" sz="1200">
              <a:cs typeface="Arial" charset="0"/>
            </a:endParaRPr>
          </a:p>
        </p:txBody>
      </p:sp>
      <p:sp>
        <p:nvSpPr>
          <p:cNvPr id="80900" name="Rectangle 2"/>
          <p:cNvSpPr>
            <a:spLocks noGrp="1" noRot="1" noChangeAspect="1" noChangeArrowheads="1" noTextEdit="1"/>
          </p:cNvSpPr>
          <p:nvPr>
            <p:ph type="sldImg"/>
          </p:nvPr>
        </p:nvSpPr>
        <p:spPr>
          <a:xfrm>
            <a:off x="1143000"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supply of loanable funds is saving, which equals Y – C – G.  A quota on imports does not affect Y or C or G, so it will not affect saving.  </a:t>
            </a:r>
          </a:p>
          <a:p>
            <a:pPr eaLnBrk="1" hangingPunct="1"/>
            <a:endParaRPr lang="en-US" smtClean="0"/>
          </a:p>
          <a:p>
            <a:pPr eaLnBrk="1" hangingPunct="1"/>
            <a:r>
              <a:rPr lang="en-US" smtClean="0"/>
              <a:t>The demand for loanable funds equals investment + NCO, neither of which are affected by import quotas.  Hence, r will not change.  </a:t>
            </a:r>
          </a:p>
          <a:p>
            <a:pPr eaLnBrk="1" hangingPunct="1"/>
            <a:endParaRPr lang="en-US" smtClean="0"/>
          </a:p>
          <a:p>
            <a:pPr eaLnBrk="1" hangingPunct="1"/>
            <a:r>
              <a:rPr lang="en-US" smtClean="0"/>
              <a:t>The NCO curve does not shift in response to the import quota.  The import quota is a restriction on international trade in goods &amp; services.  The NCO curve describes international trade in assets.  </a:t>
            </a:r>
          </a:p>
          <a:p>
            <a:pPr eaLnBrk="1" hangingPunct="1"/>
            <a:endParaRPr lang="en-US" smtClean="0"/>
          </a:p>
          <a:p>
            <a:pPr eaLnBrk="1" hangingPunct="1"/>
            <a:r>
              <a:rPr lang="en-US" smtClean="0"/>
              <a:t>Hence, the equilibrium value of NCO is not affected by the import quota.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7D0ABA-664B-4159-8655-E46304FFD941}" type="slidenum">
              <a:rPr lang="en-US" smtClean="0"/>
              <a:pPr eaLnBrk="1" hangingPunct="1"/>
              <a:t>28</a:t>
            </a:fld>
            <a:endParaRPr lang="en-US" smtClean="0"/>
          </a:p>
        </p:txBody>
      </p:sp>
      <p:sp>
        <p:nvSpPr>
          <p:cNvPr id="81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8FA8ECE-E615-4EBB-B5EA-BADA43AEEE3B}" type="slidenum">
              <a:rPr lang="en-US" sz="1200">
                <a:cs typeface="Arial" charset="0"/>
              </a:rPr>
              <a:pPr algn="r" eaLnBrk="1" hangingPunct="1"/>
              <a:t>28</a:t>
            </a:fld>
            <a:endParaRPr lang="en-US" sz="1200">
              <a:cs typeface="Arial" charset="0"/>
            </a:endParaRPr>
          </a:p>
        </p:txBody>
      </p:sp>
      <p:sp>
        <p:nvSpPr>
          <p:cNvPr id="81924" name="Rectangle 2"/>
          <p:cNvSpPr>
            <a:spLocks noGrp="1" noRot="1" noChangeAspect="1" noChangeArrowheads="1" noTextEdit="1"/>
          </p:cNvSpPr>
          <p:nvPr>
            <p:ph type="sldImg"/>
          </p:nvPr>
        </p:nvSpPr>
        <p:spPr>
          <a:xfrm>
            <a:off x="1143000" y="534988"/>
            <a:ext cx="4572000" cy="3429000"/>
          </a:xfrm>
          <a:ln/>
        </p:spPr>
      </p:sp>
      <p:sp>
        <p:nvSpPr>
          <p:cNvPr id="819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import quota on cars from Japan ends up having almost no macroeconomic effects.  In particular, it does not affect the equilibrium values of </a:t>
            </a:r>
            <a:r>
              <a:rPr lang="en-US" i="1" dirty="0" smtClean="0"/>
              <a:t>r</a:t>
            </a:r>
            <a:r>
              <a:rPr lang="en-US" dirty="0" smtClean="0"/>
              <a:t>, S, I, NCO, or NX.  </a:t>
            </a:r>
          </a:p>
          <a:p>
            <a:pPr eaLnBrk="1" hangingPunct="1"/>
            <a:endParaRPr lang="en-US" dirty="0" smtClean="0"/>
          </a:p>
          <a:p>
            <a:pPr eaLnBrk="1" hangingPunct="1"/>
            <a:r>
              <a:rPr lang="en-US" dirty="0" smtClean="0"/>
              <a:t>The only macro variable affected by the import quota is </a:t>
            </a:r>
            <a:r>
              <a:rPr lang="en-US" b="1" i="1" dirty="0" smtClean="0"/>
              <a:t>E</a:t>
            </a:r>
            <a:r>
              <a:rPr lang="en-US" dirty="0" smtClean="0"/>
              <a:t>, the real exchange rate.  </a:t>
            </a:r>
          </a:p>
          <a:p>
            <a:pPr eaLnBrk="1" hangingPunct="1"/>
            <a:endParaRPr lang="en-US" dirty="0" smtClean="0"/>
          </a:p>
          <a:p>
            <a:pPr eaLnBrk="1" hangingPunct="1"/>
            <a:r>
              <a:rPr lang="en-US" dirty="0" smtClean="0"/>
              <a:t>Yet, the policy does have important </a:t>
            </a:r>
            <a:r>
              <a:rPr lang="en-US" u="sng" dirty="0" smtClean="0"/>
              <a:t>microeconomic</a:t>
            </a:r>
            <a:r>
              <a:rPr lang="en-US" dirty="0" smtClean="0"/>
              <a:t> effects, as the next slide discusses.  </a:t>
            </a:r>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158544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the loanable funds market…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082398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restriction on imports has important microeconomic effects.  </a:t>
            </a:r>
          </a:p>
          <a:p>
            <a:pPr eaLnBrk="1" hangingPunct="1"/>
            <a:endParaRPr lang="en-US" dirty="0" smtClean="0"/>
          </a:p>
          <a:p>
            <a:pPr eaLnBrk="1" hangingPunct="1"/>
            <a:r>
              <a:rPr lang="en-US" dirty="0" smtClean="0"/>
              <a:t>It shifts demand to domestic autos, boosting output and employment in that industry.  </a:t>
            </a:r>
          </a:p>
          <a:p>
            <a:pPr eaLnBrk="1" hangingPunct="1"/>
            <a:endParaRPr lang="en-US" dirty="0" smtClean="0"/>
          </a:p>
          <a:p>
            <a:pPr eaLnBrk="1" hangingPunct="1"/>
            <a:r>
              <a:rPr lang="en-US" dirty="0" smtClean="0"/>
              <a:t>But the exchange rate appreciation reduces foreign demand for U.S. exports, depressing output and employment in those industries.  </a:t>
            </a:r>
          </a:p>
          <a:p>
            <a:pPr eaLnBrk="1" hangingPunct="1"/>
            <a:endParaRPr lang="en-US" dirty="0" smtClean="0"/>
          </a:p>
          <a:p>
            <a:pPr eaLnBrk="1" hangingPunct="1"/>
            <a:r>
              <a:rPr lang="en-US" dirty="0" smtClean="0"/>
              <a:t>If students have taken a semester of microeconomics, they have probably seen the deadweight loss triangles resulting from tariffs and quotas.  On an intellectual level, they may understand what these deadweight losses represent.  But job losses in struggling import-competing industries make a powerful impression on students.  </a:t>
            </a:r>
          </a:p>
          <a:p>
            <a:pPr eaLnBrk="1" hangingPunct="1"/>
            <a:endParaRPr lang="en-US" dirty="0" smtClean="0"/>
          </a:p>
          <a:p>
            <a:pPr eaLnBrk="1" hangingPunct="1"/>
            <a:r>
              <a:rPr lang="en-US" dirty="0" smtClean="0"/>
              <a:t>The analysis here shows that the jobs import restrictions save come at the expense of other jobs.  Understanding this lesson shatters the most common populist reason for supporting protectionism.  </a:t>
            </a:r>
          </a:p>
          <a:p>
            <a:pPr eaLnBrk="1" hangingPunct="1"/>
            <a:endParaRPr lang="en-US" dirty="0" smtClean="0"/>
          </a:p>
          <a:p>
            <a:pPr eaLnBrk="1" hangingPunct="1"/>
            <a:r>
              <a:rPr lang="en-US" dirty="0" smtClean="0"/>
              <a:t>Also, if students remember anything about comparative advantage, they should understand that productivity is probably higher in the export sector, so wages are higher in the export sector, too.  So it really doesn’t make sense to destroy good jobs in the export sector in order to save jobs in the lower-productivity import-competing sector.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534419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U.S. politicians want China to stop, argue for restricting trade with China to protect some U.S. industries.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Yet, U.S. consumers benefit, and the net effect of China’s currency intervention is probably small.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2170545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analyze this using our model, but from the perspective of Mexico, not the U.S.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446566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E1D12A-1664-412B-81AB-885C4F6EB9F4}" type="slidenum">
              <a:rPr lang="en-US" smtClean="0"/>
              <a:pPr eaLnBrk="1" hangingPunct="1"/>
              <a:t>33</a:t>
            </a:fld>
            <a:endParaRPr lang="en-US" smtClean="0"/>
          </a:p>
        </p:txBody>
      </p:sp>
      <p:sp>
        <p:nvSpPr>
          <p:cNvPr id="870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7C12421-E310-4D1B-90E7-60E0B007127C}" type="slidenum">
              <a:rPr lang="en-US" sz="1200">
                <a:cs typeface="Arial" charset="0"/>
              </a:rPr>
              <a:pPr algn="r" eaLnBrk="1" hangingPunct="1"/>
              <a:t>33</a:t>
            </a:fld>
            <a:endParaRPr lang="en-US" sz="1200">
              <a:cs typeface="Arial" charset="0"/>
            </a:endParaRPr>
          </a:p>
        </p:txBody>
      </p:sp>
      <p:sp>
        <p:nvSpPr>
          <p:cNvPr id="87044" name="Rectangle 2"/>
          <p:cNvSpPr>
            <a:spLocks noGrp="1" noRot="1" noChangeAspect="1" noChangeArrowheads="1" noTextEdit="1"/>
          </p:cNvSpPr>
          <p:nvPr>
            <p:ph type="sldImg"/>
          </p:nvPr>
        </p:nvSpPr>
        <p:spPr>
          <a:xfrm>
            <a:off x="1143000" y="534988"/>
            <a:ext cx="4572000" cy="3429000"/>
          </a:xfrm>
          <a:ln/>
        </p:spPr>
      </p:sp>
      <p:sp>
        <p:nvSpPr>
          <p:cNvPr id="8704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Students may ask “How can you be sure that NCO rises?  Doesn’t the increase in </a:t>
            </a:r>
            <a:r>
              <a:rPr lang="en-US" b="1" i="1" dirty="0" smtClean="0"/>
              <a:t>r</a:t>
            </a:r>
            <a:r>
              <a:rPr lang="en-US" dirty="0" smtClean="0"/>
              <a:t> cause NCO to fall?”</a:t>
            </a:r>
          </a:p>
          <a:p>
            <a:pPr eaLnBrk="1" hangingPunct="1"/>
            <a:endParaRPr lang="en-US" dirty="0" smtClean="0"/>
          </a:p>
          <a:p>
            <a:pPr eaLnBrk="1" hangingPunct="1"/>
            <a:r>
              <a:rPr lang="en-US" dirty="0" smtClean="0"/>
              <a:t>You can convince them that NCO rises using simple algebra:</a:t>
            </a:r>
            <a:endParaRPr lang="en-US" dirty="0" smtClean="0">
              <a:cs typeface="Times New Roman" pitchFamily="18" charset="0"/>
            </a:endParaRPr>
          </a:p>
          <a:p>
            <a:pPr eaLnBrk="1" hangingPunct="1"/>
            <a:endParaRPr lang="en-US" dirty="0" smtClean="0">
              <a:cs typeface="Times New Roman" pitchFamily="18" charset="0"/>
            </a:endParaRPr>
          </a:p>
          <a:p>
            <a:pPr eaLnBrk="1" hangingPunct="1"/>
            <a:r>
              <a:rPr lang="en-US" dirty="0" smtClean="0"/>
              <a:t>S = I + NCO</a:t>
            </a:r>
          </a:p>
          <a:p>
            <a:pPr eaLnBrk="1" hangingPunct="1"/>
            <a:endParaRPr lang="en-US" dirty="0" smtClean="0"/>
          </a:p>
          <a:p>
            <a:pPr eaLnBrk="1" hangingPunct="1"/>
            <a:r>
              <a:rPr lang="en-US" dirty="0" smtClean="0"/>
              <a:t>NCO = S – I </a:t>
            </a:r>
          </a:p>
          <a:p>
            <a:pPr eaLnBrk="1" hangingPunct="1"/>
            <a:endParaRPr lang="en-US" dirty="0" smtClean="0"/>
          </a:p>
          <a:p>
            <a:pPr eaLnBrk="1" hangingPunct="1"/>
            <a:r>
              <a:rPr lang="el-GR" dirty="0" smtClean="0">
                <a:cs typeface="Times New Roman" pitchFamily="18" charset="0"/>
              </a:rPr>
              <a:t>Δ</a:t>
            </a:r>
            <a:r>
              <a:rPr lang="en-US" dirty="0" smtClean="0"/>
              <a:t>NCO = </a:t>
            </a:r>
            <a:r>
              <a:rPr lang="el-GR" dirty="0" smtClean="0">
                <a:cs typeface="Times New Roman" pitchFamily="18" charset="0"/>
              </a:rPr>
              <a:t>Δ</a:t>
            </a:r>
            <a:r>
              <a:rPr lang="en-US" dirty="0" smtClean="0"/>
              <a:t>S – </a:t>
            </a:r>
            <a:r>
              <a:rPr lang="el-GR" dirty="0" smtClean="0">
                <a:cs typeface="Times New Roman" pitchFamily="18" charset="0"/>
              </a:rPr>
              <a:t>Δ</a:t>
            </a:r>
            <a:r>
              <a:rPr lang="en-US" dirty="0" smtClean="0"/>
              <a:t>I</a:t>
            </a:r>
          </a:p>
          <a:p>
            <a:pPr eaLnBrk="1" hangingPunct="1"/>
            <a:endParaRPr lang="en-US" dirty="0" smtClean="0">
              <a:cs typeface="Times New Roman" pitchFamily="18" charset="0"/>
            </a:endParaRPr>
          </a:p>
          <a:p>
            <a:pPr eaLnBrk="1" hangingPunct="1"/>
            <a:r>
              <a:rPr lang="en-US" dirty="0" smtClean="0"/>
              <a:t>where, for any variable X,  </a:t>
            </a:r>
            <a:r>
              <a:rPr lang="el-GR" dirty="0" smtClean="0">
                <a:cs typeface="Times New Roman" pitchFamily="18" charset="0"/>
              </a:rPr>
              <a:t>Δ</a:t>
            </a:r>
            <a:r>
              <a:rPr lang="en-US" dirty="0" smtClean="0">
                <a:cs typeface="Times New Roman" pitchFamily="18" charset="0"/>
              </a:rPr>
              <a:t>X = the change in X from one equilibrium to another.  </a:t>
            </a:r>
          </a:p>
          <a:p>
            <a:pPr eaLnBrk="1" hangingPunct="1"/>
            <a:endParaRPr lang="en-US" dirty="0" smtClean="0"/>
          </a:p>
          <a:p>
            <a:pPr eaLnBrk="1" hangingPunct="1"/>
            <a:r>
              <a:rPr lang="en-US" dirty="0" smtClean="0">
                <a:cs typeface="Times New Roman" pitchFamily="18" charset="0"/>
              </a:rPr>
              <a:t>Because </a:t>
            </a:r>
            <a:r>
              <a:rPr lang="en-US" b="1" i="1" dirty="0" smtClean="0">
                <a:cs typeface="Times New Roman" pitchFamily="18" charset="0"/>
              </a:rPr>
              <a:t>r</a:t>
            </a:r>
            <a:r>
              <a:rPr lang="en-US" dirty="0" smtClean="0">
                <a:cs typeface="Times New Roman" pitchFamily="18" charset="0"/>
              </a:rPr>
              <a:t> is higher in the new equilibrium, </a:t>
            </a:r>
          </a:p>
          <a:p>
            <a:pPr eaLnBrk="1" hangingPunct="1"/>
            <a:endParaRPr lang="en-US" dirty="0" smtClean="0">
              <a:cs typeface="Times New Roman" pitchFamily="18" charset="0"/>
            </a:endParaRPr>
          </a:p>
          <a:p>
            <a:pPr eaLnBrk="1" hangingPunct="1"/>
            <a:r>
              <a:rPr lang="el-GR" dirty="0" smtClean="0">
                <a:cs typeface="Times New Roman" pitchFamily="18" charset="0"/>
              </a:rPr>
              <a:t>Δ</a:t>
            </a:r>
            <a:r>
              <a:rPr lang="en-US" dirty="0" smtClean="0"/>
              <a:t>S &gt; 0   and   </a:t>
            </a:r>
            <a:r>
              <a:rPr lang="el-GR" dirty="0" smtClean="0">
                <a:cs typeface="Times New Roman" pitchFamily="18" charset="0"/>
              </a:rPr>
              <a:t>Δ</a:t>
            </a:r>
            <a:r>
              <a:rPr lang="en-US" dirty="0" smtClean="0"/>
              <a:t>I &lt; 0</a:t>
            </a:r>
          </a:p>
          <a:p>
            <a:pPr eaLnBrk="1" hangingPunct="1"/>
            <a:endParaRPr lang="en-US" dirty="0" smtClean="0"/>
          </a:p>
          <a:p>
            <a:pPr eaLnBrk="1" hangingPunct="1"/>
            <a:r>
              <a:rPr lang="en-US" dirty="0" smtClean="0"/>
              <a:t>Hence, it </a:t>
            </a:r>
            <a:r>
              <a:rPr lang="en-US" u="sng" dirty="0" smtClean="0"/>
              <a:t>must</a:t>
            </a:r>
            <a:r>
              <a:rPr lang="en-US" dirty="0" smtClean="0"/>
              <a:t> be true that </a:t>
            </a:r>
            <a:r>
              <a:rPr lang="el-GR" dirty="0" smtClean="0">
                <a:cs typeface="Times New Roman" pitchFamily="18" charset="0"/>
              </a:rPr>
              <a:t>Δ</a:t>
            </a:r>
            <a:r>
              <a:rPr lang="en-US" dirty="0" smtClean="0"/>
              <a:t>NCO &gt; 0.  </a:t>
            </a:r>
          </a:p>
          <a:p>
            <a:pPr eaLnBrk="1" hangingPunct="1"/>
            <a:endParaRPr lang="en-US" dirty="0" smtClean="0"/>
          </a:p>
          <a:p>
            <a:pPr eaLnBrk="1" hangingPunct="1"/>
            <a:r>
              <a:rPr lang="en-US" dirty="0" smtClean="0"/>
              <a:t>So, the increase in </a:t>
            </a:r>
            <a:r>
              <a:rPr lang="en-US" b="1" i="1" dirty="0" smtClean="0"/>
              <a:t>r</a:t>
            </a:r>
            <a:r>
              <a:rPr lang="en-US" dirty="0" smtClean="0"/>
              <a:t> reduces NCO somewhat, but not enough to reverse the initial capital outflow. </a:t>
            </a:r>
            <a:endParaRPr lang="el-GR"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C71247-9813-48C1-B0D4-A1CD794C0FDE}" type="slidenum">
              <a:rPr lang="en-US" smtClean="0"/>
              <a:pPr eaLnBrk="1" hangingPunct="1"/>
              <a:t>34</a:t>
            </a:fld>
            <a:endParaRPr lang="en-US" smtClean="0"/>
          </a:p>
        </p:txBody>
      </p:sp>
      <p:sp>
        <p:nvSpPr>
          <p:cNvPr id="880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67A9765-E902-40C8-AB92-2117B44A54A9}" type="slidenum">
              <a:rPr lang="en-US" sz="1200">
                <a:cs typeface="Arial" charset="0"/>
              </a:rPr>
              <a:pPr algn="r" eaLnBrk="1" hangingPunct="1"/>
              <a:t>34</a:t>
            </a:fld>
            <a:endParaRPr lang="en-US" sz="1200">
              <a:cs typeface="Arial" charset="0"/>
            </a:endParaRPr>
          </a:p>
        </p:txBody>
      </p:sp>
      <p:sp>
        <p:nvSpPr>
          <p:cNvPr id="88068" name="Rectangle 2"/>
          <p:cNvSpPr>
            <a:spLocks noGrp="1" noRot="1" noChangeAspect="1" noChangeArrowheads="1" noTextEdit="1"/>
          </p:cNvSpPr>
          <p:nvPr>
            <p:ph type="sldImg"/>
          </p:nvPr>
        </p:nvSpPr>
        <p:spPr>
          <a:xfrm>
            <a:off x="1143000" y="534988"/>
            <a:ext cx="4572000" cy="3429000"/>
          </a:xfrm>
          <a:ln/>
        </p:spPr>
      </p:sp>
      <p:sp>
        <p:nvSpPr>
          <p:cNvPr id="880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D71174-FCD5-4ABD-B0AC-82EC696025B7}" type="slidenum">
              <a:rPr lang="en-US" smtClean="0"/>
              <a:pPr eaLnBrk="1" hangingPunct="1"/>
              <a:t>35</a:t>
            </a:fld>
            <a:endParaRPr lang="en-US" smtClean="0"/>
          </a:p>
        </p:txBody>
      </p:sp>
      <p:sp>
        <p:nvSpPr>
          <p:cNvPr id="890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3083374-DB2C-4579-94D2-D9DC675AD04D}" type="slidenum">
              <a:rPr lang="en-US" sz="1200">
                <a:cs typeface="Arial" charset="0"/>
              </a:rPr>
              <a:pPr algn="r" eaLnBrk="1" hangingPunct="1"/>
              <a:t>35</a:t>
            </a:fld>
            <a:endParaRPr lang="en-US" sz="1200">
              <a:cs typeface="Arial" charset="0"/>
            </a:endParaRPr>
          </a:p>
        </p:txBody>
      </p:sp>
      <p:sp>
        <p:nvSpPr>
          <p:cNvPr id="89092" name="Rectangle 2"/>
          <p:cNvSpPr>
            <a:spLocks noGrp="1" noRot="1" noChangeAspect="1" noChangeArrowheads="1" noTextEdit="1"/>
          </p:cNvSpPr>
          <p:nvPr>
            <p:ph type="sldImg"/>
          </p:nvPr>
        </p:nvSpPr>
        <p:spPr>
          <a:xfrm>
            <a:off x="1143000" y="534988"/>
            <a:ext cx="4572000" cy="3429000"/>
          </a:xfrm>
          <a:ln/>
        </p:spPr>
      </p:sp>
      <p:sp>
        <p:nvSpPr>
          <p:cNvPr id="8909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textbook briefly discusses four recent examples of capital flight.  Here are a few slides showing the behavior of the exchange rate in each episode.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1DB305-A324-4FAA-A8B6-51D3684098CC}" type="slidenum">
              <a:rPr lang="en-US" smtClean="0"/>
              <a:pPr eaLnBrk="1" hangingPunct="1"/>
              <a:t>36</a:t>
            </a:fld>
            <a:endParaRPr lang="en-US" smtClean="0"/>
          </a:p>
        </p:txBody>
      </p:sp>
      <p:sp>
        <p:nvSpPr>
          <p:cNvPr id="901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B20B4B9-4A91-43D2-AC86-D8FFE43E067C}" type="slidenum">
              <a:rPr lang="en-US" sz="1200">
                <a:cs typeface="Arial" charset="0"/>
              </a:rPr>
              <a:pPr algn="r" eaLnBrk="1" hangingPunct="1"/>
              <a:t>36</a:t>
            </a:fld>
            <a:endParaRPr lang="en-US" sz="1200">
              <a:cs typeface="Arial" charset="0"/>
            </a:endParaRPr>
          </a:p>
        </p:txBody>
      </p:sp>
      <p:sp>
        <p:nvSpPr>
          <p:cNvPr id="90116" name="Rectangle 2"/>
          <p:cNvSpPr>
            <a:spLocks noGrp="1" noRot="1" noChangeAspect="1" noChangeArrowheads="1" noTextEdit="1"/>
          </p:cNvSpPr>
          <p:nvPr>
            <p:ph type="sldImg"/>
          </p:nvPr>
        </p:nvSpPr>
        <p:spPr>
          <a:xfrm>
            <a:off x="1143000" y="534988"/>
            <a:ext cx="4572000" cy="3429000"/>
          </a:xfrm>
          <a:ln/>
        </p:spPr>
      </p:sp>
      <p:sp>
        <p:nvSpPr>
          <p:cNvPr id="901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341C8B-0FBD-40F8-AD6A-36FF5C72B9F9}" type="slidenum">
              <a:rPr lang="en-US" smtClean="0"/>
              <a:pPr eaLnBrk="1" hangingPunct="1"/>
              <a:t>37</a:t>
            </a:fld>
            <a:endParaRPr lang="en-US" smtClean="0"/>
          </a:p>
        </p:txBody>
      </p:sp>
      <p:sp>
        <p:nvSpPr>
          <p:cNvPr id="91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0F176E7-89CA-4F5E-805A-FD6FDB3E80F3}" type="slidenum">
              <a:rPr lang="en-US" sz="1200">
                <a:cs typeface="Arial" charset="0"/>
              </a:rPr>
              <a:pPr algn="r" eaLnBrk="1" hangingPunct="1"/>
              <a:t>37</a:t>
            </a:fld>
            <a:endParaRPr lang="en-US" sz="1200">
              <a:cs typeface="Arial" charset="0"/>
            </a:endParaRPr>
          </a:p>
        </p:txBody>
      </p:sp>
      <p:sp>
        <p:nvSpPr>
          <p:cNvPr id="91140" name="Rectangle 2"/>
          <p:cNvSpPr>
            <a:spLocks noGrp="1" noRot="1" noChangeAspect="1" noChangeArrowheads="1" noTextEdit="1"/>
          </p:cNvSpPr>
          <p:nvPr>
            <p:ph type="sldImg"/>
          </p:nvPr>
        </p:nvSpPr>
        <p:spPr>
          <a:xfrm>
            <a:off x="1143000" y="534988"/>
            <a:ext cx="4572000" cy="3429000"/>
          </a:xfrm>
          <a:ln/>
        </p:spPr>
      </p:sp>
      <p:sp>
        <p:nvSpPr>
          <p:cNvPr id="911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D2FA11-9568-4671-8CA2-C0D6173A6C60}" type="slidenum">
              <a:rPr lang="en-US" smtClean="0"/>
              <a:pPr eaLnBrk="1" hangingPunct="1"/>
              <a:t>38</a:t>
            </a:fld>
            <a:endParaRPr lang="en-US" smtClean="0"/>
          </a:p>
        </p:txBody>
      </p:sp>
      <p:sp>
        <p:nvSpPr>
          <p:cNvPr id="921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74BC451-E87F-4A6A-A3C2-4D65BACDC9B8}" type="slidenum">
              <a:rPr lang="en-US" sz="1200">
                <a:cs typeface="Arial" charset="0"/>
              </a:rPr>
              <a:pPr algn="r" eaLnBrk="1" hangingPunct="1"/>
              <a:t>38</a:t>
            </a:fld>
            <a:endParaRPr lang="en-US" sz="1200">
              <a:cs typeface="Arial" charset="0"/>
            </a:endParaRPr>
          </a:p>
        </p:txBody>
      </p:sp>
      <p:sp>
        <p:nvSpPr>
          <p:cNvPr id="92164" name="Rectangle 2"/>
          <p:cNvSpPr>
            <a:spLocks noGrp="1" noRot="1" noChangeAspect="1" noChangeArrowheads="1" noTextEdit="1"/>
          </p:cNvSpPr>
          <p:nvPr>
            <p:ph type="sldImg"/>
          </p:nvPr>
        </p:nvSpPr>
        <p:spPr>
          <a:xfrm>
            <a:off x="1143000" y="534988"/>
            <a:ext cx="4572000" cy="3429000"/>
          </a:xfrm>
          <a:ln/>
        </p:spPr>
      </p:sp>
      <p:sp>
        <p:nvSpPr>
          <p:cNvPr id="921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195906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Supply of loanable funds = saving.</a:t>
            </a:r>
          </a:p>
          <a:p>
            <a:r>
              <a:rPr lang="en-US" dirty="0" smtClean="0"/>
              <a:t>A dollar of saving can be used to finance:</a:t>
            </a:r>
          </a:p>
          <a:p>
            <a:r>
              <a:rPr lang="en-US" dirty="0" smtClean="0"/>
              <a:t>- the purchase of domestic capital</a:t>
            </a:r>
          </a:p>
          <a:p>
            <a:r>
              <a:rPr lang="en-US" dirty="0" smtClean="0"/>
              <a:t>- the purchase of a foreign asset</a:t>
            </a:r>
          </a:p>
          <a:p>
            <a:r>
              <a:rPr lang="en-US" dirty="0" smtClean="0"/>
              <a:t>So, demand for loanable funds = I + NCO</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61061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580471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politicians and commentators discuss international trade and finance, the lessons of this and the preceding chapter can help separate myth from reality.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0231115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S depends positively on the real interest rate, r,</a:t>
            </a:r>
            <a:r>
              <a:rPr lang="en-US" baseline="0" dirty="0" smtClean="0"/>
              <a:t> and </a:t>
            </a:r>
            <a:r>
              <a:rPr lang="en-US" dirty="0" smtClean="0"/>
              <a:t>I depends negatively on r. </a:t>
            </a:r>
          </a:p>
          <a:p>
            <a:r>
              <a:rPr lang="en-US" dirty="0" smtClean="0"/>
              <a:t>What about NCO?</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92833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BC0E93-4585-4C96-B172-AA7F13CA48B9}" type="slidenum">
              <a:rPr lang="en-US" smtClean="0"/>
              <a:pPr eaLnBrk="1" hangingPunct="1"/>
              <a:t>6</a:t>
            </a:fld>
            <a:endParaRPr lang="en-US" smtClean="0"/>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AEAAFA5-D483-4EDC-92B1-01B03C39C115}" type="slidenum">
              <a:rPr lang="en-US" sz="1200">
                <a:cs typeface="Arial" charset="0"/>
              </a:rPr>
              <a:pPr algn="r" eaLnBrk="1" hangingPunct="1"/>
              <a:t>6</a:t>
            </a:fld>
            <a:endParaRPr lang="en-US" sz="1200">
              <a:cs typeface="Arial" charset="0"/>
            </a:endParaRPr>
          </a:p>
        </p:txBody>
      </p:sp>
      <p:sp>
        <p:nvSpPr>
          <p:cNvPr id="59396" name="Rectangle 2"/>
          <p:cNvSpPr>
            <a:spLocks noGrp="1" noRot="1" noChangeAspect="1" noChangeArrowheads="1" noTextEdit="1"/>
          </p:cNvSpPr>
          <p:nvPr>
            <p:ph type="sldImg"/>
          </p:nvPr>
        </p:nvSpPr>
        <p:spPr>
          <a:xfrm>
            <a:off x="1143000" y="534988"/>
            <a:ext cx="4572000" cy="3429000"/>
          </a:xfrm>
          <a:ln/>
        </p:spPr>
      </p:sp>
      <p:sp>
        <p:nvSpPr>
          <p:cNvPr id="593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172776-8F08-4AB3-9D48-A0CA99175795}" type="slidenum">
              <a:rPr lang="en-US" smtClean="0"/>
              <a:pPr eaLnBrk="1" hangingPunct="1"/>
              <a:t>7</a:t>
            </a:fld>
            <a:endParaRPr lang="en-US" smtClean="0"/>
          </a:p>
        </p:txBody>
      </p:sp>
      <p:sp>
        <p:nvSpPr>
          <p:cNvPr id="604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42C6477-E9A0-452E-A254-C307F20F523F}" type="slidenum">
              <a:rPr lang="en-US" sz="1200">
                <a:cs typeface="Arial" charset="0"/>
              </a:rPr>
              <a:pPr algn="r" eaLnBrk="1" hangingPunct="1"/>
              <a:t>7</a:t>
            </a:fld>
            <a:endParaRPr lang="en-US" sz="1200">
              <a:cs typeface="Arial" charset="0"/>
            </a:endParaRPr>
          </a:p>
        </p:txBody>
      </p:sp>
      <p:sp>
        <p:nvSpPr>
          <p:cNvPr id="60420" name="Rectangle 2"/>
          <p:cNvSpPr>
            <a:spLocks noGrp="1" noRot="1" noChangeAspect="1" noChangeArrowheads="1" noTextEdit="1"/>
          </p:cNvSpPr>
          <p:nvPr>
            <p:ph type="sldImg"/>
          </p:nvPr>
        </p:nvSpPr>
        <p:spPr>
          <a:xfrm>
            <a:off x="1143000" y="534988"/>
            <a:ext cx="4572000" cy="3429000"/>
          </a:xfrm>
          <a:ln/>
        </p:spPr>
      </p:sp>
      <p:sp>
        <p:nvSpPr>
          <p:cNvPr id="604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budget deficit reduces saving and the supply of LF, causing r to rise. </a:t>
            </a:r>
          </a:p>
          <a:p>
            <a:r>
              <a:rPr lang="en-US" dirty="0" smtClean="0"/>
              <a:t>The higher r makes U.S. bonds more attractive relative to foreign bonds, reduces NCO. </a:t>
            </a:r>
          </a:p>
          <a:p>
            <a:r>
              <a:rPr lang="en-US" dirty="0" smtClean="0"/>
              <a:t>When working with this model, keep in mind:</a:t>
            </a:r>
          </a:p>
          <a:p>
            <a:r>
              <a:rPr lang="en-US" dirty="0" smtClean="0"/>
              <a:t>- the LF market determines r (in left graph), </a:t>
            </a:r>
          </a:p>
          <a:p>
            <a:r>
              <a:rPr lang="en-US" dirty="0" smtClean="0"/>
              <a:t>- then this value of r determines NCO (in right graph).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1427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505200"/>
            <a:ext cx="7010399" cy="2438400"/>
          </a:xfrm>
        </p:spPr>
        <p:txBody>
          <a:bodyPr/>
          <a:lstStyle/>
          <a:p>
            <a:pPr>
              <a:defRPr/>
            </a:pPr>
            <a:r>
              <a:rPr lang="en-US" sz="5000" dirty="0"/>
              <a:t>A Macroeconomic Theory</a:t>
            </a:r>
          </a:p>
          <a:p>
            <a:pPr>
              <a:defRPr/>
            </a:pPr>
            <a:r>
              <a:rPr lang="en-US" sz="5000" dirty="0"/>
              <a:t>of the Open Economy</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32</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dirty="0" smtClean="0"/>
              <a:t>Foreign-Currency Exchange</a:t>
            </a:r>
          </a:p>
        </p:txBody>
      </p:sp>
      <p:sp>
        <p:nvSpPr>
          <p:cNvPr id="17411" name="Content Placeholder 2"/>
          <p:cNvSpPr>
            <a:spLocks noGrp="1"/>
          </p:cNvSpPr>
          <p:nvPr>
            <p:ph idx="1"/>
          </p:nvPr>
        </p:nvSpPr>
        <p:spPr/>
        <p:txBody>
          <a:bodyPr/>
          <a:lstStyle/>
          <a:p>
            <a:r>
              <a:rPr lang="en-US" altLang="en-US" dirty="0" smtClean="0"/>
              <a:t>The market for foreign-currency exchange</a:t>
            </a:r>
          </a:p>
          <a:p>
            <a:pPr lvl="1"/>
            <a:r>
              <a:rPr lang="en-US" altLang="en-US" dirty="0" smtClean="0"/>
              <a:t>Identity: NCO = NX</a:t>
            </a:r>
          </a:p>
          <a:p>
            <a:pPr lvl="1"/>
            <a:r>
              <a:rPr lang="en-US" altLang="en-US" dirty="0" smtClean="0"/>
              <a:t>Net capital outflow = Net exports</a:t>
            </a:r>
          </a:p>
          <a:p>
            <a:pPr lvl="1"/>
            <a:r>
              <a:rPr lang="en-US" altLang="en-US" dirty="0"/>
              <a:t>NX is the demand for dollars: </a:t>
            </a:r>
            <a:endParaRPr lang="en-US" altLang="en-US" dirty="0" smtClean="0"/>
          </a:p>
          <a:p>
            <a:pPr lvl="2"/>
            <a:r>
              <a:rPr lang="en-US" altLang="en-US" dirty="0" smtClean="0"/>
              <a:t>Foreigners </a:t>
            </a:r>
            <a:r>
              <a:rPr lang="en-US" altLang="en-US" dirty="0"/>
              <a:t>need dollars to buy U.S. net exports.</a:t>
            </a:r>
          </a:p>
          <a:p>
            <a:pPr lvl="1"/>
            <a:r>
              <a:rPr lang="en-US" altLang="en-US" dirty="0"/>
              <a:t>NCO is the supply of dollars</a:t>
            </a:r>
            <a:r>
              <a:rPr lang="en-US" altLang="en-US" dirty="0" smtClean="0"/>
              <a:t>: </a:t>
            </a:r>
          </a:p>
          <a:p>
            <a:pPr lvl="2"/>
            <a:r>
              <a:rPr lang="en-US" altLang="en-US" dirty="0" smtClean="0"/>
              <a:t>U.S</a:t>
            </a:r>
            <a:r>
              <a:rPr lang="en-US" altLang="en-US" dirty="0"/>
              <a:t>. residents sell dollars to obtain the foreign currency they need to buy foreign assets. </a:t>
            </a:r>
            <a:endParaRPr lang="en-US" altLang="en-US" dirty="0" smtClean="0"/>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FB0144A-64BC-46C7-9FBF-1D265CC1B780}" type="slidenum">
              <a:rPr lang="en-US" altLang="en-US" sz="1200" smtClean="0">
                <a:solidFill>
                  <a:srgbClr val="002060"/>
                </a:solidFill>
              </a:rPr>
              <a:pPr algn="ctr" eaLnBrk="1" hangingPunct="1"/>
              <a:t>10</a:t>
            </a:fld>
            <a:endParaRPr lang="en-US" altLang="en-US" sz="1200" smtClean="0">
              <a:solidFill>
                <a:srgbClr val="002060"/>
              </a:solidFill>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9807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Foreign-Currency Exchange</a:t>
            </a:r>
            <a:endParaRPr lang="en-US" dirty="0"/>
          </a:p>
        </p:txBody>
      </p:sp>
      <p:sp>
        <p:nvSpPr>
          <p:cNvPr id="3" name="Content Placeholder 2"/>
          <p:cNvSpPr>
            <a:spLocks noGrp="1"/>
          </p:cNvSpPr>
          <p:nvPr>
            <p:ph idx="1"/>
          </p:nvPr>
        </p:nvSpPr>
        <p:spPr/>
        <p:txBody>
          <a:bodyPr/>
          <a:lstStyle/>
          <a:p>
            <a:r>
              <a:rPr lang="en-US" dirty="0"/>
              <a:t>The U.S. real exchange rate (E) </a:t>
            </a:r>
            <a:endParaRPr lang="en-US" dirty="0" smtClean="0"/>
          </a:p>
          <a:p>
            <a:pPr lvl="1"/>
            <a:r>
              <a:rPr lang="en-US" dirty="0" smtClean="0"/>
              <a:t>Measures  the </a:t>
            </a:r>
            <a:r>
              <a:rPr lang="en-US" dirty="0"/>
              <a:t>quantity of foreign goods &amp; services </a:t>
            </a:r>
            <a:r>
              <a:rPr lang="en-US" dirty="0" smtClean="0"/>
              <a:t>that </a:t>
            </a:r>
            <a:r>
              <a:rPr lang="en-US" dirty="0"/>
              <a:t>trade for one unit of U.S. goods &amp; services.  </a:t>
            </a:r>
          </a:p>
          <a:p>
            <a:pPr lvl="1"/>
            <a:r>
              <a:rPr lang="en-US" dirty="0"/>
              <a:t>E is the real value of a dollar in the market for foreign-currency exchange.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954065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6170612" y="990600"/>
            <a:ext cx="2006600" cy="3584575"/>
            <a:chOff x="3752" y="1129"/>
            <a:chExt cx="1264" cy="2258"/>
          </a:xfrm>
        </p:grpSpPr>
        <p:sp>
          <p:nvSpPr>
            <p:cNvPr id="16407" name="Text Box 2"/>
            <p:cNvSpPr txBox="1">
              <a:spLocks noChangeArrowheads="1"/>
            </p:cNvSpPr>
            <p:nvPr/>
          </p:nvSpPr>
          <p:spPr bwMode="auto">
            <a:xfrm>
              <a:off x="3752" y="1129"/>
              <a:ext cx="126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latin typeface="Arial"/>
                  <a:cs typeface="Arial"/>
                </a:rPr>
                <a:t>S</a:t>
              </a:r>
              <a:r>
                <a:rPr lang="en-US" sz="2400">
                  <a:latin typeface="Arial"/>
                  <a:cs typeface="Arial"/>
                </a:rPr>
                <a:t> = </a:t>
              </a:r>
              <a:r>
                <a:rPr lang="en-US" sz="2400" i="1">
                  <a:latin typeface="Arial"/>
                  <a:cs typeface="Arial"/>
                </a:rPr>
                <a:t>NCO</a:t>
              </a:r>
              <a:endParaRPr lang="en-US" sz="2400" b="1" baseline="-25000">
                <a:latin typeface="Arial"/>
                <a:cs typeface="Arial"/>
              </a:endParaRPr>
            </a:p>
          </p:txBody>
        </p:sp>
        <p:sp>
          <p:nvSpPr>
            <p:cNvPr id="16408" name="Line 3"/>
            <p:cNvSpPr>
              <a:spLocks noChangeShapeType="1"/>
            </p:cNvSpPr>
            <p:nvPr/>
          </p:nvSpPr>
          <p:spPr bwMode="auto">
            <a:xfrm flipV="1">
              <a:off x="4052" y="1396"/>
              <a:ext cx="0" cy="199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6390" name="Rectangle 5"/>
          <p:cNvSpPr>
            <a:spLocks noGrp="1" noChangeArrowheads="1"/>
          </p:cNvSpPr>
          <p:nvPr>
            <p:ph type="title"/>
          </p:nvPr>
        </p:nvSpPr>
        <p:spPr/>
        <p:txBody>
          <a:bodyPr>
            <a:normAutofit fontScale="90000"/>
          </a:bodyPr>
          <a:lstStyle/>
          <a:p>
            <a:pPr algn="ctr" eaLnBrk="1" hangingPunct="1"/>
            <a:r>
              <a:rPr lang="en-US" sz="3000" dirty="0" smtClean="0"/>
              <a:t>The Market for Foreign-Currency Exchange</a:t>
            </a:r>
          </a:p>
        </p:txBody>
      </p:sp>
      <p:sp>
        <p:nvSpPr>
          <p:cNvPr id="3" name="Text Placeholder 2"/>
          <p:cNvSpPr>
            <a:spLocks noGrp="1"/>
          </p:cNvSpPr>
          <p:nvPr>
            <p:ph type="body" sz="quarter" idx="12"/>
          </p:nvPr>
        </p:nvSpPr>
        <p:spPr>
          <a:xfrm>
            <a:off x="70643" y="609600"/>
            <a:ext cx="4721225" cy="5791200"/>
          </a:xfrm>
        </p:spPr>
        <p:txBody>
          <a:bodyPr/>
          <a:lstStyle/>
          <a:p>
            <a:r>
              <a:rPr lang="en-US" sz="2700" dirty="0">
                <a:cs typeface="Arial"/>
              </a:rPr>
              <a:t>An increase in </a:t>
            </a:r>
            <a:r>
              <a:rPr lang="en-US" sz="2700" b="1" i="1" dirty="0">
                <a:cs typeface="Arial"/>
              </a:rPr>
              <a:t>E</a:t>
            </a:r>
            <a:r>
              <a:rPr lang="en-US" sz="2700" dirty="0">
                <a:cs typeface="Arial"/>
              </a:rPr>
              <a:t> makes U.S. goods more expensive to foreigners, reduces foreign demand for U.S. goods—and U.S. dollars</a:t>
            </a:r>
            <a:r>
              <a:rPr lang="en-US" sz="2700" dirty="0" smtClean="0">
                <a:cs typeface="Arial"/>
              </a:rPr>
              <a:t>.</a:t>
            </a:r>
          </a:p>
          <a:p>
            <a:r>
              <a:rPr lang="en-US" sz="2700" dirty="0">
                <a:cs typeface="Arial"/>
              </a:rPr>
              <a:t>An increase in </a:t>
            </a:r>
            <a:r>
              <a:rPr lang="en-US" sz="2700" b="1" i="1" dirty="0">
                <a:cs typeface="Arial"/>
              </a:rPr>
              <a:t>E</a:t>
            </a:r>
            <a:r>
              <a:rPr lang="en-US" sz="2700" dirty="0">
                <a:cs typeface="Arial"/>
              </a:rPr>
              <a:t> </a:t>
            </a:r>
            <a:r>
              <a:rPr lang="en-US" sz="2700" dirty="0" smtClean="0">
                <a:cs typeface="Arial"/>
              </a:rPr>
              <a:t>has </a:t>
            </a:r>
            <a:r>
              <a:rPr lang="en-US" sz="2700" dirty="0">
                <a:cs typeface="Arial"/>
              </a:rPr>
              <a:t>no effect on saving or investment, so it does not affect </a:t>
            </a:r>
            <a:r>
              <a:rPr lang="en-US" sz="2700" i="1" dirty="0">
                <a:cs typeface="Arial"/>
              </a:rPr>
              <a:t>NCO</a:t>
            </a:r>
            <a:r>
              <a:rPr lang="en-US" sz="2700" dirty="0">
                <a:cs typeface="Arial"/>
              </a:rPr>
              <a:t> or the supply of dollars. </a:t>
            </a:r>
            <a:endParaRPr lang="en-US" sz="2700" dirty="0" smtClean="0">
              <a:cs typeface="Arial"/>
            </a:endParaRPr>
          </a:p>
          <a:p>
            <a:r>
              <a:rPr lang="en-US" sz="2700" b="1" i="1" dirty="0">
                <a:cs typeface="Arial"/>
              </a:rPr>
              <a:t>E</a:t>
            </a:r>
            <a:r>
              <a:rPr lang="en-US" sz="2700" dirty="0">
                <a:cs typeface="Arial"/>
              </a:rPr>
              <a:t> adjusts to balance supply and demand for dollars in the market for foreign- currency exchange.  </a:t>
            </a:r>
          </a:p>
          <a:p>
            <a:endParaRPr lang="en-US" sz="2700" dirty="0">
              <a:cs typeface="Arial"/>
            </a:endParaRPr>
          </a:p>
          <a:p>
            <a:endParaRPr lang="en-US" sz="2700" dirty="0">
              <a:cs typeface="Arial"/>
            </a:endParaRPr>
          </a:p>
          <a:p>
            <a:endParaRPr lang="en-US" sz="2700" dirty="0"/>
          </a:p>
        </p:txBody>
      </p:sp>
      <p:grpSp>
        <p:nvGrpSpPr>
          <p:cNvPr id="16391" name="Group 34"/>
          <p:cNvGrpSpPr>
            <a:grpSpLocks/>
          </p:cNvGrpSpPr>
          <p:nvPr/>
        </p:nvGrpSpPr>
        <p:grpSpPr bwMode="auto">
          <a:xfrm>
            <a:off x="4826000" y="1057275"/>
            <a:ext cx="3810000" cy="3940174"/>
            <a:chOff x="2905" y="1171"/>
            <a:chExt cx="2400" cy="2482"/>
          </a:xfrm>
        </p:grpSpPr>
        <p:grpSp>
          <p:nvGrpSpPr>
            <p:cNvPr id="16402" name="Group 6"/>
            <p:cNvGrpSpPr>
              <a:grpSpLocks/>
            </p:cNvGrpSpPr>
            <p:nvPr/>
          </p:nvGrpSpPr>
          <p:grpSpPr bwMode="auto">
            <a:xfrm>
              <a:off x="3037" y="1447"/>
              <a:ext cx="2135" cy="1938"/>
              <a:chOff x="1098" y="1361"/>
              <a:chExt cx="2116" cy="2027"/>
            </a:xfrm>
          </p:grpSpPr>
          <p:sp>
            <p:nvSpPr>
              <p:cNvPr id="16405"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406"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6403" name="Text Box 9"/>
            <p:cNvSpPr txBox="1">
              <a:spLocks noChangeArrowheads="1"/>
            </p:cNvSpPr>
            <p:nvPr/>
          </p:nvSpPr>
          <p:spPr bwMode="auto">
            <a:xfrm>
              <a:off x="2905" y="1171"/>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endParaRPr lang="en-US" sz="2400" baseline="-25000">
                <a:latin typeface="Arial"/>
                <a:cs typeface="Arial"/>
              </a:endParaRPr>
            </a:p>
          </p:txBody>
        </p:sp>
        <p:sp>
          <p:nvSpPr>
            <p:cNvPr id="16404" name="Text Box 10"/>
            <p:cNvSpPr txBox="1">
              <a:spLocks noChangeArrowheads="1"/>
            </p:cNvSpPr>
            <p:nvPr/>
          </p:nvSpPr>
          <p:spPr bwMode="auto">
            <a:xfrm>
              <a:off x="4585" y="3420"/>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latin typeface="Arial"/>
                  <a:cs typeface="Arial"/>
                </a:rPr>
                <a:t>Dollars</a:t>
              </a:r>
              <a:endParaRPr lang="en-US" sz="2400" baseline="-25000">
                <a:latin typeface="Arial"/>
                <a:cs typeface="Arial"/>
              </a:endParaRPr>
            </a:p>
          </p:txBody>
        </p:sp>
      </p:grpSp>
      <p:grpSp>
        <p:nvGrpSpPr>
          <p:cNvPr id="5" name="Group 26"/>
          <p:cNvGrpSpPr>
            <a:grpSpLocks/>
          </p:cNvGrpSpPr>
          <p:nvPr/>
        </p:nvGrpSpPr>
        <p:grpSpPr bwMode="auto">
          <a:xfrm>
            <a:off x="5399087" y="1700212"/>
            <a:ext cx="3516313" cy="2362200"/>
            <a:chOff x="3168" y="1842"/>
            <a:chExt cx="2215" cy="1488"/>
          </a:xfrm>
        </p:grpSpPr>
        <p:sp>
          <p:nvSpPr>
            <p:cNvPr id="16400" name="Line 11"/>
            <p:cNvSpPr>
              <a:spLocks noChangeShapeType="1"/>
            </p:cNvSpPr>
            <p:nvPr/>
          </p:nvSpPr>
          <p:spPr bwMode="auto">
            <a:xfrm>
              <a:off x="3168" y="1842"/>
              <a:ext cx="1474" cy="1288"/>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401" name="Text Box 23"/>
            <p:cNvSpPr txBox="1">
              <a:spLocks noChangeArrowheads="1"/>
            </p:cNvSpPr>
            <p:nvPr/>
          </p:nvSpPr>
          <p:spPr bwMode="auto">
            <a:xfrm>
              <a:off x="4603" y="3030"/>
              <a:ext cx="7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latin typeface="Arial"/>
                  <a:cs typeface="Arial"/>
                </a:rPr>
                <a:t>D</a:t>
              </a:r>
              <a:r>
                <a:rPr lang="en-US" sz="2400">
                  <a:latin typeface="Arial"/>
                  <a:cs typeface="Arial"/>
                </a:rPr>
                <a:t> = </a:t>
              </a:r>
              <a:r>
                <a:rPr lang="en-US" sz="2400" i="1">
                  <a:latin typeface="Arial"/>
                  <a:cs typeface="Arial"/>
                </a:rPr>
                <a:t>NX</a:t>
              </a:r>
              <a:endParaRPr lang="en-US" sz="2400" b="1" baseline="-25000">
                <a:latin typeface="Arial"/>
                <a:cs typeface="Arial"/>
              </a:endParaRPr>
            </a:p>
          </p:txBody>
        </p:sp>
      </p:grpSp>
      <p:grpSp>
        <p:nvGrpSpPr>
          <p:cNvPr id="6" name="Group 28"/>
          <p:cNvGrpSpPr>
            <a:grpSpLocks/>
          </p:cNvGrpSpPr>
          <p:nvPr/>
        </p:nvGrpSpPr>
        <p:grpSpPr bwMode="auto">
          <a:xfrm>
            <a:off x="4587875" y="2592392"/>
            <a:ext cx="2116137" cy="369888"/>
            <a:chOff x="2657" y="2404"/>
            <a:chExt cx="1333" cy="233"/>
          </a:xfrm>
        </p:grpSpPr>
        <p:sp>
          <p:nvSpPr>
            <p:cNvPr id="16397" name="Text Box 12"/>
            <p:cNvSpPr txBox="1">
              <a:spLocks noChangeArrowheads="1"/>
            </p:cNvSpPr>
            <p:nvPr/>
          </p:nvSpPr>
          <p:spPr bwMode="auto">
            <a:xfrm>
              <a:off x="2657" y="2404"/>
              <a:ext cx="257"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latin typeface="Arial"/>
                  <a:cs typeface="Arial"/>
                </a:rPr>
                <a:t>E</a:t>
              </a:r>
              <a:r>
                <a:rPr lang="en-US" sz="2400" b="1" baseline="-25000" dirty="0">
                  <a:latin typeface="Arial"/>
                  <a:cs typeface="Arial"/>
                </a:rPr>
                <a:t>1</a:t>
              </a:r>
            </a:p>
          </p:txBody>
        </p:sp>
        <p:sp>
          <p:nvSpPr>
            <p:cNvPr id="16398" name="Line 27"/>
            <p:cNvSpPr>
              <a:spLocks noChangeShapeType="1"/>
            </p:cNvSpPr>
            <p:nvPr/>
          </p:nvSpPr>
          <p:spPr bwMode="auto">
            <a:xfrm flipH="1">
              <a:off x="2940" y="2529"/>
              <a:ext cx="101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399" name="Oval 14"/>
            <p:cNvSpPr>
              <a:spLocks noChangeAspect="1" noChangeArrowheads="1"/>
            </p:cNvSpPr>
            <p:nvPr/>
          </p:nvSpPr>
          <p:spPr bwMode="auto">
            <a:xfrm>
              <a:off x="3909" y="248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163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30258882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FYI:  Disentangling Supply and Demand</a:t>
            </a:r>
          </a:p>
        </p:txBody>
      </p:sp>
      <p:sp>
        <p:nvSpPr>
          <p:cNvPr id="3" name="Content Placeholder 2"/>
          <p:cNvSpPr>
            <a:spLocks noGrp="1"/>
          </p:cNvSpPr>
          <p:nvPr>
            <p:ph idx="1"/>
          </p:nvPr>
        </p:nvSpPr>
        <p:spPr>
          <a:xfrm>
            <a:off x="347241" y="762000"/>
            <a:ext cx="8518947" cy="5686425"/>
          </a:xfrm>
        </p:spPr>
        <p:txBody>
          <a:bodyPr>
            <a:noAutofit/>
          </a:bodyPr>
          <a:lstStyle/>
          <a:p>
            <a:pPr marL="0" indent="0">
              <a:buNone/>
            </a:pPr>
            <a:r>
              <a:rPr lang="en-US" sz="2800" dirty="0"/>
              <a:t>When a U.S. resident buys imported goods, </a:t>
            </a:r>
            <a:r>
              <a:rPr lang="en-US" sz="2800" dirty="0" smtClean="0"/>
              <a:t>does </a:t>
            </a:r>
            <a:r>
              <a:rPr lang="en-US" sz="2800" dirty="0"/>
              <a:t>the transaction affect supply or </a:t>
            </a:r>
            <a:r>
              <a:rPr lang="en-US" sz="2800" dirty="0" smtClean="0"/>
              <a:t>demand in </a:t>
            </a:r>
            <a:r>
              <a:rPr lang="en-US" sz="2800" dirty="0"/>
              <a:t>the foreign exchange market?  </a:t>
            </a:r>
            <a:r>
              <a:rPr lang="en-US" sz="2800" u="sng" dirty="0"/>
              <a:t>Two views</a:t>
            </a:r>
            <a:r>
              <a:rPr lang="en-US" sz="2800" dirty="0"/>
              <a:t>:  </a:t>
            </a:r>
          </a:p>
          <a:p>
            <a:pPr marL="514350" indent="-514350">
              <a:buClr>
                <a:srgbClr val="C00000"/>
              </a:buClr>
              <a:buFont typeface="+mj-lt"/>
              <a:buAutoNum type="arabicPeriod"/>
            </a:pPr>
            <a:r>
              <a:rPr lang="en-US" sz="2800" dirty="0" smtClean="0">
                <a:solidFill>
                  <a:schemeClr val="accent6">
                    <a:lumMod val="50000"/>
                  </a:schemeClr>
                </a:solidFill>
              </a:rPr>
              <a:t>The </a:t>
            </a:r>
            <a:r>
              <a:rPr lang="en-US" sz="2800" dirty="0">
                <a:solidFill>
                  <a:schemeClr val="accent6">
                    <a:lumMod val="50000"/>
                  </a:schemeClr>
                </a:solidFill>
              </a:rPr>
              <a:t>supply of dollars increases.  </a:t>
            </a:r>
            <a:r>
              <a:rPr lang="en-US" sz="2800" dirty="0" smtClean="0">
                <a:solidFill>
                  <a:schemeClr val="accent6">
                    <a:lumMod val="50000"/>
                  </a:schemeClr>
                </a:solidFill>
              </a:rPr>
              <a:t>The </a:t>
            </a:r>
            <a:r>
              <a:rPr lang="en-US" sz="2800" dirty="0">
                <a:solidFill>
                  <a:schemeClr val="accent6">
                    <a:lumMod val="50000"/>
                  </a:schemeClr>
                </a:solidFill>
              </a:rPr>
              <a:t>person needs to sell her dollars to obtain the foreign currency she needs to buy the imports.</a:t>
            </a:r>
          </a:p>
          <a:p>
            <a:pPr marL="514350" indent="-514350">
              <a:buClr>
                <a:srgbClr val="C00000"/>
              </a:buClr>
              <a:buFont typeface="+mj-lt"/>
              <a:buAutoNum type="arabicPeriod"/>
            </a:pPr>
            <a:r>
              <a:rPr lang="en-US" sz="2800" dirty="0" smtClean="0">
                <a:solidFill>
                  <a:schemeClr val="accent6">
                    <a:lumMod val="50000"/>
                  </a:schemeClr>
                </a:solidFill>
              </a:rPr>
              <a:t>The </a:t>
            </a:r>
            <a:r>
              <a:rPr lang="en-US" sz="2800" dirty="0">
                <a:solidFill>
                  <a:schemeClr val="accent6">
                    <a:lumMod val="50000"/>
                  </a:schemeClr>
                </a:solidFill>
              </a:rPr>
              <a:t>demand for dollars decreases.  </a:t>
            </a:r>
            <a:r>
              <a:rPr lang="en-US" sz="2800" dirty="0" smtClean="0">
                <a:solidFill>
                  <a:schemeClr val="accent6">
                    <a:lumMod val="50000"/>
                  </a:schemeClr>
                </a:solidFill>
              </a:rPr>
              <a:t>The </a:t>
            </a:r>
            <a:r>
              <a:rPr lang="en-US" sz="2800" dirty="0">
                <a:solidFill>
                  <a:schemeClr val="accent6">
                    <a:lumMod val="50000"/>
                  </a:schemeClr>
                </a:solidFill>
              </a:rPr>
              <a:t>increase in imports reduces NX, </a:t>
            </a:r>
            <a:r>
              <a:rPr lang="en-US" sz="2800" dirty="0" smtClean="0">
                <a:solidFill>
                  <a:schemeClr val="accent6">
                    <a:lumMod val="50000"/>
                  </a:schemeClr>
                </a:solidFill>
              </a:rPr>
              <a:t>which </a:t>
            </a:r>
            <a:r>
              <a:rPr lang="en-US" sz="2800" dirty="0">
                <a:solidFill>
                  <a:schemeClr val="accent6">
                    <a:lumMod val="50000"/>
                  </a:schemeClr>
                </a:solidFill>
              </a:rPr>
              <a:t>we think of as the demand for dollars.</a:t>
            </a:r>
          </a:p>
          <a:p>
            <a:pPr marL="0" indent="0">
              <a:buNone/>
            </a:pPr>
            <a:r>
              <a:rPr lang="en-US" sz="2800" dirty="0" smtClean="0">
                <a:solidFill>
                  <a:schemeClr val="accent6">
                    <a:lumMod val="50000"/>
                  </a:schemeClr>
                </a:solidFill>
              </a:rPr>
              <a:t>	(</a:t>
            </a:r>
            <a:r>
              <a:rPr lang="en-US" sz="2800" dirty="0">
                <a:solidFill>
                  <a:schemeClr val="accent6">
                    <a:lumMod val="50000"/>
                  </a:schemeClr>
                </a:solidFill>
              </a:rPr>
              <a:t>So, NX is really the </a:t>
            </a:r>
            <a:r>
              <a:rPr lang="en-US" sz="2800" u="sng" dirty="0">
                <a:solidFill>
                  <a:schemeClr val="accent6">
                    <a:lumMod val="50000"/>
                  </a:schemeClr>
                </a:solidFill>
              </a:rPr>
              <a:t>net</a:t>
            </a:r>
            <a:r>
              <a:rPr lang="en-US" sz="2800" dirty="0">
                <a:solidFill>
                  <a:schemeClr val="accent6">
                    <a:lumMod val="50000"/>
                  </a:schemeClr>
                </a:solidFill>
              </a:rPr>
              <a:t> demand for dollars.)</a:t>
            </a:r>
          </a:p>
          <a:p>
            <a:r>
              <a:rPr lang="en-US" sz="2800" dirty="0"/>
              <a:t>Both views are equivalent.  For our purposes, </a:t>
            </a:r>
            <a:br>
              <a:rPr lang="en-US" sz="2800" dirty="0"/>
            </a:br>
            <a:r>
              <a:rPr lang="en-US" sz="2800" dirty="0"/>
              <a:t>it’s more convenient to use the second.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15644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FYI:  Disentangling Supply and Demand</a:t>
            </a:r>
          </a:p>
        </p:txBody>
      </p:sp>
      <p:sp>
        <p:nvSpPr>
          <p:cNvPr id="3" name="Content Placeholder 2"/>
          <p:cNvSpPr>
            <a:spLocks noGrp="1"/>
          </p:cNvSpPr>
          <p:nvPr>
            <p:ph idx="1"/>
          </p:nvPr>
        </p:nvSpPr>
        <p:spPr/>
        <p:txBody>
          <a:bodyPr>
            <a:normAutofit/>
          </a:bodyPr>
          <a:lstStyle/>
          <a:p>
            <a:pPr marL="0" indent="0">
              <a:buNone/>
            </a:pPr>
            <a:r>
              <a:rPr lang="en-US" sz="2800" dirty="0"/>
              <a:t>When a foreigner buys a U.S. asset, </a:t>
            </a:r>
            <a:r>
              <a:rPr lang="en-US" sz="2800" dirty="0" smtClean="0"/>
              <a:t>does </a:t>
            </a:r>
            <a:r>
              <a:rPr lang="en-US" sz="2800" dirty="0"/>
              <a:t>the transaction affect supply or demand </a:t>
            </a:r>
            <a:r>
              <a:rPr lang="en-US" sz="2800" dirty="0" smtClean="0"/>
              <a:t>in </a:t>
            </a:r>
            <a:r>
              <a:rPr lang="en-US" sz="2800" dirty="0"/>
              <a:t>the foreign exchange market?  </a:t>
            </a:r>
            <a:r>
              <a:rPr lang="en-US" sz="2800" u="sng" dirty="0"/>
              <a:t>Two views</a:t>
            </a:r>
            <a:r>
              <a:rPr lang="en-US" sz="2800" dirty="0"/>
              <a:t>:  </a:t>
            </a:r>
          </a:p>
          <a:p>
            <a:pPr marL="514350" indent="-514350">
              <a:buClr>
                <a:srgbClr val="C00000"/>
              </a:buClr>
              <a:buFont typeface="+mj-lt"/>
              <a:buAutoNum type="arabicPeriod"/>
            </a:pPr>
            <a:r>
              <a:rPr lang="en-US" sz="2800" dirty="0" smtClean="0">
                <a:solidFill>
                  <a:schemeClr val="accent6">
                    <a:lumMod val="50000"/>
                  </a:schemeClr>
                </a:solidFill>
              </a:rPr>
              <a:t>The </a:t>
            </a:r>
            <a:r>
              <a:rPr lang="en-US" sz="2800" dirty="0">
                <a:solidFill>
                  <a:schemeClr val="accent6">
                    <a:lumMod val="50000"/>
                  </a:schemeClr>
                </a:solidFill>
              </a:rPr>
              <a:t>demand for dollars increases.  </a:t>
            </a:r>
            <a:r>
              <a:rPr lang="en-US" sz="2800" dirty="0" smtClean="0">
                <a:solidFill>
                  <a:schemeClr val="accent6">
                    <a:lumMod val="50000"/>
                  </a:schemeClr>
                </a:solidFill>
              </a:rPr>
              <a:t>The </a:t>
            </a:r>
            <a:r>
              <a:rPr lang="en-US" sz="2800" dirty="0">
                <a:solidFill>
                  <a:schemeClr val="accent6">
                    <a:lumMod val="50000"/>
                  </a:schemeClr>
                </a:solidFill>
              </a:rPr>
              <a:t>foreigner needs dollars in order to purchase the U.S. asset.  </a:t>
            </a:r>
          </a:p>
          <a:p>
            <a:pPr marL="514350" indent="-514350">
              <a:buClr>
                <a:srgbClr val="C00000"/>
              </a:buClr>
              <a:buFont typeface="+mj-lt"/>
              <a:buAutoNum type="arabicPeriod"/>
            </a:pPr>
            <a:r>
              <a:rPr lang="en-US" sz="2800" dirty="0" smtClean="0">
                <a:solidFill>
                  <a:schemeClr val="accent6">
                    <a:lumMod val="50000"/>
                  </a:schemeClr>
                </a:solidFill>
              </a:rPr>
              <a:t>The </a:t>
            </a:r>
            <a:r>
              <a:rPr lang="en-US" sz="2800" dirty="0">
                <a:solidFill>
                  <a:schemeClr val="accent6">
                    <a:lumMod val="50000"/>
                  </a:schemeClr>
                </a:solidFill>
              </a:rPr>
              <a:t>supply of dollars falls</a:t>
            </a:r>
            <a:r>
              <a:rPr lang="en-US" sz="2800" dirty="0" smtClean="0">
                <a:solidFill>
                  <a:schemeClr val="accent6">
                    <a:lumMod val="50000"/>
                  </a:schemeClr>
                </a:solidFill>
              </a:rPr>
              <a:t>. The </a:t>
            </a:r>
            <a:r>
              <a:rPr lang="en-US" sz="2800" dirty="0">
                <a:solidFill>
                  <a:schemeClr val="accent6">
                    <a:lumMod val="50000"/>
                  </a:schemeClr>
                </a:solidFill>
              </a:rPr>
              <a:t>transaction reduces NCO, which we think of </a:t>
            </a:r>
            <a:r>
              <a:rPr lang="en-US" sz="2800" dirty="0" smtClean="0">
                <a:solidFill>
                  <a:schemeClr val="accent6">
                    <a:lumMod val="50000"/>
                  </a:schemeClr>
                </a:solidFill>
              </a:rPr>
              <a:t>as </a:t>
            </a:r>
            <a:r>
              <a:rPr lang="en-US" sz="2800" dirty="0">
                <a:solidFill>
                  <a:schemeClr val="accent6">
                    <a:lumMod val="50000"/>
                  </a:schemeClr>
                </a:solidFill>
              </a:rPr>
              <a:t>the supply of dollars. </a:t>
            </a:r>
          </a:p>
          <a:p>
            <a:pPr marL="0" indent="0">
              <a:buNone/>
            </a:pPr>
            <a:r>
              <a:rPr lang="en-US" sz="2800" dirty="0" smtClean="0">
                <a:solidFill>
                  <a:schemeClr val="accent6">
                    <a:lumMod val="50000"/>
                  </a:schemeClr>
                </a:solidFill>
              </a:rPr>
              <a:t>	(</a:t>
            </a:r>
            <a:r>
              <a:rPr lang="en-US" sz="2800" dirty="0">
                <a:solidFill>
                  <a:schemeClr val="accent6">
                    <a:lumMod val="50000"/>
                  </a:schemeClr>
                </a:solidFill>
              </a:rPr>
              <a:t>So, NCO is really the </a:t>
            </a:r>
            <a:r>
              <a:rPr lang="en-US" sz="2800" u="sng" dirty="0">
                <a:solidFill>
                  <a:schemeClr val="accent6">
                    <a:lumMod val="50000"/>
                  </a:schemeClr>
                </a:solidFill>
              </a:rPr>
              <a:t>net</a:t>
            </a:r>
            <a:r>
              <a:rPr lang="en-US" sz="2800" dirty="0">
                <a:solidFill>
                  <a:schemeClr val="accent6">
                    <a:lumMod val="50000"/>
                  </a:schemeClr>
                </a:solidFill>
              </a:rPr>
              <a:t> supply of dollars.)</a:t>
            </a:r>
          </a:p>
          <a:p>
            <a:r>
              <a:rPr lang="en-US" sz="2800" dirty="0"/>
              <a:t>Again, both views are equivalent.  We will use the second.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866361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10420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chemeClr val="accent6">
                    <a:lumMod val="50000"/>
                  </a:schemeClr>
                </a:solidFill>
              </a:rPr>
              <a:t/>
            </a:r>
            <a:br>
              <a:rPr lang="en-US" dirty="0" smtClean="0">
                <a:solidFill>
                  <a:schemeClr val="accent6">
                    <a:lumMod val="50000"/>
                  </a:schemeClr>
                </a:solidFill>
              </a:rPr>
            </a:br>
            <a:r>
              <a:rPr lang="en-US" dirty="0" smtClean="0">
                <a:solidFill>
                  <a:srgbClr val="AE1221"/>
                </a:solidFill>
              </a:rPr>
              <a:t>Budget </a:t>
            </a:r>
            <a:r>
              <a:rPr lang="en-US" dirty="0">
                <a:solidFill>
                  <a:srgbClr val="AE1221"/>
                </a:solidFill>
              </a:rPr>
              <a:t>deficit, exchange rate, NX</a:t>
            </a:r>
            <a:endParaRPr lang="en-US" dirty="0"/>
          </a:p>
        </p:txBody>
      </p:sp>
      <p:sp>
        <p:nvSpPr>
          <p:cNvPr id="3" name="Content Placeholder 2"/>
          <p:cNvSpPr>
            <a:spLocks noGrp="1"/>
          </p:cNvSpPr>
          <p:nvPr>
            <p:ph idx="1"/>
          </p:nvPr>
        </p:nvSpPr>
        <p:spPr>
          <a:xfrm>
            <a:off x="347241" y="1219200"/>
            <a:ext cx="8518947" cy="5229225"/>
          </a:xfrm>
        </p:spPr>
        <p:txBody>
          <a:bodyPr>
            <a:noAutofit/>
          </a:bodyPr>
          <a:lstStyle/>
          <a:p>
            <a:pPr lvl="0">
              <a:buClr>
                <a:srgbClr val="CC0000"/>
              </a:buClr>
            </a:pPr>
            <a:r>
              <a:rPr lang="en-US" dirty="0">
                <a:solidFill>
                  <a:prstClr val="black"/>
                </a:solidFill>
              </a:rPr>
              <a:t>Initially, the government budget is balanced and trade is balanced (</a:t>
            </a:r>
            <a:r>
              <a:rPr lang="en-US" b="1" i="1" dirty="0">
                <a:solidFill>
                  <a:prstClr val="black"/>
                </a:solidFill>
              </a:rPr>
              <a:t>NX</a:t>
            </a:r>
            <a:r>
              <a:rPr lang="en-US" dirty="0">
                <a:solidFill>
                  <a:prstClr val="black"/>
                </a:solidFill>
              </a:rPr>
              <a:t> = 0).  </a:t>
            </a:r>
          </a:p>
          <a:p>
            <a:pPr lvl="0">
              <a:buClr>
                <a:srgbClr val="CC0000"/>
              </a:buClr>
            </a:pPr>
            <a:r>
              <a:rPr lang="en-US" dirty="0">
                <a:solidFill>
                  <a:prstClr val="black"/>
                </a:solidFill>
              </a:rPr>
              <a:t>Suppose the government runs a budget deficit.  As we saw earlier, </a:t>
            </a:r>
            <a:r>
              <a:rPr lang="en-US" b="1" i="1" dirty="0">
                <a:solidFill>
                  <a:prstClr val="black"/>
                </a:solidFill>
              </a:rPr>
              <a:t>r</a:t>
            </a:r>
            <a:r>
              <a:rPr lang="en-US" dirty="0">
                <a:solidFill>
                  <a:prstClr val="black"/>
                </a:solidFill>
              </a:rPr>
              <a:t> rises and </a:t>
            </a:r>
            <a:r>
              <a:rPr lang="en-US" b="1" i="1" dirty="0">
                <a:solidFill>
                  <a:prstClr val="black"/>
                </a:solidFill>
              </a:rPr>
              <a:t>NCO</a:t>
            </a:r>
            <a:r>
              <a:rPr lang="en-US" dirty="0">
                <a:solidFill>
                  <a:prstClr val="black"/>
                </a:solidFill>
              </a:rPr>
              <a:t> falls.  </a:t>
            </a:r>
          </a:p>
          <a:p>
            <a:pPr lvl="0">
              <a:buClr>
                <a:srgbClr val="CC0000"/>
              </a:buClr>
            </a:pPr>
            <a:r>
              <a:rPr lang="en-US" dirty="0">
                <a:solidFill>
                  <a:schemeClr val="accent6">
                    <a:lumMod val="50000"/>
                  </a:schemeClr>
                </a:solidFill>
              </a:rPr>
              <a:t>How does the budget deficit affect the U.S. real exchange rate?  The balance of trade?</a:t>
            </a:r>
          </a:p>
          <a:p>
            <a:pPr marL="0" inden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9388814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4" name="Text Placeholder 33"/>
          <p:cNvSpPr>
            <a:spLocks noGrp="1"/>
          </p:cNvSpPr>
          <p:nvPr>
            <p:ph type="body" sz="quarter" idx="12"/>
          </p:nvPr>
        </p:nvSpPr>
        <p:spPr>
          <a:xfrm>
            <a:off x="381000" y="1101725"/>
            <a:ext cx="3733800" cy="5070475"/>
          </a:xfrm>
        </p:spPr>
        <p:txBody>
          <a:bodyPr>
            <a:noAutofit/>
          </a:bodyPr>
          <a:lstStyle/>
          <a:p>
            <a:pPr marL="0" indent="0">
              <a:buNone/>
            </a:pPr>
            <a:r>
              <a:rPr lang="en-US" sz="2800" dirty="0">
                <a:solidFill>
                  <a:schemeClr val="accent6">
                    <a:lumMod val="50000"/>
                  </a:schemeClr>
                </a:solidFill>
              </a:rPr>
              <a:t>The budget deficit reduces NCO and the supply of dollars. </a:t>
            </a:r>
          </a:p>
          <a:p>
            <a:pPr marL="0" indent="0">
              <a:buNone/>
            </a:pPr>
            <a:r>
              <a:rPr lang="en-US" sz="2800" dirty="0">
                <a:solidFill>
                  <a:schemeClr val="accent6">
                    <a:lumMod val="50000"/>
                  </a:schemeClr>
                </a:solidFill>
              </a:rPr>
              <a:t>The real exchange rate appreciates, reducing net exports.  </a:t>
            </a:r>
          </a:p>
          <a:p>
            <a:pPr marL="0" indent="0">
              <a:buNone/>
            </a:pPr>
            <a:r>
              <a:rPr lang="en-US" sz="2800" dirty="0">
                <a:solidFill>
                  <a:schemeClr val="accent6">
                    <a:lumMod val="50000"/>
                  </a:schemeClr>
                </a:solidFill>
              </a:rPr>
              <a:t>Since NX = 0 initially, the budget deficit causes a trade deficit (NX &lt; 0). </a:t>
            </a:r>
            <a:endParaRPr lang="en-US" sz="2800" dirty="0"/>
          </a:p>
        </p:txBody>
      </p:sp>
      <p:grpSp>
        <p:nvGrpSpPr>
          <p:cNvPr id="6" name="Group 26"/>
          <p:cNvGrpSpPr>
            <a:grpSpLocks/>
          </p:cNvGrpSpPr>
          <p:nvPr/>
        </p:nvGrpSpPr>
        <p:grpSpPr bwMode="auto">
          <a:xfrm>
            <a:off x="6373813" y="2255838"/>
            <a:ext cx="1660525" cy="3421062"/>
            <a:chOff x="3927" y="1498"/>
            <a:chExt cx="1046" cy="2155"/>
          </a:xfrm>
        </p:grpSpPr>
        <p:sp>
          <p:nvSpPr>
            <p:cNvPr id="7" name="Text Box 8"/>
            <p:cNvSpPr txBox="1">
              <a:spLocks noChangeArrowheads="1"/>
            </p:cNvSpPr>
            <p:nvPr/>
          </p:nvSpPr>
          <p:spPr bwMode="auto">
            <a:xfrm>
              <a:off x="3927" y="1498"/>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latin typeface="Arial"/>
                  <a:cs typeface="Arial"/>
                </a:rPr>
                <a:t>S</a:t>
              </a:r>
              <a:r>
                <a:rPr lang="en-US" sz="2400" b="1" baseline="-25000">
                  <a:latin typeface="Arial"/>
                  <a:cs typeface="Arial"/>
                </a:rPr>
                <a:t>1</a:t>
              </a:r>
              <a:r>
                <a:rPr lang="en-US" sz="2400">
                  <a:latin typeface="Arial"/>
                  <a:cs typeface="Arial"/>
                </a:rPr>
                <a:t> = </a:t>
              </a:r>
              <a:r>
                <a:rPr lang="en-US" sz="2400" i="1">
                  <a:latin typeface="Arial"/>
                  <a:cs typeface="Arial"/>
                </a:rPr>
                <a:t>NCO</a:t>
              </a:r>
              <a:r>
                <a:rPr lang="en-US" sz="2400" b="1" baseline="-25000">
                  <a:latin typeface="Arial"/>
                  <a:cs typeface="Arial"/>
                </a:rPr>
                <a:t>1</a:t>
              </a:r>
            </a:p>
          </p:txBody>
        </p:sp>
        <p:sp>
          <p:nvSpPr>
            <p:cNvPr id="8" name="Line 9"/>
            <p:cNvSpPr>
              <a:spLocks noChangeShapeType="1"/>
            </p:cNvSpPr>
            <p:nvPr/>
          </p:nvSpPr>
          <p:spPr bwMode="auto">
            <a:xfrm flipV="1">
              <a:off x="3954" y="1662"/>
              <a:ext cx="0" cy="199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9" name="Group 35"/>
          <p:cNvGrpSpPr>
            <a:grpSpLocks/>
          </p:cNvGrpSpPr>
          <p:nvPr/>
        </p:nvGrpSpPr>
        <p:grpSpPr bwMode="auto">
          <a:xfrm>
            <a:off x="4595813" y="2159000"/>
            <a:ext cx="3810000" cy="3940176"/>
            <a:chOff x="3003" y="1304"/>
            <a:chExt cx="2400" cy="2482"/>
          </a:xfrm>
        </p:grpSpPr>
        <p:grpSp>
          <p:nvGrpSpPr>
            <p:cNvPr id="10" name="Group 9"/>
            <p:cNvGrpSpPr>
              <a:grpSpLocks/>
            </p:cNvGrpSpPr>
            <p:nvPr/>
          </p:nvGrpSpPr>
          <p:grpSpPr bwMode="auto">
            <a:xfrm>
              <a:off x="3135" y="1580"/>
              <a:ext cx="2135" cy="1938"/>
              <a:chOff x="1098" y="1361"/>
              <a:chExt cx="2116" cy="2027"/>
            </a:xfrm>
          </p:grpSpPr>
          <p:sp>
            <p:nvSpPr>
              <p:cNvPr id="13" name="Line 11"/>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4" name="Line 12"/>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1" name="Text Box 13"/>
            <p:cNvSpPr txBox="1">
              <a:spLocks noChangeArrowheads="1"/>
            </p:cNvSpPr>
            <p:nvPr/>
          </p:nvSpPr>
          <p:spPr bwMode="auto">
            <a:xfrm>
              <a:off x="3003" y="1304"/>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endParaRPr lang="en-US" sz="2400" baseline="-25000">
                <a:latin typeface="Arial"/>
                <a:cs typeface="Arial"/>
              </a:endParaRPr>
            </a:p>
          </p:txBody>
        </p:sp>
        <p:sp>
          <p:nvSpPr>
            <p:cNvPr id="12" name="Text Box 14"/>
            <p:cNvSpPr txBox="1">
              <a:spLocks noChangeArrowheads="1"/>
            </p:cNvSpPr>
            <p:nvPr/>
          </p:nvSpPr>
          <p:spPr bwMode="auto">
            <a:xfrm>
              <a:off x="4683" y="3553"/>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latin typeface="Arial"/>
                  <a:cs typeface="Arial"/>
                </a:rPr>
                <a:t>Dollars</a:t>
              </a:r>
              <a:endParaRPr lang="en-US" sz="2400" baseline="-25000">
                <a:latin typeface="Arial"/>
                <a:cs typeface="Arial"/>
              </a:endParaRPr>
            </a:p>
          </p:txBody>
        </p:sp>
      </p:grpSp>
      <p:sp>
        <p:nvSpPr>
          <p:cNvPr id="15" name="Line 16"/>
          <p:cNvSpPr>
            <a:spLocks noChangeShapeType="1"/>
          </p:cNvSpPr>
          <p:nvPr/>
        </p:nvSpPr>
        <p:spPr bwMode="auto">
          <a:xfrm>
            <a:off x="5168900" y="2801938"/>
            <a:ext cx="2339975" cy="20447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 name="Text Box 17"/>
          <p:cNvSpPr txBox="1">
            <a:spLocks noChangeArrowheads="1"/>
          </p:cNvSpPr>
          <p:nvPr/>
        </p:nvSpPr>
        <p:spPr bwMode="auto">
          <a:xfrm>
            <a:off x="7446963" y="4687888"/>
            <a:ext cx="1212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latin typeface="Arial"/>
                <a:cs typeface="Arial"/>
              </a:rPr>
              <a:t>D</a:t>
            </a:r>
            <a:r>
              <a:rPr lang="en-US" sz="2400">
                <a:latin typeface="Arial"/>
                <a:cs typeface="Arial"/>
              </a:rPr>
              <a:t> = </a:t>
            </a:r>
            <a:r>
              <a:rPr lang="en-US" sz="2400" i="1">
                <a:latin typeface="Arial"/>
                <a:cs typeface="Arial"/>
              </a:rPr>
              <a:t>NX</a:t>
            </a:r>
            <a:endParaRPr lang="en-US" sz="2400" b="1" baseline="-25000">
              <a:latin typeface="Arial"/>
              <a:cs typeface="Arial"/>
            </a:endParaRPr>
          </a:p>
        </p:txBody>
      </p:sp>
      <p:grpSp>
        <p:nvGrpSpPr>
          <p:cNvPr id="17" name="Group 18"/>
          <p:cNvGrpSpPr>
            <a:grpSpLocks/>
          </p:cNvGrpSpPr>
          <p:nvPr/>
        </p:nvGrpSpPr>
        <p:grpSpPr bwMode="auto">
          <a:xfrm>
            <a:off x="4362450" y="3694118"/>
            <a:ext cx="2116138" cy="369888"/>
            <a:chOff x="2657" y="2404"/>
            <a:chExt cx="1333" cy="233"/>
          </a:xfrm>
        </p:grpSpPr>
        <p:sp>
          <p:nvSpPr>
            <p:cNvPr id="18" name="Text Box 19"/>
            <p:cNvSpPr txBox="1">
              <a:spLocks noChangeArrowheads="1"/>
            </p:cNvSpPr>
            <p:nvPr/>
          </p:nvSpPr>
          <p:spPr bwMode="auto">
            <a:xfrm>
              <a:off x="2657" y="2404"/>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r>
                <a:rPr lang="en-US" sz="2400" b="1" baseline="-25000">
                  <a:latin typeface="Arial"/>
                  <a:cs typeface="Arial"/>
                </a:rPr>
                <a:t>1</a:t>
              </a:r>
            </a:p>
          </p:txBody>
        </p:sp>
        <p:sp>
          <p:nvSpPr>
            <p:cNvPr id="19" name="Line 20"/>
            <p:cNvSpPr>
              <a:spLocks noChangeShapeType="1"/>
            </p:cNvSpPr>
            <p:nvPr/>
          </p:nvSpPr>
          <p:spPr bwMode="auto">
            <a:xfrm flipH="1">
              <a:off x="2940" y="2529"/>
              <a:ext cx="101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0" name="Oval 21"/>
            <p:cNvSpPr>
              <a:spLocks noChangeAspect="1" noChangeArrowheads="1"/>
            </p:cNvSpPr>
            <p:nvPr/>
          </p:nvSpPr>
          <p:spPr bwMode="auto">
            <a:xfrm>
              <a:off x="3909" y="248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nvGrpSpPr>
          <p:cNvPr id="21" name="Group 36"/>
          <p:cNvGrpSpPr>
            <a:grpSpLocks/>
          </p:cNvGrpSpPr>
          <p:nvPr/>
        </p:nvGrpSpPr>
        <p:grpSpPr bwMode="auto">
          <a:xfrm>
            <a:off x="5476875" y="1622425"/>
            <a:ext cx="1660525" cy="4051300"/>
            <a:chOff x="3558" y="966"/>
            <a:chExt cx="1046" cy="2552"/>
          </a:xfrm>
        </p:grpSpPr>
        <p:sp>
          <p:nvSpPr>
            <p:cNvPr id="22" name="Line 22"/>
            <p:cNvSpPr>
              <a:spLocks noChangeShapeType="1"/>
            </p:cNvSpPr>
            <p:nvPr/>
          </p:nvSpPr>
          <p:spPr bwMode="auto">
            <a:xfrm flipV="1">
              <a:off x="3700" y="1527"/>
              <a:ext cx="0" cy="199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23" name="Group 22"/>
            <p:cNvGrpSpPr>
              <a:grpSpLocks/>
            </p:cNvGrpSpPr>
            <p:nvPr/>
          </p:nvGrpSpPr>
          <p:grpSpPr bwMode="auto">
            <a:xfrm>
              <a:off x="3558" y="966"/>
              <a:ext cx="1046" cy="515"/>
              <a:chOff x="3362" y="1099"/>
              <a:chExt cx="1046" cy="515"/>
            </a:xfrm>
          </p:grpSpPr>
          <p:sp>
            <p:nvSpPr>
              <p:cNvPr id="24" name="Text Box 23"/>
              <p:cNvSpPr txBox="1">
                <a:spLocks noChangeArrowheads="1"/>
              </p:cNvSpPr>
              <p:nvPr/>
            </p:nvSpPr>
            <p:spPr bwMode="auto">
              <a:xfrm>
                <a:off x="3362" y="1099"/>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dirty="0">
                    <a:latin typeface="Arial"/>
                    <a:cs typeface="Arial"/>
                  </a:rPr>
                  <a:t>S</a:t>
                </a:r>
                <a:r>
                  <a:rPr lang="en-US" sz="2400" b="1" baseline="-25000" dirty="0">
                    <a:latin typeface="Arial"/>
                    <a:cs typeface="Arial"/>
                  </a:rPr>
                  <a:t>2</a:t>
                </a:r>
                <a:r>
                  <a:rPr lang="en-US" sz="2400" dirty="0">
                    <a:latin typeface="Arial"/>
                    <a:cs typeface="Arial"/>
                  </a:rPr>
                  <a:t> = </a:t>
                </a:r>
                <a:r>
                  <a:rPr lang="en-US" sz="2400" i="1" dirty="0">
                    <a:latin typeface="Arial"/>
                    <a:cs typeface="Arial"/>
                  </a:rPr>
                  <a:t>NCO</a:t>
                </a:r>
                <a:r>
                  <a:rPr lang="en-US" sz="2400" b="1" baseline="-25000" dirty="0">
                    <a:latin typeface="Arial"/>
                    <a:cs typeface="Arial"/>
                  </a:rPr>
                  <a:t>2</a:t>
                </a:r>
              </a:p>
            </p:txBody>
          </p:sp>
          <p:sp>
            <p:nvSpPr>
              <p:cNvPr id="25" name="Line 24"/>
              <p:cNvSpPr>
                <a:spLocks noChangeShapeType="1"/>
              </p:cNvSpPr>
              <p:nvPr/>
            </p:nvSpPr>
            <p:spPr bwMode="auto">
              <a:xfrm flipV="1">
                <a:off x="3507" y="137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sp>
        <p:nvSpPr>
          <p:cNvPr id="26" name="Line 27"/>
          <p:cNvSpPr>
            <a:spLocks noChangeShapeType="1"/>
          </p:cNvSpPr>
          <p:nvPr/>
        </p:nvSpPr>
        <p:spPr bwMode="auto">
          <a:xfrm rot="16200000" flipV="1">
            <a:off x="6047582" y="5253831"/>
            <a:ext cx="0" cy="5889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7" name="Line 28"/>
          <p:cNvSpPr>
            <a:spLocks noChangeShapeType="1"/>
          </p:cNvSpPr>
          <p:nvPr/>
        </p:nvSpPr>
        <p:spPr bwMode="auto">
          <a:xfrm flipV="1">
            <a:off x="4908550" y="3303588"/>
            <a:ext cx="0" cy="5540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28" name="Group 33"/>
          <p:cNvGrpSpPr>
            <a:grpSpLocks/>
          </p:cNvGrpSpPr>
          <p:nvPr/>
        </p:nvGrpSpPr>
        <p:grpSpPr bwMode="auto">
          <a:xfrm>
            <a:off x="4367213" y="3074992"/>
            <a:ext cx="1397000" cy="369888"/>
            <a:chOff x="2663" y="2014"/>
            <a:chExt cx="880" cy="233"/>
          </a:xfrm>
        </p:grpSpPr>
        <p:sp>
          <p:nvSpPr>
            <p:cNvPr id="29" name="Text Box 30"/>
            <p:cNvSpPr txBox="1">
              <a:spLocks noChangeArrowheads="1"/>
            </p:cNvSpPr>
            <p:nvPr/>
          </p:nvSpPr>
          <p:spPr bwMode="auto">
            <a:xfrm>
              <a:off x="2663" y="2014"/>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r>
                <a:rPr lang="en-US" sz="2400" b="1" baseline="-25000">
                  <a:latin typeface="Arial"/>
                  <a:cs typeface="Arial"/>
                </a:rPr>
                <a:t>2</a:t>
              </a:r>
            </a:p>
          </p:txBody>
        </p:sp>
        <p:sp>
          <p:nvSpPr>
            <p:cNvPr id="30" name="Line 31"/>
            <p:cNvSpPr>
              <a:spLocks noChangeShapeType="1"/>
            </p:cNvSpPr>
            <p:nvPr/>
          </p:nvSpPr>
          <p:spPr bwMode="auto">
            <a:xfrm flipH="1">
              <a:off x="2943" y="2136"/>
              <a:ext cx="564"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1" name="Oval 32"/>
            <p:cNvSpPr>
              <a:spLocks noChangeAspect="1" noChangeArrowheads="1"/>
            </p:cNvSpPr>
            <p:nvPr/>
          </p:nvSpPr>
          <p:spPr bwMode="auto">
            <a:xfrm>
              <a:off x="3462" y="2093"/>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32" name="Text Box 34"/>
          <p:cNvSpPr txBox="1">
            <a:spLocks noChangeArrowheads="1"/>
          </p:cNvSpPr>
          <p:nvPr/>
        </p:nvSpPr>
        <p:spPr bwMode="auto">
          <a:xfrm>
            <a:off x="4878388" y="685800"/>
            <a:ext cx="2976562" cy="831850"/>
          </a:xfrm>
          <a:prstGeom prst="rect">
            <a:avLst/>
          </a:prstGeom>
          <a:solidFill>
            <a:schemeClr val="bg1"/>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Market for foreign-currency exchange</a:t>
            </a:r>
          </a:p>
        </p:txBody>
      </p:sp>
    </p:spTree>
    <p:extLst>
      <p:ext uri="{BB962C8B-B14F-4D97-AF65-F5344CB8AC3E}">
        <p14:creationId xmlns:p14="http://schemas.microsoft.com/office/powerpoint/2010/main" val="273928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trips(upRigh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wipe(left)">
                                      <p:cBhvr>
                                        <p:cTn id="15" dur="500"/>
                                        <p:tgtEl>
                                          <p:spTgt spid="3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wipe(left)">
                                      <p:cBhvr>
                                        <p:cTn id="24" dur="500"/>
                                        <p:tgtEl>
                                          <p:spTgt spid="34">
                                            <p:txEl>
                                              <p:pRg st="1" end="1"/>
                                            </p:txEl>
                                          </p:spTgt>
                                        </p:tgtEl>
                                      </p:cBhvr>
                                    </p:animEffect>
                                  </p:childTnLst>
                                </p:cTn>
                              </p:par>
                              <p:par>
                                <p:cTn id="25" presetID="22" presetClass="entr" presetSubtype="2"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right)">
                                      <p:cBhvr>
                                        <p:cTn id="27" dur="500"/>
                                        <p:tgtEl>
                                          <p:spTgt spid="2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wipe(left)">
                                      <p:cBhvr>
                                        <p:cTn id="31"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“Twin Deficits”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2046707388"/>
              </p:ext>
            </p:extLst>
          </p:nvPr>
        </p:nvGraphicFramePr>
        <p:xfrm>
          <a:off x="685800" y="533401"/>
          <a:ext cx="7848599"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5"/>
          <p:cNvSpPr txBox="1">
            <a:spLocks noChangeArrowheads="1"/>
          </p:cNvSpPr>
          <p:nvPr/>
        </p:nvSpPr>
        <p:spPr bwMode="auto">
          <a:xfrm rot="-5400000">
            <a:off x="-941387" y="3021012"/>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dirty="0">
                <a:cs typeface="Arial" charset="0"/>
              </a:rPr>
              <a:t>Percent of GDP</a:t>
            </a:r>
          </a:p>
        </p:txBody>
      </p:sp>
      <p:grpSp>
        <p:nvGrpSpPr>
          <p:cNvPr id="8" name="Group 11"/>
          <p:cNvGrpSpPr>
            <a:grpSpLocks/>
          </p:cNvGrpSpPr>
          <p:nvPr/>
        </p:nvGrpSpPr>
        <p:grpSpPr bwMode="auto">
          <a:xfrm>
            <a:off x="1752600" y="625475"/>
            <a:ext cx="2428875" cy="822325"/>
            <a:chOff x="1993518" y="1642333"/>
            <a:chExt cx="2428875" cy="822325"/>
          </a:xfrm>
        </p:grpSpPr>
        <p:sp>
          <p:nvSpPr>
            <p:cNvPr id="9" name="Text Box 33"/>
            <p:cNvSpPr txBox="1">
              <a:spLocks noChangeArrowheads="1"/>
            </p:cNvSpPr>
            <p:nvPr/>
          </p:nvSpPr>
          <p:spPr bwMode="auto">
            <a:xfrm>
              <a:off x="1993518" y="1642333"/>
              <a:ext cx="21510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U.S. federal budget deficit</a:t>
              </a:r>
            </a:p>
          </p:txBody>
        </p:sp>
        <p:sp>
          <p:nvSpPr>
            <p:cNvPr id="10" name="Line 34"/>
            <p:cNvSpPr>
              <a:spLocks noChangeShapeType="1"/>
            </p:cNvSpPr>
            <p:nvPr/>
          </p:nvSpPr>
          <p:spPr bwMode="auto">
            <a:xfrm>
              <a:off x="4039805" y="2163033"/>
              <a:ext cx="382588"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12"/>
          <p:cNvGrpSpPr>
            <a:grpSpLocks/>
          </p:cNvGrpSpPr>
          <p:nvPr/>
        </p:nvGrpSpPr>
        <p:grpSpPr bwMode="auto">
          <a:xfrm>
            <a:off x="2819400" y="3657600"/>
            <a:ext cx="2681287" cy="768350"/>
            <a:chOff x="3267888" y="4185873"/>
            <a:chExt cx="2681288" cy="768350"/>
          </a:xfrm>
        </p:grpSpPr>
        <p:sp>
          <p:nvSpPr>
            <p:cNvPr id="12" name="Line 47"/>
            <p:cNvSpPr>
              <a:spLocks noChangeShapeType="1"/>
            </p:cNvSpPr>
            <p:nvPr/>
          </p:nvSpPr>
          <p:spPr bwMode="auto">
            <a:xfrm flipV="1">
              <a:off x="4612500" y="4185873"/>
              <a:ext cx="477838"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48"/>
            <p:cNvSpPr txBox="1">
              <a:spLocks noChangeArrowheads="1"/>
            </p:cNvSpPr>
            <p:nvPr/>
          </p:nvSpPr>
          <p:spPr bwMode="auto">
            <a:xfrm>
              <a:off x="3267888" y="4497023"/>
              <a:ext cx="268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U.S. net exports</a:t>
              </a:r>
            </a:p>
          </p:txBody>
        </p:sp>
      </p:grpSp>
      <p:sp>
        <p:nvSpPr>
          <p:cNvPr id="14" name="Text Box 6"/>
          <p:cNvSpPr txBox="1">
            <a:spLocks noChangeArrowheads="1"/>
          </p:cNvSpPr>
          <p:nvPr/>
        </p:nvSpPr>
        <p:spPr bwMode="auto">
          <a:xfrm>
            <a:off x="3924300" y="0"/>
            <a:ext cx="5219700" cy="85407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400" i="1" dirty="0">
                <a:latin typeface="Arial"/>
                <a:cs typeface="Arial"/>
              </a:rPr>
              <a:t>Net exports and the budget deficit often move in opposite directions.</a:t>
            </a:r>
          </a:p>
        </p:txBody>
      </p:sp>
    </p:spTree>
    <p:extLst>
      <p:ext uri="{BB962C8B-B14F-4D97-AF65-F5344CB8AC3E}">
        <p14:creationId xmlns:p14="http://schemas.microsoft.com/office/powerpoint/2010/main" val="39253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a:t>
            </a:r>
            <a:r>
              <a:rPr lang="en-US" dirty="0" smtClean="0"/>
              <a:t>effects of a budget deficit</a:t>
            </a:r>
          </a:p>
          <a:p>
            <a:pPr lvl="1"/>
            <a:r>
              <a:rPr lang="en-US" dirty="0"/>
              <a:t>National saving falls.</a:t>
            </a:r>
          </a:p>
          <a:p>
            <a:pPr lvl="1"/>
            <a:r>
              <a:rPr lang="en-US" dirty="0"/>
              <a:t>The real interest rate rises.</a:t>
            </a:r>
          </a:p>
          <a:p>
            <a:pPr lvl="1"/>
            <a:r>
              <a:rPr lang="en-US" dirty="0"/>
              <a:t>Domestic investment and net capital outflow </a:t>
            </a:r>
            <a:r>
              <a:rPr lang="en-US" dirty="0" smtClean="0"/>
              <a:t>both </a:t>
            </a:r>
            <a:r>
              <a:rPr lang="en-US" dirty="0"/>
              <a:t>fall.</a:t>
            </a:r>
          </a:p>
          <a:p>
            <a:pPr lvl="1"/>
            <a:r>
              <a:rPr lang="en-US" dirty="0"/>
              <a:t>The real exchange rate appreciates.</a:t>
            </a:r>
          </a:p>
          <a:p>
            <a:pPr lvl="1"/>
            <a:r>
              <a:rPr lang="en-US" dirty="0"/>
              <a:t>Net exports fall (or, the trade deficit increases).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445329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3200" dirty="0"/>
              <a:t>One other effect:  </a:t>
            </a:r>
            <a:endParaRPr lang="en-US" sz="3200" dirty="0" smtClean="0"/>
          </a:p>
          <a:p>
            <a:pPr lvl="1"/>
            <a:r>
              <a:rPr lang="en-US" sz="2800" dirty="0" smtClean="0"/>
              <a:t>As </a:t>
            </a:r>
            <a:r>
              <a:rPr lang="en-US" sz="2800" dirty="0"/>
              <a:t>foreigners acquire more domestic assets, </a:t>
            </a:r>
            <a:r>
              <a:rPr lang="en-US" sz="2800" dirty="0" smtClean="0"/>
              <a:t>the </a:t>
            </a:r>
            <a:r>
              <a:rPr lang="en-US" sz="2800" dirty="0"/>
              <a:t>country’s debt to the rest of the world increases.  </a:t>
            </a:r>
          </a:p>
          <a:p>
            <a:pPr marL="0" indent="0">
              <a:buNone/>
            </a:pPr>
            <a:r>
              <a:rPr lang="en-US" sz="2800" i="1" dirty="0">
                <a:solidFill>
                  <a:srgbClr val="C00000"/>
                </a:solidFill>
                <a:latin typeface="Cambria" panose="02040503050406030204" pitchFamily="18" charset="0"/>
              </a:rPr>
              <a:t>Due to many years of budget and trade deficits, </a:t>
            </a:r>
            <a:r>
              <a:rPr lang="en-US" sz="2800" i="1" dirty="0" smtClean="0">
                <a:solidFill>
                  <a:srgbClr val="C00000"/>
                </a:solidFill>
                <a:latin typeface="Cambria" panose="02040503050406030204" pitchFamily="18" charset="0"/>
              </a:rPr>
              <a:t>the </a:t>
            </a:r>
            <a:r>
              <a:rPr lang="en-US" sz="2800" i="1" dirty="0">
                <a:solidFill>
                  <a:srgbClr val="C00000"/>
                </a:solidFill>
                <a:latin typeface="Cambria" panose="02040503050406030204" pitchFamily="18" charset="0"/>
              </a:rPr>
              <a:t>U.S. is now the “world’s largest debtor nation.”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22"/>
          <p:cNvGraphicFramePr>
            <a:graphicFrameLocks noGrp="1"/>
          </p:cNvGraphicFramePr>
          <p:nvPr>
            <p:extLst>
              <p:ext uri="{D42A27DB-BD31-4B8C-83A1-F6EECF244321}">
                <p14:modId xmlns:p14="http://schemas.microsoft.com/office/powerpoint/2010/main" val="3937426635"/>
              </p:ext>
            </p:extLst>
          </p:nvPr>
        </p:nvGraphicFramePr>
        <p:xfrm>
          <a:off x="574675" y="3560763"/>
          <a:ext cx="7975600" cy="2687637"/>
        </p:xfrm>
        <a:graphic>
          <a:graphicData uri="http://schemas.openxmlformats.org/drawingml/2006/table">
            <a:tbl>
              <a:tblPr/>
              <a:tblGrid>
                <a:gridCol w="5438775"/>
                <a:gridCol w="2536825"/>
              </a:tblGrid>
              <a:tr h="875786">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1" u="none" strike="noStrike" cap="none" normalizeH="0" baseline="0" dirty="0" smtClean="0">
                          <a:ln>
                            <a:noFill/>
                          </a:ln>
                          <a:solidFill>
                            <a:schemeClr val="tx1"/>
                          </a:solidFill>
                          <a:effectLst/>
                          <a:latin typeface="Arial" charset="0"/>
                        </a:rPr>
                        <a:t>International Investment Position of the U.S. </a:t>
                      </a:r>
                      <a:br>
                        <a:rPr kumimoji="0" lang="en-US" sz="2500" b="1" i="1" u="none" strike="noStrike" cap="none" normalizeH="0" baseline="0" dirty="0" smtClean="0">
                          <a:ln>
                            <a:noFill/>
                          </a:ln>
                          <a:solidFill>
                            <a:schemeClr val="tx1"/>
                          </a:solidFill>
                          <a:effectLst/>
                          <a:latin typeface="Arial" charset="0"/>
                        </a:rPr>
                      </a:br>
                      <a:r>
                        <a:rPr kumimoji="0" lang="en-US" sz="2400" b="0" i="1" u="none" strike="noStrike" cap="none" normalizeH="0" baseline="0" dirty="0" smtClean="0">
                          <a:ln>
                            <a:noFill/>
                          </a:ln>
                          <a:solidFill>
                            <a:schemeClr val="tx1"/>
                          </a:solidFill>
                          <a:effectLst/>
                          <a:latin typeface="Arial" charset="0"/>
                        </a:rPr>
                        <a:t>30 June 2016</a:t>
                      </a:r>
                    </a:p>
                  </a:txBody>
                  <a:tcPr marL="137160" marR="13716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hMerge="1">
                  <a:txBody>
                    <a:bodyPr/>
                    <a:lstStyle/>
                    <a:p>
                      <a:endParaRPr lang="en-US"/>
                    </a:p>
                  </a:txBody>
                  <a:tcPr/>
                </a:tc>
              </a:tr>
              <a:tr h="603421">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Value of U.S.-owned foreign assets</a:t>
                      </a:r>
                    </a:p>
                  </a:txBody>
                  <a:tcPr marL="137160" marR="13716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$31.6 trillion</a:t>
                      </a:r>
                    </a:p>
                  </a:txBody>
                  <a:tcPr marL="137160" marR="22860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0500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Value of foreign-owned U.S. assets</a:t>
                      </a:r>
                    </a:p>
                  </a:txBody>
                  <a:tcPr marL="137160" marR="13716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$24.1 trillion</a:t>
                      </a:r>
                    </a:p>
                  </a:txBody>
                  <a:tcPr marL="137160" marR="22860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03421">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U.S.’ net debt to the rest of the world</a:t>
                      </a:r>
                    </a:p>
                  </a:txBody>
                  <a:tcPr marL="137160" marR="13716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$ 7.5 trillion</a:t>
                      </a:r>
                    </a:p>
                  </a:txBody>
                  <a:tcPr marL="137160" marR="228600"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extLst>
      <p:ext uri="{BB962C8B-B14F-4D97-AF65-F5344CB8AC3E}">
        <p14:creationId xmlns:p14="http://schemas.microsoft.com/office/powerpoint/2010/main" val="2367967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In an open economy, what determines the real interest rate?  The real exchange rate?  </a:t>
            </a:r>
          </a:p>
          <a:p>
            <a:r>
              <a:rPr lang="en-US" sz="3200" dirty="0"/>
              <a:t>How are the markets for loanable funds and foreign-currency exchange connected?  </a:t>
            </a:r>
          </a:p>
          <a:p>
            <a:r>
              <a:rPr lang="en-US" sz="3200" dirty="0"/>
              <a:t>How do government budget deficits affect the exchange rate and trade balance?  </a:t>
            </a:r>
          </a:p>
          <a:p>
            <a:r>
              <a:rPr lang="en-US" sz="3200" dirty="0"/>
              <a:t>How do other policies or events affect the </a:t>
            </a:r>
            <a:br>
              <a:rPr lang="en-US" sz="3200" dirty="0"/>
            </a:br>
            <a:r>
              <a:rPr lang="en-US" sz="3200" dirty="0"/>
              <a:t>interest rate, exchange rate, and trade balance?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209550" y="-1"/>
            <a:ext cx="8770938" cy="1001713"/>
          </a:xfrm>
          <a:noFill/>
        </p:spPr>
        <p:txBody>
          <a:bodyPr anchor="t">
            <a:normAutofit fontScale="90000"/>
          </a:bodyPr>
          <a:lstStyle/>
          <a:p>
            <a:pPr algn="l" eaLnBrk="1" hangingPunct="1"/>
            <a:r>
              <a:rPr lang="en-US" sz="3200" dirty="0" smtClean="0"/>
              <a:t>The Connection Between Interest Rates and Exchange Rates</a:t>
            </a:r>
            <a:r>
              <a:rPr lang="en-US" sz="3200" i="1" dirty="0" smtClean="0"/>
              <a:t> </a:t>
            </a:r>
          </a:p>
        </p:txBody>
      </p:sp>
      <p:grpSp>
        <p:nvGrpSpPr>
          <p:cNvPr id="24579" name="Group 11"/>
          <p:cNvGrpSpPr>
            <a:grpSpLocks/>
          </p:cNvGrpSpPr>
          <p:nvPr/>
        </p:nvGrpSpPr>
        <p:grpSpPr bwMode="auto">
          <a:xfrm>
            <a:off x="4854575" y="350838"/>
            <a:ext cx="3894138" cy="2741612"/>
            <a:chOff x="2932" y="179"/>
            <a:chExt cx="2453" cy="1727"/>
          </a:xfrm>
        </p:grpSpPr>
        <p:grpSp>
          <p:nvGrpSpPr>
            <p:cNvPr id="24639" name="Group 6"/>
            <p:cNvGrpSpPr>
              <a:grpSpLocks/>
            </p:cNvGrpSpPr>
            <p:nvPr/>
          </p:nvGrpSpPr>
          <p:grpSpPr bwMode="auto">
            <a:xfrm>
              <a:off x="3031" y="455"/>
              <a:ext cx="1828" cy="1322"/>
              <a:chOff x="1098" y="1361"/>
              <a:chExt cx="2116" cy="2027"/>
            </a:xfrm>
          </p:grpSpPr>
          <p:sp>
            <p:nvSpPr>
              <p:cNvPr id="24642"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43"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4640" name="Text Box 9"/>
            <p:cNvSpPr txBox="1">
              <a:spLocks noChangeArrowheads="1"/>
            </p:cNvSpPr>
            <p:nvPr/>
          </p:nvSpPr>
          <p:spPr bwMode="auto">
            <a:xfrm>
              <a:off x="2932" y="179"/>
              <a:ext cx="2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i="1">
                  <a:latin typeface="Arial"/>
                  <a:cs typeface="Arial"/>
                </a:rPr>
                <a:t>r</a:t>
              </a:r>
              <a:endParaRPr lang="en-US" sz="2200" baseline="-25000">
                <a:latin typeface="Arial"/>
                <a:cs typeface="Arial"/>
              </a:endParaRPr>
            </a:p>
          </p:txBody>
        </p:sp>
        <p:sp>
          <p:nvSpPr>
            <p:cNvPr id="24641" name="Text Box 10"/>
            <p:cNvSpPr txBox="1">
              <a:spLocks noChangeArrowheads="1"/>
            </p:cNvSpPr>
            <p:nvPr/>
          </p:nvSpPr>
          <p:spPr bwMode="auto">
            <a:xfrm>
              <a:off x="4817" y="1637"/>
              <a:ext cx="5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i="1">
                  <a:latin typeface="Arial"/>
                  <a:cs typeface="Arial"/>
                </a:rPr>
                <a:t>NCO</a:t>
              </a:r>
              <a:endParaRPr lang="en-US" sz="2200" baseline="-25000">
                <a:latin typeface="Arial"/>
                <a:cs typeface="Arial"/>
              </a:endParaRPr>
            </a:p>
          </p:txBody>
        </p:sp>
      </p:grpSp>
      <p:grpSp>
        <p:nvGrpSpPr>
          <p:cNvPr id="24580" name="Group 18"/>
          <p:cNvGrpSpPr>
            <a:grpSpLocks/>
          </p:cNvGrpSpPr>
          <p:nvPr/>
        </p:nvGrpSpPr>
        <p:grpSpPr bwMode="auto">
          <a:xfrm>
            <a:off x="4818063" y="3492500"/>
            <a:ext cx="4149725" cy="2708275"/>
            <a:chOff x="2909" y="2158"/>
            <a:chExt cx="2614" cy="1706"/>
          </a:xfrm>
        </p:grpSpPr>
        <p:grpSp>
          <p:nvGrpSpPr>
            <p:cNvPr id="24634" name="Group 13"/>
            <p:cNvGrpSpPr>
              <a:grpSpLocks/>
            </p:cNvGrpSpPr>
            <p:nvPr/>
          </p:nvGrpSpPr>
          <p:grpSpPr bwMode="auto">
            <a:xfrm>
              <a:off x="3029" y="2413"/>
              <a:ext cx="1828" cy="1322"/>
              <a:chOff x="1098" y="1361"/>
              <a:chExt cx="2116" cy="2027"/>
            </a:xfrm>
          </p:grpSpPr>
          <p:sp>
            <p:nvSpPr>
              <p:cNvPr id="24637" name="Line 14"/>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38" name="Line 15"/>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4635" name="Text Box 16"/>
            <p:cNvSpPr txBox="1">
              <a:spLocks noChangeArrowheads="1"/>
            </p:cNvSpPr>
            <p:nvPr/>
          </p:nvSpPr>
          <p:spPr bwMode="auto">
            <a:xfrm>
              <a:off x="2909" y="2158"/>
              <a:ext cx="26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i="1">
                  <a:latin typeface="Arial"/>
                  <a:cs typeface="Arial"/>
                </a:rPr>
                <a:t>E</a:t>
              </a:r>
              <a:endParaRPr lang="en-US" sz="2200" baseline="-25000">
                <a:latin typeface="Arial"/>
                <a:cs typeface="Arial"/>
              </a:endParaRPr>
            </a:p>
          </p:txBody>
        </p:sp>
        <p:sp>
          <p:nvSpPr>
            <p:cNvPr id="24636" name="Text Box 17"/>
            <p:cNvSpPr txBox="1">
              <a:spLocks noChangeArrowheads="1"/>
            </p:cNvSpPr>
            <p:nvPr/>
          </p:nvSpPr>
          <p:spPr bwMode="auto">
            <a:xfrm>
              <a:off x="4815" y="3595"/>
              <a:ext cx="7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a:latin typeface="Arial"/>
                  <a:cs typeface="Arial"/>
                </a:rPr>
                <a:t>dollars</a:t>
              </a:r>
              <a:endParaRPr lang="en-US" sz="2200" baseline="-25000">
                <a:latin typeface="Arial"/>
                <a:cs typeface="Arial"/>
              </a:endParaRPr>
            </a:p>
          </p:txBody>
        </p:sp>
      </p:grpSp>
      <p:grpSp>
        <p:nvGrpSpPr>
          <p:cNvPr id="24581" name="Group 21"/>
          <p:cNvGrpSpPr>
            <a:grpSpLocks/>
          </p:cNvGrpSpPr>
          <p:nvPr/>
        </p:nvGrpSpPr>
        <p:grpSpPr bwMode="auto">
          <a:xfrm>
            <a:off x="5959475" y="684213"/>
            <a:ext cx="2232025" cy="1928812"/>
            <a:chOff x="3698" y="389"/>
            <a:chExt cx="1406" cy="1215"/>
          </a:xfrm>
        </p:grpSpPr>
        <p:sp>
          <p:nvSpPr>
            <p:cNvPr id="24632" name="Line 19"/>
            <p:cNvSpPr>
              <a:spLocks noChangeShapeType="1"/>
            </p:cNvSpPr>
            <p:nvPr/>
          </p:nvSpPr>
          <p:spPr bwMode="auto">
            <a:xfrm>
              <a:off x="3698" y="389"/>
              <a:ext cx="811" cy="1088"/>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33" name="Text Box 20"/>
            <p:cNvSpPr txBox="1">
              <a:spLocks noChangeArrowheads="1"/>
            </p:cNvSpPr>
            <p:nvPr/>
          </p:nvSpPr>
          <p:spPr bwMode="auto">
            <a:xfrm>
              <a:off x="4470" y="1335"/>
              <a:ext cx="6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i="1">
                  <a:latin typeface="Arial"/>
                  <a:cs typeface="Arial"/>
                </a:rPr>
                <a:t>NCO</a:t>
              </a:r>
              <a:endParaRPr lang="en-US" sz="2200" b="1" baseline="-25000">
                <a:latin typeface="Arial"/>
                <a:cs typeface="Arial"/>
              </a:endParaRPr>
            </a:p>
          </p:txBody>
        </p:sp>
      </p:grpSp>
      <p:grpSp>
        <p:nvGrpSpPr>
          <p:cNvPr id="24582" name="Group 24"/>
          <p:cNvGrpSpPr>
            <a:grpSpLocks/>
          </p:cNvGrpSpPr>
          <p:nvPr/>
        </p:nvGrpSpPr>
        <p:grpSpPr bwMode="auto">
          <a:xfrm>
            <a:off x="5526088" y="3989388"/>
            <a:ext cx="2968625" cy="1736725"/>
            <a:chOff x="2998" y="2471"/>
            <a:chExt cx="1870" cy="1094"/>
          </a:xfrm>
        </p:grpSpPr>
        <p:sp>
          <p:nvSpPr>
            <p:cNvPr id="24630" name="Line 22"/>
            <p:cNvSpPr>
              <a:spLocks noChangeShapeType="1"/>
            </p:cNvSpPr>
            <p:nvPr/>
          </p:nvSpPr>
          <p:spPr bwMode="auto">
            <a:xfrm>
              <a:off x="2998" y="2471"/>
              <a:ext cx="1186" cy="93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31" name="Text Box 23"/>
            <p:cNvSpPr txBox="1">
              <a:spLocks noChangeArrowheads="1"/>
            </p:cNvSpPr>
            <p:nvPr/>
          </p:nvSpPr>
          <p:spPr bwMode="auto">
            <a:xfrm>
              <a:off x="4161" y="3285"/>
              <a:ext cx="7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200" i="1">
                  <a:latin typeface="Arial"/>
                  <a:cs typeface="Arial"/>
                </a:rPr>
                <a:t>D</a:t>
              </a:r>
              <a:r>
                <a:rPr lang="en-US" sz="2200">
                  <a:latin typeface="Arial"/>
                  <a:cs typeface="Arial"/>
                </a:rPr>
                <a:t> = </a:t>
              </a:r>
              <a:r>
                <a:rPr lang="en-US" sz="2200" i="1">
                  <a:latin typeface="Arial"/>
                  <a:cs typeface="Arial"/>
                </a:rPr>
                <a:t>NX</a:t>
              </a:r>
              <a:endParaRPr lang="en-US" sz="2200" b="1" baseline="-25000">
                <a:latin typeface="Arial"/>
                <a:cs typeface="Arial"/>
              </a:endParaRPr>
            </a:p>
          </p:txBody>
        </p:sp>
      </p:grpSp>
      <p:grpSp>
        <p:nvGrpSpPr>
          <p:cNvPr id="24583" name="Group 69"/>
          <p:cNvGrpSpPr>
            <a:grpSpLocks/>
          </p:cNvGrpSpPr>
          <p:nvPr/>
        </p:nvGrpSpPr>
        <p:grpSpPr bwMode="auto">
          <a:xfrm>
            <a:off x="6791325" y="1800225"/>
            <a:ext cx="1463675" cy="4194175"/>
            <a:chOff x="4278" y="1134"/>
            <a:chExt cx="922" cy="2642"/>
          </a:xfrm>
        </p:grpSpPr>
        <p:sp>
          <p:nvSpPr>
            <p:cNvPr id="24626" name="Text Box 25"/>
            <p:cNvSpPr txBox="1">
              <a:spLocks noChangeArrowheads="1"/>
            </p:cNvSpPr>
            <p:nvPr/>
          </p:nvSpPr>
          <p:spPr bwMode="auto">
            <a:xfrm>
              <a:off x="4318" y="2313"/>
              <a:ext cx="8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200" i="1">
                  <a:latin typeface="Arial"/>
                  <a:cs typeface="Arial"/>
                </a:rPr>
                <a:t>S</a:t>
              </a:r>
              <a:r>
                <a:rPr lang="en-US" sz="2200" b="1" baseline="-25000">
                  <a:latin typeface="Arial"/>
                  <a:cs typeface="Arial"/>
                </a:rPr>
                <a:t>1</a:t>
              </a:r>
              <a:r>
                <a:rPr lang="en-US" sz="2200">
                  <a:latin typeface="Arial"/>
                  <a:cs typeface="Arial"/>
                </a:rPr>
                <a:t> = </a:t>
              </a:r>
              <a:r>
                <a:rPr lang="en-US" sz="2200" i="1">
                  <a:latin typeface="Arial"/>
                  <a:cs typeface="Arial"/>
                </a:rPr>
                <a:t>NCO</a:t>
              </a:r>
              <a:r>
                <a:rPr lang="en-US" sz="2200" b="1" baseline="-25000">
                  <a:latin typeface="Arial"/>
                  <a:cs typeface="Arial"/>
                </a:rPr>
                <a:t>1</a:t>
              </a:r>
            </a:p>
          </p:txBody>
        </p:sp>
        <p:grpSp>
          <p:nvGrpSpPr>
            <p:cNvPr id="24627" name="Group 60"/>
            <p:cNvGrpSpPr>
              <a:grpSpLocks/>
            </p:cNvGrpSpPr>
            <p:nvPr/>
          </p:nvGrpSpPr>
          <p:grpSpPr bwMode="auto">
            <a:xfrm>
              <a:off x="4278" y="1134"/>
              <a:ext cx="1" cy="2642"/>
              <a:chOff x="4278" y="1134"/>
              <a:chExt cx="1" cy="2642"/>
            </a:xfrm>
          </p:grpSpPr>
          <p:sp>
            <p:nvSpPr>
              <p:cNvPr id="24628" name="Line 33"/>
              <p:cNvSpPr>
                <a:spLocks noChangeShapeType="1"/>
              </p:cNvSpPr>
              <p:nvPr/>
            </p:nvSpPr>
            <p:spPr bwMode="auto">
              <a:xfrm flipV="1">
                <a:off x="4279" y="1134"/>
                <a:ext cx="0" cy="126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29" name="Line 27"/>
              <p:cNvSpPr>
                <a:spLocks noChangeShapeType="1"/>
              </p:cNvSpPr>
              <p:nvPr/>
            </p:nvSpPr>
            <p:spPr bwMode="auto">
              <a:xfrm flipV="1">
                <a:off x="4278" y="2363"/>
                <a:ext cx="0" cy="1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grpSp>
        <p:nvGrpSpPr>
          <p:cNvPr id="10" name="Group 70"/>
          <p:cNvGrpSpPr>
            <a:grpSpLocks/>
          </p:cNvGrpSpPr>
          <p:nvPr/>
        </p:nvGrpSpPr>
        <p:grpSpPr bwMode="auto">
          <a:xfrm>
            <a:off x="5883275" y="2886075"/>
            <a:ext cx="379413" cy="3108325"/>
            <a:chOff x="3706" y="1818"/>
            <a:chExt cx="239" cy="1958"/>
          </a:xfrm>
        </p:grpSpPr>
        <p:sp>
          <p:nvSpPr>
            <p:cNvPr id="24623" name="Line 68"/>
            <p:cNvSpPr>
              <a:spLocks noChangeShapeType="1"/>
            </p:cNvSpPr>
            <p:nvPr/>
          </p:nvSpPr>
          <p:spPr bwMode="auto">
            <a:xfrm>
              <a:off x="3933" y="1818"/>
              <a:ext cx="0" cy="55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24" name="Line 31"/>
            <p:cNvSpPr>
              <a:spLocks noChangeShapeType="1"/>
            </p:cNvSpPr>
            <p:nvPr/>
          </p:nvSpPr>
          <p:spPr bwMode="auto">
            <a:xfrm flipV="1">
              <a:off x="3933" y="2363"/>
              <a:ext cx="0" cy="14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25" name="Text Box 32"/>
            <p:cNvSpPr txBox="1">
              <a:spLocks noChangeArrowheads="1"/>
            </p:cNvSpPr>
            <p:nvPr/>
          </p:nvSpPr>
          <p:spPr bwMode="auto">
            <a:xfrm>
              <a:off x="3706" y="2316"/>
              <a:ext cx="23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200" i="1">
                  <a:latin typeface="Arial"/>
                  <a:cs typeface="Arial"/>
                </a:rPr>
                <a:t>S</a:t>
              </a:r>
              <a:r>
                <a:rPr lang="en-US" sz="2200" b="1" baseline="-25000">
                  <a:latin typeface="Arial"/>
                  <a:cs typeface="Arial"/>
                </a:rPr>
                <a:t>2</a:t>
              </a:r>
            </a:p>
          </p:txBody>
        </p:sp>
      </p:grpSp>
      <p:grpSp>
        <p:nvGrpSpPr>
          <p:cNvPr id="24585" name="Group 61"/>
          <p:cNvGrpSpPr>
            <a:grpSpLocks/>
          </p:cNvGrpSpPr>
          <p:nvPr/>
        </p:nvGrpSpPr>
        <p:grpSpPr bwMode="auto">
          <a:xfrm>
            <a:off x="4567238" y="4821238"/>
            <a:ext cx="2286000" cy="338137"/>
            <a:chOff x="2877" y="3037"/>
            <a:chExt cx="1440" cy="213"/>
          </a:xfrm>
        </p:grpSpPr>
        <p:sp>
          <p:nvSpPr>
            <p:cNvPr id="24620" name="Oval 41"/>
            <p:cNvSpPr>
              <a:spLocks noChangeAspect="1" noChangeArrowheads="1"/>
            </p:cNvSpPr>
            <p:nvPr/>
          </p:nvSpPr>
          <p:spPr bwMode="auto">
            <a:xfrm>
              <a:off x="4236" y="3102"/>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24621" name="Line 44"/>
            <p:cNvSpPr>
              <a:spLocks noChangeShapeType="1"/>
            </p:cNvSpPr>
            <p:nvPr/>
          </p:nvSpPr>
          <p:spPr bwMode="auto">
            <a:xfrm flipH="1">
              <a:off x="3155" y="3145"/>
              <a:ext cx="112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22" name="Text Box 46"/>
            <p:cNvSpPr txBox="1">
              <a:spLocks noChangeArrowheads="1"/>
            </p:cNvSpPr>
            <p:nvPr/>
          </p:nvSpPr>
          <p:spPr bwMode="auto">
            <a:xfrm>
              <a:off x="2877" y="3037"/>
              <a:ext cx="257" cy="21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i="1">
                  <a:latin typeface="Arial"/>
                  <a:cs typeface="Arial"/>
                </a:rPr>
                <a:t>E</a:t>
              </a:r>
              <a:r>
                <a:rPr lang="en-US" sz="2200" b="1" baseline="-25000">
                  <a:latin typeface="Arial"/>
                  <a:cs typeface="Arial"/>
                </a:rPr>
                <a:t>1</a:t>
              </a:r>
            </a:p>
          </p:txBody>
        </p:sp>
      </p:grpSp>
      <p:grpSp>
        <p:nvGrpSpPr>
          <p:cNvPr id="12" name="Group 62"/>
          <p:cNvGrpSpPr>
            <a:grpSpLocks/>
          </p:cNvGrpSpPr>
          <p:nvPr/>
        </p:nvGrpSpPr>
        <p:grpSpPr bwMode="auto">
          <a:xfrm>
            <a:off x="4594225" y="4389438"/>
            <a:ext cx="1712913" cy="338137"/>
            <a:chOff x="2894" y="2765"/>
            <a:chExt cx="1079" cy="213"/>
          </a:xfrm>
        </p:grpSpPr>
        <p:sp>
          <p:nvSpPr>
            <p:cNvPr id="24617" name="Oval 42"/>
            <p:cNvSpPr>
              <a:spLocks noChangeAspect="1" noChangeArrowheads="1"/>
            </p:cNvSpPr>
            <p:nvPr/>
          </p:nvSpPr>
          <p:spPr bwMode="auto">
            <a:xfrm>
              <a:off x="3892" y="2832"/>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24618" name="Line 45"/>
            <p:cNvSpPr>
              <a:spLocks noChangeShapeType="1"/>
            </p:cNvSpPr>
            <p:nvPr/>
          </p:nvSpPr>
          <p:spPr bwMode="auto">
            <a:xfrm flipH="1">
              <a:off x="3155" y="2872"/>
              <a:ext cx="77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19" name="Text Box 47"/>
            <p:cNvSpPr txBox="1">
              <a:spLocks noChangeArrowheads="1"/>
            </p:cNvSpPr>
            <p:nvPr/>
          </p:nvSpPr>
          <p:spPr bwMode="auto">
            <a:xfrm>
              <a:off x="2894" y="2765"/>
              <a:ext cx="237" cy="21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b="1" i="1">
                  <a:latin typeface="Arial"/>
                  <a:cs typeface="Arial"/>
                </a:rPr>
                <a:t>E</a:t>
              </a:r>
              <a:r>
                <a:rPr lang="en-US" sz="2200" b="1" baseline="-25000">
                  <a:latin typeface="Arial"/>
                  <a:cs typeface="Arial"/>
                </a:rPr>
                <a:t>2</a:t>
              </a:r>
            </a:p>
          </p:txBody>
        </p:sp>
      </p:grpSp>
      <p:grpSp>
        <p:nvGrpSpPr>
          <p:cNvPr id="24587" name="Group 57"/>
          <p:cNvGrpSpPr>
            <a:grpSpLocks/>
          </p:cNvGrpSpPr>
          <p:nvPr/>
        </p:nvGrpSpPr>
        <p:grpSpPr bwMode="auto">
          <a:xfrm>
            <a:off x="4652963" y="1593852"/>
            <a:ext cx="2200275" cy="369888"/>
            <a:chOff x="2931" y="1004"/>
            <a:chExt cx="1386" cy="233"/>
          </a:xfrm>
        </p:grpSpPr>
        <p:sp>
          <p:nvSpPr>
            <p:cNvPr id="24614" name="Line 37"/>
            <p:cNvSpPr>
              <a:spLocks noChangeShapeType="1"/>
            </p:cNvSpPr>
            <p:nvPr/>
          </p:nvSpPr>
          <p:spPr bwMode="auto">
            <a:xfrm flipH="1">
              <a:off x="3160" y="1132"/>
              <a:ext cx="112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15" name="Oval 39"/>
            <p:cNvSpPr>
              <a:spLocks noChangeAspect="1" noChangeArrowheads="1"/>
            </p:cNvSpPr>
            <p:nvPr/>
          </p:nvSpPr>
          <p:spPr bwMode="auto">
            <a:xfrm>
              <a:off x="4236" y="108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24616" name="Text Box 48"/>
            <p:cNvSpPr txBox="1">
              <a:spLocks noChangeArrowheads="1"/>
            </p:cNvSpPr>
            <p:nvPr/>
          </p:nvSpPr>
          <p:spPr bwMode="auto">
            <a:xfrm>
              <a:off x="2931" y="1004"/>
              <a:ext cx="197" cy="23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1</a:t>
              </a:r>
            </a:p>
          </p:txBody>
        </p:sp>
      </p:grpSp>
      <p:grpSp>
        <p:nvGrpSpPr>
          <p:cNvPr id="14" name="Group 63"/>
          <p:cNvGrpSpPr>
            <a:grpSpLocks/>
          </p:cNvGrpSpPr>
          <p:nvPr/>
        </p:nvGrpSpPr>
        <p:grpSpPr bwMode="auto">
          <a:xfrm>
            <a:off x="4651375" y="862014"/>
            <a:ext cx="1595438" cy="369888"/>
            <a:chOff x="2930" y="543"/>
            <a:chExt cx="1005" cy="233"/>
          </a:xfrm>
        </p:grpSpPr>
        <p:sp>
          <p:nvSpPr>
            <p:cNvPr id="24612" name="Line 38"/>
            <p:cNvSpPr>
              <a:spLocks noChangeShapeType="1"/>
            </p:cNvSpPr>
            <p:nvPr/>
          </p:nvSpPr>
          <p:spPr bwMode="auto">
            <a:xfrm flipH="1">
              <a:off x="3160" y="671"/>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613" name="Text Box 49"/>
            <p:cNvSpPr txBox="1">
              <a:spLocks noChangeArrowheads="1"/>
            </p:cNvSpPr>
            <p:nvPr/>
          </p:nvSpPr>
          <p:spPr bwMode="auto">
            <a:xfrm>
              <a:off x="2930" y="543"/>
              <a:ext cx="197" cy="23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2</a:t>
              </a:r>
            </a:p>
          </p:txBody>
        </p:sp>
      </p:grpSp>
      <p:sp>
        <p:nvSpPr>
          <p:cNvPr id="135218" name="Text Box 50"/>
          <p:cNvSpPr txBox="1">
            <a:spLocks noChangeArrowheads="1"/>
          </p:cNvSpPr>
          <p:nvPr/>
        </p:nvSpPr>
        <p:spPr bwMode="auto">
          <a:xfrm>
            <a:off x="152399" y="901700"/>
            <a:ext cx="4498975" cy="550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25000"/>
              </a:spcBef>
            </a:pPr>
            <a:r>
              <a:rPr lang="en-US" sz="2200" dirty="0">
                <a:latin typeface="Arial"/>
                <a:cs typeface="Arial"/>
              </a:rPr>
              <a:t>Anything that increases </a:t>
            </a:r>
            <a:r>
              <a:rPr lang="en-US" sz="2200" b="1" i="1" dirty="0">
                <a:latin typeface="Arial"/>
                <a:cs typeface="Arial"/>
              </a:rPr>
              <a:t>r</a:t>
            </a:r>
          </a:p>
          <a:p>
            <a:pPr eaLnBrk="1" hangingPunct="1">
              <a:lnSpc>
                <a:spcPct val="105000"/>
              </a:lnSpc>
              <a:spcBef>
                <a:spcPct val="25000"/>
              </a:spcBef>
            </a:pPr>
            <a:r>
              <a:rPr lang="en-US" sz="2200" dirty="0">
                <a:latin typeface="Arial"/>
                <a:cs typeface="Arial"/>
              </a:rPr>
              <a:t>will reduce </a:t>
            </a:r>
            <a:r>
              <a:rPr lang="en-US" sz="2200" i="1" dirty="0">
                <a:latin typeface="Arial"/>
                <a:cs typeface="Arial"/>
              </a:rPr>
              <a:t>NCO</a:t>
            </a:r>
          </a:p>
          <a:p>
            <a:pPr eaLnBrk="1" hangingPunct="1">
              <a:lnSpc>
                <a:spcPct val="105000"/>
              </a:lnSpc>
              <a:spcBef>
                <a:spcPct val="25000"/>
              </a:spcBef>
            </a:pPr>
            <a:r>
              <a:rPr lang="en-US" sz="2200" dirty="0">
                <a:latin typeface="Arial"/>
                <a:cs typeface="Arial"/>
              </a:rPr>
              <a:t>and the supply of dollars in the foreign exchange market.  </a:t>
            </a:r>
          </a:p>
          <a:p>
            <a:pPr eaLnBrk="1" hangingPunct="1">
              <a:lnSpc>
                <a:spcPct val="105000"/>
              </a:lnSpc>
              <a:spcBef>
                <a:spcPct val="25000"/>
              </a:spcBef>
            </a:pPr>
            <a:r>
              <a:rPr lang="en-US" sz="2200" dirty="0">
                <a:latin typeface="Arial"/>
                <a:cs typeface="Arial"/>
              </a:rPr>
              <a:t>Result: </a:t>
            </a:r>
            <a:r>
              <a:rPr lang="en-US" sz="2200" dirty="0" smtClean="0">
                <a:latin typeface="Arial"/>
                <a:cs typeface="Arial"/>
              </a:rPr>
              <a:t>The </a:t>
            </a:r>
            <a:r>
              <a:rPr lang="en-US" sz="2200" dirty="0">
                <a:latin typeface="Arial"/>
                <a:cs typeface="Arial"/>
              </a:rPr>
              <a:t>real exchange rate appreciates.  </a:t>
            </a:r>
            <a:endParaRPr lang="en-US" sz="2200" dirty="0" smtClean="0">
              <a:latin typeface="Arial"/>
              <a:cs typeface="Arial"/>
            </a:endParaRPr>
          </a:p>
          <a:p>
            <a:pPr eaLnBrk="1" hangingPunct="1">
              <a:lnSpc>
                <a:spcPct val="105000"/>
              </a:lnSpc>
              <a:spcBef>
                <a:spcPct val="20000"/>
              </a:spcBef>
            </a:pPr>
            <a:r>
              <a:rPr lang="en-US" sz="2200" i="1" dirty="0">
                <a:solidFill>
                  <a:schemeClr val="accent6">
                    <a:lumMod val="50000"/>
                  </a:schemeClr>
                </a:solidFill>
                <a:latin typeface="Arial"/>
                <a:cs typeface="Arial"/>
              </a:rPr>
              <a:t>Keep in mind: The LF market </a:t>
            </a:r>
            <a:r>
              <a:rPr lang="en-US" sz="2200" i="1" dirty="0">
                <a:solidFill>
                  <a:schemeClr val="bg1">
                    <a:lumMod val="65000"/>
                  </a:schemeClr>
                </a:solidFill>
                <a:latin typeface="Arial"/>
                <a:cs typeface="Arial"/>
              </a:rPr>
              <a:t>(not shown) </a:t>
            </a:r>
            <a:r>
              <a:rPr lang="en-US" sz="2200" i="1" dirty="0">
                <a:solidFill>
                  <a:schemeClr val="accent6">
                    <a:lumMod val="50000"/>
                  </a:schemeClr>
                </a:solidFill>
                <a:latin typeface="Arial"/>
                <a:cs typeface="Arial"/>
              </a:rPr>
              <a:t>determines </a:t>
            </a:r>
            <a:r>
              <a:rPr lang="en-US" sz="2200" b="1" i="1" dirty="0">
                <a:solidFill>
                  <a:schemeClr val="accent6">
                    <a:lumMod val="50000"/>
                  </a:schemeClr>
                </a:solidFill>
                <a:latin typeface="Arial"/>
                <a:cs typeface="Arial"/>
              </a:rPr>
              <a:t>r</a:t>
            </a:r>
            <a:r>
              <a:rPr lang="en-US" sz="2200" i="1" dirty="0">
                <a:solidFill>
                  <a:schemeClr val="accent6">
                    <a:lumMod val="50000"/>
                  </a:schemeClr>
                </a:solidFill>
                <a:latin typeface="Arial"/>
                <a:cs typeface="Arial"/>
              </a:rPr>
              <a:t>.  </a:t>
            </a:r>
          </a:p>
          <a:p>
            <a:pPr eaLnBrk="1" hangingPunct="1">
              <a:lnSpc>
                <a:spcPct val="105000"/>
              </a:lnSpc>
              <a:spcBef>
                <a:spcPct val="20000"/>
              </a:spcBef>
            </a:pPr>
            <a:r>
              <a:rPr lang="en-US" sz="2200" i="1" dirty="0">
                <a:solidFill>
                  <a:schemeClr val="accent6">
                    <a:lumMod val="50000"/>
                  </a:schemeClr>
                </a:solidFill>
                <a:latin typeface="Arial"/>
                <a:cs typeface="Arial"/>
              </a:rPr>
              <a:t>This value of </a:t>
            </a:r>
            <a:r>
              <a:rPr lang="en-US" sz="2200" b="1" i="1" dirty="0">
                <a:solidFill>
                  <a:schemeClr val="accent6">
                    <a:lumMod val="50000"/>
                  </a:schemeClr>
                </a:solidFill>
                <a:latin typeface="Arial"/>
                <a:cs typeface="Arial"/>
              </a:rPr>
              <a:t>r</a:t>
            </a:r>
            <a:r>
              <a:rPr lang="en-US" sz="2200" i="1" dirty="0">
                <a:solidFill>
                  <a:schemeClr val="accent6">
                    <a:lumMod val="50000"/>
                  </a:schemeClr>
                </a:solidFill>
                <a:latin typeface="Arial"/>
                <a:cs typeface="Arial"/>
              </a:rPr>
              <a:t>  then determines NCO </a:t>
            </a:r>
            <a:r>
              <a:rPr lang="en-US" sz="2200" i="1" dirty="0" smtClean="0">
                <a:solidFill>
                  <a:schemeClr val="bg1">
                    <a:lumMod val="65000"/>
                  </a:schemeClr>
                </a:solidFill>
                <a:latin typeface="Arial"/>
                <a:cs typeface="Arial"/>
              </a:rPr>
              <a:t>(</a:t>
            </a:r>
            <a:r>
              <a:rPr lang="en-US" sz="2200" i="1" dirty="0">
                <a:solidFill>
                  <a:schemeClr val="bg1">
                    <a:lumMod val="65000"/>
                  </a:schemeClr>
                </a:solidFill>
                <a:latin typeface="Arial"/>
                <a:cs typeface="Arial"/>
              </a:rPr>
              <a:t>shown in upper graph).</a:t>
            </a:r>
          </a:p>
          <a:p>
            <a:pPr eaLnBrk="1" hangingPunct="1">
              <a:lnSpc>
                <a:spcPct val="105000"/>
              </a:lnSpc>
              <a:spcBef>
                <a:spcPct val="20000"/>
              </a:spcBef>
            </a:pPr>
            <a:r>
              <a:rPr lang="en-US" sz="2200" i="1" dirty="0">
                <a:solidFill>
                  <a:schemeClr val="accent6">
                    <a:lumMod val="50000"/>
                  </a:schemeClr>
                </a:solidFill>
                <a:latin typeface="Arial"/>
                <a:cs typeface="Arial"/>
              </a:rPr>
              <a:t>This value of NCO then determines supply of dollars in foreign exchange market </a:t>
            </a:r>
            <a:r>
              <a:rPr lang="en-US" sz="2200" i="1" dirty="0">
                <a:solidFill>
                  <a:schemeClr val="bg1">
                    <a:lumMod val="65000"/>
                  </a:schemeClr>
                </a:solidFill>
                <a:latin typeface="Arial"/>
                <a:cs typeface="Arial"/>
              </a:rPr>
              <a:t>(in lower graph).</a:t>
            </a:r>
            <a:endParaRPr lang="en-US" sz="2200" dirty="0">
              <a:solidFill>
                <a:schemeClr val="bg1">
                  <a:lumMod val="65000"/>
                </a:schemeClr>
              </a:solidFill>
              <a:latin typeface="Arial"/>
              <a:cs typeface="Arial"/>
            </a:endParaRPr>
          </a:p>
        </p:txBody>
      </p:sp>
      <p:grpSp>
        <p:nvGrpSpPr>
          <p:cNvPr id="24590" name="Group 58"/>
          <p:cNvGrpSpPr>
            <a:grpSpLocks/>
          </p:cNvGrpSpPr>
          <p:nvPr/>
        </p:nvGrpSpPr>
        <p:grpSpPr bwMode="auto">
          <a:xfrm>
            <a:off x="6805616" y="2663825"/>
            <a:ext cx="979488" cy="730250"/>
            <a:chOff x="4287" y="1678"/>
            <a:chExt cx="617" cy="460"/>
          </a:xfrm>
        </p:grpSpPr>
        <p:sp>
          <p:nvSpPr>
            <p:cNvPr id="24610" name="Rectangle 52"/>
            <p:cNvSpPr>
              <a:spLocks noChangeArrowheads="1"/>
            </p:cNvSpPr>
            <p:nvPr/>
          </p:nvSpPr>
          <p:spPr bwMode="auto">
            <a:xfrm>
              <a:off x="4427" y="1916"/>
              <a:ext cx="47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5000"/>
                </a:lnSpc>
                <a:spcBef>
                  <a:spcPct val="50000"/>
                </a:spcBef>
              </a:pPr>
              <a:r>
                <a:rPr lang="en-US" sz="2200" i="1">
                  <a:latin typeface="Arial"/>
                  <a:cs typeface="Arial"/>
                </a:rPr>
                <a:t>NCO</a:t>
              </a:r>
              <a:r>
                <a:rPr lang="en-US" sz="2200" b="1" baseline="-25000">
                  <a:latin typeface="Arial"/>
                  <a:cs typeface="Arial"/>
                </a:rPr>
                <a:t>1</a:t>
              </a:r>
            </a:p>
          </p:txBody>
        </p:sp>
        <p:sp>
          <p:nvSpPr>
            <p:cNvPr id="24611" name="Arc 56"/>
            <p:cNvSpPr>
              <a:spLocks/>
            </p:cNvSpPr>
            <p:nvPr/>
          </p:nvSpPr>
          <p:spPr bwMode="auto">
            <a:xfrm flipH="1" flipV="1">
              <a:off x="4287" y="1678"/>
              <a:ext cx="219"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16" name="Group 67"/>
          <p:cNvGrpSpPr>
            <a:grpSpLocks/>
          </p:cNvGrpSpPr>
          <p:nvPr/>
        </p:nvGrpSpPr>
        <p:grpSpPr bwMode="auto">
          <a:xfrm>
            <a:off x="5362575" y="1001713"/>
            <a:ext cx="944563" cy="2509837"/>
            <a:chOff x="3378" y="631"/>
            <a:chExt cx="595" cy="1581"/>
          </a:xfrm>
        </p:grpSpPr>
        <p:grpSp>
          <p:nvGrpSpPr>
            <p:cNvPr id="24604" name="Group 59"/>
            <p:cNvGrpSpPr>
              <a:grpSpLocks/>
            </p:cNvGrpSpPr>
            <p:nvPr/>
          </p:nvGrpSpPr>
          <p:grpSpPr bwMode="auto">
            <a:xfrm>
              <a:off x="3378" y="1693"/>
              <a:ext cx="540" cy="519"/>
              <a:chOff x="3378" y="1693"/>
              <a:chExt cx="540" cy="519"/>
            </a:xfrm>
          </p:grpSpPr>
          <p:sp>
            <p:nvSpPr>
              <p:cNvPr id="24608" name="Rectangle 53"/>
              <p:cNvSpPr>
                <a:spLocks noChangeArrowheads="1"/>
              </p:cNvSpPr>
              <p:nvPr/>
            </p:nvSpPr>
            <p:spPr bwMode="auto">
              <a:xfrm>
                <a:off x="3378" y="1932"/>
                <a:ext cx="47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91440">
                <a:spAutoFit/>
              </a:bodyPr>
              <a:lstStyle/>
              <a:p>
                <a:pPr>
                  <a:lnSpc>
                    <a:spcPct val="105000"/>
                  </a:lnSpc>
                  <a:spcBef>
                    <a:spcPct val="50000"/>
                  </a:spcBef>
                </a:pPr>
                <a:r>
                  <a:rPr lang="en-US" sz="2200" i="1">
                    <a:latin typeface="Arial"/>
                    <a:cs typeface="Arial"/>
                  </a:rPr>
                  <a:t>NCO</a:t>
                </a:r>
                <a:r>
                  <a:rPr lang="en-US" sz="2200" b="1" baseline="-25000">
                    <a:latin typeface="Arial"/>
                    <a:cs typeface="Arial"/>
                  </a:rPr>
                  <a:t>2</a:t>
                </a:r>
              </a:p>
            </p:txBody>
          </p:sp>
          <p:sp>
            <p:nvSpPr>
              <p:cNvPr id="24609" name="Arc 54"/>
              <p:cNvSpPr>
                <a:spLocks/>
              </p:cNvSpPr>
              <p:nvPr/>
            </p:nvSpPr>
            <p:spPr bwMode="auto">
              <a:xfrm flipV="1">
                <a:off x="3726" y="1693"/>
                <a:ext cx="192"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24605" name="Group 66"/>
            <p:cNvGrpSpPr>
              <a:grpSpLocks/>
            </p:cNvGrpSpPr>
            <p:nvPr/>
          </p:nvGrpSpPr>
          <p:grpSpPr bwMode="auto">
            <a:xfrm>
              <a:off x="3892" y="631"/>
              <a:ext cx="81" cy="1187"/>
              <a:chOff x="3892" y="631"/>
              <a:chExt cx="81" cy="1187"/>
            </a:xfrm>
          </p:grpSpPr>
          <p:sp>
            <p:nvSpPr>
              <p:cNvPr id="24606" name="Oval 40"/>
              <p:cNvSpPr>
                <a:spLocks noChangeAspect="1" noChangeArrowheads="1"/>
              </p:cNvSpPr>
              <p:nvPr/>
            </p:nvSpPr>
            <p:spPr bwMode="auto">
              <a:xfrm>
                <a:off x="3892" y="631"/>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24607" name="Line 65"/>
              <p:cNvSpPr>
                <a:spLocks noChangeShapeType="1"/>
              </p:cNvSpPr>
              <p:nvPr/>
            </p:nvSpPr>
            <p:spPr bwMode="auto">
              <a:xfrm flipV="1">
                <a:off x="3933" y="669"/>
                <a:ext cx="0" cy="114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sp>
        <p:nvSpPr>
          <p:cNvPr id="135239" name="Line 71"/>
          <p:cNvSpPr>
            <a:spLocks noChangeShapeType="1"/>
          </p:cNvSpPr>
          <p:nvPr/>
        </p:nvSpPr>
        <p:spPr bwMode="auto">
          <a:xfrm rot="16200000" flipV="1">
            <a:off x="6516688" y="2501900"/>
            <a:ext cx="0" cy="530225"/>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35240" name="Line 72"/>
          <p:cNvSpPr>
            <a:spLocks noChangeShapeType="1"/>
          </p:cNvSpPr>
          <p:nvPr/>
        </p:nvSpPr>
        <p:spPr bwMode="auto">
          <a:xfrm flipV="1">
            <a:off x="5095875" y="1077913"/>
            <a:ext cx="3175" cy="701675"/>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35242" name="Line 74"/>
          <p:cNvSpPr>
            <a:spLocks noChangeShapeType="1"/>
          </p:cNvSpPr>
          <p:nvPr/>
        </p:nvSpPr>
        <p:spPr bwMode="auto">
          <a:xfrm flipV="1">
            <a:off x="5121275" y="4564063"/>
            <a:ext cx="0" cy="425450"/>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24595" name="Group 75"/>
          <p:cNvGrpSpPr>
            <a:grpSpLocks/>
          </p:cNvGrpSpPr>
          <p:nvPr/>
        </p:nvGrpSpPr>
        <p:grpSpPr bwMode="auto">
          <a:xfrm>
            <a:off x="6813553" y="5772150"/>
            <a:ext cx="979488" cy="730250"/>
            <a:chOff x="4287" y="1678"/>
            <a:chExt cx="617" cy="460"/>
          </a:xfrm>
        </p:grpSpPr>
        <p:sp>
          <p:nvSpPr>
            <p:cNvPr id="24602" name="Rectangle 76"/>
            <p:cNvSpPr>
              <a:spLocks noChangeArrowheads="1"/>
            </p:cNvSpPr>
            <p:nvPr/>
          </p:nvSpPr>
          <p:spPr bwMode="auto">
            <a:xfrm>
              <a:off x="4427" y="1916"/>
              <a:ext cx="47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5000"/>
                </a:lnSpc>
                <a:spcBef>
                  <a:spcPct val="50000"/>
                </a:spcBef>
              </a:pPr>
              <a:r>
                <a:rPr lang="en-US" sz="2200" i="1">
                  <a:latin typeface="Arial"/>
                  <a:cs typeface="Arial"/>
                </a:rPr>
                <a:t>NCO</a:t>
              </a:r>
              <a:r>
                <a:rPr lang="en-US" sz="2200" b="1" baseline="-25000">
                  <a:latin typeface="Arial"/>
                  <a:cs typeface="Arial"/>
                </a:rPr>
                <a:t>1</a:t>
              </a:r>
            </a:p>
          </p:txBody>
        </p:sp>
        <p:sp>
          <p:nvSpPr>
            <p:cNvPr id="24603" name="Arc 77"/>
            <p:cNvSpPr>
              <a:spLocks/>
            </p:cNvSpPr>
            <p:nvPr/>
          </p:nvSpPr>
          <p:spPr bwMode="auto">
            <a:xfrm flipH="1" flipV="1">
              <a:off x="4287" y="1678"/>
              <a:ext cx="219"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20" name="Group 79"/>
          <p:cNvGrpSpPr>
            <a:grpSpLocks/>
          </p:cNvGrpSpPr>
          <p:nvPr/>
        </p:nvGrpSpPr>
        <p:grpSpPr bwMode="auto">
          <a:xfrm>
            <a:off x="5370513" y="5795963"/>
            <a:ext cx="857250" cy="823912"/>
            <a:chOff x="3378" y="1693"/>
            <a:chExt cx="540" cy="519"/>
          </a:xfrm>
        </p:grpSpPr>
        <p:sp>
          <p:nvSpPr>
            <p:cNvPr id="24600" name="Rectangle 80"/>
            <p:cNvSpPr>
              <a:spLocks noChangeArrowheads="1"/>
            </p:cNvSpPr>
            <p:nvPr/>
          </p:nvSpPr>
          <p:spPr bwMode="auto">
            <a:xfrm>
              <a:off x="3378" y="1932"/>
              <a:ext cx="47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91440">
              <a:spAutoFit/>
            </a:bodyPr>
            <a:lstStyle/>
            <a:p>
              <a:pPr>
                <a:lnSpc>
                  <a:spcPct val="105000"/>
                </a:lnSpc>
                <a:spcBef>
                  <a:spcPct val="50000"/>
                </a:spcBef>
              </a:pPr>
              <a:r>
                <a:rPr lang="en-US" sz="2200" i="1">
                  <a:latin typeface="Arial"/>
                  <a:cs typeface="Arial"/>
                </a:rPr>
                <a:t>NCO</a:t>
              </a:r>
              <a:r>
                <a:rPr lang="en-US" sz="2200" b="1" baseline="-25000">
                  <a:latin typeface="Arial"/>
                  <a:cs typeface="Arial"/>
                </a:rPr>
                <a:t>2</a:t>
              </a:r>
            </a:p>
          </p:txBody>
        </p:sp>
        <p:sp>
          <p:nvSpPr>
            <p:cNvPr id="24601" name="Arc 81"/>
            <p:cNvSpPr>
              <a:spLocks/>
            </p:cNvSpPr>
            <p:nvPr/>
          </p:nvSpPr>
          <p:spPr bwMode="auto">
            <a:xfrm flipV="1">
              <a:off x="3726" y="1693"/>
              <a:ext cx="192"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sp>
        <p:nvSpPr>
          <p:cNvPr id="2459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20</a:t>
            </a:fld>
            <a:endParaRPr lang="en-US" dirty="0"/>
          </a:p>
        </p:txBody>
      </p:sp>
    </p:spTree>
    <p:extLst>
      <p:ext uri="{BB962C8B-B14F-4D97-AF65-F5344CB8AC3E}">
        <p14:creationId xmlns:p14="http://schemas.microsoft.com/office/powerpoint/2010/main" val="32353348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18">
                                            <p:txEl>
                                              <p:pRg st="0" end="0"/>
                                            </p:txEl>
                                          </p:spTgt>
                                        </p:tgtEl>
                                        <p:attrNameLst>
                                          <p:attrName>style.visibility</p:attrName>
                                        </p:attrNameLst>
                                      </p:cBhvr>
                                      <p:to>
                                        <p:strVal val="visible"/>
                                      </p:to>
                                    </p:set>
                                    <p:animEffect transition="in" filter="wipe(left)">
                                      <p:cBhvr>
                                        <p:cTn id="7" dur="500"/>
                                        <p:tgtEl>
                                          <p:spTgt spid="135218">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5240"/>
                                        </p:tgtEl>
                                        <p:attrNameLst>
                                          <p:attrName>style.visibility</p:attrName>
                                        </p:attrNameLst>
                                      </p:cBhvr>
                                      <p:to>
                                        <p:strVal val="visible"/>
                                      </p:to>
                                    </p:set>
                                    <p:animEffect transition="in" filter="wipe(down)">
                                      <p:cBhvr>
                                        <p:cTn id="11" dur="500"/>
                                        <p:tgtEl>
                                          <p:spTgt spid="13524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5218">
                                            <p:txEl>
                                              <p:pRg st="1" end="1"/>
                                            </p:txEl>
                                          </p:spTgt>
                                        </p:tgtEl>
                                        <p:attrNameLst>
                                          <p:attrName>style.visibility</p:attrName>
                                        </p:attrNameLst>
                                      </p:cBhvr>
                                      <p:to>
                                        <p:strVal val="visible"/>
                                      </p:to>
                                    </p:set>
                                    <p:animEffect transition="in" filter="wipe(left)">
                                      <p:cBhvr>
                                        <p:cTn id="20" dur="500"/>
                                        <p:tgtEl>
                                          <p:spTgt spid="135218">
                                            <p:txEl>
                                              <p:pRg st="1" end="1"/>
                                            </p:txEl>
                                          </p:spTgt>
                                        </p:tgtEl>
                                      </p:cBhvr>
                                    </p:animEffect>
                                  </p:childTnLst>
                                </p:cTn>
                              </p:par>
                            </p:childTnLst>
                          </p:cTn>
                        </p:par>
                        <p:par>
                          <p:cTn id="21" fill="hold" nodeType="afterGroup">
                            <p:stCondLst>
                              <p:cond delay="500"/>
                            </p:stCondLst>
                            <p:childTnLst>
                              <p:par>
                                <p:cTn id="22" presetID="18" presetClass="entr" presetSubtype="12"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5239"/>
                                        </p:tgtEl>
                                        <p:attrNameLst>
                                          <p:attrName>style.visibility</p:attrName>
                                        </p:attrNameLst>
                                      </p:cBhvr>
                                      <p:to>
                                        <p:strVal val="visible"/>
                                      </p:to>
                                    </p:set>
                                    <p:animEffect transition="in" filter="wipe(right)">
                                      <p:cBhvr>
                                        <p:cTn id="27" dur="500"/>
                                        <p:tgtEl>
                                          <p:spTgt spid="1352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218">
                                            <p:txEl>
                                              <p:pRg st="2" end="2"/>
                                            </p:txEl>
                                          </p:spTgt>
                                        </p:tgtEl>
                                        <p:attrNameLst>
                                          <p:attrName>style.visibility</p:attrName>
                                        </p:attrNameLst>
                                      </p:cBhvr>
                                      <p:to>
                                        <p:strVal val="visible"/>
                                      </p:to>
                                    </p:set>
                                    <p:animEffect transition="in" filter="wipe(left)">
                                      <p:cBhvr>
                                        <p:cTn id="32" dur="500"/>
                                        <p:tgtEl>
                                          <p:spTgt spid="135218">
                                            <p:txEl>
                                              <p:pRg st="2" end="2"/>
                                            </p:txEl>
                                          </p:spTgt>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par>
                          <p:cTn id="37" fill="hold" nodeType="afterGroup">
                            <p:stCondLst>
                              <p:cond delay="1000"/>
                            </p:stCondLst>
                            <p:childTnLst>
                              <p:par>
                                <p:cTn id="38" presetID="18" presetClass="entr" presetSubtype="12"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strips(down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5218">
                                            <p:txEl>
                                              <p:pRg st="3" end="3"/>
                                            </p:txEl>
                                          </p:spTgt>
                                        </p:tgtEl>
                                        <p:attrNameLst>
                                          <p:attrName>style.visibility</p:attrName>
                                        </p:attrNameLst>
                                      </p:cBhvr>
                                      <p:to>
                                        <p:strVal val="visible"/>
                                      </p:to>
                                    </p:set>
                                    <p:animEffect transition="in" filter="wipe(left)">
                                      <p:cBhvr>
                                        <p:cTn id="45" dur="500"/>
                                        <p:tgtEl>
                                          <p:spTgt spid="135218">
                                            <p:txEl>
                                              <p:pRg st="3" end="3"/>
                                            </p:txEl>
                                          </p:spTgt>
                                        </p:tgtEl>
                                      </p:cBhvr>
                                    </p:animEffect>
                                  </p:childTnLst>
                                </p:cTn>
                              </p:par>
                            </p:childTnLst>
                          </p:cTn>
                        </p:par>
                        <p:par>
                          <p:cTn id="46" fill="hold" nodeType="afterGroup">
                            <p:stCondLst>
                              <p:cond delay="1500"/>
                            </p:stCondLst>
                            <p:childTnLst>
                              <p:par>
                                <p:cTn id="47" presetID="22" presetClass="entr" presetSubtype="2"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right)">
                                      <p:cBhvr>
                                        <p:cTn id="49" dur="500"/>
                                        <p:tgtEl>
                                          <p:spTgt spid="1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35242"/>
                                        </p:tgtEl>
                                        <p:attrNameLst>
                                          <p:attrName>style.visibility</p:attrName>
                                        </p:attrNameLst>
                                      </p:cBhvr>
                                      <p:to>
                                        <p:strVal val="visible"/>
                                      </p:to>
                                    </p:set>
                                    <p:animEffect transition="in" filter="wipe(down)">
                                      <p:cBhvr>
                                        <p:cTn id="52" dur="500"/>
                                        <p:tgtEl>
                                          <p:spTgt spid="1352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5218">
                                            <p:txEl>
                                              <p:pRg st="4" end="4"/>
                                            </p:txEl>
                                          </p:spTgt>
                                        </p:tgtEl>
                                        <p:attrNameLst>
                                          <p:attrName>style.visibility</p:attrName>
                                        </p:attrNameLst>
                                      </p:cBhvr>
                                      <p:to>
                                        <p:strVal val="visible"/>
                                      </p:to>
                                    </p:set>
                                    <p:animEffect transition="in" filter="wipe(left)">
                                      <p:cBhvr>
                                        <p:cTn id="57" dur="500"/>
                                        <p:tgtEl>
                                          <p:spTgt spid="135218">
                                            <p:txEl>
                                              <p:pRg st="4" end="4"/>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5218">
                                            <p:txEl>
                                              <p:pRg st="5" end="5"/>
                                            </p:txEl>
                                          </p:spTgt>
                                        </p:tgtEl>
                                        <p:attrNameLst>
                                          <p:attrName>style.visibility</p:attrName>
                                        </p:attrNameLst>
                                      </p:cBhvr>
                                      <p:to>
                                        <p:strVal val="visible"/>
                                      </p:to>
                                    </p:set>
                                    <p:animEffect transition="in" filter="wipe(left)">
                                      <p:cBhvr>
                                        <p:cTn id="61" dur="500"/>
                                        <p:tgtEl>
                                          <p:spTgt spid="135218">
                                            <p:txEl>
                                              <p:pRg st="5" end="5"/>
                                            </p:txEl>
                                          </p:spTgt>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35218">
                                            <p:txEl>
                                              <p:pRg st="6" end="6"/>
                                            </p:txEl>
                                          </p:spTgt>
                                        </p:tgtEl>
                                        <p:attrNameLst>
                                          <p:attrName>style.visibility</p:attrName>
                                        </p:attrNameLst>
                                      </p:cBhvr>
                                      <p:to>
                                        <p:strVal val="visible"/>
                                      </p:to>
                                    </p:set>
                                    <p:animEffect transition="in" filter="wipe(left)">
                                      <p:cBhvr>
                                        <p:cTn id="65" dur="500"/>
                                        <p:tgtEl>
                                          <p:spTgt spid="1352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18" grpId="0" uiExpand="1" build="p"/>
      <p:bldP spid="135239" grpId="0" uiExpand="1" animBg="1"/>
      <p:bldP spid="135240" grpId="0" uiExpand="1" animBg="1"/>
      <p:bldP spid="1352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3	</a:t>
            </a:r>
            <a:r>
              <a:rPr lang="en-US" sz="2800" dirty="0">
                <a:solidFill>
                  <a:schemeClr val="accent6">
                    <a:lumMod val="50000"/>
                  </a:schemeClr>
                </a:solidFill>
              </a:rPr>
              <a:t>	</a:t>
            </a:r>
            <a:r>
              <a:rPr lang="en-US" sz="2800" dirty="0">
                <a:solidFill>
                  <a:srgbClr val="AE1221"/>
                </a:solidFill>
              </a:rPr>
              <a:t>Investment incentives</a:t>
            </a:r>
            <a:endParaRPr lang="en-US" sz="2800" dirty="0"/>
          </a:p>
        </p:txBody>
      </p:sp>
      <p:sp>
        <p:nvSpPr>
          <p:cNvPr id="3" name="Content Placeholder 2"/>
          <p:cNvSpPr>
            <a:spLocks noGrp="1"/>
          </p:cNvSpPr>
          <p:nvPr>
            <p:ph idx="1"/>
          </p:nvPr>
        </p:nvSpPr>
        <p:spPr/>
        <p:txBody>
          <a:bodyPr>
            <a:noAutofit/>
          </a:bodyPr>
          <a:lstStyle/>
          <a:p>
            <a:pPr marL="0" indent="0">
              <a:buNone/>
            </a:pPr>
            <a:r>
              <a:rPr lang="en-US" sz="3000" dirty="0">
                <a:solidFill>
                  <a:schemeClr val="accent6">
                    <a:lumMod val="50000"/>
                  </a:schemeClr>
                </a:solidFill>
              </a:rPr>
              <a:t>Suppose the government provides new </a:t>
            </a:r>
            <a:r>
              <a:rPr lang="en-US" sz="3000" dirty="0" smtClean="0">
                <a:solidFill>
                  <a:schemeClr val="accent6">
                    <a:lumMod val="50000"/>
                  </a:schemeClr>
                </a:solidFill>
              </a:rPr>
              <a:t>tax </a:t>
            </a:r>
            <a:r>
              <a:rPr lang="en-US" sz="3000" dirty="0">
                <a:solidFill>
                  <a:schemeClr val="accent6">
                    <a:lumMod val="50000"/>
                  </a:schemeClr>
                </a:solidFill>
              </a:rPr>
              <a:t>incentives to encourage investment.  </a:t>
            </a:r>
          </a:p>
          <a:p>
            <a:pPr marL="0" indent="0">
              <a:buNone/>
            </a:pPr>
            <a:r>
              <a:rPr lang="en-US" sz="3000" dirty="0">
                <a:solidFill>
                  <a:schemeClr val="accent6">
                    <a:lumMod val="50000"/>
                  </a:schemeClr>
                </a:solidFill>
              </a:rPr>
              <a:t>Use the appropriate diagrams to determine how this policy would affect:</a:t>
            </a:r>
          </a:p>
          <a:p>
            <a:r>
              <a:rPr lang="en-US" sz="3000" dirty="0">
                <a:solidFill>
                  <a:schemeClr val="tx1"/>
                </a:solidFill>
              </a:rPr>
              <a:t>the real interest rate</a:t>
            </a:r>
          </a:p>
          <a:p>
            <a:r>
              <a:rPr lang="en-US" sz="3000" dirty="0">
                <a:solidFill>
                  <a:schemeClr val="tx1"/>
                </a:solidFill>
              </a:rPr>
              <a:t>net capital outflow</a:t>
            </a:r>
          </a:p>
          <a:p>
            <a:r>
              <a:rPr lang="en-US" sz="3000" dirty="0">
                <a:solidFill>
                  <a:schemeClr val="tx1"/>
                </a:solidFill>
              </a:rPr>
              <a:t>the real exchange rate</a:t>
            </a:r>
          </a:p>
          <a:p>
            <a:r>
              <a:rPr lang="en-US" sz="3000" dirty="0">
                <a:solidFill>
                  <a:schemeClr val="tx1"/>
                </a:solidFill>
              </a:rPr>
              <a:t>net exports</a:t>
            </a:r>
          </a:p>
          <a:p>
            <a:pPr marL="0" indent="0">
              <a:buNone/>
            </a:pPr>
            <a:endParaRPr lang="en-US" sz="30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938881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3	</a:t>
            </a:r>
            <a:r>
              <a:rPr lang="en-US" sz="2800" dirty="0">
                <a:solidFill>
                  <a:schemeClr val="accent6">
                    <a:lumMod val="50000"/>
                  </a:schemeClr>
                </a:solidFill>
              </a:rPr>
              <a:t>	</a:t>
            </a:r>
            <a:r>
              <a:rPr lang="en-US" sz="2800" dirty="0" smtClean="0">
                <a:solidFill>
                  <a:srgbClr val="AE1221"/>
                </a:solidFill>
              </a:rPr>
              <a:t>Answers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7" name="Group 8"/>
          <p:cNvGrpSpPr>
            <a:grpSpLocks/>
          </p:cNvGrpSpPr>
          <p:nvPr/>
        </p:nvGrpSpPr>
        <p:grpSpPr bwMode="auto">
          <a:xfrm>
            <a:off x="1174750" y="3179762"/>
            <a:ext cx="2578100" cy="2119313"/>
            <a:chOff x="3678" y="1961"/>
            <a:chExt cx="1289" cy="1153"/>
          </a:xfrm>
        </p:grpSpPr>
        <p:sp>
          <p:nvSpPr>
            <p:cNvPr id="8" name="Line 9"/>
            <p:cNvSpPr>
              <a:spLocks noChangeShapeType="1"/>
            </p:cNvSpPr>
            <p:nvPr/>
          </p:nvSpPr>
          <p:spPr bwMode="auto">
            <a:xfrm>
              <a:off x="3678" y="1961"/>
              <a:ext cx="991" cy="97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9" name="Text Box 10"/>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D</a:t>
              </a:r>
              <a:r>
                <a:rPr lang="en-US" sz="2400" b="1" baseline="-25000">
                  <a:latin typeface="Arial"/>
                  <a:cs typeface="Arial"/>
                </a:rPr>
                <a:t>1</a:t>
              </a:r>
            </a:p>
          </p:txBody>
        </p:sp>
      </p:grpSp>
      <p:grpSp>
        <p:nvGrpSpPr>
          <p:cNvPr id="10" name="Group 11"/>
          <p:cNvGrpSpPr>
            <a:grpSpLocks/>
          </p:cNvGrpSpPr>
          <p:nvPr/>
        </p:nvGrpSpPr>
        <p:grpSpPr bwMode="auto">
          <a:xfrm>
            <a:off x="4978400" y="2227262"/>
            <a:ext cx="3905250" cy="3749675"/>
            <a:chOff x="3148" y="1437"/>
            <a:chExt cx="2460" cy="2362"/>
          </a:xfrm>
        </p:grpSpPr>
        <p:grpSp>
          <p:nvGrpSpPr>
            <p:cNvPr id="11" name="Group 12"/>
            <p:cNvGrpSpPr>
              <a:grpSpLocks/>
            </p:cNvGrpSpPr>
            <p:nvPr/>
          </p:nvGrpSpPr>
          <p:grpSpPr bwMode="auto">
            <a:xfrm>
              <a:off x="3247" y="1713"/>
              <a:ext cx="1828" cy="1938"/>
              <a:chOff x="1098" y="1361"/>
              <a:chExt cx="2116" cy="2027"/>
            </a:xfrm>
          </p:grpSpPr>
          <p:sp>
            <p:nvSpPr>
              <p:cNvPr id="14"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5"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2" name="Text Box 15"/>
            <p:cNvSpPr txBox="1">
              <a:spLocks noChangeArrowheads="1"/>
            </p:cNvSpPr>
            <p:nvPr/>
          </p:nvSpPr>
          <p:spPr bwMode="auto">
            <a:xfrm>
              <a:off x="3148" y="1437"/>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endParaRPr lang="en-US" sz="2400" baseline="-25000">
                <a:latin typeface="Arial"/>
                <a:cs typeface="Arial"/>
              </a:endParaRPr>
            </a:p>
          </p:txBody>
        </p:sp>
        <p:sp>
          <p:nvSpPr>
            <p:cNvPr id="13" name="Text Box 16"/>
            <p:cNvSpPr txBox="1">
              <a:spLocks noChangeArrowheads="1"/>
            </p:cNvSpPr>
            <p:nvPr/>
          </p:nvSpPr>
          <p:spPr bwMode="auto">
            <a:xfrm>
              <a:off x="5040" y="3511"/>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NCO</a:t>
              </a:r>
              <a:endParaRPr lang="en-US" sz="2400" baseline="-25000">
                <a:latin typeface="Arial"/>
                <a:cs typeface="Arial"/>
              </a:endParaRPr>
            </a:p>
          </p:txBody>
        </p:sp>
      </p:grpSp>
      <p:grpSp>
        <p:nvGrpSpPr>
          <p:cNvPr id="16" name="Group 56"/>
          <p:cNvGrpSpPr>
            <a:grpSpLocks/>
          </p:cNvGrpSpPr>
          <p:nvPr/>
        </p:nvGrpSpPr>
        <p:grpSpPr bwMode="auto">
          <a:xfrm>
            <a:off x="5786437" y="3008312"/>
            <a:ext cx="2378075" cy="2424113"/>
            <a:chOff x="3655" y="2179"/>
            <a:chExt cx="1498" cy="1527"/>
          </a:xfrm>
        </p:grpSpPr>
        <p:sp>
          <p:nvSpPr>
            <p:cNvPr id="17" name="Line 17"/>
            <p:cNvSpPr>
              <a:spLocks noChangeShapeType="1"/>
            </p:cNvSpPr>
            <p:nvPr/>
          </p:nvSpPr>
          <p:spPr bwMode="auto">
            <a:xfrm>
              <a:off x="3655" y="2179"/>
              <a:ext cx="991"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8" name="Text Box 18"/>
            <p:cNvSpPr txBox="1">
              <a:spLocks noChangeArrowheads="1"/>
            </p:cNvSpPr>
            <p:nvPr/>
          </p:nvSpPr>
          <p:spPr bwMode="auto">
            <a:xfrm>
              <a:off x="4573" y="3418"/>
              <a:ext cx="5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NCO</a:t>
              </a:r>
              <a:endParaRPr lang="en-US" sz="2400" b="1" baseline="-25000">
                <a:latin typeface="Arial"/>
                <a:cs typeface="Arial"/>
              </a:endParaRPr>
            </a:p>
          </p:txBody>
        </p:sp>
      </p:grpSp>
      <p:sp>
        <p:nvSpPr>
          <p:cNvPr id="19" name="Text Box 22"/>
          <p:cNvSpPr txBox="1">
            <a:spLocks noChangeArrowheads="1"/>
          </p:cNvSpPr>
          <p:nvPr/>
        </p:nvSpPr>
        <p:spPr bwMode="auto">
          <a:xfrm>
            <a:off x="5505450" y="2027237"/>
            <a:ext cx="297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latin typeface="Arial"/>
                <a:cs typeface="Arial"/>
              </a:rPr>
              <a:t>Net capital outflow</a:t>
            </a:r>
          </a:p>
        </p:txBody>
      </p:sp>
      <p:grpSp>
        <p:nvGrpSpPr>
          <p:cNvPr id="20" name="Group 23"/>
          <p:cNvGrpSpPr>
            <a:grpSpLocks/>
          </p:cNvGrpSpPr>
          <p:nvPr/>
        </p:nvGrpSpPr>
        <p:grpSpPr bwMode="auto">
          <a:xfrm>
            <a:off x="708025" y="2224087"/>
            <a:ext cx="3830637" cy="3749675"/>
            <a:chOff x="458" y="1435"/>
            <a:chExt cx="2413" cy="2362"/>
          </a:xfrm>
        </p:grpSpPr>
        <p:grpSp>
          <p:nvGrpSpPr>
            <p:cNvPr id="21" name="Group 24"/>
            <p:cNvGrpSpPr>
              <a:grpSpLocks/>
            </p:cNvGrpSpPr>
            <p:nvPr/>
          </p:nvGrpSpPr>
          <p:grpSpPr bwMode="auto">
            <a:xfrm>
              <a:off x="565" y="1711"/>
              <a:ext cx="1964" cy="1938"/>
              <a:chOff x="1098" y="1361"/>
              <a:chExt cx="2116" cy="2027"/>
            </a:xfrm>
          </p:grpSpPr>
          <p:sp>
            <p:nvSpPr>
              <p:cNvPr id="24" name="Line 25"/>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5" name="Line 26"/>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2" name="Text Box 27"/>
            <p:cNvSpPr txBox="1">
              <a:spLocks noChangeArrowheads="1"/>
            </p:cNvSpPr>
            <p:nvPr/>
          </p:nvSpPr>
          <p:spPr bwMode="auto">
            <a:xfrm>
              <a:off x="458" y="143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endParaRPr lang="en-US" sz="2400" baseline="-25000">
                <a:latin typeface="Arial"/>
                <a:cs typeface="Arial"/>
              </a:endParaRPr>
            </a:p>
          </p:txBody>
        </p:sp>
        <p:sp>
          <p:nvSpPr>
            <p:cNvPr id="23" name="Text Box 28"/>
            <p:cNvSpPr txBox="1">
              <a:spLocks noChangeArrowheads="1"/>
            </p:cNvSpPr>
            <p:nvPr/>
          </p:nvSpPr>
          <p:spPr bwMode="auto">
            <a:xfrm>
              <a:off x="2497" y="3509"/>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LF</a:t>
              </a:r>
              <a:endParaRPr lang="en-US" sz="2400" baseline="-25000">
                <a:latin typeface="Arial"/>
                <a:cs typeface="Arial"/>
              </a:endParaRPr>
            </a:p>
          </p:txBody>
        </p:sp>
      </p:grpSp>
      <p:grpSp>
        <p:nvGrpSpPr>
          <p:cNvPr id="26" name="Group 29"/>
          <p:cNvGrpSpPr>
            <a:grpSpLocks/>
          </p:cNvGrpSpPr>
          <p:nvPr/>
        </p:nvGrpSpPr>
        <p:grpSpPr bwMode="auto">
          <a:xfrm>
            <a:off x="1674812" y="2746375"/>
            <a:ext cx="1833563" cy="2662237"/>
            <a:chOff x="1025" y="1764"/>
            <a:chExt cx="1155" cy="1677"/>
          </a:xfrm>
        </p:grpSpPr>
        <p:sp>
          <p:nvSpPr>
            <p:cNvPr id="27" name="Line 30"/>
            <p:cNvSpPr>
              <a:spLocks noChangeShapeType="1"/>
            </p:cNvSpPr>
            <p:nvPr/>
          </p:nvSpPr>
          <p:spPr bwMode="auto">
            <a:xfrm flipV="1">
              <a:off x="1025" y="2001"/>
              <a:ext cx="90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8" name="Text Box 31"/>
            <p:cNvSpPr txBox="1">
              <a:spLocks noChangeArrowheads="1"/>
            </p:cNvSpPr>
            <p:nvPr/>
          </p:nvSpPr>
          <p:spPr bwMode="auto">
            <a:xfrm>
              <a:off x="1856" y="1764"/>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S</a:t>
              </a:r>
              <a:r>
                <a:rPr lang="en-US" sz="2400" b="1" baseline="-25000">
                  <a:latin typeface="Arial"/>
                  <a:cs typeface="Arial"/>
                </a:rPr>
                <a:t>1</a:t>
              </a:r>
            </a:p>
          </p:txBody>
        </p:sp>
      </p:grpSp>
      <p:sp>
        <p:nvSpPr>
          <p:cNvPr id="29" name="Text Box 34"/>
          <p:cNvSpPr txBox="1">
            <a:spLocks noChangeArrowheads="1"/>
          </p:cNvSpPr>
          <p:nvPr/>
        </p:nvSpPr>
        <p:spPr bwMode="auto">
          <a:xfrm>
            <a:off x="1468437" y="2024062"/>
            <a:ext cx="243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latin typeface="Arial"/>
                <a:cs typeface="Arial"/>
              </a:rPr>
              <a:t>Loanable funds</a:t>
            </a:r>
          </a:p>
        </p:txBody>
      </p:sp>
      <p:sp>
        <p:nvSpPr>
          <p:cNvPr id="30" name="Line 35"/>
          <p:cNvSpPr>
            <a:spLocks noChangeShapeType="1"/>
          </p:cNvSpPr>
          <p:nvPr/>
        </p:nvSpPr>
        <p:spPr bwMode="auto">
          <a:xfrm>
            <a:off x="627062" y="1868487"/>
            <a:ext cx="8278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31" name="Group 57"/>
          <p:cNvGrpSpPr>
            <a:grpSpLocks/>
          </p:cNvGrpSpPr>
          <p:nvPr/>
        </p:nvGrpSpPr>
        <p:grpSpPr bwMode="auto">
          <a:xfrm>
            <a:off x="460375" y="4071943"/>
            <a:ext cx="1992312" cy="369888"/>
            <a:chOff x="300" y="2849"/>
            <a:chExt cx="1255" cy="233"/>
          </a:xfrm>
        </p:grpSpPr>
        <p:sp>
          <p:nvSpPr>
            <p:cNvPr id="32" name="Text Box 32"/>
            <p:cNvSpPr txBox="1">
              <a:spLocks noChangeArrowheads="1"/>
            </p:cNvSpPr>
            <p:nvPr/>
          </p:nvSpPr>
          <p:spPr bwMode="auto">
            <a:xfrm>
              <a:off x="300" y="2849"/>
              <a:ext cx="2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1</a:t>
              </a:r>
            </a:p>
          </p:txBody>
        </p:sp>
        <p:sp>
          <p:nvSpPr>
            <p:cNvPr id="33" name="Oval 32"/>
            <p:cNvSpPr>
              <a:spLocks noChangeAspect="1" noChangeArrowheads="1"/>
            </p:cNvSpPr>
            <p:nvPr/>
          </p:nvSpPr>
          <p:spPr bwMode="auto">
            <a:xfrm>
              <a:off x="1474" y="2930"/>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34" name="Line 36"/>
            <p:cNvSpPr>
              <a:spLocks noChangeShapeType="1"/>
            </p:cNvSpPr>
            <p:nvPr/>
          </p:nvSpPr>
          <p:spPr bwMode="auto">
            <a:xfrm flipH="1">
              <a:off x="565" y="2974"/>
              <a:ext cx="9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35" name="Group 59"/>
          <p:cNvGrpSpPr>
            <a:grpSpLocks/>
          </p:cNvGrpSpPr>
          <p:nvPr/>
        </p:nvGrpSpPr>
        <p:grpSpPr bwMode="auto">
          <a:xfrm>
            <a:off x="2393950" y="4071937"/>
            <a:ext cx="4421187" cy="1670050"/>
            <a:chOff x="1518" y="2849"/>
            <a:chExt cx="2785" cy="1052"/>
          </a:xfrm>
        </p:grpSpPr>
        <p:sp>
          <p:nvSpPr>
            <p:cNvPr id="36" name="Text Box 19"/>
            <p:cNvSpPr txBox="1">
              <a:spLocks noChangeArrowheads="1"/>
            </p:cNvSpPr>
            <p:nvPr/>
          </p:nvSpPr>
          <p:spPr bwMode="auto">
            <a:xfrm>
              <a:off x="3014" y="284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1</a:t>
              </a:r>
            </a:p>
          </p:txBody>
        </p:sp>
        <p:sp>
          <p:nvSpPr>
            <p:cNvPr id="37" name="Line 20"/>
            <p:cNvSpPr>
              <a:spLocks noChangeShapeType="1"/>
            </p:cNvSpPr>
            <p:nvPr/>
          </p:nvSpPr>
          <p:spPr bwMode="auto">
            <a:xfrm flipH="1">
              <a:off x="3248" y="2974"/>
              <a:ext cx="101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8" name="Oval 21"/>
            <p:cNvSpPr>
              <a:spLocks noChangeAspect="1" noChangeArrowheads="1"/>
            </p:cNvSpPr>
            <p:nvPr/>
          </p:nvSpPr>
          <p:spPr bwMode="auto">
            <a:xfrm>
              <a:off x="4222" y="2932"/>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39" name="Line 41"/>
            <p:cNvSpPr>
              <a:spLocks noChangeShapeType="1"/>
            </p:cNvSpPr>
            <p:nvPr/>
          </p:nvSpPr>
          <p:spPr bwMode="auto">
            <a:xfrm>
              <a:off x="1518" y="2973"/>
              <a:ext cx="149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0" name="Line 42"/>
            <p:cNvSpPr>
              <a:spLocks noChangeShapeType="1"/>
            </p:cNvSpPr>
            <p:nvPr/>
          </p:nvSpPr>
          <p:spPr bwMode="auto">
            <a:xfrm>
              <a:off x="4261" y="2971"/>
              <a:ext cx="0" cy="93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41" name="Group 68"/>
          <p:cNvGrpSpPr>
            <a:grpSpLocks/>
          </p:cNvGrpSpPr>
          <p:nvPr/>
        </p:nvGrpSpPr>
        <p:grpSpPr bwMode="auto">
          <a:xfrm>
            <a:off x="2752725" y="3490917"/>
            <a:ext cx="3613150" cy="369888"/>
            <a:chOff x="1744" y="2406"/>
            <a:chExt cx="2276" cy="233"/>
          </a:xfrm>
        </p:grpSpPr>
        <p:sp>
          <p:nvSpPr>
            <p:cNvPr id="42" name="Text Box 38"/>
            <p:cNvSpPr txBox="1">
              <a:spLocks noChangeArrowheads="1"/>
            </p:cNvSpPr>
            <p:nvPr/>
          </p:nvSpPr>
          <p:spPr bwMode="auto">
            <a:xfrm>
              <a:off x="3015" y="2406"/>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2</a:t>
              </a:r>
            </a:p>
          </p:txBody>
        </p:sp>
        <p:sp>
          <p:nvSpPr>
            <p:cNvPr id="43" name="Oval 39"/>
            <p:cNvSpPr>
              <a:spLocks noChangeAspect="1" noChangeArrowheads="1"/>
            </p:cNvSpPr>
            <p:nvPr/>
          </p:nvSpPr>
          <p:spPr bwMode="auto">
            <a:xfrm>
              <a:off x="3939" y="2491"/>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44" name="Line 40"/>
            <p:cNvSpPr>
              <a:spLocks noChangeShapeType="1"/>
            </p:cNvSpPr>
            <p:nvPr/>
          </p:nvSpPr>
          <p:spPr bwMode="auto">
            <a:xfrm>
              <a:off x="3247" y="2531"/>
              <a:ext cx="73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5" name="Line 44"/>
            <p:cNvSpPr>
              <a:spLocks noChangeShapeType="1"/>
            </p:cNvSpPr>
            <p:nvPr/>
          </p:nvSpPr>
          <p:spPr bwMode="auto">
            <a:xfrm flipV="1">
              <a:off x="1744" y="2534"/>
              <a:ext cx="126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46" name="Group 45"/>
          <p:cNvGrpSpPr>
            <a:grpSpLocks/>
          </p:cNvGrpSpPr>
          <p:nvPr/>
        </p:nvGrpSpPr>
        <p:grpSpPr bwMode="auto">
          <a:xfrm>
            <a:off x="1854200" y="2881312"/>
            <a:ext cx="2578100" cy="2119313"/>
            <a:chOff x="3678" y="1961"/>
            <a:chExt cx="1289" cy="1153"/>
          </a:xfrm>
        </p:grpSpPr>
        <p:sp>
          <p:nvSpPr>
            <p:cNvPr id="47" name="Line 46"/>
            <p:cNvSpPr>
              <a:spLocks noChangeShapeType="1"/>
            </p:cNvSpPr>
            <p:nvPr/>
          </p:nvSpPr>
          <p:spPr bwMode="auto">
            <a:xfrm>
              <a:off x="3678" y="1961"/>
              <a:ext cx="991" cy="97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8" name="Text Box 47"/>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D</a:t>
              </a:r>
              <a:r>
                <a:rPr lang="en-US" sz="2400" b="1" baseline="-25000">
                  <a:latin typeface="Arial"/>
                  <a:cs typeface="Arial"/>
                </a:rPr>
                <a:t>2</a:t>
              </a:r>
            </a:p>
          </p:txBody>
        </p:sp>
      </p:grpSp>
      <p:grpSp>
        <p:nvGrpSpPr>
          <p:cNvPr id="49" name="Group 58"/>
          <p:cNvGrpSpPr>
            <a:grpSpLocks/>
          </p:cNvGrpSpPr>
          <p:nvPr/>
        </p:nvGrpSpPr>
        <p:grpSpPr bwMode="auto">
          <a:xfrm>
            <a:off x="457200" y="3492505"/>
            <a:ext cx="2357437" cy="369888"/>
            <a:chOff x="298" y="2484"/>
            <a:chExt cx="1485" cy="233"/>
          </a:xfrm>
        </p:grpSpPr>
        <p:sp>
          <p:nvSpPr>
            <p:cNvPr id="50" name="Text Box 37"/>
            <p:cNvSpPr txBox="1">
              <a:spLocks noChangeArrowheads="1"/>
            </p:cNvSpPr>
            <p:nvPr/>
          </p:nvSpPr>
          <p:spPr bwMode="auto">
            <a:xfrm>
              <a:off x="298" y="2484"/>
              <a:ext cx="2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2</a:t>
              </a:r>
            </a:p>
          </p:txBody>
        </p:sp>
        <p:sp>
          <p:nvSpPr>
            <p:cNvPr id="51" name="Line 48"/>
            <p:cNvSpPr>
              <a:spLocks noChangeShapeType="1"/>
            </p:cNvSpPr>
            <p:nvPr/>
          </p:nvSpPr>
          <p:spPr bwMode="auto">
            <a:xfrm flipH="1">
              <a:off x="565" y="2611"/>
              <a:ext cx="117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2" name="Oval 49"/>
            <p:cNvSpPr>
              <a:spLocks noChangeAspect="1" noChangeArrowheads="1"/>
            </p:cNvSpPr>
            <p:nvPr/>
          </p:nvSpPr>
          <p:spPr bwMode="auto">
            <a:xfrm>
              <a:off x="1702" y="2567"/>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53" name="Line 50"/>
          <p:cNvSpPr>
            <a:spLocks noChangeShapeType="1"/>
          </p:cNvSpPr>
          <p:nvPr/>
        </p:nvSpPr>
        <p:spPr bwMode="auto">
          <a:xfrm flipV="1">
            <a:off x="981075" y="3698875"/>
            <a:ext cx="0" cy="554037"/>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4" name="Line 51"/>
          <p:cNvSpPr>
            <a:spLocks noChangeShapeType="1"/>
          </p:cNvSpPr>
          <p:nvPr/>
        </p:nvSpPr>
        <p:spPr bwMode="auto">
          <a:xfrm flipV="1">
            <a:off x="5246687" y="3703637"/>
            <a:ext cx="0" cy="554038"/>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5" name="Line 52"/>
          <p:cNvSpPr>
            <a:spLocks noChangeShapeType="1"/>
          </p:cNvSpPr>
          <p:nvPr/>
        </p:nvSpPr>
        <p:spPr bwMode="auto">
          <a:xfrm rot="16200000" flipV="1">
            <a:off x="6525419" y="5418931"/>
            <a:ext cx="0" cy="427037"/>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6" name="Text Box 55"/>
          <p:cNvSpPr txBox="1">
            <a:spLocks noChangeArrowheads="1"/>
          </p:cNvSpPr>
          <p:nvPr/>
        </p:nvSpPr>
        <p:spPr bwMode="auto">
          <a:xfrm>
            <a:off x="3324228" y="1360487"/>
            <a:ext cx="558164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pPr>
            <a:r>
              <a:rPr lang="en-US" sz="2500" b="1" i="1" dirty="0">
                <a:latin typeface="Arial"/>
                <a:cs typeface="Arial"/>
              </a:rPr>
              <a:t>r</a:t>
            </a:r>
            <a:r>
              <a:rPr lang="en-US" sz="2500" dirty="0">
                <a:latin typeface="Arial"/>
                <a:cs typeface="Arial"/>
              </a:rPr>
              <a:t> rises, </a:t>
            </a:r>
            <a:r>
              <a:rPr lang="en-US" sz="2500" dirty="0" smtClean="0">
                <a:latin typeface="Arial"/>
                <a:cs typeface="Arial"/>
              </a:rPr>
              <a:t>causing </a:t>
            </a:r>
            <a:r>
              <a:rPr lang="en-US" sz="2500" i="1" dirty="0">
                <a:latin typeface="Arial"/>
                <a:cs typeface="Arial"/>
              </a:rPr>
              <a:t>NCO</a:t>
            </a:r>
            <a:r>
              <a:rPr lang="en-US" sz="2500" dirty="0">
                <a:latin typeface="Arial"/>
                <a:cs typeface="Arial"/>
              </a:rPr>
              <a:t> to fall.  </a:t>
            </a:r>
          </a:p>
        </p:txBody>
      </p:sp>
      <p:grpSp>
        <p:nvGrpSpPr>
          <p:cNvPr id="57" name="Group 61"/>
          <p:cNvGrpSpPr>
            <a:grpSpLocks/>
          </p:cNvGrpSpPr>
          <p:nvPr/>
        </p:nvGrpSpPr>
        <p:grpSpPr bwMode="auto">
          <a:xfrm>
            <a:off x="6753228" y="5543550"/>
            <a:ext cx="979488" cy="730250"/>
            <a:chOff x="4287" y="1678"/>
            <a:chExt cx="617" cy="460"/>
          </a:xfrm>
        </p:grpSpPr>
        <p:sp>
          <p:nvSpPr>
            <p:cNvPr id="58" name="Rectangle 62"/>
            <p:cNvSpPr>
              <a:spLocks noChangeArrowheads="1"/>
            </p:cNvSpPr>
            <p:nvPr/>
          </p:nvSpPr>
          <p:spPr bwMode="auto">
            <a:xfrm>
              <a:off x="4427" y="1916"/>
              <a:ext cx="47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5000"/>
                </a:lnSpc>
                <a:spcBef>
                  <a:spcPct val="50000"/>
                </a:spcBef>
              </a:pPr>
              <a:r>
                <a:rPr lang="en-US" sz="2200" i="1">
                  <a:latin typeface="Arial"/>
                  <a:cs typeface="Arial"/>
                </a:rPr>
                <a:t>NCO</a:t>
              </a:r>
              <a:r>
                <a:rPr lang="en-US" sz="2200" b="1" baseline="-25000">
                  <a:latin typeface="Arial"/>
                  <a:cs typeface="Arial"/>
                </a:rPr>
                <a:t>1</a:t>
              </a:r>
            </a:p>
          </p:txBody>
        </p:sp>
        <p:sp>
          <p:nvSpPr>
            <p:cNvPr id="59" name="Arc 63"/>
            <p:cNvSpPr>
              <a:spLocks/>
            </p:cNvSpPr>
            <p:nvPr/>
          </p:nvSpPr>
          <p:spPr bwMode="auto">
            <a:xfrm flipH="1" flipV="1">
              <a:off x="4287" y="1678"/>
              <a:ext cx="219"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rot="10800000" wrap="none" anchor="ctr"/>
            <a:lstStyle/>
            <a:p>
              <a:endParaRPr lang="en-US">
                <a:latin typeface="Arial"/>
                <a:cs typeface="Arial"/>
              </a:endParaRPr>
            </a:p>
          </p:txBody>
        </p:sp>
      </p:grpSp>
      <p:grpSp>
        <p:nvGrpSpPr>
          <p:cNvPr id="60" name="Group 69"/>
          <p:cNvGrpSpPr>
            <a:grpSpLocks/>
          </p:cNvGrpSpPr>
          <p:nvPr/>
        </p:nvGrpSpPr>
        <p:grpSpPr bwMode="auto">
          <a:xfrm>
            <a:off x="5454650" y="3684587"/>
            <a:ext cx="857250" cy="2684463"/>
            <a:chOff x="3446" y="2528"/>
            <a:chExt cx="540" cy="1691"/>
          </a:xfrm>
        </p:grpSpPr>
        <p:sp>
          <p:nvSpPr>
            <p:cNvPr id="61" name="Line 43"/>
            <p:cNvSpPr>
              <a:spLocks noChangeShapeType="1"/>
            </p:cNvSpPr>
            <p:nvPr/>
          </p:nvSpPr>
          <p:spPr bwMode="auto">
            <a:xfrm>
              <a:off x="3985" y="2528"/>
              <a:ext cx="0" cy="129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62" name="Group 61"/>
            <p:cNvGrpSpPr>
              <a:grpSpLocks/>
            </p:cNvGrpSpPr>
            <p:nvPr/>
          </p:nvGrpSpPr>
          <p:grpSpPr bwMode="auto">
            <a:xfrm>
              <a:off x="3446" y="3700"/>
              <a:ext cx="540" cy="519"/>
              <a:chOff x="3378" y="1693"/>
              <a:chExt cx="540" cy="519"/>
            </a:xfrm>
          </p:grpSpPr>
          <p:sp>
            <p:nvSpPr>
              <p:cNvPr id="63" name="Rectangle 62"/>
              <p:cNvSpPr>
                <a:spLocks noChangeArrowheads="1"/>
              </p:cNvSpPr>
              <p:nvPr/>
            </p:nvSpPr>
            <p:spPr bwMode="auto">
              <a:xfrm>
                <a:off x="3378" y="1932"/>
                <a:ext cx="47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91440">
                <a:spAutoFit/>
              </a:bodyPr>
              <a:lstStyle/>
              <a:p>
                <a:pPr>
                  <a:lnSpc>
                    <a:spcPct val="105000"/>
                  </a:lnSpc>
                  <a:spcBef>
                    <a:spcPct val="50000"/>
                  </a:spcBef>
                </a:pPr>
                <a:r>
                  <a:rPr lang="en-US" sz="2200" i="1">
                    <a:latin typeface="Arial"/>
                    <a:cs typeface="Arial"/>
                  </a:rPr>
                  <a:t>NCO</a:t>
                </a:r>
                <a:r>
                  <a:rPr lang="en-US" sz="2200" b="1" baseline="-25000">
                    <a:latin typeface="Arial"/>
                    <a:cs typeface="Arial"/>
                  </a:rPr>
                  <a:t>2</a:t>
                </a:r>
              </a:p>
            </p:txBody>
          </p:sp>
          <p:sp>
            <p:nvSpPr>
              <p:cNvPr id="64" name="Arc 66"/>
              <p:cNvSpPr>
                <a:spLocks/>
              </p:cNvSpPr>
              <p:nvPr/>
            </p:nvSpPr>
            <p:spPr bwMode="auto">
              <a:xfrm flipV="1">
                <a:off x="3726" y="1693"/>
                <a:ext cx="192" cy="310"/>
              </a:xfrm>
              <a:custGeom>
                <a:avLst/>
                <a:gdLst>
                  <a:gd name="T0" fmla="*/ 0 w 19067"/>
                  <a:gd name="T1" fmla="*/ 0 h 20680"/>
                  <a:gd name="T2" fmla="*/ 0 w 19067"/>
                  <a:gd name="T3" fmla="*/ 0 h 20680"/>
                  <a:gd name="T4" fmla="*/ 0 w 19067"/>
                  <a:gd name="T5" fmla="*/ 0 h 20680"/>
                  <a:gd name="T6" fmla="*/ 0 60000 65536"/>
                  <a:gd name="T7" fmla="*/ 0 60000 65536"/>
                  <a:gd name="T8" fmla="*/ 0 60000 65536"/>
                  <a:gd name="T9" fmla="*/ 0 w 19067"/>
                  <a:gd name="T10" fmla="*/ 0 h 20680"/>
                  <a:gd name="T11" fmla="*/ 19067 w 19067"/>
                  <a:gd name="T12" fmla="*/ 20680 h 20680"/>
                </a:gdLst>
                <a:ahLst/>
                <a:cxnLst>
                  <a:cxn ang="T6">
                    <a:pos x="T0" y="T1"/>
                  </a:cxn>
                  <a:cxn ang="T7">
                    <a:pos x="T2" y="T3"/>
                  </a:cxn>
                  <a:cxn ang="T8">
                    <a:pos x="T4" y="T5"/>
                  </a:cxn>
                </a:cxnLst>
                <a:rect l="T9" t="T10" r="T11" b="T12"/>
                <a:pathLst>
                  <a:path w="19067" h="20680" fill="none" extrusionOk="0">
                    <a:moveTo>
                      <a:pt x="6236" y="0"/>
                    </a:moveTo>
                    <a:cubicBezTo>
                      <a:pt x="11745" y="1661"/>
                      <a:pt x="16363" y="5451"/>
                      <a:pt x="19066" y="10530"/>
                    </a:cubicBezTo>
                  </a:path>
                  <a:path w="19067" h="20680" stroke="0" extrusionOk="0">
                    <a:moveTo>
                      <a:pt x="6236" y="0"/>
                    </a:moveTo>
                    <a:cubicBezTo>
                      <a:pt x="11745" y="1661"/>
                      <a:pt x="16363" y="5451"/>
                      <a:pt x="19066" y="10530"/>
                    </a:cubicBezTo>
                    <a:lnTo>
                      <a:pt x="0" y="20680"/>
                    </a:lnTo>
                    <a:close/>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rot="10800000" wrap="none" anchor="ctr"/>
              <a:lstStyle/>
              <a:p>
                <a:endParaRPr lang="en-US">
                  <a:latin typeface="Arial"/>
                  <a:cs typeface="Arial"/>
                </a:endParaRPr>
              </a:p>
            </p:txBody>
          </p:sp>
        </p:grpSp>
      </p:grpSp>
      <p:sp>
        <p:nvSpPr>
          <p:cNvPr id="65" name="Text Box 54"/>
          <p:cNvSpPr txBox="1">
            <a:spLocks noChangeArrowheads="1"/>
          </p:cNvSpPr>
          <p:nvPr/>
        </p:nvSpPr>
        <p:spPr bwMode="auto">
          <a:xfrm>
            <a:off x="609600" y="990600"/>
            <a:ext cx="80597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25000"/>
              </a:spcBef>
            </a:pPr>
            <a:r>
              <a:rPr lang="en-US" sz="2500" dirty="0" smtClean="0">
                <a:latin typeface="Arial"/>
                <a:cs typeface="Arial"/>
              </a:rPr>
              <a:t>Investment—and </a:t>
            </a:r>
            <a:r>
              <a:rPr lang="en-US" sz="2500" dirty="0">
                <a:latin typeface="Arial"/>
                <a:cs typeface="Arial"/>
              </a:rPr>
              <a:t>the demand for LF—increase at each value of </a:t>
            </a:r>
            <a:r>
              <a:rPr lang="en-US" sz="2500" b="1" i="1" dirty="0">
                <a:latin typeface="Arial"/>
                <a:cs typeface="Arial"/>
              </a:rPr>
              <a:t>r</a:t>
            </a:r>
            <a:r>
              <a:rPr lang="en-US" sz="2500" dirty="0">
                <a:latin typeface="Arial"/>
                <a:cs typeface="Arial"/>
              </a:rPr>
              <a:t>.</a:t>
            </a:r>
          </a:p>
        </p:txBody>
      </p:sp>
    </p:spTree>
    <p:extLst>
      <p:ext uri="{BB962C8B-B14F-4D97-AF65-F5344CB8AC3E}">
        <p14:creationId xmlns:p14="http://schemas.microsoft.com/office/powerpoint/2010/main" val="1765566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trips(downRigh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65">
                                            <p:txEl>
                                              <p:pRg st="0" end="0"/>
                                            </p:txEl>
                                          </p:spTgt>
                                        </p:tgtEl>
                                      </p:cBhvr>
                                    </p:animEffect>
                                    <p:set>
                                      <p:cBhvr>
                                        <p:cTn id="17" dur="1" fill="hold">
                                          <p:stCondLst>
                                            <p:cond delay="499"/>
                                          </p:stCondLst>
                                        </p:cTn>
                                        <p:tgtEl>
                                          <p:spTgt spid="65">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0" end="0"/>
                                            </p:txEl>
                                          </p:spTgt>
                                        </p:tgtEl>
                                        <p:attrNameLst>
                                          <p:attrName>style.visibility</p:attrName>
                                        </p:attrNameLst>
                                      </p:cBhvr>
                                      <p:to>
                                        <p:strVal val="visible"/>
                                      </p:to>
                                    </p:set>
                                    <p:animEffect transition="in" filter="wipe(left)">
                                      <p:cBhvr>
                                        <p:cTn id="22" dur="500"/>
                                        <p:tgtEl>
                                          <p:spTgt spid="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par>
                                <p:cTn id="28" presetID="22" presetClass="entr" presetSubtype="2"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right)">
                                      <p:cBhvr>
                                        <p:cTn id="30" dur="500"/>
                                        <p:tgtEl>
                                          <p:spTgt spid="4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18" presetClass="entr" presetSubtype="12"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strips(downLeft)">
                                      <p:cBhvr>
                                        <p:cTn id="41" dur="500"/>
                                        <p:tgtEl>
                                          <p:spTgt spid="60"/>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right)">
                                      <p:cBhvr>
                                        <p:cTn id="4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animBg="1"/>
      <p:bldP spid="54" grpId="0" uiExpand="1" animBg="1"/>
      <p:bldP spid="55" grpId="0" animBg="1"/>
      <p:bldP spid="56" grpId="0" uiExpand="1" build="p"/>
      <p:bldP spid="65" grpId="0" build="p"/>
      <p:bldP spid="65" grpI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3	</a:t>
            </a:r>
            <a:r>
              <a:rPr lang="en-US" sz="2800" dirty="0">
                <a:solidFill>
                  <a:schemeClr val="accent6">
                    <a:lumMod val="50000"/>
                  </a:schemeClr>
                </a:solidFill>
              </a:rPr>
              <a:t>	</a:t>
            </a:r>
            <a:r>
              <a:rPr lang="en-US" sz="2800" dirty="0" smtClean="0">
                <a:solidFill>
                  <a:srgbClr val="AE1221"/>
                </a:solidFill>
              </a:rPr>
              <a:t>Answers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762000"/>
            <a:ext cx="3352800" cy="5410200"/>
          </a:xfrm>
        </p:spPr>
        <p:txBody>
          <a:bodyPr>
            <a:normAutofit/>
          </a:bodyPr>
          <a:lstStyle/>
          <a:p>
            <a:pPr marL="0" indent="0">
              <a:buNone/>
            </a:pPr>
            <a:r>
              <a:rPr lang="en-US" sz="2800" dirty="0">
                <a:solidFill>
                  <a:schemeClr val="accent6">
                    <a:lumMod val="50000"/>
                  </a:schemeClr>
                </a:solidFill>
              </a:rPr>
              <a:t>The fall in NCO reduces the </a:t>
            </a:r>
            <a:br>
              <a:rPr lang="en-US" sz="2800" dirty="0">
                <a:solidFill>
                  <a:schemeClr val="accent6">
                    <a:lumMod val="50000"/>
                  </a:schemeClr>
                </a:solidFill>
              </a:rPr>
            </a:br>
            <a:r>
              <a:rPr lang="en-US" sz="2800" dirty="0">
                <a:solidFill>
                  <a:schemeClr val="accent6">
                    <a:lumMod val="50000"/>
                  </a:schemeClr>
                </a:solidFill>
              </a:rPr>
              <a:t>supply of dollars </a:t>
            </a:r>
            <a:br>
              <a:rPr lang="en-US" sz="2800" dirty="0">
                <a:solidFill>
                  <a:schemeClr val="accent6">
                    <a:lumMod val="50000"/>
                  </a:schemeClr>
                </a:solidFill>
              </a:rPr>
            </a:br>
            <a:r>
              <a:rPr lang="en-US" sz="2800" dirty="0">
                <a:solidFill>
                  <a:schemeClr val="accent6">
                    <a:lumMod val="50000"/>
                  </a:schemeClr>
                </a:solidFill>
              </a:rPr>
              <a:t>in the foreign exchange market.  </a:t>
            </a:r>
          </a:p>
          <a:p>
            <a:pPr marL="0" indent="0">
              <a:buNone/>
            </a:pPr>
            <a:endParaRPr lang="en-US" sz="2800" dirty="0" smtClean="0">
              <a:solidFill>
                <a:schemeClr val="accent6">
                  <a:lumMod val="50000"/>
                </a:schemeClr>
              </a:solidFill>
            </a:endParaRPr>
          </a:p>
          <a:p>
            <a:pPr marL="0" indent="0">
              <a:buNone/>
            </a:pPr>
            <a:r>
              <a:rPr lang="en-US" sz="2800" dirty="0" smtClean="0">
                <a:solidFill>
                  <a:schemeClr val="accent6">
                    <a:lumMod val="50000"/>
                  </a:schemeClr>
                </a:solidFill>
              </a:rPr>
              <a:t>The </a:t>
            </a:r>
            <a:r>
              <a:rPr lang="en-US" sz="2800" dirty="0">
                <a:solidFill>
                  <a:schemeClr val="accent6">
                    <a:lumMod val="50000"/>
                  </a:schemeClr>
                </a:solidFill>
              </a:rPr>
              <a:t>real exchange </a:t>
            </a:r>
            <a:br>
              <a:rPr lang="en-US" sz="2800" dirty="0">
                <a:solidFill>
                  <a:schemeClr val="accent6">
                    <a:lumMod val="50000"/>
                  </a:schemeClr>
                </a:solidFill>
              </a:rPr>
            </a:br>
            <a:r>
              <a:rPr lang="en-US" sz="2800" dirty="0">
                <a:solidFill>
                  <a:schemeClr val="accent6">
                    <a:lumMod val="50000"/>
                  </a:schemeClr>
                </a:solidFill>
              </a:rPr>
              <a:t>rate appreciates,</a:t>
            </a:r>
          </a:p>
          <a:p>
            <a:pPr marL="0" indent="0">
              <a:buNone/>
            </a:pPr>
            <a:r>
              <a:rPr lang="en-US" sz="2800" dirty="0">
                <a:solidFill>
                  <a:schemeClr val="accent6">
                    <a:lumMod val="50000"/>
                  </a:schemeClr>
                </a:solidFill>
              </a:rPr>
              <a:t>reducing net exports</a:t>
            </a:r>
          </a:p>
        </p:txBody>
      </p:sp>
      <p:grpSp>
        <p:nvGrpSpPr>
          <p:cNvPr id="8" name="Group 7"/>
          <p:cNvGrpSpPr>
            <a:grpSpLocks/>
          </p:cNvGrpSpPr>
          <p:nvPr/>
        </p:nvGrpSpPr>
        <p:grpSpPr bwMode="auto">
          <a:xfrm>
            <a:off x="6303963" y="2408237"/>
            <a:ext cx="1660525" cy="3421063"/>
            <a:chOff x="3927" y="1498"/>
            <a:chExt cx="1046" cy="2155"/>
          </a:xfrm>
        </p:grpSpPr>
        <p:sp>
          <p:nvSpPr>
            <p:cNvPr id="9" name="Text Box 9"/>
            <p:cNvSpPr txBox="1">
              <a:spLocks noChangeArrowheads="1"/>
            </p:cNvSpPr>
            <p:nvPr/>
          </p:nvSpPr>
          <p:spPr bwMode="auto">
            <a:xfrm>
              <a:off x="3927" y="1498"/>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latin typeface="Arial"/>
                  <a:cs typeface="Arial"/>
                </a:rPr>
                <a:t>S</a:t>
              </a:r>
              <a:r>
                <a:rPr lang="en-US" sz="2400" b="1" baseline="-25000">
                  <a:latin typeface="Arial"/>
                  <a:cs typeface="Arial"/>
                </a:rPr>
                <a:t>1</a:t>
              </a:r>
              <a:r>
                <a:rPr lang="en-US" sz="2400">
                  <a:latin typeface="Arial"/>
                  <a:cs typeface="Arial"/>
                </a:rPr>
                <a:t> = </a:t>
              </a:r>
              <a:r>
                <a:rPr lang="en-US" sz="2400" i="1">
                  <a:latin typeface="Arial"/>
                  <a:cs typeface="Arial"/>
                </a:rPr>
                <a:t>NCO</a:t>
              </a:r>
              <a:r>
                <a:rPr lang="en-US" sz="2400" b="1" baseline="-25000">
                  <a:latin typeface="Arial"/>
                  <a:cs typeface="Arial"/>
                </a:rPr>
                <a:t>1</a:t>
              </a:r>
            </a:p>
          </p:txBody>
        </p:sp>
        <p:sp>
          <p:nvSpPr>
            <p:cNvPr id="10" name="Line 10"/>
            <p:cNvSpPr>
              <a:spLocks noChangeShapeType="1"/>
            </p:cNvSpPr>
            <p:nvPr/>
          </p:nvSpPr>
          <p:spPr bwMode="auto">
            <a:xfrm flipV="1">
              <a:off x="3954" y="1662"/>
              <a:ext cx="0" cy="199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11" name="Group 10"/>
          <p:cNvGrpSpPr>
            <a:grpSpLocks/>
          </p:cNvGrpSpPr>
          <p:nvPr/>
        </p:nvGrpSpPr>
        <p:grpSpPr bwMode="auto">
          <a:xfrm>
            <a:off x="4525963" y="2311400"/>
            <a:ext cx="3810000" cy="3940174"/>
            <a:chOff x="3003" y="1304"/>
            <a:chExt cx="2400" cy="2482"/>
          </a:xfrm>
        </p:grpSpPr>
        <p:grpSp>
          <p:nvGrpSpPr>
            <p:cNvPr id="12" name="Group 11"/>
            <p:cNvGrpSpPr>
              <a:grpSpLocks/>
            </p:cNvGrpSpPr>
            <p:nvPr/>
          </p:nvGrpSpPr>
          <p:grpSpPr bwMode="auto">
            <a:xfrm>
              <a:off x="3135" y="1580"/>
              <a:ext cx="2135" cy="1938"/>
              <a:chOff x="1098" y="1361"/>
              <a:chExt cx="2116" cy="2027"/>
            </a:xfrm>
          </p:grpSpPr>
          <p:sp>
            <p:nvSpPr>
              <p:cNvPr id="15"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3" name="Text Box 15"/>
            <p:cNvSpPr txBox="1">
              <a:spLocks noChangeArrowheads="1"/>
            </p:cNvSpPr>
            <p:nvPr/>
          </p:nvSpPr>
          <p:spPr bwMode="auto">
            <a:xfrm>
              <a:off x="3003" y="1304"/>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endParaRPr lang="en-US" sz="2400" baseline="-25000">
                <a:latin typeface="Arial"/>
                <a:cs typeface="Arial"/>
              </a:endParaRPr>
            </a:p>
          </p:txBody>
        </p:sp>
        <p:sp>
          <p:nvSpPr>
            <p:cNvPr id="14" name="Text Box 16"/>
            <p:cNvSpPr txBox="1">
              <a:spLocks noChangeArrowheads="1"/>
            </p:cNvSpPr>
            <p:nvPr/>
          </p:nvSpPr>
          <p:spPr bwMode="auto">
            <a:xfrm>
              <a:off x="4683" y="3553"/>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latin typeface="Arial"/>
                  <a:cs typeface="Arial"/>
                </a:rPr>
                <a:t>Dollars</a:t>
              </a:r>
              <a:endParaRPr lang="en-US" sz="2400" baseline="-25000">
                <a:latin typeface="Arial"/>
                <a:cs typeface="Arial"/>
              </a:endParaRPr>
            </a:p>
          </p:txBody>
        </p:sp>
      </p:grpSp>
      <p:sp>
        <p:nvSpPr>
          <p:cNvPr id="17" name="Line 17"/>
          <p:cNvSpPr>
            <a:spLocks noChangeShapeType="1"/>
          </p:cNvSpPr>
          <p:nvPr/>
        </p:nvSpPr>
        <p:spPr bwMode="auto">
          <a:xfrm>
            <a:off x="5099050" y="2954337"/>
            <a:ext cx="2339975" cy="20447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8" name="Text Box 18"/>
          <p:cNvSpPr txBox="1">
            <a:spLocks noChangeArrowheads="1"/>
          </p:cNvSpPr>
          <p:nvPr/>
        </p:nvSpPr>
        <p:spPr bwMode="auto">
          <a:xfrm>
            <a:off x="7377113" y="4840287"/>
            <a:ext cx="1212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latin typeface="Arial"/>
                <a:cs typeface="Arial"/>
              </a:rPr>
              <a:t>D</a:t>
            </a:r>
            <a:r>
              <a:rPr lang="en-US" sz="2400">
                <a:latin typeface="Arial"/>
                <a:cs typeface="Arial"/>
              </a:rPr>
              <a:t> = </a:t>
            </a:r>
            <a:r>
              <a:rPr lang="en-US" sz="2400" i="1">
                <a:latin typeface="Arial"/>
                <a:cs typeface="Arial"/>
              </a:rPr>
              <a:t>NX</a:t>
            </a:r>
            <a:endParaRPr lang="en-US" sz="2400" b="1" baseline="-25000">
              <a:latin typeface="Arial"/>
              <a:cs typeface="Arial"/>
            </a:endParaRPr>
          </a:p>
        </p:txBody>
      </p:sp>
      <p:grpSp>
        <p:nvGrpSpPr>
          <p:cNvPr id="19" name="Group 18"/>
          <p:cNvGrpSpPr>
            <a:grpSpLocks/>
          </p:cNvGrpSpPr>
          <p:nvPr/>
        </p:nvGrpSpPr>
        <p:grpSpPr bwMode="auto">
          <a:xfrm>
            <a:off x="4292600" y="3846517"/>
            <a:ext cx="2116138" cy="369888"/>
            <a:chOff x="2657" y="2404"/>
            <a:chExt cx="1333" cy="233"/>
          </a:xfrm>
        </p:grpSpPr>
        <p:sp>
          <p:nvSpPr>
            <p:cNvPr id="20" name="Text Box 20"/>
            <p:cNvSpPr txBox="1">
              <a:spLocks noChangeArrowheads="1"/>
            </p:cNvSpPr>
            <p:nvPr/>
          </p:nvSpPr>
          <p:spPr bwMode="auto">
            <a:xfrm>
              <a:off x="2657" y="2404"/>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r>
                <a:rPr lang="en-US" sz="2400" b="1" baseline="-25000">
                  <a:latin typeface="Arial"/>
                  <a:cs typeface="Arial"/>
                </a:rPr>
                <a:t>1</a:t>
              </a:r>
            </a:p>
          </p:txBody>
        </p:sp>
        <p:sp>
          <p:nvSpPr>
            <p:cNvPr id="21" name="Line 21"/>
            <p:cNvSpPr>
              <a:spLocks noChangeShapeType="1"/>
            </p:cNvSpPr>
            <p:nvPr/>
          </p:nvSpPr>
          <p:spPr bwMode="auto">
            <a:xfrm flipH="1">
              <a:off x="2940" y="2529"/>
              <a:ext cx="101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2" name="Oval 21"/>
            <p:cNvSpPr>
              <a:spLocks noChangeAspect="1" noChangeArrowheads="1"/>
            </p:cNvSpPr>
            <p:nvPr/>
          </p:nvSpPr>
          <p:spPr bwMode="auto">
            <a:xfrm>
              <a:off x="3909" y="248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nvGrpSpPr>
          <p:cNvPr id="23" name="Group 22"/>
          <p:cNvGrpSpPr>
            <a:grpSpLocks/>
          </p:cNvGrpSpPr>
          <p:nvPr/>
        </p:nvGrpSpPr>
        <p:grpSpPr bwMode="auto">
          <a:xfrm>
            <a:off x="5407025" y="1774825"/>
            <a:ext cx="1660525" cy="4051300"/>
            <a:chOff x="3558" y="966"/>
            <a:chExt cx="1046" cy="2552"/>
          </a:xfrm>
        </p:grpSpPr>
        <p:sp>
          <p:nvSpPr>
            <p:cNvPr id="24" name="Line 24"/>
            <p:cNvSpPr>
              <a:spLocks noChangeShapeType="1"/>
            </p:cNvSpPr>
            <p:nvPr/>
          </p:nvSpPr>
          <p:spPr bwMode="auto">
            <a:xfrm flipV="1">
              <a:off x="3700" y="1527"/>
              <a:ext cx="0" cy="199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25" name="Group 24"/>
            <p:cNvGrpSpPr>
              <a:grpSpLocks/>
            </p:cNvGrpSpPr>
            <p:nvPr/>
          </p:nvGrpSpPr>
          <p:grpSpPr bwMode="auto">
            <a:xfrm>
              <a:off x="3558" y="966"/>
              <a:ext cx="1046" cy="515"/>
              <a:chOff x="3362" y="1099"/>
              <a:chExt cx="1046" cy="515"/>
            </a:xfrm>
          </p:grpSpPr>
          <p:sp>
            <p:nvSpPr>
              <p:cNvPr id="26" name="Text Box 26"/>
              <p:cNvSpPr txBox="1">
                <a:spLocks noChangeArrowheads="1"/>
              </p:cNvSpPr>
              <p:nvPr/>
            </p:nvSpPr>
            <p:spPr bwMode="auto">
              <a:xfrm>
                <a:off x="3362" y="1099"/>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latin typeface="Arial"/>
                    <a:cs typeface="Arial"/>
                  </a:rPr>
                  <a:t>S</a:t>
                </a:r>
                <a:r>
                  <a:rPr lang="en-US" sz="2400" b="1" baseline="-25000">
                    <a:latin typeface="Arial"/>
                    <a:cs typeface="Arial"/>
                  </a:rPr>
                  <a:t>2</a:t>
                </a:r>
                <a:r>
                  <a:rPr lang="en-US" sz="2400">
                    <a:latin typeface="Arial"/>
                    <a:cs typeface="Arial"/>
                  </a:rPr>
                  <a:t> = </a:t>
                </a:r>
                <a:r>
                  <a:rPr lang="en-US" sz="2400" i="1">
                    <a:latin typeface="Arial"/>
                    <a:cs typeface="Arial"/>
                  </a:rPr>
                  <a:t>NCO</a:t>
                </a:r>
                <a:r>
                  <a:rPr lang="en-US" sz="2400" b="1" baseline="-25000">
                    <a:latin typeface="Arial"/>
                    <a:cs typeface="Arial"/>
                  </a:rPr>
                  <a:t>2</a:t>
                </a:r>
              </a:p>
            </p:txBody>
          </p:sp>
          <p:sp>
            <p:nvSpPr>
              <p:cNvPr id="27" name="Line 27"/>
              <p:cNvSpPr>
                <a:spLocks noChangeShapeType="1"/>
              </p:cNvSpPr>
              <p:nvPr/>
            </p:nvSpPr>
            <p:spPr bwMode="auto">
              <a:xfrm flipV="1">
                <a:off x="3507" y="137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sp>
        <p:nvSpPr>
          <p:cNvPr id="28" name="Line 28"/>
          <p:cNvSpPr>
            <a:spLocks noChangeShapeType="1"/>
          </p:cNvSpPr>
          <p:nvPr/>
        </p:nvSpPr>
        <p:spPr bwMode="auto">
          <a:xfrm rot="16200000" flipV="1">
            <a:off x="5977732" y="5406230"/>
            <a:ext cx="0" cy="5889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Line 29"/>
          <p:cNvSpPr>
            <a:spLocks noChangeShapeType="1"/>
          </p:cNvSpPr>
          <p:nvPr/>
        </p:nvSpPr>
        <p:spPr bwMode="auto">
          <a:xfrm flipV="1">
            <a:off x="4838700" y="3455987"/>
            <a:ext cx="0" cy="5540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30" name="Group 29"/>
          <p:cNvGrpSpPr>
            <a:grpSpLocks/>
          </p:cNvGrpSpPr>
          <p:nvPr/>
        </p:nvGrpSpPr>
        <p:grpSpPr bwMode="auto">
          <a:xfrm>
            <a:off x="4297363" y="3227391"/>
            <a:ext cx="1397000" cy="369888"/>
            <a:chOff x="2663" y="2014"/>
            <a:chExt cx="880" cy="233"/>
          </a:xfrm>
        </p:grpSpPr>
        <p:sp>
          <p:nvSpPr>
            <p:cNvPr id="31" name="Text Box 31"/>
            <p:cNvSpPr txBox="1">
              <a:spLocks noChangeArrowheads="1"/>
            </p:cNvSpPr>
            <p:nvPr/>
          </p:nvSpPr>
          <p:spPr bwMode="auto">
            <a:xfrm>
              <a:off x="2663" y="2014"/>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E</a:t>
              </a:r>
              <a:r>
                <a:rPr lang="en-US" sz="2400" b="1" baseline="-25000">
                  <a:latin typeface="Arial"/>
                  <a:cs typeface="Arial"/>
                </a:rPr>
                <a:t>2</a:t>
              </a:r>
            </a:p>
          </p:txBody>
        </p:sp>
        <p:sp>
          <p:nvSpPr>
            <p:cNvPr id="32" name="Line 32"/>
            <p:cNvSpPr>
              <a:spLocks noChangeShapeType="1"/>
            </p:cNvSpPr>
            <p:nvPr/>
          </p:nvSpPr>
          <p:spPr bwMode="auto">
            <a:xfrm flipH="1">
              <a:off x="2943" y="2136"/>
              <a:ext cx="564"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3" name="Oval 32"/>
            <p:cNvSpPr>
              <a:spLocks noChangeAspect="1" noChangeArrowheads="1"/>
            </p:cNvSpPr>
            <p:nvPr/>
          </p:nvSpPr>
          <p:spPr bwMode="auto">
            <a:xfrm>
              <a:off x="3462" y="2093"/>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34" name="Text Box 34"/>
          <p:cNvSpPr txBox="1">
            <a:spLocks noChangeArrowheads="1"/>
          </p:cNvSpPr>
          <p:nvPr/>
        </p:nvSpPr>
        <p:spPr bwMode="auto">
          <a:xfrm>
            <a:off x="4808538" y="838200"/>
            <a:ext cx="2976562" cy="831850"/>
          </a:xfrm>
          <a:prstGeom prst="rect">
            <a:avLst/>
          </a:prstGeom>
          <a:solidFill>
            <a:schemeClr val="bg1"/>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Market for foreign-currency exchange</a:t>
            </a:r>
          </a:p>
        </p:txBody>
      </p:sp>
    </p:spTree>
    <p:extLst>
      <p:ext uri="{BB962C8B-B14F-4D97-AF65-F5344CB8AC3E}">
        <p14:creationId xmlns:p14="http://schemas.microsoft.com/office/powerpoint/2010/main" val="3857380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right)">
                                      <p:cBhvr>
                                        <p:cTn id="12" dur="500"/>
                                        <p:tgtEl>
                                          <p:spTgt spid="28"/>
                                        </p:tgtEl>
                                      </p:cBhvr>
                                    </p:animEffec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trips(upRigh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par>
                                <p:cTn id="26" presetID="22" presetClass="entr" presetSubtype="2"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right)">
                                      <p:cBhvr>
                                        <p:cTn id="28" dur="500"/>
                                        <p:tgtEl>
                                          <p:spTgt spid="30"/>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Budget Deficit </a:t>
            </a:r>
            <a:r>
              <a:rPr lang="en-US" sz="3600" dirty="0" smtClean="0"/>
              <a:t/>
            </a:r>
            <a:br>
              <a:rPr lang="en-US" sz="3600" dirty="0" smtClean="0"/>
            </a:br>
            <a:r>
              <a:rPr lang="en-US" sz="3600" dirty="0" smtClean="0"/>
              <a:t>vs</a:t>
            </a:r>
            <a:r>
              <a:rPr lang="en-US" sz="3600" dirty="0"/>
              <a:t>. Investment Incentives</a:t>
            </a:r>
          </a:p>
        </p:txBody>
      </p:sp>
      <p:sp>
        <p:nvSpPr>
          <p:cNvPr id="3" name="Content Placeholder 2"/>
          <p:cNvSpPr>
            <a:spLocks noGrp="1"/>
          </p:cNvSpPr>
          <p:nvPr>
            <p:ph idx="1"/>
          </p:nvPr>
        </p:nvSpPr>
        <p:spPr>
          <a:xfrm>
            <a:off x="277813" y="1025525"/>
            <a:ext cx="8713787" cy="5422900"/>
          </a:xfrm>
        </p:spPr>
        <p:txBody>
          <a:bodyPr/>
          <a:lstStyle/>
          <a:p>
            <a:r>
              <a:rPr lang="en-US" sz="3200" dirty="0"/>
              <a:t>A tax incentive for investment has similar effects as a budget deficit:  </a:t>
            </a:r>
          </a:p>
          <a:p>
            <a:pPr lvl="1"/>
            <a:r>
              <a:rPr lang="en-US" sz="2800" dirty="0"/>
              <a:t>r rises, NCO falls</a:t>
            </a:r>
          </a:p>
          <a:p>
            <a:pPr lvl="1"/>
            <a:r>
              <a:rPr lang="en-US" sz="2800" dirty="0"/>
              <a:t>E rises, NX falls</a:t>
            </a:r>
          </a:p>
          <a:p>
            <a:r>
              <a:rPr lang="en-US" sz="3200" dirty="0"/>
              <a:t>But one important difference:  </a:t>
            </a:r>
          </a:p>
          <a:p>
            <a:pPr lvl="1"/>
            <a:r>
              <a:rPr lang="en-US" sz="2800" dirty="0"/>
              <a:t>Investment tax incentive </a:t>
            </a:r>
            <a:r>
              <a:rPr lang="en-US" sz="2800" u="sng" dirty="0"/>
              <a:t>increases investment</a:t>
            </a:r>
            <a:r>
              <a:rPr lang="en-US" sz="2800" dirty="0"/>
              <a:t>, which increases productivity growth and living standards in the long run.</a:t>
            </a:r>
          </a:p>
          <a:p>
            <a:pPr lvl="1"/>
            <a:r>
              <a:rPr lang="en-US" sz="2800" dirty="0"/>
              <a:t>Budget deficit </a:t>
            </a:r>
            <a:r>
              <a:rPr lang="en-US" sz="2800" u="sng" dirty="0"/>
              <a:t>reduces investment</a:t>
            </a:r>
            <a:r>
              <a:rPr lang="en-US" sz="2800" dirty="0"/>
              <a:t>, </a:t>
            </a:r>
            <a:r>
              <a:rPr lang="en-US" sz="2800" dirty="0" smtClean="0"/>
              <a:t>which </a:t>
            </a:r>
            <a:r>
              <a:rPr lang="en-US" sz="2800" dirty="0"/>
              <a:t>reduces productivity growth and living standards.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231679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Policy</a:t>
            </a:r>
          </a:p>
        </p:txBody>
      </p:sp>
      <p:sp>
        <p:nvSpPr>
          <p:cNvPr id="3" name="Content Placeholder 2"/>
          <p:cNvSpPr>
            <a:spLocks noGrp="1"/>
          </p:cNvSpPr>
          <p:nvPr>
            <p:ph idx="1"/>
          </p:nvPr>
        </p:nvSpPr>
        <p:spPr/>
        <p:txBody>
          <a:bodyPr/>
          <a:lstStyle/>
          <a:p>
            <a:r>
              <a:rPr lang="en-US" dirty="0"/>
              <a:t>Trade policy:  </a:t>
            </a:r>
            <a:endParaRPr lang="en-US" dirty="0" smtClean="0"/>
          </a:p>
          <a:p>
            <a:pPr lvl="1"/>
            <a:r>
              <a:rPr lang="en-US" dirty="0" smtClean="0"/>
              <a:t>Government </a:t>
            </a:r>
            <a:r>
              <a:rPr lang="en-US" dirty="0"/>
              <a:t>policy that directly influences the quantity of </a:t>
            </a:r>
            <a:r>
              <a:rPr lang="en-US" dirty="0" smtClean="0"/>
              <a:t>goods and services </a:t>
            </a:r>
            <a:r>
              <a:rPr lang="en-US" dirty="0"/>
              <a:t>a country imports or exports</a:t>
            </a:r>
          </a:p>
          <a:p>
            <a:pPr lvl="1"/>
            <a:r>
              <a:rPr lang="en-US" sz="2800" u="sng" dirty="0" smtClean="0"/>
              <a:t>Tariff</a:t>
            </a:r>
            <a:r>
              <a:rPr lang="en-US" sz="2800" dirty="0" smtClean="0"/>
              <a:t> </a:t>
            </a:r>
            <a:r>
              <a:rPr lang="en-US" sz="2800" dirty="0"/>
              <a:t>– a tax on imports</a:t>
            </a:r>
          </a:p>
          <a:p>
            <a:pPr lvl="1"/>
            <a:r>
              <a:rPr lang="en-US" sz="2800" u="sng" dirty="0"/>
              <a:t>Import quota </a:t>
            </a:r>
            <a:r>
              <a:rPr lang="en-US" sz="2800" dirty="0"/>
              <a:t>– a limit on the quantity of imports</a:t>
            </a:r>
          </a:p>
          <a:p>
            <a:pPr lvl="1"/>
            <a:r>
              <a:rPr lang="en-US" sz="2800" dirty="0"/>
              <a:t>“</a:t>
            </a:r>
            <a:r>
              <a:rPr lang="en-US" sz="2800" u="sng" dirty="0"/>
              <a:t>Voluntary export restrictions</a:t>
            </a:r>
            <a:r>
              <a:rPr lang="en-US" sz="2800" dirty="0"/>
              <a:t>” – the </a:t>
            </a:r>
            <a:r>
              <a:rPr lang="en-US" sz="2800" dirty="0" smtClean="0"/>
              <a:t>government pressures </a:t>
            </a:r>
            <a:r>
              <a:rPr lang="en-US" sz="2800" dirty="0"/>
              <a:t>another country to restrict its </a:t>
            </a:r>
            <a:r>
              <a:rPr lang="en-US" sz="2800" dirty="0" smtClean="0"/>
              <a:t>exports (essentially </a:t>
            </a:r>
            <a:r>
              <a:rPr lang="en-US" sz="2800" dirty="0"/>
              <a:t>the same as an import </a:t>
            </a:r>
            <a:r>
              <a:rPr lang="en-US" sz="2800" dirty="0" smtClean="0"/>
              <a:t>quota)</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6141449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Policy</a:t>
            </a:r>
          </a:p>
        </p:txBody>
      </p:sp>
      <p:sp>
        <p:nvSpPr>
          <p:cNvPr id="3" name="Content Placeholder 2"/>
          <p:cNvSpPr>
            <a:spLocks noGrp="1"/>
          </p:cNvSpPr>
          <p:nvPr>
            <p:ph idx="1"/>
          </p:nvPr>
        </p:nvSpPr>
        <p:spPr/>
        <p:txBody>
          <a:bodyPr/>
          <a:lstStyle/>
          <a:p>
            <a:r>
              <a:rPr lang="en-US" dirty="0"/>
              <a:t>Common reasons for policies that restrict imports:</a:t>
            </a:r>
          </a:p>
          <a:p>
            <a:pPr lvl="1"/>
            <a:r>
              <a:rPr lang="en-US" dirty="0"/>
              <a:t>Save jobs in a domestic industry that has difficulty competing with imports</a:t>
            </a:r>
          </a:p>
          <a:p>
            <a:pPr lvl="1"/>
            <a:r>
              <a:rPr lang="en-US" dirty="0"/>
              <a:t>Reduce the trade deficit</a:t>
            </a:r>
          </a:p>
          <a:p>
            <a:r>
              <a:rPr lang="en-US" dirty="0"/>
              <a:t>Do such trade policies accomplish these goals?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675152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
          <p:cNvGrpSpPr>
            <a:grpSpLocks/>
          </p:cNvGrpSpPr>
          <p:nvPr/>
        </p:nvGrpSpPr>
        <p:grpSpPr bwMode="auto">
          <a:xfrm>
            <a:off x="1116013" y="3433763"/>
            <a:ext cx="2578100" cy="2119312"/>
            <a:chOff x="3678" y="1961"/>
            <a:chExt cx="1289" cy="1153"/>
          </a:xfrm>
        </p:grpSpPr>
        <p:sp>
          <p:nvSpPr>
            <p:cNvPr id="31783" name="Line 3"/>
            <p:cNvSpPr>
              <a:spLocks noChangeShapeType="1"/>
            </p:cNvSpPr>
            <p:nvPr/>
          </p:nvSpPr>
          <p:spPr bwMode="auto">
            <a:xfrm>
              <a:off x="3678" y="1961"/>
              <a:ext cx="991" cy="97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Text Box 4"/>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D</a:t>
              </a:r>
              <a:endParaRPr lang="en-US" sz="2400" b="1" baseline="-25000">
                <a:cs typeface="Arial" charset="0"/>
              </a:endParaRPr>
            </a:p>
          </p:txBody>
        </p:sp>
      </p:grpSp>
      <p:sp>
        <p:nvSpPr>
          <p:cNvPr id="144389" name="Text Box 5"/>
          <p:cNvSpPr txBox="1">
            <a:spLocks noChangeArrowheads="1"/>
          </p:cNvSpPr>
          <p:nvPr/>
        </p:nvSpPr>
        <p:spPr bwMode="auto">
          <a:xfrm>
            <a:off x="322263" y="936625"/>
            <a:ext cx="85756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25000"/>
              </a:spcBef>
            </a:pPr>
            <a:r>
              <a:rPr lang="en-US" sz="2600">
                <a:cs typeface="Arial" charset="0"/>
              </a:rPr>
              <a:t>An import quota does not affect saving or investment, </a:t>
            </a:r>
            <a:br>
              <a:rPr lang="en-US" sz="2600">
                <a:cs typeface="Arial" charset="0"/>
              </a:rPr>
            </a:br>
            <a:r>
              <a:rPr lang="en-US" sz="2600">
                <a:cs typeface="Arial" charset="0"/>
              </a:rPr>
              <a:t>so it does not affect </a:t>
            </a:r>
            <a:r>
              <a:rPr lang="en-US" sz="2600" b="1" i="1">
                <a:cs typeface="Arial" charset="0"/>
              </a:rPr>
              <a:t>NCO</a:t>
            </a:r>
            <a:r>
              <a:rPr lang="en-US" sz="2600">
                <a:cs typeface="Arial" charset="0"/>
              </a:rPr>
              <a:t>.  (Recall:  </a:t>
            </a:r>
            <a:r>
              <a:rPr lang="en-US" sz="2600" b="1" i="1">
                <a:cs typeface="Arial" charset="0"/>
              </a:rPr>
              <a:t>NCO</a:t>
            </a:r>
            <a:r>
              <a:rPr lang="en-US" sz="2600">
                <a:cs typeface="Arial" charset="0"/>
              </a:rPr>
              <a:t> = </a:t>
            </a:r>
            <a:r>
              <a:rPr lang="en-US" sz="2600" b="1" i="1">
                <a:cs typeface="Arial" charset="0"/>
              </a:rPr>
              <a:t>S</a:t>
            </a:r>
            <a:r>
              <a:rPr lang="en-US" sz="2600">
                <a:cs typeface="Arial" charset="0"/>
              </a:rPr>
              <a:t> – </a:t>
            </a:r>
            <a:r>
              <a:rPr lang="en-US" sz="2600" b="1" i="1">
                <a:cs typeface="Arial" charset="0"/>
              </a:rPr>
              <a:t>I</a:t>
            </a:r>
            <a:r>
              <a:rPr lang="en-US" sz="2600">
                <a:cs typeface="Arial" charset="0"/>
              </a:rPr>
              <a:t>.) </a:t>
            </a:r>
          </a:p>
        </p:txBody>
      </p:sp>
      <p:sp>
        <p:nvSpPr>
          <p:cNvPr id="31750" name="Rectangle 6"/>
          <p:cNvSpPr>
            <a:spLocks noGrp="1" noChangeArrowheads="1"/>
          </p:cNvSpPr>
          <p:nvPr>
            <p:ph type="title"/>
          </p:nvPr>
        </p:nvSpPr>
        <p:spPr/>
        <p:txBody>
          <a:bodyPr>
            <a:normAutofit fontScale="90000"/>
          </a:bodyPr>
          <a:lstStyle/>
          <a:p>
            <a:pPr algn="ctr" eaLnBrk="1" hangingPunct="1"/>
            <a:r>
              <a:rPr lang="en-US" sz="3200" dirty="0" smtClean="0"/>
              <a:t>Analysis of a Quota on Cars from Japan</a:t>
            </a:r>
          </a:p>
        </p:txBody>
      </p:sp>
      <p:grpSp>
        <p:nvGrpSpPr>
          <p:cNvPr id="31751" name="Group 7"/>
          <p:cNvGrpSpPr>
            <a:grpSpLocks/>
          </p:cNvGrpSpPr>
          <p:nvPr/>
        </p:nvGrpSpPr>
        <p:grpSpPr bwMode="auto">
          <a:xfrm>
            <a:off x="4919663" y="2481263"/>
            <a:ext cx="3905250" cy="3749675"/>
            <a:chOff x="3148" y="1437"/>
            <a:chExt cx="2460" cy="2362"/>
          </a:xfrm>
        </p:grpSpPr>
        <p:grpSp>
          <p:nvGrpSpPr>
            <p:cNvPr id="31778" name="Group 8"/>
            <p:cNvGrpSpPr>
              <a:grpSpLocks/>
            </p:cNvGrpSpPr>
            <p:nvPr/>
          </p:nvGrpSpPr>
          <p:grpSpPr bwMode="auto">
            <a:xfrm>
              <a:off x="3247" y="1713"/>
              <a:ext cx="1828" cy="1938"/>
              <a:chOff x="1098" y="1361"/>
              <a:chExt cx="2116" cy="2027"/>
            </a:xfrm>
          </p:grpSpPr>
          <p:sp>
            <p:nvSpPr>
              <p:cNvPr id="31781" name="Line 9"/>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2" name="Line 10"/>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79" name="Text Box 11"/>
            <p:cNvSpPr txBox="1">
              <a:spLocks noChangeArrowheads="1"/>
            </p:cNvSpPr>
            <p:nvPr/>
          </p:nvSpPr>
          <p:spPr bwMode="auto">
            <a:xfrm>
              <a:off x="3148" y="1437"/>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31780" name="Text Box 12"/>
            <p:cNvSpPr txBox="1">
              <a:spLocks noChangeArrowheads="1"/>
            </p:cNvSpPr>
            <p:nvPr/>
          </p:nvSpPr>
          <p:spPr bwMode="auto">
            <a:xfrm>
              <a:off x="5040" y="3511"/>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NCO</a:t>
              </a:r>
              <a:endParaRPr lang="en-US" sz="2400" baseline="-25000">
                <a:cs typeface="Arial" charset="0"/>
              </a:endParaRPr>
            </a:p>
          </p:txBody>
        </p:sp>
      </p:grpSp>
      <p:grpSp>
        <p:nvGrpSpPr>
          <p:cNvPr id="31752" name="Group 49"/>
          <p:cNvGrpSpPr>
            <a:grpSpLocks/>
          </p:cNvGrpSpPr>
          <p:nvPr/>
        </p:nvGrpSpPr>
        <p:grpSpPr bwMode="auto">
          <a:xfrm>
            <a:off x="5727700" y="3262313"/>
            <a:ext cx="2463800" cy="2424112"/>
            <a:chOff x="3615" y="2083"/>
            <a:chExt cx="1552" cy="1527"/>
          </a:xfrm>
        </p:grpSpPr>
        <p:sp>
          <p:nvSpPr>
            <p:cNvPr id="31776" name="Line 13"/>
            <p:cNvSpPr>
              <a:spLocks noChangeShapeType="1"/>
            </p:cNvSpPr>
            <p:nvPr/>
          </p:nvSpPr>
          <p:spPr bwMode="auto">
            <a:xfrm>
              <a:off x="3615" y="2083"/>
              <a:ext cx="991"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Text Box 14"/>
            <p:cNvSpPr txBox="1">
              <a:spLocks noChangeArrowheads="1"/>
            </p:cNvSpPr>
            <p:nvPr/>
          </p:nvSpPr>
          <p:spPr bwMode="auto">
            <a:xfrm>
              <a:off x="4533" y="3322"/>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NCO</a:t>
              </a:r>
              <a:endParaRPr lang="en-US" sz="2400" b="1" baseline="-25000">
                <a:cs typeface="Arial" charset="0"/>
              </a:endParaRPr>
            </a:p>
          </p:txBody>
        </p:sp>
      </p:grpSp>
      <p:sp>
        <p:nvSpPr>
          <p:cNvPr id="31753" name="Text Box 18"/>
          <p:cNvSpPr txBox="1">
            <a:spLocks noChangeArrowheads="1"/>
          </p:cNvSpPr>
          <p:nvPr/>
        </p:nvSpPr>
        <p:spPr bwMode="auto">
          <a:xfrm>
            <a:off x="5446713" y="2247900"/>
            <a:ext cx="297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Net capital outflow</a:t>
            </a:r>
          </a:p>
        </p:txBody>
      </p:sp>
      <p:grpSp>
        <p:nvGrpSpPr>
          <p:cNvPr id="31754" name="Group 19"/>
          <p:cNvGrpSpPr>
            <a:grpSpLocks/>
          </p:cNvGrpSpPr>
          <p:nvPr/>
        </p:nvGrpSpPr>
        <p:grpSpPr bwMode="auto">
          <a:xfrm>
            <a:off x="649288" y="2478088"/>
            <a:ext cx="3830637" cy="3749675"/>
            <a:chOff x="458" y="1435"/>
            <a:chExt cx="2413" cy="2362"/>
          </a:xfrm>
        </p:grpSpPr>
        <p:grpSp>
          <p:nvGrpSpPr>
            <p:cNvPr id="31771" name="Group 20"/>
            <p:cNvGrpSpPr>
              <a:grpSpLocks/>
            </p:cNvGrpSpPr>
            <p:nvPr/>
          </p:nvGrpSpPr>
          <p:grpSpPr bwMode="auto">
            <a:xfrm>
              <a:off x="565" y="1711"/>
              <a:ext cx="1964" cy="1938"/>
              <a:chOff x="1098" y="1361"/>
              <a:chExt cx="2116" cy="2027"/>
            </a:xfrm>
          </p:grpSpPr>
          <p:sp>
            <p:nvSpPr>
              <p:cNvPr id="31774" name="Line 21"/>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22"/>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72" name="Text Box 23"/>
            <p:cNvSpPr txBox="1">
              <a:spLocks noChangeArrowheads="1"/>
            </p:cNvSpPr>
            <p:nvPr/>
          </p:nvSpPr>
          <p:spPr bwMode="auto">
            <a:xfrm>
              <a:off x="458" y="143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31773" name="Text Box 24"/>
            <p:cNvSpPr txBox="1">
              <a:spLocks noChangeArrowheads="1"/>
            </p:cNvSpPr>
            <p:nvPr/>
          </p:nvSpPr>
          <p:spPr bwMode="auto">
            <a:xfrm>
              <a:off x="2497" y="3509"/>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LF</a:t>
              </a:r>
              <a:endParaRPr lang="en-US" sz="2400" baseline="-25000">
                <a:cs typeface="Arial" charset="0"/>
              </a:endParaRPr>
            </a:p>
          </p:txBody>
        </p:sp>
      </p:grpSp>
      <p:grpSp>
        <p:nvGrpSpPr>
          <p:cNvPr id="31755" name="Group 25"/>
          <p:cNvGrpSpPr>
            <a:grpSpLocks/>
          </p:cNvGrpSpPr>
          <p:nvPr/>
        </p:nvGrpSpPr>
        <p:grpSpPr bwMode="auto">
          <a:xfrm>
            <a:off x="1616075" y="3000375"/>
            <a:ext cx="1833563" cy="2662238"/>
            <a:chOff x="1025" y="1764"/>
            <a:chExt cx="1155" cy="1677"/>
          </a:xfrm>
        </p:grpSpPr>
        <p:sp>
          <p:nvSpPr>
            <p:cNvPr id="31769" name="Line 26"/>
            <p:cNvSpPr>
              <a:spLocks noChangeShapeType="1"/>
            </p:cNvSpPr>
            <p:nvPr/>
          </p:nvSpPr>
          <p:spPr bwMode="auto">
            <a:xfrm flipV="1">
              <a:off x="1025" y="2001"/>
              <a:ext cx="90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Text Box 27"/>
            <p:cNvSpPr txBox="1">
              <a:spLocks noChangeArrowheads="1"/>
            </p:cNvSpPr>
            <p:nvPr/>
          </p:nvSpPr>
          <p:spPr bwMode="auto">
            <a:xfrm>
              <a:off x="1856" y="1764"/>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a:t>
              </a:r>
              <a:endParaRPr lang="en-US" sz="2400" b="1" baseline="-25000">
                <a:cs typeface="Arial" charset="0"/>
              </a:endParaRPr>
            </a:p>
          </p:txBody>
        </p:sp>
      </p:grpSp>
      <p:sp>
        <p:nvSpPr>
          <p:cNvPr id="31756" name="Text Box 30"/>
          <p:cNvSpPr txBox="1">
            <a:spLocks noChangeArrowheads="1"/>
          </p:cNvSpPr>
          <p:nvPr/>
        </p:nvSpPr>
        <p:spPr bwMode="auto">
          <a:xfrm>
            <a:off x="1409700" y="2244725"/>
            <a:ext cx="243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Loanable funds</a:t>
            </a:r>
          </a:p>
        </p:txBody>
      </p:sp>
      <p:sp>
        <p:nvSpPr>
          <p:cNvPr id="31757" name="Line 31"/>
          <p:cNvSpPr>
            <a:spLocks noChangeShapeType="1"/>
          </p:cNvSpPr>
          <p:nvPr/>
        </p:nvSpPr>
        <p:spPr bwMode="auto">
          <a:xfrm>
            <a:off x="282575" y="1944688"/>
            <a:ext cx="8597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1758" name="Group 51"/>
          <p:cNvGrpSpPr>
            <a:grpSpLocks/>
          </p:cNvGrpSpPr>
          <p:nvPr/>
        </p:nvGrpSpPr>
        <p:grpSpPr bwMode="auto">
          <a:xfrm>
            <a:off x="401638" y="4325938"/>
            <a:ext cx="4303712" cy="365125"/>
            <a:chOff x="260" y="2753"/>
            <a:chExt cx="2711" cy="230"/>
          </a:xfrm>
        </p:grpSpPr>
        <p:sp>
          <p:nvSpPr>
            <p:cNvPr id="31765" name="Text Box 28"/>
            <p:cNvSpPr txBox="1">
              <a:spLocks noChangeArrowheads="1"/>
            </p:cNvSpPr>
            <p:nvPr/>
          </p:nvSpPr>
          <p:spPr bwMode="auto">
            <a:xfrm>
              <a:off x="260" y="2753"/>
              <a:ext cx="2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r>
                <a:rPr lang="en-US" sz="2400" b="1" baseline="-25000">
                  <a:cs typeface="Arial" charset="0"/>
                </a:rPr>
                <a:t>1</a:t>
              </a:r>
            </a:p>
          </p:txBody>
        </p:sp>
        <p:sp>
          <p:nvSpPr>
            <p:cNvPr id="31766" name="Oval 29"/>
            <p:cNvSpPr>
              <a:spLocks noChangeAspect="1" noChangeArrowheads="1"/>
            </p:cNvSpPr>
            <p:nvPr/>
          </p:nvSpPr>
          <p:spPr bwMode="auto">
            <a:xfrm>
              <a:off x="1434" y="2834"/>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1767" name="Line 32"/>
            <p:cNvSpPr>
              <a:spLocks noChangeShapeType="1"/>
            </p:cNvSpPr>
            <p:nvPr/>
          </p:nvSpPr>
          <p:spPr bwMode="auto">
            <a:xfrm flipH="1">
              <a:off x="525" y="2878"/>
              <a:ext cx="9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42"/>
            <p:cNvSpPr>
              <a:spLocks noChangeShapeType="1"/>
            </p:cNvSpPr>
            <p:nvPr/>
          </p:nvSpPr>
          <p:spPr bwMode="auto">
            <a:xfrm>
              <a:off x="1478" y="2877"/>
              <a:ext cx="149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9" name="Group 50"/>
          <p:cNvGrpSpPr>
            <a:grpSpLocks/>
          </p:cNvGrpSpPr>
          <p:nvPr/>
        </p:nvGrpSpPr>
        <p:grpSpPr bwMode="auto">
          <a:xfrm>
            <a:off x="4710113" y="4325938"/>
            <a:ext cx="2046287" cy="1670050"/>
            <a:chOff x="2974" y="2753"/>
            <a:chExt cx="1289" cy="1052"/>
          </a:xfrm>
        </p:grpSpPr>
        <p:sp>
          <p:nvSpPr>
            <p:cNvPr id="31761" name="Text Box 15"/>
            <p:cNvSpPr txBox="1">
              <a:spLocks noChangeArrowheads="1"/>
            </p:cNvSpPr>
            <p:nvPr/>
          </p:nvSpPr>
          <p:spPr bwMode="auto">
            <a:xfrm>
              <a:off x="2974" y="2753"/>
              <a:ext cx="197" cy="23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r>
                <a:rPr lang="en-US" sz="2400" b="1" baseline="-25000">
                  <a:cs typeface="Arial" charset="0"/>
                </a:rPr>
                <a:t>1</a:t>
              </a:r>
            </a:p>
          </p:txBody>
        </p:sp>
        <p:sp>
          <p:nvSpPr>
            <p:cNvPr id="31762" name="Line 16"/>
            <p:cNvSpPr>
              <a:spLocks noChangeShapeType="1"/>
            </p:cNvSpPr>
            <p:nvPr/>
          </p:nvSpPr>
          <p:spPr bwMode="auto">
            <a:xfrm flipH="1">
              <a:off x="3211" y="2878"/>
              <a:ext cx="100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Oval 17"/>
            <p:cNvSpPr>
              <a:spLocks noChangeAspect="1" noChangeArrowheads="1"/>
            </p:cNvSpPr>
            <p:nvPr/>
          </p:nvSpPr>
          <p:spPr bwMode="auto">
            <a:xfrm>
              <a:off x="4182" y="2836"/>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1764" name="Line 44"/>
            <p:cNvSpPr>
              <a:spLocks noChangeShapeType="1"/>
            </p:cNvSpPr>
            <p:nvPr/>
          </p:nvSpPr>
          <p:spPr bwMode="auto">
            <a:xfrm>
              <a:off x="4221" y="2875"/>
              <a:ext cx="0" cy="93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36101768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9">
                                            <p:txEl>
                                              <p:pRg st="0" end="0"/>
                                            </p:txEl>
                                          </p:spTgt>
                                        </p:tgtEl>
                                        <p:attrNameLst>
                                          <p:attrName>style.visibility</p:attrName>
                                        </p:attrNameLst>
                                      </p:cBhvr>
                                      <p:to>
                                        <p:strVal val="visible"/>
                                      </p:to>
                                    </p:set>
                                    <p:animEffect transition="in" filter="wipe(left)">
                                      <p:cBhvr>
                                        <p:cTn id="7" dur="500"/>
                                        <p:tgtEl>
                                          <p:spTgt spid="144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title"/>
          </p:nvPr>
        </p:nvSpPr>
        <p:spPr/>
        <p:txBody>
          <a:bodyPr>
            <a:normAutofit fontScale="90000"/>
          </a:bodyPr>
          <a:lstStyle/>
          <a:p>
            <a:pPr algn="ctr" eaLnBrk="1" hangingPunct="1"/>
            <a:r>
              <a:rPr lang="en-US" sz="3200" dirty="0" smtClean="0"/>
              <a:t>Analysis of a Quota on Cars from Japan</a:t>
            </a:r>
            <a:endParaRPr lang="en-US" sz="3200" i="1" dirty="0" smtClean="0"/>
          </a:p>
        </p:txBody>
      </p:sp>
      <p:sp>
        <p:nvSpPr>
          <p:cNvPr id="204838" name="Rectangle 38"/>
          <p:cNvSpPr>
            <a:spLocks noChangeArrowheads="1"/>
          </p:cNvSpPr>
          <p:nvPr/>
        </p:nvSpPr>
        <p:spPr bwMode="auto">
          <a:xfrm>
            <a:off x="228601" y="1052513"/>
            <a:ext cx="4513262"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0000"/>
              </a:spcBef>
              <a:buClr>
                <a:srgbClr val="669900"/>
              </a:buClr>
              <a:buSzPct val="120000"/>
              <a:buFont typeface="Wingdings" pitchFamily="2" charset="2"/>
              <a:buNone/>
            </a:pPr>
            <a:r>
              <a:rPr lang="en-US" sz="2600" dirty="0">
                <a:latin typeface="Arial"/>
                <a:cs typeface="Arial"/>
              </a:rPr>
              <a:t>Since </a:t>
            </a:r>
            <a:r>
              <a:rPr lang="en-US" sz="2600" i="1" dirty="0">
                <a:latin typeface="Arial"/>
                <a:cs typeface="Arial"/>
              </a:rPr>
              <a:t>NCO</a:t>
            </a:r>
            <a:r>
              <a:rPr lang="en-US" sz="2600" dirty="0">
                <a:latin typeface="Arial"/>
                <a:cs typeface="Arial"/>
              </a:rPr>
              <a:t> </a:t>
            </a:r>
            <a:r>
              <a:rPr lang="en-US" sz="2600" dirty="0" smtClean="0">
                <a:latin typeface="Arial"/>
                <a:cs typeface="Arial"/>
              </a:rPr>
              <a:t>is unchanged</a:t>
            </a:r>
            <a:r>
              <a:rPr lang="en-US" sz="2600" dirty="0">
                <a:latin typeface="Arial"/>
                <a:cs typeface="Arial"/>
              </a:rPr>
              <a:t>, </a:t>
            </a:r>
            <a:endParaRPr lang="en-US" sz="2600" dirty="0" smtClean="0">
              <a:latin typeface="Arial"/>
              <a:cs typeface="Arial"/>
            </a:endParaRPr>
          </a:p>
          <a:p>
            <a:pPr>
              <a:lnSpc>
                <a:spcPct val="105000"/>
              </a:lnSpc>
              <a:spcBef>
                <a:spcPct val="40000"/>
              </a:spcBef>
              <a:buClr>
                <a:srgbClr val="669900"/>
              </a:buClr>
              <a:buSzPct val="120000"/>
              <a:buFont typeface="Wingdings" pitchFamily="2" charset="2"/>
              <a:buNone/>
            </a:pPr>
            <a:r>
              <a:rPr lang="en-US" sz="2600" i="1" dirty="0" smtClean="0">
                <a:latin typeface="Arial"/>
                <a:cs typeface="Arial"/>
              </a:rPr>
              <a:t>S</a:t>
            </a:r>
            <a:r>
              <a:rPr lang="en-US" sz="2600" dirty="0" smtClean="0">
                <a:latin typeface="Arial"/>
                <a:cs typeface="Arial"/>
              </a:rPr>
              <a:t> </a:t>
            </a:r>
            <a:r>
              <a:rPr lang="en-US" sz="2600" dirty="0">
                <a:latin typeface="Arial"/>
                <a:cs typeface="Arial"/>
              </a:rPr>
              <a:t>curve does not shift. </a:t>
            </a:r>
          </a:p>
          <a:p>
            <a:pPr>
              <a:lnSpc>
                <a:spcPct val="105000"/>
              </a:lnSpc>
              <a:spcBef>
                <a:spcPct val="40000"/>
              </a:spcBef>
              <a:buClr>
                <a:srgbClr val="669900"/>
              </a:buClr>
              <a:buSzPct val="120000"/>
              <a:buFont typeface="Wingdings" pitchFamily="2" charset="2"/>
              <a:buNone/>
            </a:pPr>
            <a:r>
              <a:rPr lang="en-US" sz="2600" dirty="0">
                <a:latin typeface="Arial"/>
                <a:cs typeface="Arial"/>
              </a:rPr>
              <a:t>The </a:t>
            </a:r>
            <a:r>
              <a:rPr lang="en-US" sz="2600" i="1" dirty="0">
                <a:latin typeface="Arial"/>
                <a:cs typeface="Arial"/>
              </a:rPr>
              <a:t>D</a:t>
            </a:r>
            <a:r>
              <a:rPr lang="en-US" sz="2600" dirty="0">
                <a:latin typeface="Arial"/>
                <a:cs typeface="Arial"/>
              </a:rPr>
              <a:t> curve shifts:</a:t>
            </a:r>
            <a:br>
              <a:rPr lang="en-US" sz="2600" dirty="0">
                <a:latin typeface="Arial"/>
                <a:cs typeface="Arial"/>
              </a:rPr>
            </a:br>
            <a:r>
              <a:rPr lang="en-US" sz="2600" dirty="0">
                <a:latin typeface="Arial"/>
                <a:cs typeface="Arial"/>
              </a:rPr>
              <a:t>At each </a:t>
            </a:r>
            <a:r>
              <a:rPr lang="en-US" sz="2600" b="1" i="1" dirty="0">
                <a:latin typeface="Arial"/>
                <a:cs typeface="Arial"/>
              </a:rPr>
              <a:t>E</a:t>
            </a:r>
            <a:r>
              <a:rPr lang="en-US" sz="2600" dirty="0">
                <a:latin typeface="Arial"/>
                <a:cs typeface="Arial"/>
              </a:rPr>
              <a:t>, </a:t>
            </a:r>
            <a:br>
              <a:rPr lang="en-US" sz="2600" dirty="0">
                <a:latin typeface="Arial"/>
                <a:cs typeface="Arial"/>
              </a:rPr>
            </a:br>
            <a:r>
              <a:rPr lang="en-US" sz="2600" dirty="0">
                <a:latin typeface="Arial"/>
                <a:cs typeface="Arial"/>
              </a:rPr>
              <a:t>imports of cars fall, </a:t>
            </a:r>
            <a:br>
              <a:rPr lang="en-US" sz="2600" dirty="0">
                <a:latin typeface="Arial"/>
                <a:cs typeface="Arial"/>
              </a:rPr>
            </a:br>
            <a:r>
              <a:rPr lang="en-US" sz="2600" dirty="0">
                <a:latin typeface="Arial"/>
                <a:cs typeface="Arial"/>
              </a:rPr>
              <a:t>so </a:t>
            </a:r>
            <a:r>
              <a:rPr lang="en-US" sz="2600" u="sng" dirty="0">
                <a:latin typeface="Arial"/>
                <a:cs typeface="Arial"/>
              </a:rPr>
              <a:t>net</a:t>
            </a:r>
            <a:r>
              <a:rPr lang="en-US" sz="2600" dirty="0">
                <a:latin typeface="Arial"/>
                <a:cs typeface="Arial"/>
              </a:rPr>
              <a:t> exports rise, </a:t>
            </a:r>
            <a:br>
              <a:rPr lang="en-US" sz="2600" dirty="0">
                <a:latin typeface="Arial"/>
                <a:cs typeface="Arial"/>
              </a:rPr>
            </a:br>
            <a:r>
              <a:rPr lang="en-US" sz="2600" i="1" dirty="0">
                <a:latin typeface="Arial"/>
                <a:cs typeface="Arial"/>
              </a:rPr>
              <a:t>D</a:t>
            </a:r>
            <a:r>
              <a:rPr lang="en-US" sz="2600" dirty="0">
                <a:latin typeface="Arial"/>
                <a:cs typeface="Arial"/>
              </a:rPr>
              <a:t> shifts to the right.</a:t>
            </a:r>
          </a:p>
          <a:p>
            <a:pPr>
              <a:lnSpc>
                <a:spcPct val="105000"/>
              </a:lnSpc>
              <a:spcBef>
                <a:spcPct val="40000"/>
              </a:spcBef>
              <a:buClr>
                <a:srgbClr val="669900"/>
              </a:buClr>
              <a:buSzPct val="120000"/>
              <a:buFont typeface="Wingdings" pitchFamily="2" charset="2"/>
              <a:buNone/>
            </a:pPr>
            <a:r>
              <a:rPr lang="en-US" sz="2600" dirty="0">
                <a:latin typeface="Arial"/>
                <a:cs typeface="Arial"/>
              </a:rPr>
              <a:t>At </a:t>
            </a:r>
            <a:r>
              <a:rPr lang="en-US" sz="2600" b="1" i="1" dirty="0">
                <a:latin typeface="Arial"/>
                <a:cs typeface="Arial"/>
              </a:rPr>
              <a:t>E</a:t>
            </a:r>
            <a:r>
              <a:rPr lang="en-US" sz="2600" b="1" baseline="-25000" dirty="0">
                <a:latin typeface="Arial"/>
                <a:cs typeface="Arial"/>
              </a:rPr>
              <a:t>1</a:t>
            </a:r>
            <a:r>
              <a:rPr lang="en-US" sz="2600" dirty="0">
                <a:latin typeface="Arial"/>
                <a:cs typeface="Arial"/>
              </a:rPr>
              <a:t>, there is excess demand in the foreign exchange market. </a:t>
            </a:r>
          </a:p>
          <a:p>
            <a:pPr>
              <a:lnSpc>
                <a:spcPct val="105000"/>
              </a:lnSpc>
              <a:spcBef>
                <a:spcPct val="40000"/>
              </a:spcBef>
              <a:buClr>
                <a:srgbClr val="669900"/>
              </a:buClr>
              <a:buSzPct val="120000"/>
              <a:buFont typeface="Wingdings" pitchFamily="2" charset="2"/>
              <a:buNone/>
            </a:pPr>
            <a:r>
              <a:rPr lang="en-US" sz="2600" b="1" i="1" dirty="0">
                <a:latin typeface="Arial"/>
                <a:cs typeface="Arial"/>
              </a:rPr>
              <a:t>E</a:t>
            </a:r>
            <a:r>
              <a:rPr lang="en-US" sz="2600" dirty="0">
                <a:latin typeface="Arial"/>
                <a:cs typeface="Arial"/>
              </a:rPr>
              <a:t> rises to restore </a:t>
            </a:r>
            <a:r>
              <a:rPr lang="en-US" sz="2600" dirty="0" smtClean="0">
                <a:latin typeface="Arial"/>
                <a:cs typeface="Arial"/>
              </a:rPr>
              <a:t>equilibrium.</a:t>
            </a:r>
            <a:endParaRPr lang="en-US" sz="2600" dirty="0">
              <a:latin typeface="Arial"/>
              <a:cs typeface="Arial"/>
            </a:endParaRPr>
          </a:p>
        </p:txBody>
      </p:sp>
      <p:sp>
        <p:nvSpPr>
          <p:cNvPr id="204859" name="Line 59"/>
          <p:cNvSpPr>
            <a:spLocks noChangeShapeType="1"/>
          </p:cNvSpPr>
          <p:nvPr/>
        </p:nvSpPr>
        <p:spPr bwMode="auto">
          <a:xfrm rot="5400000" flipV="1">
            <a:off x="6876257" y="3686969"/>
            <a:ext cx="0" cy="731837"/>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4860" name="Line 60"/>
          <p:cNvSpPr>
            <a:spLocks noChangeShapeType="1"/>
          </p:cNvSpPr>
          <p:nvPr/>
        </p:nvSpPr>
        <p:spPr bwMode="auto">
          <a:xfrm flipV="1">
            <a:off x="4889500" y="3228975"/>
            <a:ext cx="0" cy="811213"/>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 name="Group 77"/>
          <p:cNvGrpSpPr>
            <a:grpSpLocks/>
          </p:cNvGrpSpPr>
          <p:nvPr/>
        </p:nvGrpSpPr>
        <p:grpSpPr bwMode="auto">
          <a:xfrm>
            <a:off x="4333875" y="1101725"/>
            <a:ext cx="4387850" cy="4959350"/>
            <a:chOff x="2730" y="715"/>
            <a:chExt cx="2764" cy="3124"/>
          </a:xfrm>
        </p:grpSpPr>
        <p:grpSp>
          <p:nvGrpSpPr>
            <p:cNvPr id="32785" name="Group 76"/>
            <p:cNvGrpSpPr>
              <a:grpSpLocks/>
            </p:cNvGrpSpPr>
            <p:nvPr/>
          </p:nvGrpSpPr>
          <p:grpSpPr bwMode="auto">
            <a:xfrm>
              <a:off x="2730" y="1350"/>
              <a:ext cx="2764" cy="2489"/>
              <a:chOff x="2730" y="1350"/>
              <a:chExt cx="2764" cy="2489"/>
            </a:xfrm>
          </p:grpSpPr>
          <p:grpSp>
            <p:nvGrpSpPr>
              <p:cNvPr id="32787" name="Group 68"/>
              <p:cNvGrpSpPr>
                <a:grpSpLocks/>
              </p:cNvGrpSpPr>
              <p:nvPr/>
            </p:nvGrpSpPr>
            <p:grpSpPr bwMode="auto">
              <a:xfrm>
                <a:off x="3948" y="1350"/>
                <a:ext cx="824" cy="2226"/>
                <a:chOff x="3920" y="1462"/>
                <a:chExt cx="824" cy="2226"/>
              </a:xfrm>
            </p:grpSpPr>
            <p:sp>
              <p:nvSpPr>
                <p:cNvPr id="32801" name="Text Box 40"/>
                <p:cNvSpPr txBox="1">
                  <a:spLocks noChangeArrowheads="1"/>
                </p:cNvSpPr>
                <p:nvPr/>
              </p:nvSpPr>
              <p:spPr bwMode="auto">
                <a:xfrm>
                  <a:off x="3920" y="1462"/>
                  <a:ext cx="8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cs typeface="Arial" charset="0"/>
                    </a:rPr>
                    <a:t>S</a:t>
                  </a:r>
                  <a:r>
                    <a:rPr lang="en-US" sz="2400">
                      <a:cs typeface="Arial" charset="0"/>
                    </a:rPr>
                    <a:t> = </a:t>
                  </a:r>
                  <a:r>
                    <a:rPr lang="en-US" sz="2400" i="1">
                      <a:cs typeface="Arial" charset="0"/>
                    </a:rPr>
                    <a:t>NCO</a:t>
                  </a:r>
                  <a:endParaRPr lang="en-US" sz="2400" b="1" baseline="-25000">
                    <a:cs typeface="Arial" charset="0"/>
                  </a:endParaRPr>
                </a:p>
              </p:txBody>
            </p:sp>
            <p:sp>
              <p:nvSpPr>
                <p:cNvPr id="32802" name="Line 41"/>
                <p:cNvSpPr>
                  <a:spLocks noChangeShapeType="1"/>
                </p:cNvSpPr>
                <p:nvPr/>
              </p:nvSpPr>
              <p:spPr bwMode="auto">
                <a:xfrm flipV="1">
                  <a:off x="3996" y="1697"/>
                  <a:ext cx="0" cy="199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8" name="Group 69"/>
              <p:cNvGrpSpPr>
                <a:grpSpLocks/>
              </p:cNvGrpSpPr>
              <p:nvPr/>
            </p:nvGrpSpPr>
            <p:grpSpPr bwMode="auto">
              <a:xfrm>
                <a:off x="2877" y="1360"/>
                <a:ext cx="2617" cy="2479"/>
                <a:chOff x="2758" y="1472"/>
                <a:chExt cx="2617" cy="2479"/>
              </a:xfrm>
            </p:grpSpPr>
            <p:grpSp>
              <p:nvGrpSpPr>
                <p:cNvPr id="32796" name="Group 43"/>
                <p:cNvGrpSpPr>
                  <a:grpSpLocks/>
                </p:cNvGrpSpPr>
                <p:nvPr/>
              </p:nvGrpSpPr>
              <p:grpSpPr bwMode="auto">
                <a:xfrm>
                  <a:off x="2890" y="1748"/>
                  <a:ext cx="2417" cy="1938"/>
                  <a:chOff x="1098" y="1361"/>
                  <a:chExt cx="2116" cy="2027"/>
                </a:xfrm>
              </p:grpSpPr>
              <p:sp>
                <p:nvSpPr>
                  <p:cNvPr id="32799" name="Line 44"/>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0" name="Line 45"/>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97" name="Text Box 46"/>
                <p:cNvSpPr txBox="1">
                  <a:spLocks noChangeArrowheads="1"/>
                </p:cNvSpPr>
                <p:nvPr/>
              </p:nvSpPr>
              <p:spPr bwMode="auto">
                <a:xfrm>
                  <a:off x="2758" y="1472"/>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endParaRPr lang="en-US" sz="2400" baseline="-25000">
                    <a:cs typeface="Arial" charset="0"/>
                  </a:endParaRPr>
                </a:p>
              </p:txBody>
            </p:sp>
            <p:sp>
              <p:nvSpPr>
                <p:cNvPr id="32798" name="Text Box 47"/>
                <p:cNvSpPr txBox="1">
                  <a:spLocks noChangeArrowheads="1"/>
                </p:cNvSpPr>
                <p:nvPr/>
              </p:nvSpPr>
              <p:spPr bwMode="auto">
                <a:xfrm>
                  <a:off x="4655" y="3721"/>
                  <a:ext cx="7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Dollars</a:t>
                  </a:r>
                  <a:endParaRPr lang="en-US" sz="2400" baseline="-25000">
                    <a:cs typeface="Arial" charset="0"/>
                  </a:endParaRPr>
                </a:p>
              </p:txBody>
            </p:sp>
          </p:grpSp>
          <p:grpSp>
            <p:nvGrpSpPr>
              <p:cNvPr id="32789" name="Group 74"/>
              <p:cNvGrpSpPr>
                <a:grpSpLocks/>
              </p:cNvGrpSpPr>
              <p:nvPr/>
            </p:nvGrpSpPr>
            <p:grpSpPr bwMode="auto">
              <a:xfrm>
                <a:off x="3238" y="1891"/>
                <a:ext cx="1771" cy="1515"/>
                <a:chOff x="3133" y="1891"/>
                <a:chExt cx="1771" cy="1515"/>
              </a:xfrm>
            </p:grpSpPr>
            <p:sp>
              <p:nvSpPr>
                <p:cNvPr id="32794" name="Line 48"/>
                <p:cNvSpPr>
                  <a:spLocks noChangeShapeType="1"/>
                </p:cNvSpPr>
                <p:nvPr/>
              </p:nvSpPr>
              <p:spPr bwMode="auto">
                <a:xfrm>
                  <a:off x="3133" y="1891"/>
                  <a:ext cx="1474" cy="1288"/>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Text Box 49"/>
                <p:cNvSpPr txBox="1">
                  <a:spLocks noChangeArrowheads="1"/>
                </p:cNvSpPr>
                <p:nvPr/>
              </p:nvSpPr>
              <p:spPr bwMode="auto">
                <a:xfrm>
                  <a:off x="4617" y="3135"/>
                  <a:ext cx="2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cs typeface="Arial" charset="0"/>
                    </a:rPr>
                    <a:t>D</a:t>
                  </a:r>
                  <a:r>
                    <a:rPr lang="en-US" sz="2400" b="1" baseline="-25000">
                      <a:cs typeface="Arial" charset="0"/>
                    </a:rPr>
                    <a:t>1</a:t>
                  </a:r>
                </a:p>
              </p:txBody>
            </p:sp>
          </p:grpSp>
          <p:grpSp>
            <p:nvGrpSpPr>
              <p:cNvPr id="32790" name="Group 50"/>
              <p:cNvGrpSpPr>
                <a:grpSpLocks/>
              </p:cNvGrpSpPr>
              <p:nvPr/>
            </p:nvGrpSpPr>
            <p:grpSpPr bwMode="auto">
              <a:xfrm>
                <a:off x="2730" y="2453"/>
                <a:ext cx="1333" cy="230"/>
                <a:chOff x="2657" y="2404"/>
                <a:chExt cx="1333" cy="230"/>
              </a:xfrm>
            </p:grpSpPr>
            <p:sp>
              <p:nvSpPr>
                <p:cNvPr id="32791" name="Text Box 51"/>
                <p:cNvSpPr txBox="1">
                  <a:spLocks noChangeArrowheads="1"/>
                </p:cNvSpPr>
                <p:nvPr/>
              </p:nvSpPr>
              <p:spPr bwMode="auto">
                <a:xfrm>
                  <a:off x="2657" y="2404"/>
                  <a:ext cx="2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r>
                    <a:rPr lang="en-US" sz="2400" b="1" baseline="-25000">
                      <a:cs typeface="Arial" charset="0"/>
                    </a:rPr>
                    <a:t>1</a:t>
                  </a:r>
                </a:p>
              </p:txBody>
            </p:sp>
            <p:sp>
              <p:nvSpPr>
                <p:cNvPr id="32792" name="Line 52"/>
                <p:cNvSpPr>
                  <a:spLocks noChangeShapeType="1"/>
                </p:cNvSpPr>
                <p:nvPr/>
              </p:nvSpPr>
              <p:spPr bwMode="auto">
                <a:xfrm flipH="1">
                  <a:off x="2940" y="2529"/>
                  <a:ext cx="101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Oval 53"/>
                <p:cNvSpPr>
                  <a:spLocks noChangeAspect="1" noChangeArrowheads="1"/>
                </p:cNvSpPr>
                <p:nvPr/>
              </p:nvSpPr>
              <p:spPr bwMode="auto">
                <a:xfrm>
                  <a:off x="3909" y="248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sp>
          <p:nvSpPr>
            <p:cNvPr id="32786" name="Text Box 65"/>
            <p:cNvSpPr txBox="1">
              <a:spLocks noChangeArrowheads="1"/>
            </p:cNvSpPr>
            <p:nvPr/>
          </p:nvSpPr>
          <p:spPr bwMode="auto">
            <a:xfrm>
              <a:off x="3238" y="715"/>
              <a:ext cx="1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Market for foreign-currency exchange</a:t>
              </a:r>
            </a:p>
          </p:txBody>
        </p:sp>
      </p:grpSp>
      <p:grpSp>
        <p:nvGrpSpPr>
          <p:cNvPr id="9" name="Group 75"/>
          <p:cNvGrpSpPr>
            <a:grpSpLocks/>
          </p:cNvGrpSpPr>
          <p:nvPr/>
        </p:nvGrpSpPr>
        <p:grpSpPr bwMode="auto">
          <a:xfrm>
            <a:off x="5681663" y="2598738"/>
            <a:ext cx="2524125" cy="2163762"/>
            <a:chOff x="3474" y="1658"/>
            <a:chExt cx="1590" cy="1363"/>
          </a:xfrm>
        </p:grpSpPr>
        <p:sp>
          <p:nvSpPr>
            <p:cNvPr id="32783" name="Line 66"/>
            <p:cNvSpPr>
              <a:spLocks noChangeShapeType="1"/>
            </p:cNvSpPr>
            <p:nvPr/>
          </p:nvSpPr>
          <p:spPr bwMode="auto">
            <a:xfrm>
              <a:off x="3474" y="1658"/>
              <a:ext cx="1301" cy="11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Text Box 67"/>
            <p:cNvSpPr txBox="1">
              <a:spLocks noChangeArrowheads="1"/>
            </p:cNvSpPr>
            <p:nvPr/>
          </p:nvSpPr>
          <p:spPr bwMode="auto">
            <a:xfrm>
              <a:off x="4778" y="2750"/>
              <a:ext cx="2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cs typeface="Arial" charset="0"/>
                </a:rPr>
                <a:t>D</a:t>
              </a:r>
              <a:r>
                <a:rPr lang="en-US" sz="2400" b="1" baseline="-25000">
                  <a:cs typeface="Arial" charset="0"/>
                </a:rPr>
                <a:t>2</a:t>
              </a:r>
            </a:p>
          </p:txBody>
        </p:sp>
      </p:grpSp>
      <p:grpSp>
        <p:nvGrpSpPr>
          <p:cNvPr id="10" name="Group 73"/>
          <p:cNvGrpSpPr>
            <a:grpSpLocks/>
          </p:cNvGrpSpPr>
          <p:nvPr/>
        </p:nvGrpSpPr>
        <p:grpSpPr bwMode="auto">
          <a:xfrm>
            <a:off x="4333875" y="3017838"/>
            <a:ext cx="2117725" cy="365125"/>
            <a:chOff x="2611" y="2034"/>
            <a:chExt cx="1334" cy="230"/>
          </a:xfrm>
        </p:grpSpPr>
        <p:sp>
          <p:nvSpPr>
            <p:cNvPr id="32780" name="Text Box 62"/>
            <p:cNvSpPr txBox="1">
              <a:spLocks noChangeArrowheads="1"/>
            </p:cNvSpPr>
            <p:nvPr/>
          </p:nvSpPr>
          <p:spPr bwMode="auto">
            <a:xfrm>
              <a:off x="2611" y="2034"/>
              <a:ext cx="2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r>
                <a:rPr lang="en-US" sz="2400" b="1" baseline="-25000">
                  <a:cs typeface="Arial" charset="0"/>
                </a:rPr>
                <a:t>2</a:t>
              </a:r>
            </a:p>
          </p:txBody>
        </p:sp>
        <p:sp>
          <p:nvSpPr>
            <p:cNvPr id="32781" name="Line 72"/>
            <p:cNvSpPr>
              <a:spLocks noChangeShapeType="1"/>
            </p:cNvSpPr>
            <p:nvPr/>
          </p:nvSpPr>
          <p:spPr bwMode="auto">
            <a:xfrm flipH="1">
              <a:off x="2892" y="2154"/>
              <a:ext cx="101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Oval 64"/>
            <p:cNvSpPr>
              <a:spLocks noChangeAspect="1" noChangeArrowheads="1"/>
            </p:cNvSpPr>
            <p:nvPr/>
          </p:nvSpPr>
          <p:spPr bwMode="auto">
            <a:xfrm>
              <a:off x="3864" y="2115"/>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27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17385776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8">
                                            <p:txEl>
                                              <p:pRg st="0" end="0"/>
                                            </p:txEl>
                                          </p:spTgt>
                                        </p:tgtEl>
                                        <p:attrNameLst>
                                          <p:attrName>style.visibility</p:attrName>
                                        </p:attrNameLst>
                                      </p:cBhvr>
                                      <p:to>
                                        <p:strVal val="visible"/>
                                      </p:to>
                                    </p:set>
                                    <p:animEffect transition="in" filter="wipe(left)">
                                      <p:cBhvr>
                                        <p:cTn id="12" dur="500"/>
                                        <p:tgtEl>
                                          <p:spTgt spid="204838">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38">
                                            <p:txEl>
                                              <p:pRg st="1" end="1"/>
                                            </p:txEl>
                                          </p:spTgt>
                                        </p:tgtEl>
                                        <p:attrNameLst>
                                          <p:attrName>style.visibility</p:attrName>
                                        </p:attrNameLst>
                                      </p:cBhvr>
                                      <p:to>
                                        <p:strVal val="visible"/>
                                      </p:to>
                                    </p:set>
                                    <p:animEffect transition="in" filter="wipe(left)">
                                      <p:cBhvr>
                                        <p:cTn id="16" dur="500"/>
                                        <p:tgtEl>
                                          <p:spTgt spid="20483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38">
                                            <p:txEl>
                                              <p:pRg st="2" end="2"/>
                                            </p:txEl>
                                          </p:spTgt>
                                        </p:tgtEl>
                                        <p:attrNameLst>
                                          <p:attrName>style.visibility</p:attrName>
                                        </p:attrNameLst>
                                      </p:cBhvr>
                                      <p:to>
                                        <p:strVal val="visible"/>
                                      </p:to>
                                    </p:set>
                                    <p:animEffect transition="in" filter="wipe(left)">
                                      <p:cBhvr>
                                        <p:cTn id="21" dur="500"/>
                                        <p:tgtEl>
                                          <p:spTgt spid="204838">
                                            <p:txEl>
                                              <p:pRg st="2" end="2"/>
                                            </p:txEl>
                                          </p:spTgt>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4859"/>
                                        </p:tgtEl>
                                        <p:attrNameLst>
                                          <p:attrName>style.visibility</p:attrName>
                                        </p:attrNameLst>
                                      </p:cBhvr>
                                      <p:to>
                                        <p:strVal val="visible"/>
                                      </p:to>
                                    </p:set>
                                    <p:animEffect transition="in" filter="wipe(left)">
                                      <p:cBhvr>
                                        <p:cTn id="25" dur="500"/>
                                        <p:tgtEl>
                                          <p:spTgt spid="204859"/>
                                        </p:tgtEl>
                                      </p:cBhvr>
                                    </p:animEffect>
                                  </p:childTnLst>
                                </p:cTn>
                              </p:par>
                            </p:childTnLst>
                          </p:cTn>
                        </p:par>
                        <p:par>
                          <p:cTn id="26" fill="hold" nodeType="afterGroup">
                            <p:stCondLst>
                              <p:cond delay="1000"/>
                            </p:stCondLst>
                            <p:childTnLst>
                              <p:par>
                                <p:cTn id="27" presetID="18" presetClass="entr" presetSubtype="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Righ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4838">
                                            <p:txEl>
                                              <p:pRg st="3" end="3"/>
                                            </p:txEl>
                                          </p:spTgt>
                                        </p:tgtEl>
                                        <p:attrNameLst>
                                          <p:attrName>style.visibility</p:attrName>
                                        </p:attrNameLst>
                                      </p:cBhvr>
                                      <p:to>
                                        <p:strVal val="visible"/>
                                      </p:to>
                                    </p:set>
                                    <p:animEffect transition="in" filter="wipe(left)">
                                      <p:cBhvr>
                                        <p:cTn id="34" dur="500"/>
                                        <p:tgtEl>
                                          <p:spTgt spid="204838">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4838">
                                            <p:txEl>
                                              <p:pRg st="4" end="4"/>
                                            </p:txEl>
                                          </p:spTgt>
                                        </p:tgtEl>
                                        <p:attrNameLst>
                                          <p:attrName>style.visibility</p:attrName>
                                        </p:attrNameLst>
                                      </p:cBhvr>
                                      <p:to>
                                        <p:strVal val="visible"/>
                                      </p:to>
                                    </p:set>
                                    <p:animEffect transition="in" filter="wipe(left)">
                                      <p:cBhvr>
                                        <p:cTn id="39" dur="500"/>
                                        <p:tgtEl>
                                          <p:spTgt spid="204838">
                                            <p:txEl>
                                              <p:pRg st="4" end="4"/>
                                            </p:txEl>
                                          </p:spTgt>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204860"/>
                                        </p:tgtEl>
                                        <p:attrNameLst>
                                          <p:attrName>style.visibility</p:attrName>
                                        </p:attrNameLst>
                                      </p:cBhvr>
                                      <p:to>
                                        <p:strVal val="visible"/>
                                      </p:to>
                                    </p:set>
                                    <p:animEffect transition="in" filter="wipe(down)">
                                      <p:cBhvr>
                                        <p:cTn id="43" dur="500"/>
                                        <p:tgtEl>
                                          <p:spTgt spid="204860"/>
                                        </p:tgtEl>
                                      </p:cBhvr>
                                    </p:animEffect>
                                  </p:childTnLst>
                                </p:cTn>
                              </p:par>
                              <p:par>
                                <p:cTn id="44" presetID="22" presetClass="entr" presetSubtype="2"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8" grpId="0" uiExpand="1" build="p" bldLvl="5"/>
      <p:bldP spid="204859" grpId="0" uiExpand="1" animBg="1"/>
      <p:bldP spid="2048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 Quota on Cars from Japan</a:t>
            </a:r>
          </a:p>
        </p:txBody>
      </p:sp>
      <p:sp>
        <p:nvSpPr>
          <p:cNvPr id="3" name="Content Placeholder 2"/>
          <p:cNvSpPr>
            <a:spLocks noGrp="1"/>
          </p:cNvSpPr>
          <p:nvPr>
            <p:ph idx="1"/>
          </p:nvPr>
        </p:nvSpPr>
        <p:spPr/>
        <p:txBody>
          <a:bodyPr/>
          <a:lstStyle/>
          <a:p>
            <a:r>
              <a:rPr lang="en-US" dirty="0"/>
              <a:t>What happens to NX?  Nothing!</a:t>
            </a:r>
          </a:p>
          <a:p>
            <a:pPr lvl="1"/>
            <a:r>
              <a:rPr lang="en-US" dirty="0"/>
              <a:t>If E could remain at </a:t>
            </a:r>
            <a:r>
              <a:rPr lang="en-US" baseline="-25000" dirty="0"/>
              <a:t>E1</a:t>
            </a:r>
            <a:r>
              <a:rPr lang="en-US" dirty="0"/>
              <a:t>, NX would rise, and the quantity of dollars demanded would rise.  </a:t>
            </a:r>
          </a:p>
          <a:p>
            <a:pPr lvl="1"/>
            <a:r>
              <a:rPr lang="en-US" dirty="0"/>
              <a:t>But the import quota does not affect NCO, </a:t>
            </a:r>
            <a:br>
              <a:rPr lang="en-US" dirty="0"/>
            </a:br>
            <a:r>
              <a:rPr lang="en-US" dirty="0"/>
              <a:t>so the quantity of dollars supplied is fixed.  </a:t>
            </a:r>
          </a:p>
          <a:p>
            <a:pPr lvl="1"/>
            <a:r>
              <a:rPr lang="en-US" dirty="0"/>
              <a:t>Since NX must equal NCO, E must rise enough to keep NX at its original level. </a:t>
            </a:r>
          </a:p>
          <a:p>
            <a:pPr marL="0" indent="0">
              <a:buNone/>
            </a:pPr>
            <a:r>
              <a:rPr lang="en-US" sz="3600" i="1" dirty="0">
                <a:solidFill>
                  <a:srgbClr val="C00000"/>
                </a:solidFill>
                <a:latin typeface="Cambria" panose="02040503050406030204" pitchFamily="18" charset="0"/>
              </a:rPr>
              <a:t>Hence, the policy of restricting imports does not reduce the trade deficit.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3933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Previous chapter: </a:t>
            </a:r>
            <a:r>
              <a:rPr lang="en-US" dirty="0"/>
              <a:t>basic concepts and vocabulary of the open </a:t>
            </a:r>
            <a:r>
              <a:rPr lang="en-US" dirty="0" smtClean="0"/>
              <a:t>economy:</a:t>
            </a:r>
          </a:p>
          <a:p>
            <a:pPr lvl="1"/>
            <a:r>
              <a:rPr lang="en-US" dirty="0" smtClean="0"/>
              <a:t>Net </a:t>
            </a:r>
            <a:r>
              <a:rPr lang="en-US" dirty="0"/>
              <a:t>exports (NX</a:t>
            </a:r>
            <a:r>
              <a:rPr lang="en-US" dirty="0" smtClean="0"/>
              <a:t>)</a:t>
            </a:r>
          </a:p>
          <a:p>
            <a:pPr lvl="1"/>
            <a:r>
              <a:rPr lang="en-US" dirty="0" smtClean="0"/>
              <a:t>Net </a:t>
            </a:r>
            <a:r>
              <a:rPr lang="en-US" dirty="0"/>
              <a:t>capital outflow (NCO</a:t>
            </a:r>
            <a:r>
              <a:rPr lang="en-US" dirty="0" smtClean="0"/>
              <a:t>) </a:t>
            </a:r>
          </a:p>
          <a:p>
            <a:pPr lvl="1"/>
            <a:r>
              <a:rPr lang="en-US" dirty="0" smtClean="0"/>
              <a:t>Exchange rates</a:t>
            </a:r>
            <a:endParaRPr lang="en-US" dirty="0"/>
          </a:p>
          <a:p>
            <a:r>
              <a:rPr lang="en-US" dirty="0"/>
              <a:t>This </a:t>
            </a:r>
            <a:r>
              <a:rPr lang="en-US" dirty="0" smtClean="0"/>
              <a:t>chapter: theory </a:t>
            </a:r>
            <a:r>
              <a:rPr lang="en-US" dirty="0"/>
              <a:t>of the open </a:t>
            </a:r>
            <a:r>
              <a:rPr lang="en-US" dirty="0" smtClean="0"/>
              <a:t>economy</a:t>
            </a:r>
            <a:endParaRPr lang="en-US" dirty="0"/>
          </a:p>
          <a:p>
            <a:pPr lvl="1"/>
            <a:r>
              <a:rPr lang="en-US" dirty="0" smtClean="0"/>
              <a:t>See </a:t>
            </a:r>
            <a:r>
              <a:rPr lang="en-US" dirty="0"/>
              <a:t>how </a:t>
            </a:r>
            <a:r>
              <a:rPr lang="en-US" dirty="0" smtClean="0"/>
              <a:t>government </a:t>
            </a:r>
            <a:r>
              <a:rPr lang="en-US" dirty="0"/>
              <a:t>policies and various events affect the trade balance, exchange rate, and capital </a:t>
            </a:r>
            <a:r>
              <a:rPr lang="en-US" dirty="0" smtClean="0"/>
              <a:t>flows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866701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 Quota on Cars from Japan</a:t>
            </a:r>
          </a:p>
        </p:txBody>
      </p:sp>
      <p:sp>
        <p:nvSpPr>
          <p:cNvPr id="3" name="Content Placeholder 2"/>
          <p:cNvSpPr>
            <a:spLocks noGrp="1"/>
          </p:cNvSpPr>
          <p:nvPr>
            <p:ph idx="1"/>
          </p:nvPr>
        </p:nvSpPr>
        <p:spPr>
          <a:xfrm>
            <a:off x="152400" y="685800"/>
            <a:ext cx="8915399" cy="2971800"/>
          </a:xfrm>
        </p:spPr>
        <p:txBody>
          <a:bodyPr>
            <a:noAutofit/>
          </a:bodyPr>
          <a:lstStyle/>
          <a:p>
            <a:pPr marL="0" indent="0">
              <a:buNone/>
            </a:pPr>
            <a:r>
              <a:rPr lang="en-US" sz="2800" dirty="0">
                <a:solidFill>
                  <a:schemeClr val="accent6">
                    <a:lumMod val="50000"/>
                  </a:schemeClr>
                </a:solidFill>
              </a:rPr>
              <a:t>Does the policy save jobs?  </a:t>
            </a:r>
          </a:p>
          <a:p>
            <a:r>
              <a:rPr lang="en-US" sz="2800" dirty="0">
                <a:solidFill>
                  <a:schemeClr val="accent6">
                    <a:lumMod val="50000"/>
                  </a:schemeClr>
                </a:solidFill>
              </a:rPr>
              <a:t>The quota reduces imports of </a:t>
            </a:r>
            <a:r>
              <a:rPr lang="en-US" sz="2800" dirty="0" smtClean="0">
                <a:solidFill>
                  <a:schemeClr val="accent6">
                    <a:lumMod val="50000"/>
                  </a:schemeClr>
                </a:solidFill>
              </a:rPr>
              <a:t>Japanese autos</a:t>
            </a:r>
            <a:endParaRPr lang="en-US" sz="2800" dirty="0">
              <a:solidFill>
                <a:schemeClr val="accent6">
                  <a:lumMod val="50000"/>
                </a:schemeClr>
              </a:solidFill>
            </a:endParaRPr>
          </a:p>
          <a:p>
            <a:pPr lvl="1"/>
            <a:r>
              <a:rPr lang="en-US" dirty="0"/>
              <a:t>U.S. consumers buy more U.S. autos.  </a:t>
            </a:r>
          </a:p>
          <a:p>
            <a:pPr lvl="1"/>
            <a:r>
              <a:rPr lang="en-US" dirty="0"/>
              <a:t>U.S. automakers hire more workers to produce these extra cars.  </a:t>
            </a:r>
          </a:p>
          <a:p>
            <a:pPr lvl="1"/>
            <a:r>
              <a:rPr lang="en-US" dirty="0"/>
              <a:t>So the policy saves jobs in the U.S. auto industry.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152400" y="3581400"/>
            <a:ext cx="8839200" cy="2819400"/>
          </a:xfrm>
        </p:spPr>
        <p:txBody>
          <a:bodyPr>
            <a:noAutofit/>
          </a:bodyPr>
          <a:lstStyle/>
          <a:p>
            <a:r>
              <a:rPr lang="en-US" sz="2800" dirty="0" smtClean="0">
                <a:solidFill>
                  <a:schemeClr val="accent6">
                    <a:lumMod val="50000"/>
                  </a:schemeClr>
                </a:solidFill>
              </a:rPr>
              <a:t>But </a:t>
            </a:r>
            <a:r>
              <a:rPr lang="en-US" sz="2800" dirty="0">
                <a:solidFill>
                  <a:schemeClr val="accent6">
                    <a:lumMod val="50000"/>
                  </a:schemeClr>
                </a:solidFill>
              </a:rPr>
              <a:t>E rises, reducing foreign demand for U.S. exports.</a:t>
            </a:r>
          </a:p>
          <a:p>
            <a:pPr lvl="1"/>
            <a:r>
              <a:rPr lang="en-US" dirty="0"/>
              <a:t>Export industries contract, exporting firms lay off workers. </a:t>
            </a:r>
          </a:p>
          <a:p>
            <a:pPr marL="0" indent="0">
              <a:buNone/>
            </a:pPr>
            <a:r>
              <a:rPr lang="en-US" sz="2800" i="1" dirty="0">
                <a:solidFill>
                  <a:srgbClr val="C00000"/>
                </a:solidFill>
                <a:latin typeface="Cambria" panose="02040503050406030204" pitchFamily="18" charset="0"/>
              </a:rPr>
              <a:t>The import quota saves jobs in the auto industry but destroys jobs in U.S. export industries</a:t>
            </a:r>
            <a:r>
              <a:rPr lang="en-US" sz="2800" i="1" dirty="0" smtClean="0">
                <a:solidFill>
                  <a:srgbClr val="C00000"/>
                </a:solidFill>
                <a:latin typeface="Cambria" panose="02040503050406030204" pitchFamily="18" charset="0"/>
              </a:rPr>
              <a:t>!!</a:t>
            </a:r>
            <a:endParaRPr lang="en-US" sz="2800" i="1" dirty="0">
              <a:solidFill>
                <a:srgbClr val="C00000"/>
              </a:solidFill>
              <a:latin typeface="Cambria" panose="02040503050406030204" pitchFamily="18" charset="0"/>
            </a:endParaRPr>
          </a:p>
        </p:txBody>
      </p:sp>
    </p:spTree>
    <p:extLst>
      <p:ext uri="{BB962C8B-B14F-4D97-AF65-F5344CB8AC3E}">
        <p14:creationId xmlns:p14="http://schemas.microsoft.com/office/powerpoint/2010/main" val="754242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Flows from China</a:t>
            </a:r>
          </a:p>
        </p:txBody>
      </p:sp>
      <p:sp>
        <p:nvSpPr>
          <p:cNvPr id="3" name="Content Placeholder 2"/>
          <p:cNvSpPr>
            <a:spLocks noGrp="1"/>
          </p:cNvSpPr>
          <p:nvPr>
            <p:ph idx="1"/>
          </p:nvPr>
        </p:nvSpPr>
        <p:spPr/>
        <p:txBody>
          <a:bodyPr/>
          <a:lstStyle/>
          <a:p>
            <a:r>
              <a:rPr lang="en-US" sz="3200" dirty="0"/>
              <a:t>In recent years, China has accumulated U.S. </a:t>
            </a:r>
            <a:r>
              <a:rPr lang="en-US" sz="3200" dirty="0" smtClean="0"/>
              <a:t>assets:</a:t>
            </a:r>
          </a:p>
          <a:p>
            <a:pPr lvl="1"/>
            <a:r>
              <a:rPr lang="en-US" sz="2800" dirty="0" smtClean="0"/>
              <a:t>China’s </a:t>
            </a:r>
            <a:r>
              <a:rPr lang="en-US" sz="2800" dirty="0"/>
              <a:t>foreign assets: from 2000 to 2012, increased from $160 billion to $4 trillion (including U.S. government bonds</a:t>
            </a:r>
            <a:r>
              <a:rPr lang="en-US" sz="2800" dirty="0" smtClean="0"/>
              <a:t>)</a:t>
            </a:r>
          </a:p>
          <a:p>
            <a:pPr lvl="1"/>
            <a:r>
              <a:rPr lang="en-US" sz="2800" dirty="0" smtClean="0"/>
              <a:t>To reduce </a:t>
            </a:r>
            <a:r>
              <a:rPr lang="en-US" sz="2800" dirty="0"/>
              <a:t>its exchange rate and boost its exports</a:t>
            </a:r>
          </a:p>
          <a:p>
            <a:r>
              <a:rPr lang="en-US" sz="3200" dirty="0"/>
              <a:t>Results in U.S.:  </a:t>
            </a:r>
          </a:p>
          <a:p>
            <a:pPr lvl="1"/>
            <a:r>
              <a:rPr lang="en-US" sz="2800" dirty="0"/>
              <a:t>Appreciation of $ relative to Chinese renminbi</a:t>
            </a:r>
          </a:p>
          <a:p>
            <a:pPr lvl="1"/>
            <a:r>
              <a:rPr lang="en-US" sz="2800" dirty="0"/>
              <a:t>Higher U.S. imports from China</a:t>
            </a:r>
          </a:p>
          <a:p>
            <a:pPr lvl="1"/>
            <a:r>
              <a:rPr lang="en-US" sz="2800" dirty="0"/>
              <a:t>Larger U.S. trade </a:t>
            </a:r>
            <a:r>
              <a:rPr lang="en-US" sz="2800" dirty="0" smtClean="0"/>
              <a:t>deficit</a:t>
            </a:r>
            <a:endParaRPr lang="en-US" sz="32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31</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22748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Political Instability and Capital Flight</a:t>
            </a:r>
          </a:p>
        </p:txBody>
      </p:sp>
      <p:sp>
        <p:nvSpPr>
          <p:cNvPr id="3" name="Content Placeholder 2"/>
          <p:cNvSpPr>
            <a:spLocks noGrp="1"/>
          </p:cNvSpPr>
          <p:nvPr>
            <p:ph idx="1"/>
          </p:nvPr>
        </p:nvSpPr>
        <p:spPr/>
        <p:txBody>
          <a:bodyPr/>
          <a:lstStyle/>
          <a:p>
            <a:r>
              <a:rPr lang="en-US" dirty="0"/>
              <a:t>1994:  Political instability in Mexico made world financial markets nervous.  </a:t>
            </a:r>
          </a:p>
          <a:p>
            <a:pPr lvl="1"/>
            <a:r>
              <a:rPr lang="en-US" dirty="0"/>
              <a:t>People worried about the safety of </a:t>
            </a:r>
            <a:r>
              <a:rPr lang="en-US" dirty="0" smtClean="0"/>
              <a:t>Mexican </a:t>
            </a:r>
            <a:r>
              <a:rPr lang="en-US" dirty="0"/>
              <a:t>assets they </a:t>
            </a:r>
            <a:r>
              <a:rPr lang="en-US" dirty="0" smtClean="0"/>
              <a:t>owned</a:t>
            </a:r>
            <a:endParaRPr lang="en-US" dirty="0"/>
          </a:p>
          <a:p>
            <a:pPr lvl="1"/>
            <a:r>
              <a:rPr lang="en-US" dirty="0"/>
              <a:t>People sold many of these assets, pulled their capital out of </a:t>
            </a:r>
            <a:r>
              <a:rPr lang="en-US" dirty="0" smtClean="0"/>
              <a:t>Mexico</a:t>
            </a:r>
            <a:endParaRPr lang="en-US" dirty="0"/>
          </a:p>
          <a:p>
            <a:r>
              <a:rPr lang="en-US" dirty="0"/>
              <a:t>Capital flight:  </a:t>
            </a:r>
            <a:endParaRPr lang="en-US" dirty="0" smtClean="0"/>
          </a:p>
          <a:p>
            <a:pPr lvl="1"/>
            <a:r>
              <a:rPr lang="en-US" dirty="0" smtClean="0"/>
              <a:t>Large </a:t>
            </a:r>
            <a:r>
              <a:rPr lang="en-US" dirty="0"/>
              <a:t>and sudden reduction in the demand for assets located in a </a:t>
            </a:r>
            <a:r>
              <a:rPr lang="en-US" dirty="0" smtClean="0"/>
              <a:t>country</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282758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5" name="Group 2"/>
          <p:cNvGrpSpPr>
            <a:grpSpLocks/>
          </p:cNvGrpSpPr>
          <p:nvPr/>
        </p:nvGrpSpPr>
        <p:grpSpPr bwMode="auto">
          <a:xfrm>
            <a:off x="1104900" y="3524250"/>
            <a:ext cx="2578100" cy="2119313"/>
            <a:chOff x="3678" y="1961"/>
            <a:chExt cx="1289" cy="1153"/>
          </a:xfrm>
        </p:grpSpPr>
        <p:sp>
          <p:nvSpPr>
            <p:cNvPr id="37948" name="Line 3"/>
            <p:cNvSpPr>
              <a:spLocks noChangeShapeType="1"/>
            </p:cNvSpPr>
            <p:nvPr/>
          </p:nvSpPr>
          <p:spPr bwMode="auto">
            <a:xfrm>
              <a:off x="3678" y="1961"/>
              <a:ext cx="991" cy="97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9" name="Text Box 4"/>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D</a:t>
              </a:r>
              <a:r>
                <a:rPr lang="en-US" sz="2400" b="1" baseline="-25000">
                  <a:cs typeface="Arial" charset="0"/>
                </a:rPr>
                <a:t>1</a:t>
              </a:r>
            </a:p>
          </p:txBody>
        </p:sp>
      </p:grpSp>
      <p:sp>
        <p:nvSpPr>
          <p:cNvPr id="37896" name="Rectangle 6"/>
          <p:cNvSpPr>
            <a:spLocks noGrp="1" noChangeArrowheads="1"/>
          </p:cNvSpPr>
          <p:nvPr>
            <p:ph type="title"/>
          </p:nvPr>
        </p:nvSpPr>
        <p:spPr/>
        <p:txBody>
          <a:bodyPr>
            <a:normAutofit fontScale="90000"/>
          </a:bodyPr>
          <a:lstStyle/>
          <a:p>
            <a:pPr eaLnBrk="1" hangingPunct="1"/>
            <a:r>
              <a:rPr lang="en-US" sz="3300" dirty="0" smtClean="0"/>
              <a:t>Capital Flight from Mexico</a:t>
            </a:r>
          </a:p>
        </p:txBody>
      </p:sp>
      <p:sp>
        <p:nvSpPr>
          <p:cNvPr id="5" name="Text Placeholder 4"/>
          <p:cNvSpPr>
            <a:spLocks noGrp="1"/>
          </p:cNvSpPr>
          <p:nvPr>
            <p:ph type="body" sz="quarter" idx="12"/>
          </p:nvPr>
        </p:nvSpPr>
        <p:spPr>
          <a:xfrm>
            <a:off x="152401" y="533400"/>
            <a:ext cx="8839200" cy="1828800"/>
          </a:xfrm>
        </p:spPr>
        <p:txBody>
          <a:bodyPr/>
          <a:lstStyle/>
          <a:p>
            <a:r>
              <a:rPr lang="en-US" sz="2400" dirty="0">
                <a:cs typeface="Arial" charset="0"/>
              </a:rPr>
              <a:t>As foreign investors sell their assets and pull out their capital, </a:t>
            </a:r>
            <a:r>
              <a:rPr lang="en-US" sz="2400" i="1" dirty="0">
                <a:cs typeface="Arial" charset="0"/>
              </a:rPr>
              <a:t>NCO</a:t>
            </a:r>
            <a:r>
              <a:rPr lang="en-US" sz="2400" dirty="0">
                <a:cs typeface="Arial" charset="0"/>
              </a:rPr>
              <a:t> increases at each value of </a:t>
            </a:r>
            <a:r>
              <a:rPr lang="en-US" sz="2400" b="1" i="1" dirty="0">
                <a:cs typeface="Arial" charset="0"/>
              </a:rPr>
              <a:t>r</a:t>
            </a:r>
            <a:r>
              <a:rPr lang="en-US" sz="2400" dirty="0">
                <a:cs typeface="Arial" charset="0"/>
              </a:rPr>
              <a:t>.</a:t>
            </a:r>
          </a:p>
          <a:p>
            <a:r>
              <a:rPr lang="en-US" sz="2400" dirty="0">
                <a:cs typeface="Arial" charset="0"/>
              </a:rPr>
              <a:t>Demand for LF = </a:t>
            </a:r>
            <a:r>
              <a:rPr lang="en-US" sz="2400" b="1" i="1" dirty="0">
                <a:cs typeface="Arial" charset="0"/>
              </a:rPr>
              <a:t>I</a:t>
            </a:r>
            <a:r>
              <a:rPr lang="en-US" sz="2400" dirty="0">
                <a:cs typeface="Arial" charset="0"/>
              </a:rPr>
              <a:t> + </a:t>
            </a:r>
            <a:r>
              <a:rPr lang="en-US" sz="2400" i="1" dirty="0">
                <a:cs typeface="Arial" charset="0"/>
              </a:rPr>
              <a:t>NCO</a:t>
            </a:r>
            <a:r>
              <a:rPr lang="en-US" sz="2400" dirty="0">
                <a:cs typeface="Arial" charset="0"/>
              </a:rPr>
              <a:t>.  </a:t>
            </a:r>
            <a:r>
              <a:rPr lang="en-US" sz="2400" dirty="0" smtClean="0">
                <a:cs typeface="Arial" charset="0"/>
              </a:rPr>
              <a:t>The </a:t>
            </a:r>
            <a:r>
              <a:rPr lang="en-US" sz="2400" dirty="0">
                <a:cs typeface="Arial" charset="0"/>
              </a:rPr>
              <a:t>increase in </a:t>
            </a:r>
            <a:r>
              <a:rPr lang="en-US" sz="2400" i="1" dirty="0">
                <a:cs typeface="Arial" charset="0"/>
              </a:rPr>
              <a:t>NCO</a:t>
            </a:r>
            <a:r>
              <a:rPr lang="en-US" sz="2400" dirty="0">
                <a:cs typeface="Arial" charset="0"/>
              </a:rPr>
              <a:t> increases demand for LF.</a:t>
            </a:r>
          </a:p>
          <a:p>
            <a:r>
              <a:rPr lang="en-US" sz="2400" dirty="0">
                <a:cs typeface="Arial" charset="0"/>
              </a:rPr>
              <a:t>The equilibrium values of </a:t>
            </a:r>
            <a:r>
              <a:rPr lang="en-US" sz="2400" b="1" i="1" dirty="0">
                <a:cs typeface="Arial" charset="0"/>
              </a:rPr>
              <a:t>r</a:t>
            </a:r>
            <a:r>
              <a:rPr lang="en-US" sz="2400" dirty="0">
                <a:cs typeface="Arial" charset="0"/>
              </a:rPr>
              <a:t> and </a:t>
            </a:r>
            <a:r>
              <a:rPr lang="en-US" sz="2400" i="1" dirty="0">
                <a:cs typeface="Arial" charset="0"/>
              </a:rPr>
              <a:t>NCO</a:t>
            </a:r>
            <a:r>
              <a:rPr lang="en-US" sz="2400" dirty="0">
                <a:cs typeface="Arial" charset="0"/>
              </a:rPr>
              <a:t> both increase.</a:t>
            </a:r>
          </a:p>
          <a:p>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33</a:t>
            </a:fld>
            <a:endParaRPr lang="en-US" dirty="0"/>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7897" name="Group 7"/>
          <p:cNvGrpSpPr>
            <a:grpSpLocks/>
          </p:cNvGrpSpPr>
          <p:nvPr/>
        </p:nvGrpSpPr>
        <p:grpSpPr bwMode="auto">
          <a:xfrm>
            <a:off x="4908550" y="2571750"/>
            <a:ext cx="3905250" cy="3749675"/>
            <a:chOff x="3148" y="1437"/>
            <a:chExt cx="2460" cy="2362"/>
          </a:xfrm>
        </p:grpSpPr>
        <p:grpSp>
          <p:nvGrpSpPr>
            <p:cNvPr id="37943" name="Group 8"/>
            <p:cNvGrpSpPr>
              <a:grpSpLocks/>
            </p:cNvGrpSpPr>
            <p:nvPr/>
          </p:nvGrpSpPr>
          <p:grpSpPr bwMode="auto">
            <a:xfrm>
              <a:off x="3247" y="1713"/>
              <a:ext cx="1828" cy="1938"/>
              <a:chOff x="1098" y="1361"/>
              <a:chExt cx="2116" cy="2027"/>
            </a:xfrm>
          </p:grpSpPr>
          <p:sp>
            <p:nvSpPr>
              <p:cNvPr id="37946" name="Line 9"/>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7" name="Line 10"/>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44" name="Text Box 11"/>
            <p:cNvSpPr txBox="1">
              <a:spLocks noChangeArrowheads="1"/>
            </p:cNvSpPr>
            <p:nvPr/>
          </p:nvSpPr>
          <p:spPr bwMode="auto">
            <a:xfrm>
              <a:off x="3148" y="1437"/>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37945" name="Text Box 12"/>
            <p:cNvSpPr txBox="1">
              <a:spLocks noChangeArrowheads="1"/>
            </p:cNvSpPr>
            <p:nvPr/>
          </p:nvSpPr>
          <p:spPr bwMode="auto">
            <a:xfrm>
              <a:off x="5040" y="3511"/>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NCO</a:t>
              </a:r>
              <a:endParaRPr lang="en-US" sz="2400" baseline="-25000">
                <a:cs typeface="Arial" charset="0"/>
              </a:endParaRPr>
            </a:p>
          </p:txBody>
        </p:sp>
      </p:grpSp>
      <p:grpSp>
        <p:nvGrpSpPr>
          <p:cNvPr id="37898" name="Group 58"/>
          <p:cNvGrpSpPr>
            <a:grpSpLocks/>
          </p:cNvGrpSpPr>
          <p:nvPr/>
        </p:nvGrpSpPr>
        <p:grpSpPr bwMode="auto">
          <a:xfrm>
            <a:off x="5716588" y="3352800"/>
            <a:ext cx="2463800" cy="2424113"/>
            <a:chOff x="3657" y="1929"/>
            <a:chExt cx="1552" cy="1527"/>
          </a:xfrm>
        </p:grpSpPr>
        <p:sp>
          <p:nvSpPr>
            <p:cNvPr id="37941" name="Line 13"/>
            <p:cNvSpPr>
              <a:spLocks noChangeShapeType="1"/>
            </p:cNvSpPr>
            <p:nvPr/>
          </p:nvSpPr>
          <p:spPr bwMode="auto">
            <a:xfrm>
              <a:off x="3657" y="1929"/>
              <a:ext cx="991"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Text Box 14"/>
            <p:cNvSpPr txBox="1">
              <a:spLocks noChangeArrowheads="1"/>
            </p:cNvSpPr>
            <p:nvPr/>
          </p:nvSpPr>
          <p:spPr bwMode="auto">
            <a:xfrm>
              <a:off x="4575" y="3168"/>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NCO</a:t>
              </a:r>
              <a:r>
                <a:rPr lang="en-US" sz="2400" b="1" baseline="-25000">
                  <a:cs typeface="Arial" charset="0"/>
                </a:rPr>
                <a:t>1</a:t>
              </a:r>
            </a:p>
          </p:txBody>
        </p:sp>
      </p:grpSp>
      <p:sp>
        <p:nvSpPr>
          <p:cNvPr id="37899" name="Text Box 15"/>
          <p:cNvSpPr txBox="1">
            <a:spLocks noChangeArrowheads="1"/>
          </p:cNvSpPr>
          <p:nvPr/>
        </p:nvSpPr>
        <p:spPr bwMode="auto">
          <a:xfrm>
            <a:off x="4699000" y="4416425"/>
            <a:ext cx="312738" cy="365125"/>
          </a:xfrm>
          <a:prstGeom prst="rect">
            <a:avLst/>
          </a:prstGeom>
          <a:noFill/>
          <a:ln>
            <a:noFill/>
          </a:ln>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r</a:t>
            </a:r>
            <a:r>
              <a:rPr lang="en-US" sz="2400" b="1" baseline="-25000" dirty="0">
                <a:cs typeface="Arial" charset="0"/>
              </a:rPr>
              <a:t>1</a:t>
            </a:r>
          </a:p>
        </p:txBody>
      </p:sp>
      <p:sp>
        <p:nvSpPr>
          <p:cNvPr id="37900" name="Line 16"/>
          <p:cNvSpPr>
            <a:spLocks noChangeShapeType="1"/>
          </p:cNvSpPr>
          <p:nvPr/>
        </p:nvSpPr>
        <p:spPr bwMode="auto">
          <a:xfrm flipH="1">
            <a:off x="5075238" y="4614863"/>
            <a:ext cx="1589087"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Oval 17"/>
          <p:cNvSpPr>
            <a:spLocks noChangeAspect="1" noChangeArrowheads="1"/>
          </p:cNvSpPr>
          <p:nvPr/>
        </p:nvSpPr>
        <p:spPr bwMode="auto">
          <a:xfrm>
            <a:off x="6616700" y="4548188"/>
            <a:ext cx="128588" cy="12700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7902" name="Text Box 18"/>
          <p:cNvSpPr txBox="1">
            <a:spLocks noChangeArrowheads="1"/>
          </p:cNvSpPr>
          <p:nvPr/>
        </p:nvSpPr>
        <p:spPr bwMode="auto">
          <a:xfrm>
            <a:off x="5435600" y="2338388"/>
            <a:ext cx="297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Net capital outflow</a:t>
            </a:r>
          </a:p>
        </p:txBody>
      </p:sp>
      <p:grpSp>
        <p:nvGrpSpPr>
          <p:cNvPr id="37903" name="Group 19"/>
          <p:cNvGrpSpPr>
            <a:grpSpLocks/>
          </p:cNvGrpSpPr>
          <p:nvPr/>
        </p:nvGrpSpPr>
        <p:grpSpPr bwMode="auto">
          <a:xfrm>
            <a:off x="638175" y="2568575"/>
            <a:ext cx="3830638" cy="3749675"/>
            <a:chOff x="458" y="1435"/>
            <a:chExt cx="2413" cy="2362"/>
          </a:xfrm>
        </p:grpSpPr>
        <p:grpSp>
          <p:nvGrpSpPr>
            <p:cNvPr id="37936" name="Group 20"/>
            <p:cNvGrpSpPr>
              <a:grpSpLocks/>
            </p:cNvGrpSpPr>
            <p:nvPr/>
          </p:nvGrpSpPr>
          <p:grpSpPr bwMode="auto">
            <a:xfrm>
              <a:off x="565" y="1711"/>
              <a:ext cx="1964" cy="1938"/>
              <a:chOff x="1098" y="1361"/>
              <a:chExt cx="2116" cy="2027"/>
            </a:xfrm>
          </p:grpSpPr>
          <p:sp>
            <p:nvSpPr>
              <p:cNvPr id="37939" name="Line 21"/>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0" name="Line 22"/>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37" name="Text Box 23"/>
            <p:cNvSpPr txBox="1">
              <a:spLocks noChangeArrowheads="1"/>
            </p:cNvSpPr>
            <p:nvPr/>
          </p:nvSpPr>
          <p:spPr bwMode="auto">
            <a:xfrm>
              <a:off x="458" y="143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37938" name="Text Box 24"/>
            <p:cNvSpPr txBox="1">
              <a:spLocks noChangeArrowheads="1"/>
            </p:cNvSpPr>
            <p:nvPr/>
          </p:nvSpPr>
          <p:spPr bwMode="auto">
            <a:xfrm>
              <a:off x="2497" y="3509"/>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LF</a:t>
              </a:r>
              <a:endParaRPr lang="en-US" sz="2400" baseline="-25000">
                <a:cs typeface="Arial" charset="0"/>
              </a:endParaRPr>
            </a:p>
          </p:txBody>
        </p:sp>
      </p:grpSp>
      <p:grpSp>
        <p:nvGrpSpPr>
          <p:cNvPr id="37904" name="Group 25"/>
          <p:cNvGrpSpPr>
            <a:grpSpLocks/>
          </p:cNvGrpSpPr>
          <p:nvPr/>
        </p:nvGrpSpPr>
        <p:grpSpPr bwMode="auto">
          <a:xfrm>
            <a:off x="1604963" y="3090863"/>
            <a:ext cx="1833562" cy="2662237"/>
            <a:chOff x="1025" y="1764"/>
            <a:chExt cx="1155" cy="1677"/>
          </a:xfrm>
        </p:grpSpPr>
        <p:sp>
          <p:nvSpPr>
            <p:cNvPr id="37934" name="Line 26"/>
            <p:cNvSpPr>
              <a:spLocks noChangeShapeType="1"/>
            </p:cNvSpPr>
            <p:nvPr/>
          </p:nvSpPr>
          <p:spPr bwMode="auto">
            <a:xfrm flipV="1">
              <a:off x="1025" y="2001"/>
              <a:ext cx="90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5" name="Text Box 27"/>
            <p:cNvSpPr txBox="1">
              <a:spLocks noChangeArrowheads="1"/>
            </p:cNvSpPr>
            <p:nvPr/>
          </p:nvSpPr>
          <p:spPr bwMode="auto">
            <a:xfrm>
              <a:off x="1856" y="1764"/>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a:t>
              </a:r>
              <a:r>
                <a:rPr lang="en-US" sz="2400" b="1" baseline="-25000">
                  <a:cs typeface="Arial" charset="0"/>
                </a:rPr>
                <a:t>1</a:t>
              </a:r>
            </a:p>
          </p:txBody>
        </p:sp>
      </p:grpSp>
      <p:sp>
        <p:nvSpPr>
          <p:cNvPr id="37905" name="Text Box 28"/>
          <p:cNvSpPr txBox="1">
            <a:spLocks noChangeArrowheads="1"/>
          </p:cNvSpPr>
          <p:nvPr/>
        </p:nvSpPr>
        <p:spPr bwMode="auto">
          <a:xfrm>
            <a:off x="390525" y="4416425"/>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r>
              <a:rPr lang="en-US" sz="2400" b="1" baseline="-25000">
                <a:cs typeface="Arial" charset="0"/>
              </a:rPr>
              <a:t>1</a:t>
            </a:r>
          </a:p>
        </p:txBody>
      </p:sp>
      <p:sp>
        <p:nvSpPr>
          <p:cNvPr id="37906" name="Oval 29"/>
          <p:cNvSpPr>
            <a:spLocks noChangeAspect="1" noChangeArrowheads="1"/>
          </p:cNvSpPr>
          <p:nvPr/>
        </p:nvSpPr>
        <p:spPr bwMode="auto">
          <a:xfrm>
            <a:off x="2254250" y="4545013"/>
            <a:ext cx="128588" cy="12700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7907" name="Text Box 30"/>
          <p:cNvSpPr txBox="1">
            <a:spLocks noChangeArrowheads="1"/>
          </p:cNvSpPr>
          <p:nvPr/>
        </p:nvSpPr>
        <p:spPr bwMode="auto">
          <a:xfrm>
            <a:off x="1398588" y="2335213"/>
            <a:ext cx="243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Loanable funds</a:t>
            </a:r>
          </a:p>
        </p:txBody>
      </p:sp>
      <p:sp>
        <p:nvSpPr>
          <p:cNvPr id="37908" name="Line 31"/>
          <p:cNvSpPr>
            <a:spLocks noChangeShapeType="1"/>
          </p:cNvSpPr>
          <p:nvPr/>
        </p:nvSpPr>
        <p:spPr bwMode="auto">
          <a:xfrm>
            <a:off x="238125" y="2362200"/>
            <a:ext cx="8597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32"/>
          <p:cNvSpPr>
            <a:spLocks noChangeShapeType="1"/>
          </p:cNvSpPr>
          <p:nvPr/>
        </p:nvSpPr>
        <p:spPr bwMode="auto">
          <a:xfrm flipH="1">
            <a:off x="811213" y="4614863"/>
            <a:ext cx="150971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Line 42"/>
          <p:cNvSpPr>
            <a:spLocks noChangeShapeType="1"/>
          </p:cNvSpPr>
          <p:nvPr/>
        </p:nvSpPr>
        <p:spPr bwMode="auto">
          <a:xfrm>
            <a:off x="2324100" y="4613275"/>
            <a:ext cx="237013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29067" name="Line 43"/>
          <p:cNvSpPr>
            <a:spLocks noChangeShapeType="1"/>
          </p:cNvSpPr>
          <p:nvPr/>
        </p:nvSpPr>
        <p:spPr bwMode="auto">
          <a:xfrm flipV="1">
            <a:off x="2682875" y="4038600"/>
            <a:ext cx="20002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Line 44"/>
          <p:cNvSpPr>
            <a:spLocks noChangeShapeType="1"/>
          </p:cNvSpPr>
          <p:nvPr/>
        </p:nvSpPr>
        <p:spPr bwMode="auto">
          <a:xfrm>
            <a:off x="6678613" y="4610100"/>
            <a:ext cx="0" cy="147637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46"/>
          <p:cNvGrpSpPr>
            <a:grpSpLocks/>
          </p:cNvGrpSpPr>
          <p:nvPr/>
        </p:nvGrpSpPr>
        <p:grpSpPr bwMode="auto">
          <a:xfrm>
            <a:off x="1784350" y="3225800"/>
            <a:ext cx="2578100" cy="2119313"/>
            <a:chOff x="3678" y="1961"/>
            <a:chExt cx="1289" cy="1153"/>
          </a:xfrm>
        </p:grpSpPr>
        <p:sp>
          <p:nvSpPr>
            <p:cNvPr id="37932" name="Line 47"/>
            <p:cNvSpPr>
              <a:spLocks noChangeShapeType="1"/>
            </p:cNvSpPr>
            <p:nvPr/>
          </p:nvSpPr>
          <p:spPr bwMode="auto">
            <a:xfrm>
              <a:off x="3678" y="1961"/>
              <a:ext cx="991" cy="97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3" name="Text Box 48"/>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D</a:t>
              </a:r>
              <a:r>
                <a:rPr lang="en-US" sz="2400" b="1" baseline="-25000">
                  <a:cs typeface="Arial" charset="0"/>
                </a:rPr>
                <a:t>2</a:t>
              </a:r>
            </a:p>
          </p:txBody>
        </p:sp>
      </p:grpSp>
      <p:grpSp>
        <p:nvGrpSpPr>
          <p:cNvPr id="10" name="Group 61"/>
          <p:cNvGrpSpPr>
            <a:grpSpLocks/>
          </p:cNvGrpSpPr>
          <p:nvPr/>
        </p:nvGrpSpPr>
        <p:grpSpPr bwMode="auto">
          <a:xfrm>
            <a:off x="387350" y="3836988"/>
            <a:ext cx="2357438" cy="365125"/>
            <a:chOff x="244" y="2325"/>
            <a:chExt cx="1485" cy="230"/>
          </a:xfrm>
        </p:grpSpPr>
        <p:sp>
          <p:nvSpPr>
            <p:cNvPr id="37929" name="Text Box 36"/>
            <p:cNvSpPr txBox="1">
              <a:spLocks noChangeArrowheads="1"/>
            </p:cNvSpPr>
            <p:nvPr/>
          </p:nvSpPr>
          <p:spPr bwMode="auto">
            <a:xfrm>
              <a:off x="244" y="2325"/>
              <a:ext cx="2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r>
                <a:rPr lang="en-US" sz="2400" b="1" baseline="-25000">
                  <a:cs typeface="Arial" charset="0"/>
                </a:rPr>
                <a:t>2</a:t>
              </a:r>
            </a:p>
          </p:txBody>
        </p:sp>
        <p:sp>
          <p:nvSpPr>
            <p:cNvPr id="37930" name="Line 49"/>
            <p:cNvSpPr>
              <a:spLocks noChangeShapeType="1"/>
            </p:cNvSpPr>
            <p:nvPr/>
          </p:nvSpPr>
          <p:spPr bwMode="auto">
            <a:xfrm flipH="1">
              <a:off x="511" y="2452"/>
              <a:ext cx="117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Oval 37"/>
            <p:cNvSpPr>
              <a:spLocks noChangeAspect="1" noChangeArrowheads="1"/>
            </p:cNvSpPr>
            <p:nvPr/>
          </p:nvSpPr>
          <p:spPr bwMode="auto">
            <a:xfrm>
              <a:off x="1648" y="2408"/>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1" name="Group 57"/>
          <p:cNvGrpSpPr>
            <a:grpSpLocks/>
          </p:cNvGrpSpPr>
          <p:nvPr/>
        </p:nvGrpSpPr>
        <p:grpSpPr bwMode="auto">
          <a:xfrm>
            <a:off x="6303963" y="3103563"/>
            <a:ext cx="2266950" cy="2093912"/>
            <a:chOff x="4027" y="1772"/>
            <a:chExt cx="1428" cy="1319"/>
          </a:xfrm>
        </p:grpSpPr>
        <p:sp>
          <p:nvSpPr>
            <p:cNvPr id="37927" name="Line 50"/>
            <p:cNvSpPr>
              <a:spLocks noChangeShapeType="1"/>
            </p:cNvSpPr>
            <p:nvPr/>
          </p:nvSpPr>
          <p:spPr bwMode="auto">
            <a:xfrm>
              <a:off x="4027" y="1772"/>
              <a:ext cx="844" cy="11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Text Box 51"/>
            <p:cNvSpPr txBox="1">
              <a:spLocks noChangeArrowheads="1"/>
            </p:cNvSpPr>
            <p:nvPr/>
          </p:nvSpPr>
          <p:spPr bwMode="auto">
            <a:xfrm>
              <a:off x="4821" y="2803"/>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NCO</a:t>
              </a:r>
              <a:r>
                <a:rPr lang="en-US" sz="2400" b="1" baseline="-25000">
                  <a:cs typeface="Arial" charset="0"/>
                </a:rPr>
                <a:t>2</a:t>
              </a:r>
            </a:p>
          </p:txBody>
        </p:sp>
      </p:grpSp>
      <p:grpSp>
        <p:nvGrpSpPr>
          <p:cNvPr id="12" name="Group 62"/>
          <p:cNvGrpSpPr>
            <a:grpSpLocks/>
          </p:cNvGrpSpPr>
          <p:nvPr/>
        </p:nvGrpSpPr>
        <p:grpSpPr bwMode="auto">
          <a:xfrm>
            <a:off x="4700588" y="3835400"/>
            <a:ext cx="2373312" cy="2251075"/>
            <a:chOff x="2961" y="2324"/>
            <a:chExt cx="1495" cy="1418"/>
          </a:xfrm>
        </p:grpSpPr>
        <p:sp>
          <p:nvSpPr>
            <p:cNvPr id="37923" name="Text Box 39"/>
            <p:cNvSpPr txBox="1">
              <a:spLocks noChangeArrowheads="1"/>
            </p:cNvSpPr>
            <p:nvPr/>
          </p:nvSpPr>
          <p:spPr bwMode="auto">
            <a:xfrm>
              <a:off x="2961" y="2324"/>
              <a:ext cx="197" cy="2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r</a:t>
              </a:r>
              <a:r>
                <a:rPr lang="en-US" sz="2400" b="1" baseline="-25000" dirty="0">
                  <a:cs typeface="Arial" charset="0"/>
                </a:rPr>
                <a:t>2</a:t>
              </a:r>
            </a:p>
          </p:txBody>
        </p:sp>
        <p:sp>
          <p:nvSpPr>
            <p:cNvPr id="37924" name="Line 45"/>
            <p:cNvSpPr>
              <a:spLocks noChangeShapeType="1"/>
            </p:cNvSpPr>
            <p:nvPr/>
          </p:nvSpPr>
          <p:spPr bwMode="auto">
            <a:xfrm>
              <a:off x="4414" y="2446"/>
              <a:ext cx="0" cy="129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5" name="Line 53"/>
            <p:cNvSpPr>
              <a:spLocks noChangeShapeType="1"/>
            </p:cNvSpPr>
            <p:nvPr/>
          </p:nvSpPr>
          <p:spPr bwMode="auto">
            <a:xfrm>
              <a:off x="3193" y="2452"/>
              <a:ext cx="122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6" name="Oval 40"/>
            <p:cNvSpPr>
              <a:spLocks noChangeAspect="1" noChangeArrowheads="1"/>
            </p:cNvSpPr>
            <p:nvPr/>
          </p:nvSpPr>
          <p:spPr bwMode="auto">
            <a:xfrm>
              <a:off x="4375" y="240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29078" name="Line 54"/>
          <p:cNvSpPr>
            <a:spLocks noChangeShapeType="1"/>
          </p:cNvSpPr>
          <p:nvPr/>
        </p:nvSpPr>
        <p:spPr bwMode="auto">
          <a:xfrm flipV="1">
            <a:off x="911225" y="4043363"/>
            <a:ext cx="0" cy="5540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9079" name="Line 55"/>
          <p:cNvSpPr>
            <a:spLocks noChangeShapeType="1"/>
          </p:cNvSpPr>
          <p:nvPr/>
        </p:nvSpPr>
        <p:spPr bwMode="auto">
          <a:xfrm flipV="1">
            <a:off x="5176838" y="4048125"/>
            <a:ext cx="0" cy="5540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9080" name="Line 56"/>
          <p:cNvSpPr>
            <a:spLocks noChangeShapeType="1"/>
          </p:cNvSpPr>
          <p:nvPr/>
        </p:nvSpPr>
        <p:spPr bwMode="auto">
          <a:xfrm rot="5400000" flipV="1">
            <a:off x="6846888" y="5818188"/>
            <a:ext cx="0" cy="3175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9087" name="Line 63"/>
          <p:cNvSpPr>
            <a:spLocks noChangeShapeType="1"/>
          </p:cNvSpPr>
          <p:nvPr/>
        </p:nvSpPr>
        <p:spPr bwMode="auto">
          <a:xfrm rot="5400000" flipV="1">
            <a:off x="7093744" y="4326731"/>
            <a:ext cx="0" cy="5794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9088" name="Line 64"/>
          <p:cNvSpPr>
            <a:spLocks noChangeShapeType="1"/>
          </p:cNvSpPr>
          <p:nvPr/>
        </p:nvSpPr>
        <p:spPr bwMode="auto">
          <a:xfrm rot="5400000" flipV="1">
            <a:off x="2845594" y="4264819"/>
            <a:ext cx="0" cy="6937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792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898291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87"/>
                                        </p:tgtEl>
                                        <p:attrNameLst>
                                          <p:attrName>style.visibility</p:attrName>
                                        </p:attrNameLst>
                                      </p:cBhvr>
                                      <p:to>
                                        <p:strVal val="visible"/>
                                      </p:to>
                                    </p:set>
                                    <p:animEffect transition="in" filter="wipe(left)">
                                      <p:cBhvr>
                                        <p:cTn id="7" dur="500"/>
                                        <p:tgtEl>
                                          <p:spTgt spid="129087"/>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9088"/>
                                        </p:tgtEl>
                                        <p:attrNameLst>
                                          <p:attrName>style.visibility</p:attrName>
                                        </p:attrNameLst>
                                      </p:cBhvr>
                                      <p:to>
                                        <p:strVal val="visible"/>
                                      </p:to>
                                    </p:set>
                                    <p:animEffect transition="in" filter="wipe(left)">
                                      <p:cBhvr>
                                        <p:cTn id="20" dur="500"/>
                                        <p:tgtEl>
                                          <p:spTgt spid="129088"/>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par>
                          <p:cTn id="25" fill="hold" nodeType="with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9078"/>
                                        </p:tgtEl>
                                        <p:attrNameLst>
                                          <p:attrName>style.visibility</p:attrName>
                                        </p:attrNameLst>
                                      </p:cBhvr>
                                      <p:to>
                                        <p:strVal val="visible"/>
                                      </p:to>
                                    </p:set>
                                    <p:animEffect transition="in" filter="wipe(down)">
                                      <p:cBhvr>
                                        <p:cTn id="33" dur="500"/>
                                        <p:tgtEl>
                                          <p:spTgt spid="129078"/>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childTnLst>
                          </p:cTn>
                        </p:par>
                        <p:par>
                          <p:cTn id="38" fill="hold" nodeType="with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29067"/>
                                        </p:tgtEl>
                                        <p:attrNameLst>
                                          <p:attrName>style.visibility</p:attrName>
                                        </p:attrNameLst>
                                      </p:cBhvr>
                                      <p:to>
                                        <p:strVal val="visible"/>
                                      </p:to>
                                    </p:set>
                                    <p:animEffect transition="in" filter="wipe(left)">
                                      <p:cBhvr>
                                        <p:cTn id="41" dur="500"/>
                                        <p:tgtEl>
                                          <p:spTgt spid="129067"/>
                                        </p:tgtEl>
                                      </p:cBhvr>
                                    </p:animEffect>
                                  </p:childTnLst>
                                </p:cTn>
                              </p:par>
                            </p:childTnLst>
                          </p:cTn>
                        </p:par>
                        <p:par>
                          <p:cTn id="42" fill="hold" nodeType="afterGroup">
                            <p:stCondLst>
                              <p:cond delay="1500"/>
                            </p:stCondLst>
                            <p:childTnLst>
                              <p:par>
                                <p:cTn id="43" presetID="18" presetClass="entr" presetSubtype="6"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29079"/>
                                        </p:tgtEl>
                                        <p:attrNameLst>
                                          <p:attrName>style.visibility</p:attrName>
                                        </p:attrNameLst>
                                      </p:cBhvr>
                                      <p:to>
                                        <p:strVal val="visible"/>
                                      </p:to>
                                    </p:set>
                                    <p:animEffect transition="in" filter="wipe(down)">
                                      <p:cBhvr>
                                        <p:cTn id="48" dur="500"/>
                                        <p:tgtEl>
                                          <p:spTgt spid="12907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9080"/>
                                        </p:tgtEl>
                                        <p:attrNameLst>
                                          <p:attrName>style.visibility</p:attrName>
                                        </p:attrNameLst>
                                      </p:cBhvr>
                                      <p:to>
                                        <p:strVal val="visible"/>
                                      </p:to>
                                    </p:set>
                                    <p:animEffect transition="in" filter="wipe(left)">
                                      <p:cBhvr>
                                        <p:cTn id="51" dur="500"/>
                                        <p:tgtEl>
                                          <p:spTgt spid="129080"/>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wipe(left)">
                                      <p:cBhvr>
                                        <p:cTn id="5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9067" grpId="0" animBg="1"/>
      <p:bldP spid="129078" grpId="0" animBg="1"/>
      <p:bldP spid="129079" grpId="0" animBg="1"/>
      <p:bldP spid="129080" grpId="0" animBg="1"/>
      <p:bldP spid="129087" grpId="0" animBg="1"/>
      <p:bldP spid="12908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pPr eaLnBrk="1" hangingPunct="1"/>
            <a:r>
              <a:rPr lang="en-US" sz="3300" dirty="0" smtClean="0"/>
              <a:t>Capital Flight from Mexico</a:t>
            </a:r>
          </a:p>
        </p:txBody>
      </p:sp>
      <p:sp>
        <p:nvSpPr>
          <p:cNvPr id="7" name="Text Placeholder 6"/>
          <p:cNvSpPr>
            <a:spLocks noGrp="1"/>
          </p:cNvSpPr>
          <p:nvPr>
            <p:ph type="body" sz="quarter" idx="12"/>
          </p:nvPr>
        </p:nvSpPr>
        <p:spPr>
          <a:xfrm>
            <a:off x="304800" y="1270000"/>
            <a:ext cx="3886200" cy="4826000"/>
          </a:xfrm>
        </p:spPr>
        <p:txBody>
          <a:bodyPr/>
          <a:lstStyle/>
          <a:p>
            <a:pPr>
              <a:lnSpc>
                <a:spcPct val="105000"/>
              </a:lnSpc>
              <a:spcBef>
                <a:spcPct val="40000"/>
              </a:spcBef>
              <a:buClr>
                <a:srgbClr val="669900"/>
              </a:buClr>
              <a:buSzPct val="120000"/>
              <a:buFont typeface="Wingdings" pitchFamily="2" charset="2"/>
              <a:buNone/>
            </a:pPr>
            <a:r>
              <a:rPr lang="en-US" sz="2800" dirty="0">
                <a:cs typeface="Arial"/>
              </a:rPr>
              <a:t>The increase in </a:t>
            </a:r>
            <a:r>
              <a:rPr lang="en-US" sz="2800" i="1" dirty="0">
                <a:cs typeface="Arial"/>
              </a:rPr>
              <a:t>NCO</a:t>
            </a:r>
            <a:r>
              <a:rPr lang="en-US" sz="2800" dirty="0">
                <a:cs typeface="Arial"/>
              </a:rPr>
              <a:t> causes an increase in the supply of pesos in the foreign exchange market. </a:t>
            </a:r>
          </a:p>
          <a:p>
            <a:pPr>
              <a:lnSpc>
                <a:spcPct val="105000"/>
              </a:lnSpc>
              <a:spcBef>
                <a:spcPct val="40000"/>
              </a:spcBef>
              <a:buClr>
                <a:srgbClr val="669900"/>
              </a:buClr>
              <a:buSzPct val="120000"/>
              <a:buFont typeface="Wingdings" pitchFamily="2" charset="2"/>
              <a:buNone/>
            </a:pPr>
            <a:r>
              <a:rPr lang="en-US" sz="2800" dirty="0">
                <a:cs typeface="Arial"/>
              </a:rPr>
              <a:t>The real exchange rate value of the peso falls.</a:t>
            </a:r>
          </a:p>
          <a:p>
            <a:endParaRPr lang="en-US" sz="2800" dirty="0"/>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34</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10948" name="Line 4"/>
          <p:cNvSpPr>
            <a:spLocks noChangeShapeType="1"/>
          </p:cNvSpPr>
          <p:nvPr/>
        </p:nvSpPr>
        <p:spPr bwMode="auto">
          <a:xfrm rot="5400000" flipV="1">
            <a:off x="6666707" y="3572669"/>
            <a:ext cx="0" cy="731837"/>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 name="Group 45"/>
          <p:cNvGrpSpPr>
            <a:grpSpLocks/>
          </p:cNvGrpSpPr>
          <p:nvPr/>
        </p:nvGrpSpPr>
        <p:grpSpPr bwMode="auto">
          <a:xfrm>
            <a:off x="6869113" y="2562225"/>
            <a:ext cx="1660525" cy="3100388"/>
            <a:chOff x="4327" y="1614"/>
            <a:chExt cx="1046" cy="1953"/>
          </a:xfrm>
        </p:grpSpPr>
        <p:sp>
          <p:nvSpPr>
            <p:cNvPr id="38945" name="Text Box 35"/>
            <p:cNvSpPr txBox="1">
              <a:spLocks noChangeArrowheads="1"/>
            </p:cNvSpPr>
            <p:nvPr/>
          </p:nvSpPr>
          <p:spPr bwMode="auto">
            <a:xfrm>
              <a:off x="4327" y="1614"/>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cs typeface="Arial" charset="0"/>
                </a:rPr>
                <a:t>S</a:t>
              </a:r>
              <a:r>
                <a:rPr lang="en-US" sz="2400" b="1" baseline="-25000">
                  <a:cs typeface="Arial" charset="0"/>
                </a:rPr>
                <a:t>2</a:t>
              </a:r>
              <a:r>
                <a:rPr lang="en-US" sz="2400">
                  <a:cs typeface="Arial" charset="0"/>
                </a:rPr>
                <a:t> = </a:t>
              </a:r>
              <a:r>
                <a:rPr lang="en-US" sz="2400" i="1">
                  <a:cs typeface="Arial" charset="0"/>
                </a:rPr>
                <a:t>NCO</a:t>
              </a:r>
              <a:r>
                <a:rPr lang="en-US" sz="2400" b="1" baseline="-25000">
                  <a:cs typeface="Arial" charset="0"/>
                </a:rPr>
                <a:t>2</a:t>
              </a:r>
            </a:p>
          </p:txBody>
        </p:sp>
        <p:sp>
          <p:nvSpPr>
            <p:cNvPr id="38946" name="Line 36"/>
            <p:cNvSpPr>
              <a:spLocks noChangeShapeType="1"/>
            </p:cNvSpPr>
            <p:nvPr/>
          </p:nvSpPr>
          <p:spPr bwMode="auto">
            <a:xfrm flipV="1">
              <a:off x="4456" y="1871"/>
              <a:ext cx="0" cy="169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48"/>
          <p:cNvGrpSpPr>
            <a:grpSpLocks/>
          </p:cNvGrpSpPr>
          <p:nvPr/>
        </p:nvGrpSpPr>
        <p:grpSpPr bwMode="auto">
          <a:xfrm>
            <a:off x="4333875" y="1068388"/>
            <a:ext cx="4387850" cy="5026025"/>
            <a:chOff x="2730" y="673"/>
            <a:chExt cx="2764" cy="3166"/>
          </a:xfrm>
        </p:grpSpPr>
        <p:sp>
          <p:nvSpPr>
            <p:cNvPr id="38927" name="Text Box 24"/>
            <p:cNvSpPr txBox="1">
              <a:spLocks noChangeArrowheads="1"/>
            </p:cNvSpPr>
            <p:nvPr/>
          </p:nvSpPr>
          <p:spPr bwMode="auto">
            <a:xfrm>
              <a:off x="3238" y="673"/>
              <a:ext cx="1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Market for foreign-currency exchange</a:t>
              </a:r>
            </a:p>
          </p:txBody>
        </p:sp>
        <p:grpSp>
          <p:nvGrpSpPr>
            <p:cNvPr id="38928" name="Group 47"/>
            <p:cNvGrpSpPr>
              <a:grpSpLocks/>
            </p:cNvGrpSpPr>
            <p:nvPr/>
          </p:nvGrpSpPr>
          <p:grpSpPr bwMode="auto">
            <a:xfrm>
              <a:off x="2730" y="1288"/>
              <a:ext cx="2764" cy="2551"/>
              <a:chOff x="2730" y="1288"/>
              <a:chExt cx="2764" cy="2551"/>
            </a:xfrm>
          </p:grpSpPr>
          <p:grpSp>
            <p:nvGrpSpPr>
              <p:cNvPr id="38929" name="Group 11"/>
              <p:cNvGrpSpPr>
                <a:grpSpLocks/>
              </p:cNvGrpSpPr>
              <p:nvPr/>
            </p:nvGrpSpPr>
            <p:grpSpPr bwMode="auto">
              <a:xfrm>
                <a:off x="2877" y="1360"/>
                <a:ext cx="2617" cy="2479"/>
                <a:chOff x="2758" y="1472"/>
                <a:chExt cx="2617" cy="2479"/>
              </a:xfrm>
            </p:grpSpPr>
            <p:grpSp>
              <p:nvGrpSpPr>
                <p:cNvPr id="38940" name="Group 12"/>
                <p:cNvGrpSpPr>
                  <a:grpSpLocks/>
                </p:cNvGrpSpPr>
                <p:nvPr/>
              </p:nvGrpSpPr>
              <p:grpSpPr bwMode="auto">
                <a:xfrm>
                  <a:off x="2890" y="1748"/>
                  <a:ext cx="2417" cy="1938"/>
                  <a:chOff x="1098" y="1361"/>
                  <a:chExt cx="2116" cy="2027"/>
                </a:xfrm>
              </p:grpSpPr>
              <p:sp>
                <p:nvSpPr>
                  <p:cNvPr id="38943"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41" name="Text Box 15"/>
                <p:cNvSpPr txBox="1">
                  <a:spLocks noChangeArrowheads="1"/>
                </p:cNvSpPr>
                <p:nvPr/>
              </p:nvSpPr>
              <p:spPr bwMode="auto">
                <a:xfrm>
                  <a:off x="2758" y="1472"/>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endParaRPr lang="en-US" sz="2400" baseline="-25000">
                    <a:cs typeface="Arial" charset="0"/>
                  </a:endParaRPr>
                </a:p>
              </p:txBody>
            </p:sp>
            <p:sp>
              <p:nvSpPr>
                <p:cNvPr id="38942" name="Text Box 16"/>
                <p:cNvSpPr txBox="1">
                  <a:spLocks noChangeArrowheads="1"/>
                </p:cNvSpPr>
                <p:nvPr/>
              </p:nvSpPr>
              <p:spPr bwMode="auto">
                <a:xfrm>
                  <a:off x="4655" y="3721"/>
                  <a:ext cx="7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Pesos</a:t>
                  </a:r>
                  <a:endParaRPr lang="en-US" sz="2400" baseline="-25000">
                    <a:cs typeface="Arial" charset="0"/>
                  </a:endParaRPr>
                </a:p>
              </p:txBody>
            </p:sp>
          </p:grpSp>
          <p:grpSp>
            <p:nvGrpSpPr>
              <p:cNvPr id="38930" name="Group 17"/>
              <p:cNvGrpSpPr>
                <a:grpSpLocks/>
              </p:cNvGrpSpPr>
              <p:nvPr/>
            </p:nvGrpSpPr>
            <p:grpSpPr bwMode="auto">
              <a:xfrm>
                <a:off x="3238" y="1891"/>
                <a:ext cx="1771" cy="1515"/>
                <a:chOff x="3133" y="1891"/>
                <a:chExt cx="1771" cy="1515"/>
              </a:xfrm>
            </p:grpSpPr>
            <p:sp>
              <p:nvSpPr>
                <p:cNvPr id="38938" name="Line 18"/>
                <p:cNvSpPr>
                  <a:spLocks noChangeShapeType="1"/>
                </p:cNvSpPr>
                <p:nvPr/>
              </p:nvSpPr>
              <p:spPr bwMode="auto">
                <a:xfrm>
                  <a:off x="3133" y="1891"/>
                  <a:ext cx="1474" cy="1288"/>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Text Box 19"/>
                <p:cNvSpPr txBox="1">
                  <a:spLocks noChangeArrowheads="1"/>
                </p:cNvSpPr>
                <p:nvPr/>
              </p:nvSpPr>
              <p:spPr bwMode="auto">
                <a:xfrm>
                  <a:off x="4617" y="3135"/>
                  <a:ext cx="2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i="1">
                      <a:cs typeface="Arial" charset="0"/>
                    </a:rPr>
                    <a:t>D</a:t>
                  </a:r>
                  <a:r>
                    <a:rPr lang="en-US" sz="2400" b="1" baseline="-25000">
                      <a:cs typeface="Arial" charset="0"/>
                    </a:rPr>
                    <a:t>1</a:t>
                  </a:r>
                </a:p>
              </p:txBody>
            </p:sp>
          </p:grpSp>
          <p:grpSp>
            <p:nvGrpSpPr>
              <p:cNvPr id="38931" name="Group 46"/>
              <p:cNvGrpSpPr>
                <a:grpSpLocks/>
              </p:cNvGrpSpPr>
              <p:nvPr/>
            </p:nvGrpSpPr>
            <p:grpSpPr bwMode="auto">
              <a:xfrm>
                <a:off x="3752" y="1288"/>
                <a:ext cx="1046" cy="2281"/>
                <a:chOff x="3752" y="1288"/>
                <a:chExt cx="1046" cy="2281"/>
              </a:xfrm>
            </p:grpSpPr>
            <p:sp>
              <p:nvSpPr>
                <p:cNvPr id="38936" name="Text Box 33"/>
                <p:cNvSpPr txBox="1">
                  <a:spLocks noChangeArrowheads="1"/>
                </p:cNvSpPr>
                <p:nvPr/>
              </p:nvSpPr>
              <p:spPr bwMode="auto">
                <a:xfrm>
                  <a:off x="3752" y="1288"/>
                  <a:ext cx="10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a:cs typeface="Arial" charset="0"/>
                    </a:rPr>
                    <a:t>S</a:t>
                  </a:r>
                  <a:r>
                    <a:rPr lang="en-US" sz="2400" b="1" baseline="-25000">
                      <a:cs typeface="Arial" charset="0"/>
                    </a:rPr>
                    <a:t>1</a:t>
                  </a:r>
                  <a:r>
                    <a:rPr lang="en-US" sz="2400">
                      <a:cs typeface="Arial" charset="0"/>
                    </a:rPr>
                    <a:t> = </a:t>
                  </a:r>
                  <a:r>
                    <a:rPr lang="en-US" sz="2400" i="1">
                      <a:cs typeface="Arial" charset="0"/>
                    </a:rPr>
                    <a:t>NCO</a:t>
                  </a:r>
                  <a:r>
                    <a:rPr lang="en-US" sz="2400" b="1" baseline="-25000">
                      <a:cs typeface="Arial" charset="0"/>
                    </a:rPr>
                    <a:t>1</a:t>
                  </a:r>
                </a:p>
              </p:txBody>
            </p:sp>
            <p:sp>
              <p:nvSpPr>
                <p:cNvPr id="38937" name="Line 34"/>
                <p:cNvSpPr>
                  <a:spLocks noChangeShapeType="1"/>
                </p:cNvSpPr>
                <p:nvPr/>
              </p:nvSpPr>
              <p:spPr bwMode="auto">
                <a:xfrm flipV="1">
                  <a:off x="3912" y="1578"/>
                  <a:ext cx="0" cy="199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32" name="Group 42"/>
              <p:cNvGrpSpPr>
                <a:grpSpLocks/>
              </p:cNvGrpSpPr>
              <p:nvPr/>
            </p:nvGrpSpPr>
            <p:grpSpPr bwMode="auto">
              <a:xfrm>
                <a:off x="2730" y="2362"/>
                <a:ext cx="1222" cy="230"/>
                <a:chOff x="2730" y="2362"/>
                <a:chExt cx="1222" cy="230"/>
              </a:xfrm>
            </p:grpSpPr>
            <p:sp>
              <p:nvSpPr>
                <p:cNvPr id="38933" name="Text Box 21"/>
                <p:cNvSpPr txBox="1">
                  <a:spLocks noChangeArrowheads="1"/>
                </p:cNvSpPr>
                <p:nvPr/>
              </p:nvSpPr>
              <p:spPr bwMode="auto">
                <a:xfrm>
                  <a:off x="2730" y="2362"/>
                  <a:ext cx="2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r>
                    <a:rPr lang="en-US" sz="2400" b="1" baseline="-25000">
                      <a:cs typeface="Arial" charset="0"/>
                    </a:rPr>
                    <a:t>1</a:t>
                  </a:r>
                </a:p>
              </p:txBody>
            </p:sp>
            <p:sp>
              <p:nvSpPr>
                <p:cNvPr id="38934" name="Oval 23"/>
                <p:cNvSpPr>
                  <a:spLocks noChangeAspect="1" noChangeArrowheads="1"/>
                </p:cNvSpPr>
                <p:nvPr/>
              </p:nvSpPr>
              <p:spPr bwMode="auto">
                <a:xfrm>
                  <a:off x="3871" y="2438"/>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8935" name="Line 37"/>
                <p:cNvSpPr>
                  <a:spLocks noChangeShapeType="1"/>
                </p:cNvSpPr>
                <p:nvPr/>
              </p:nvSpPr>
              <p:spPr bwMode="auto">
                <a:xfrm flipH="1">
                  <a:off x="3012" y="2481"/>
                  <a:ext cx="9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0" name="Group 43"/>
          <p:cNvGrpSpPr>
            <a:grpSpLocks/>
          </p:cNvGrpSpPr>
          <p:nvPr/>
        </p:nvGrpSpPr>
        <p:grpSpPr bwMode="auto">
          <a:xfrm>
            <a:off x="4333875" y="4497388"/>
            <a:ext cx="2806700" cy="365125"/>
            <a:chOff x="2730" y="2833"/>
            <a:chExt cx="1768" cy="230"/>
          </a:xfrm>
        </p:grpSpPr>
        <p:sp>
          <p:nvSpPr>
            <p:cNvPr id="38924" name="Line 39"/>
            <p:cNvSpPr>
              <a:spLocks noChangeShapeType="1"/>
            </p:cNvSpPr>
            <p:nvPr/>
          </p:nvSpPr>
          <p:spPr bwMode="auto">
            <a:xfrm flipH="1">
              <a:off x="3012" y="2955"/>
              <a:ext cx="144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Oval 40"/>
            <p:cNvSpPr>
              <a:spLocks noChangeAspect="1" noChangeArrowheads="1"/>
            </p:cNvSpPr>
            <p:nvPr/>
          </p:nvSpPr>
          <p:spPr bwMode="auto">
            <a:xfrm>
              <a:off x="4417" y="2915"/>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8926" name="Text Box 41"/>
            <p:cNvSpPr txBox="1">
              <a:spLocks noChangeArrowheads="1"/>
            </p:cNvSpPr>
            <p:nvPr/>
          </p:nvSpPr>
          <p:spPr bwMode="auto">
            <a:xfrm>
              <a:off x="2730" y="2833"/>
              <a:ext cx="2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E</a:t>
              </a:r>
              <a:r>
                <a:rPr lang="en-US" sz="2400" b="1" baseline="-25000">
                  <a:cs typeface="Arial" charset="0"/>
                </a:rPr>
                <a:t>2</a:t>
              </a:r>
            </a:p>
          </p:txBody>
        </p:sp>
      </p:grpSp>
      <p:sp>
        <p:nvSpPr>
          <p:cNvPr id="210988" name="Line 44"/>
          <p:cNvSpPr>
            <a:spLocks noChangeShapeType="1"/>
          </p:cNvSpPr>
          <p:nvPr/>
        </p:nvSpPr>
        <p:spPr bwMode="auto">
          <a:xfrm rot="10800000" flipV="1">
            <a:off x="4891088" y="3952875"/>
            <a:ext cx="0" cy="731838"/>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2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6823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0948"/>
                                        </p:tgtEl>
                                        <p:attrNameLst>
                                          <p:attrName>style.visibility</p:attrName>
                                        </p:attrNameLst>
                                      </p:cBhvr>
                                      <p:to>
                                        <p:strVal val="visible"/>
                                      </p:to>
                                    </p:set>
                                    <p:animEffect transition="in" filter="wipe(left)">
                                      <p:cBhvr>
                                        <p:cTn id="16" dur="500"/>
                                        <p:tgtEl>
                                          <p:spTgt spid="210948"/>
                                        </p:tgtEl>
                                      </p:cBhvr>
                                    </p:animEffect>
                                  </p:childTnLst>
                                </p:cTn>
                              </p:par>
                            </p:childTnLst>
                          </p:cTn>
                        </p:par>
                        <p:par>
                          <p:cTn id="17" fill="hold" nodeType="afterGroup">
                            <p:stCondLst>
                              <p:cond delay="1000"/>
                            </p:stCondLst>
                            <p:childTnLst>
                              <p:par>
                                <p:cTn id="18" presetID="18" presetClass="entr" presetSubtype="1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0988"/>
                                        </p:tgtEl>
                                        <p:attrNameLst>
                                          <p:attrName>style.visibility</p:attrName>
                                        </p:attrNameLst>
                                      </p:cBhvr>
                                      <p:to>
                                        <p:strVal val="visible"/>
                                      </p:to>
                                    </p:set>
                                    <p:animEffect transition="in" filter="wipe(up)">
                                      <p:cBhvr>
                                        <p:cTn id="25" dur="500"/>
                                        <p:tgtEl>
                                          <p:spTgt spid="210988"/>
                                        </p:tgtEl>
                                      </p:cBhvr>
                                    </p:animEffect>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left)">
                                      <p:cBhvr>
                                        <p:cTn id="3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10948" grpId="0" animBg="1"/>
      <p:bldP spid="21098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normAutofit fontScale="90000"/>
          </a:bodyPr>
          <a:lstStyle/>
          <a:p>
            <a:pPr eaLnBrk="1" hangingPunct="1"/>
            <a:r>
              <a:rPr lang="en-US" sz="3200" dirty="0" smtClean="0"/>
              <a:t>Examples of Capital Flight:  Mexico, 1994</a:t>
            </a:r>
          </a:p>
        </p:txBody>
      </p:sp>
      <p:pic>
        <p:nvPicPr>
          <p:cNvPr id="39939"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4" y="609600"/>
            <a:ext cx="8647113"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35</a:t>
            </a:fld>
            <a:endParaRPr lang="en-US" dirty="0"/>
          </a:p>
        </p:txBody>
      </p:sp>
    </p:spTree>
    <p:extLst>
      <p:ext uri="{BB962C8B-B14F-4D97-AF65-F5344CB8AC3E}">
        <p14:creationId xmlns:p14="http://schemas.microsoft.com/office/powerpoint/2010/main" val="120606104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en-US" sz="3200" dirty="0" smtClean="0"/>
              <a:t>Examples of Capital Flight:  S.E. Asia, 1997</a:t>
            </a:r>
          </a:p>
        </p:txBody>
      </p:sp>
      <p:pic>
        <p:nvPicPr>
          <p:cNvPr id="409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4" y="609600"/>
            <a:ext cx="8647113"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36</a:t>
            </a:fld>
            <a:endParaRPr lang="en-US" dirty="0"/>
          </a:p>
        </p:txBody>
      </p:sp>
    </p:spTree>
    <p:extLst>
      <p:ext uri="{BB962C8B-B14F-4D97-AF65-F5344CB8AC3E}">
        <p14:creationId xmlns:p14="http://schemas.microsoft.com/office/powerpoint/2010/main" val="274786834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sz="3200" dirty="0" smtClean="0"/>
              <a:t>Examples of Capital Flight:  Russia, 1998</a:t>
            </a:r>
          </a:p>
        </p:txBody>
      </p:sp>
      <p:pic>
        <p:nvPicPr>
          <p:cNvPr id="4198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4" y="609600"/>
            <a:ext cx="8647112"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37</a:t>
            </a:fld>
            <a:endParaRPr lang="en-US" dirty="0"/>
          </a:p>
        </p:txBody>
      </p:sp>
    </p:spTree>
    <p:extLst>
      <p:ext uri="{BB962C8B-B14F-4D97-AF65-F5344CB8AC3E}">
        <p14:creationId xmlns:p14="http://schemas.microsoft.com/office/powerpoint/2010/main" val="140804619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sz="3200" dirty="0" smtClean="0"/>
              <a:t>Examples of Capital Flight:  Argentina, 2002</a:t>
            </a:r>
          </a:p>
        </p:txBody>
      </p:sp>
      <p:pic>
        <p:nvPicPr>
          <p:cNvPr id="430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4" y="609600"/>
            <a:ext cx="8647112"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38</a:t>
            </a:fld>
            <a:endParaRPr lang="en-US" dirty="0"/>
          </a:p>
        </p:txBody>
      </p:sp>
    </p:spTree>
    <p:extLst>
      <p:ext uri="{BB962C8B-B14F-4D97-AF65-F5344CB8AC3E}">
        <p14:creationId xmlns:p14="http://schemas.microsoft.com/office/powerpoint/2010/main" val="242823878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39</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Currency Manipulation</a:t>
            </a:r>
          </a:p>
        </p:txBody>
      </p:sp>
      <p:sp>
        <p:nvSpPr>
          <p:cNvPr id="6" name="Text Placeholder 5"/>
          <p:cNvSpPr>
            <a:spLocks noGrp="1"/>
          </p:cNvSpPr>
          <p:nvPr>
            <p:ph type="body" sz="quarter" idx="14"/>
          </p:nvPr>
        </p:nvSpPr>
        <p:spPr/>
        <p:txBody>
          <a:bodyPr/>
          <a:lstStyle/>
          <a:p>
            <a:r>
              <a:rPr lang="en-US" dirty="0"/>
              <a:t>“Economic analysis can identify whether countries are </a:t>
            </a:r>
            <a:r>
              <a:rPr lang="en-US" dirty="0" smtClean="0"/>
              <a:t>using their </a:t>
            </a:r>
            <a:r>
              <a:rPr lang="en-US" dirty="0"/>
              <a:t>exchange rates to benefit their own people at the </a:t>
            </a:r>
            <a:r>
              <a:rPr lang="en-US" dirty="0" smtClean="0"/>
              <a:t>expense of </a:t>
            </a:r>
            <a:r>
              <a:rPr lang="en-US" dirty="0"/>
              <a:t>their trading partners’ welfare.”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3457903"/>
            <a:ext cx="38290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94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smtClean="0"/>
              <a:t>Market for Loanable Funds</a:t>
            </a:r>
          </a:p>
        </p:txBody>
      </p:sp>
      <p:sp>
        <p:nvSpPr>
          <p:cNvPr id="12291" name="Content Placeholder 2"/>
          <p:cNvSpPr>
            <a:spLocks noGrp="1"/>
          </p:cNvSpPr>
          <p:nvPr>
            <p:ph idx="1"/>
          </p:nvPr>
        </p:nvSpPr>
        <p:spPr/>
        <p:txBody>
          <a:bodyPr/>
          <a:lstStyle/>
          <a:p>
            <a:pPr>
              <a:defRPr/>
            </a:pPr>
            <a:r>
              <a:rPr lang="en-US" dirty="0" smtClean="0"/>
              <a:t>In an open economy, S = I + NCO</a:t>
            </a:r>
          </a:p>
          <a:p>
            <a:pPr marL="457200" lvl="1" indent="0">
              <a:buFont typeface="Arial" pitchFamily="34" charset="0"/>
              <a:buNone/>
              <a:defRPr/>
            </a:pPr>
            <a:r>
              <a:rPr lang="en-US" dirty="0" smtClean="0"/>
              <a:t>Saving = Domestic investment + Net capital outflow</a:t>
            </a:r>
          </a:p>
          <a:p>
            <a:pPr>
              <a:defRPr/>
            </a:pPr>
            <a:r>
              <a:rPr lang="en-US" dirty="0" smtClean="0"/>
              <a:t>Supply of loanable funds</a:t>
            </a:r>
          </a:p>
          <a:p>
            <a:pPr lvl="1">
              <a:buFont typeface="Arial" pitchFamily="34" charset="0"/>
              <a:buChar char="–"/>
              <a:defRPr/>
            </a:pPr>
            <a:r>
              <a:rPr lang="en-US" dirty="0" smtClean="0"/>
              <a:t>From national saving (S)</a:t>
            </a:r>
          </a:p>
          <a:p>
            <a:pPr>
              <a:defRPr/>
            </a:pPr>
            <a:r>
              <a:rPr lang="en-US" dirty="0" smtClean="0"/>
              <a:t>Demand for loanable funds</a:t>
            </a:r>
          </a:p>
          <a:p>
            <a:pPr lvl="1">
              <a:buFont typeface="Arial" pitchFamily="34" charset="0"/>
              <a:buChar char="–"/>
              <a:defRPr/>
            </a:pPr>
            <a:r>
              <a:rPr lang="en-US" dirty="0" smtClean="0"/>
              <a:t>From domestic investment (I) </a:t>
            </a:r>
          </a:p>
          <a:p>
            <a:pPr lvl="1">
              <a:buFont typeface="Arial" pitchFamily="34" charset="0"/>
              <a:buChar char="–"/>
              <a:defRPr/>
            </a:pPr>
            <a:r>
              <a:rPr lang="en-US" dirty="0" smtClean="0"/>
              <a:t>And net capital outflow (NCO)</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A6FFE45-CC92-4149-A3AB-16C46E39B705}" type="slidenum">
              <a:rPr lang="en-US" altLang="en-US" sz="1200" smtClean="0">
                <a:solidFill>
                  <a:srgbClr val="002060"/>
                </a:solidFill>
              </a:rPr>
              <a:pPr algn="ctr" eaLnBrk="1" hangingPunct="1"/>
              <a:t>4</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606740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The U.S. economy is becoming increasingly open:</a:t>
            </a:r>
          </a:p>
          <a:p>
            <a:pPr lvl="1"/>
            <a:r>
              <a:rPr lang="en-US" dirty="0"/>
              <a:t>Trade in </a:t>
            </a:r>
            <a:r>
              <a:rPr lang="en-US" dirty="0" smtClean="0"/>
              <a:t>goods and services </a:t>
            </a:r>
            <a:r>
              <a:rPr lang="en-US" dirty="0"/>
              <a:t>is rising relative to GDP. </a:t>
            </a:r>
          </a:p>
          <a:p>
            <a:pPr lvl="1"/>
            <a:r>
              <a:rPr lang="en-US" dirty="0"/>
              <a:t>Increasingly, people hold international assets in their portfolios and firms finance investment with foreign capital</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743132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600" dirty="0" smtClean="0"/>
              <a:t>Yet</a:t>
            </a:r>
            <a:r>
              <a:rPr lang="en-US" sz="3600" dirty="0"/>
              <a:t>, we should be careful not to blame our problems on the international economy.  </a:t>
            </a:r>
          </a:p>
          <a:p>
            <a:pPr lvl="1"/>
            <a:r>
              <a:rPr lang="en-US" dirty="0"/>
              <a:t>Our trade deficit is not caused </a:t>
            </a:r>
            <a:r>
              <a:rPr lang="en-US" dirty="0" smtClean="0"/>
              <a:t>by other </a:t>
            </a:r>
            <a:r>
              <a:rPr lang="en-US" dirty="0"/>
              <a:t>countries’ “unfair” trade practices, </a:t>
            </a:r>
            <a:r>
              <a:rPr lang="en-US" dirty="0" smtClean="0"/>
              <a:t>but </a:t>
            </a:r>
            <a:r>
              <a:rPr lang="en-US" dirty="0"/>
              <a:t>by our own low saving.</a:t>
            </a:r>
          </a:p>
          <a:p>
            <a:pPr lvl="1"/>
            <a:r>
              <a:rPr lang="en-US" dirty="0"/>
              <a:t>Stagnant living standards are not caused by imports, but by low productivity growth</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9482893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Two </a:t>
            </a:r>
            <a:r>
              <a:rPr lang="en-US" sz="2800" dirty="0"/>
              <a:t>markets are central to the </a:t>
            </a:r>
            <a:r>
              <a:rPr lang="en-US" sz="2800" dirty="0" smtClean="0"/>
              <a:t>macroeconomics of </a:t>
            </a:r>
            <a:r>
              <a:rPr lang="en-US" sz="2800" dirty="0"/>
              <a:t>open economies: </a:t>
            </a:r>
            <a:endParaRPr lang="en-US" sz="2800" dirty="0" smtClean="0"/>
          </a:p>
          <a:p>
            <a:pPr lvl="1">
              <a:buSzPct val="120000"/>
              <a:buFont typeface="Arial" pitchFamily="34" charset="0"/>
              <a:buChar char="•"/>
            </a:pPr>
            <a:r>
              <a:rPr lang="en-US" sz="2800" dirty="0" smtClean="0"/>
              <a:t>The </a:t>
            </a:r>
            <a:r>
              <a:rPr lang="en-US" sz="2800" dirty="0"/>
              <a:t>market for loanable </a:t>
            </a:r>
            <a:r>
              <a:rPr lang="en-US" sz="2800" dirty="0" smtClean="0"/>
              <a:t>funds: the </a:t>
            </a:r>
            <a:r>
              <a:rPr lang="en-US" sz="2800" dirty="0"/>
              <a:t>real interest </a:t>
            </a:r>
            <a:r>
              <a:rPr lang="en-US" sz="2800" dirty="0" smtClean="0"/>
              <a:t>rate adjusts </a:t>
            </a:r>
            <a:r>
              <a:rPr lang="en-US" sz="2800" dirty="0"/>
              <a:t>to balance the supply of loanable funds (</a:t>
            </a:r>
            <a:r>
              <a:rPr lang="en-US" sz="2800" dirty="0" smtClean="0"/>
              <a:t>from S) </a:t>
            </a:r>
            <a:r>
              <a:rPr lang="en-US" sz="2800" dirty="0"/>
              <a:t>and the demand for loanable </a:t>
            </a:r>
            <a:r>
              <a:rPr lang="en-US" sz="2800" dirty="0" smtClean="0"/>
              <a:t>funds (</a:t>
            </a:r>
            <a:r>
              <a:rPr lang="en-US" sz="2800" dirty="0"/>
              <a:t>for </a:t>
            </a:r>
            <a:r>
              <a:rPr lang="en-US" sz="2800" dirty="0" smtClean="0"/>
              <a:t>I and NCO).</a:t>
            </a:r>
            <a:endParaRPr lang="en-US" sz="2800" dirty="0"/>
          </a:p>
          <a:p>
            <a:pPr lvl="1">
              <a:buSzPct val="120000"/>
              <a:buFont typeface="Arial" pitchFamily="34" charset="0"/>
              <a:buChar char="•"/>
            </a:pPr>
            <a:r>
              <a:rPr lang="en-US" sz="2800" dirty="0" smtClean="0"/>
              <a:t>The </a:t>
            </a:r>
            <a:r>
              <a:rPr lang="en-US" sz="2800" dirty="0"/>
              <a:t>market for foreign-currency </a:t>
            </a:r>
            <a:r>
              <a:rPr lang="en-US" sz="2800" dirty="0" smtClean="0"/>
              <a:t>exchange: the real exchange </a:t>
            </a:r>
            <a:r>
              <a:rPr lang="en-US" sz="2800" dirty="0"/>
              <a:t>rate adjusts to balance the supply of </a:t>
            </a:r>
            <a:r>
              <a:rPr lang="en-US" sz="2800" dirty="0" smtClean="0"/>
              <a:t>dollars (</a:t>
            </a:r>
            <a:r>
              <a:rPr lang="en-US" sz="2800" dirty="0"/>
              <a:t>from </a:t>
            </a:r>
            <a:r>
              <a:rPr lang="en-US" sz="2800" dirty="0" smtClean="0"/>
              <a:t>NCO) </a:t>
            </a:r>
            <a:r>
              <a:rPr lang="en-US" sz="2800" dirty="0"/>
              <a:t>and the demand for </a:t>
            </a:r>
            <a:r>
              <a:rPr lang="en-US" sz="2800" dirty="0" smtClean="0"/>
              <a:t>dollars (</a:t>
            </a:r>
            <a:r>
              <a:rPr lang="en-US" sz="2800" dirty="0"/>
              <a:t>for </a:t>
            </a:r>
            <a:r>
              <a:rPr lang="en-US" sz="2800" dirty="0" smtClean="0"/>
              <a:t>NX). </a:t>
            </a:r>
          </a:p>
          <a:p>
            <a:pPr lvl="1">
              <a:buSzPct val="120000"/>
              <a:buFont typeface="Arial" pitchFamily="34" charset="0"/>
              <a:buChar char="•"/>
            </a:pPr>
            <a:r>
              <a:rPr lang="en-US" sz="2800" dirty="0" smtClean="0"/>
              <a:t>NCO - connects </a:t>
            </a:r>
            <a:r>
              <a:rPr lang="en-US" sz="2800" dirty="0"/>
              <a:t>these two markets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1936231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A </a:t>
            </a:r>
            <a:r>
              <a:rPr lang="en-US" sz="2800" dirty="0"/>
              <a:t>policy that reduces national saving, such as </a:t>
            </a:r>
            <a:r>
              <a:rPr lang="en-US" sz="2800" dirty="0" smtClean="0"/>
              <a:t>a government </a:t>
            </a:r>
            <a:r>
              <a:rPr lang="en-US" sz="2800" dirty="0"/>
              <a:t>budget deficit, reduces the supply </a:t>
            </a:r>
            <a:r>
              <a:rPr lang="en-US" sz="2800" dirty="0" smtClean="0"/>
              <a:t>of loanable </a:t>
            </a:r>
            <a:r>
              <a:rPr lang="en-US" sz="2800" dirty="0"/>
              <a:t>funds and drives up the interest rate. </a:t>
            </a:r>
            <a:endParaRPr lang="en-US" sz="2800" dirty="0" smtClean="0"/>
          </a:p>
          <a:p>
            <a:pPr lvl="1">
              <a:buSzPct val="120000"/>
              <a:buFont typeface="Arial" pitchFamily="34" charset="0"/>
              <a:buChar char="•"/>
            </a:pPr>
            <a:r>
              <a:rPr lang="en-US" sz="2800" dirty="0" smtClean="0"/>
              <a:t>The higher interest </a:t>
            </a:r>
            <a:r>
              <a:rPr lang="en-US" sz="2800" dirty="0"/>
              <a:t>rate reduces net capital outflow, which </a:t>
            </a:r>
            <a:r>
              <a:rPr lang="en-US" sz="2800" dirty="0" smtClean="0"/>
              <a:t>reduces the </a:t>
            </a:r>
            <a:r>
              <a:rPr lang="en-US" sz="2800" dirty="0"/>
              <a:t>supply of dollars in the market for </a:t>
            </a:r>
            <a:r>
              <a:rPr lang="en-US" sz="2800" dirty="0" smtClean="0"/>
              <a:t>foreign-currency exchange</a:t>
            </a:r>
            <a:r>
              <a:rPr lang="en-US" sz="2800" dirty="0"/>
              <a:t>. </a:t>
            </a:r>
            <a:endParaRPr lang="en-US" sz="2800" dirty="0" smtClean="0"/>
          </a:p>
          <a:p>
            <a:pPr lvl="1">
              <a:buSzPct val="120000"/>
              <a:buFont typeface="Arial" pitchFamily="34" charset="0"/>
              <a:buChar char="•"/>
            </a:pPr>
            <a:r>
              <a:rPr lang="en-US" sz="2800" dirty="0" smtClean="0"/>
              <a:t>The </a:t>
            </a:r>
            <a:r>
              <a:rPr lang="en-US" sz="2800" dirty="0"/>
              <a:t>dollar appreciates, and net exports fall</a:t>
            </a:r>
            <a:r>
              <a:rPr lang="en-US" sz="2800" dirty="0" smtClean="0"/>
              <a:t>.</a:t>
            </a:r>
          </a:p>
          <a:p>
            <a:pPr>
              <a:buSzPct val="120000"/>
              <a:buFont typeface="Arial" pitchFamily="34" charset="0"/>
              <a:buChar char="•"/>
            </a:pPr>
            <a:r>
              <a:rPr lang="en-US" sz="2800" dirty="0"/>
              <a:t>When investors change their attitudes about holding assets of a </a:t>
            </a:r>
            <a:r>
              <a:rPr lang="en-US" sz="2800" dirty="0" smtClean="0"/>
              <a:t>country: </a:t>
            </a:r>
            <a:r>
              <a:rPr lang="en-US" sz="2800" dirty="0"/>
              <a:t>political instability can lead to capital flight, which tends to increase interest rates and cause the currency to depreciate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415795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A </a:t>
            </a:r>
            <a:r>
              <a:rPr lang="en-US" sz="2800" dirty="0"/>
              <a:t>trade restriction increases net exports </a:t>
            </a:r>
            <a:r>
              <a:rPr lang="en-US" sz="2800" dirty="0" smtClean="0"/>
              <a:t>for any </a:t>
            </a:r>
            <a:r>
              <a:rPr lang="en-US" sz="2800" dirty="0"/>
              <a:t>given exchange rate and, therefore, increases </a:t>
            </a:r>
            <a:r>
              <a:rPr lang="en-US" sz="2800" dirty="0" smtClean="0"/>
              <a:t>the demand </a:t>
            </a:r>
            <a:r>
              <a:rPr lang="en-US" sz="2800" dirty="0"/>
              <a:t>for dollars in the market for </a:t>
            </a:r>
            <a:r>
              <a:rPr lang="en-US" sz="2800" dirty="0" smtClean="0"/>
              <a:t>foreign-currency exchange</a:t>
            </a:r>
            <a:r>
              <a:rPr lang="en-US" sz="2800" dirty="0"/>
              <a:t>. </a:t>
            </a:r>
            <a:endParaRPr lang="en-US" sz="2800" dirty="0" smtClean="0"/>
          </a:p>
          <a:p>
            <a:pPr lvl="1">
              <a:buSzPct val="120000"/>
              <a:buFont typeface="Arial" pitchFamily="34" charset="0"/>
              <a:buChar char="•"/>
            </a:pPr>
            <a:r>
              <a:rPr lang="en-US" sz="2800" dirty="0" smtClean="0"/>
              <a:t>The </a:t>
            </a:r>
            <a:r>
              <a:rPr lang="en-US" sz="2800" dirty="0"/>
              <a:t>dollar appreciates in value</a:t>
            </a:r>
            <a:r>
              <a:rPr lang="en-US" sz="2800" dirty="0" smtClean="0"/>
              <a:t>, making </a:t>
            </a:r>
            <a:r>
              <a:rPr lang="en-US" sz="2800" dirty="0"/>
              <a:t>domestic goods more expensive relative </a:t>
            </a:r>
            <a:r>
              <a:rPr lang="en-US" sz="2800" dirty="0" smtClean="0"/>
              <a:t>to foreign </a:t>
            </a:r>
            <a:r>
              <a:rPr lang="en-US" sz="2800" dirty="0"/>
              <a:t>goods. This appreciation offsets the </a:t>
            </a:r>
            <a:r>
              <a:rPr lang="en-US" sz="2800" dirty="0" smtClean="0"/>
              <a:t>initial impact </a:t>
            </a:r>
            <a:r>
              <a:rPr lang="en-US" sz="2800" dirty="0"/>
              <a:t>of the trade restriction on net exports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330383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smtClean="0"/>
              <a:t>Market for Loanable Funds</a:t>
            </a:r>
          </a:p>
        </p:txBody>
      </p:sp>
      <p:sp>
        <p:nvSpPr>
          <p:cNvPr id="11267" name="Content Placeholder 2"/>
          <p:cNvSpPr>
            <a:spLocks noGrp="1"/>
          </p:cNvSpPr>
          <p:nvPr>
            <p:ph idx="1"/>
          </p:nvPr>
        </p:nvSpPr>
        <p:spPr/>
        <p:txBody>
          <a:bodyPr/>
          <a:lstStyle/>
          <a:p>
            <a:r>
              <a:rPr lang="en-US" altLang="en-US" dirty="0" smtClean="0"/>
              <a:t>When NCO &gt; 0, net outflow of capital</a:t>
            </a:r>
          </a:p>
          <a:p>
            <a:pPr lvl="1"/>
            <a:r>
              <a:rPr lang="en-US" altLang="en-US" dirty="0" smtClean="0"/>
              <a:t>Net purchase of capital overseas </a:t>
            </a:r>
          </a:p>
          <a:p>
            <a:pPr lvl="2"/>
            <a:r>
              <a:rPr lang="en-US" altLang="en-US" dirty="0" smtClean="0"/>
              <a:t>Adds to the demand for domestically generated loanable funds</a:t>
            </a:r>
          </a:p>
          <a:p>
            <a:r>
              <a:rPr lang="en-US" altLang="en-US" dirty="0" smtClean="0"/>
              <a:t>When NCO &lt; 0, net inflow of capital</a:t>
            </a:r>
          </a:p>
          <a:p>
            <a:pPr lvl="1"/>
            <a:r>
              <a:rPr lang="en-US" altLang="en-US" dirty="0" smtClean="0"/>
              <a:t>Capital resources coming from abroad</a:t>
            </a:r>
          </a:p>
          <a:p>
            <a:pPr lvl="2"/>
            <a:r>
              <a:rPr lang="en-US" altLang="en-US" dirty="0" smtClean="0"/>
              <a:t>Reduce the demand for domestically generated loanable funds</a:t>
            </a:r>
          </a:p>
          <a:p>
            <a:endParaRPr lang="en-US" altLang="en-US" dirty="0" smtClean="0"/>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EAF7CEE-0486-41F6-93FB-9C9FFB2F6DFB}" type="slidenum">
              <a:rPr lang="en-US" altLang="en-US" sz="1200" smtClean="0">
                <a:solidFill>
                  <a:srgbClr val="002060"/>
                </a:solidFill>
              </a:rPr>
              <a:pPr algn="ctr" eaLnBrk="1" hangingPunct="1"/>
              <a:t>5</a:t>
            </a:fld>
            <a:endParaRPr lang="en-US" altLang="en-US" sz="1200" smtClean="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17519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Autofit/>
          </a:bodyPr>
          <a:lstStyle/>
          <a:p>
            <a:pPr eaLnBrk="1" hangingPunct="1"/>
            <a:r>
              <a:rPr lang="en-US" sz="2800" dirty="0" smtClean="0"/>
              <a:t>How NCO Depends on the Real Interest Rate</a:t>
            </a:r>
          </a:p>
        </p:txBody>
      </p:sp>
      <p:sp>
        <p:nvSpPr>
          <p:cNvPr id="138243" name="Rectangle 3"/>
          <p:cNvSpPr>
            <a:spLocks noGrp="1" noChangeArrowheads="1"/>
          </p:cNvSpPr>
          <p:nvPr>
            <p:ph type="body" sz="quarter" idx="12"/>
          </p:nvPr>
        </p:nvSpPr>
        <p:spPr>
          <a:xfrm>
            <a:off x="152400" y="609600"/>
            <a:ext cx="4514850" cy="5791200"/>
          </a:xfrm>
        </p:spPr>
        <p:txBody>
          <a:bodyPr/>
          <a:lstStyle/>
          <a:p>
            <a:pPr marL="0" indent="0" eaLnBrk="1" hangingPunct="1">
              <a:buFont typeface="Wingdings" pitchFamily="2" charset="2"/>
              <a:buNone/>
            </a:pPr>
            <a:r>
              <a:rPr lang="en-US" sz="2800" dirty="0" smtClean="0"/>
              <a:t>The real interest rate, </a:t>
            </a:r>
            <a:r>
              <a:rPr lang="en-US" sz="2800" b="1" i="1" dirty="0" smtClean="0"/>
              <a:t>r</a:t>
            </a:r>
            <a:r>
              <a:rPr lang="en-US" sz="2800" dirty="0" smtClean="0"/>
              <a:t>, is the real return on domestic assets.  </a:t>
            </a:r>
          </a:p>
          <a:p>
            <a:pPr marL="0" indent="0" eaLnBrk="1" hangingPunct="1">
              <a:spcBef>
                <a:spcPct val="35000"/>
              </a:spcBef>
              <a:buFont typeface="Wingdings" pitchFamily="2" charset="2"/>
              <a:buNone/>
            </a:pPr>
            <a:r>
              <a:rPr lang="en-US" sz="2800" dirty="0" smtClean="0"/>
              <a:t>A fall in </a:t>
            </a:r>
            <a:r>
              <a:rPr lang="en-US" sz="2800" b="1" i="1" dirty="0" smtClean="0"/>
              <a:t>r</a:t>
            </a:r>
            <a:r>
              <a:rPr lang="en-US" sz="2800" dirty="0" smtClean="0"/>
              <a:t> makes domestic assets less attractive relative to foreign assets.  </a:t>
            </a:r>
          </a:p>
          <a:p>
            <a:pPr marL="400050" lvl="1" eaLnBrk="1" hangingPunct="1">
              <a:buClr>
                <a:srgbClr val="A3C167"/>
              </a:buClr>
            </a:pPr>
            <a:r>
              <a:rPr lang="en-US" sz="2800" dirty="0" smtClean="0"/>
              <a:t>People in the U.S. purchase more foreign assets.  </a:t>
            </a:r>
          </a:p>
          <a:p>
            <a:pPr marL="400050" lvl="1" eaLnBrk="1" hangingPunct="1">
              <a:buClr>
                <a:srgbClr val="A3C167"/>
              </a:buClr>
            </a:pPr>
            <a:r>
              <a:rPr lang="en-US" sz="2800" dirty="0" smtClean="0"/>
              <a:t>People abroad purchase fewer U.S. assets. </a:t>
            </a:r>
          </a:p>
          <a:p>
            <a:pPr marL="400050" lvl="1" eaLnBrk="1" hangingPunct="1">
              <a:buClr>
                <a:srgbClr val="A3C167"/>
              </a:buClr>
            </a:pPr>
            <a:r>
              <a:rPr lang="en-US" sz="2800" i="1" dirty="0" smtClean="0">
                <a:solidFill>
                  <a:srgbClr val="C00000"/>
                </a:solidFill>
              </a:rPr>
              <a:t>NCO</a:t>
            </a:r>
            <a:r>
              <a:rPr lang="en-US" sz="2800" dirty="0" smtClean="0">
                <a:solidFill>
                  <a:srgbClr val="C00000"/>
                </a:solidFill>
              </a:rPr>
              <a:t> rises.  </a:t>
            </a:r>
          </a:p>
        </p:txBody>
      </p:sp>
      <p:grpSp>
        <p:nvGrpSpPr>
          <p:cNvPr id="10246" name="Group 4"/>
          <p:cNvGrpSpPr>
            <a:grpSpLocks/>
          </p:cNvGrpSpPr>
          <p:nvPr/>
        </p:nvGrpSpPr>
        <p:grpSpPr bwMode="auto">
          <a:xfrm>
            <a:off x="5010150" y="1223962"/>
            <a:ext cx="3905250" cy="3749675"/>
            <a:chOff x="3148" y="1437"/>
            <a:chExt cx="2460" cy="2362"/>
          </a:xfrm>
        </p:grpSpPr>
        <p:grpSp>
          <p:nvGrpSpPr>
            <p:cNvPr id="10271" name="Group 5"/>
            <p:cNvGrpSpPr>
              <a:grpSpLocks/>
            </p:cNvGrpSpPr>
            <p:nvPr/>
          </p:nvGrpSpPr>
          <p:grpSpPr bwMode="auto">
            <a:xfrm>
              <a:off x="3247" y="1713"/>
              <a:ext cx="1828" cy="1938"/>
              <a:chOff x="1098" y="1361"/>
              <a:chExt cx="2116" cy="2027"/>
            </a:xfrm>
          </p:grpSpPr>
          <p:sp>
            <p:nvSpPr>
              <p:cNvPr id="10274"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2" name="Text Box 8"/>
            <p:cNvSpPr txBox="1">
              <a:spLocks noChangeArrowheads="1"/>
            </p:cNvSpPr>
            <p:nvPr/>
          </p:nvSpPr>
          <p:spPr bwMode="auto">
            <a:xfrm>
              <a:off x="3148" y="1437"/>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10273" name="Text Box 9"/>
            <p:cNvSpPr txBox="1">
              <a:spLocks noChangeArrowheads="1"/>
            </p:cNvSpPr>
            <p:nvPr/>
          </p:nvSpPr>
          <p:spPr bwMode="auto">
            <a:xfrm>
              <a:off x="5040" y="3511"/>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NCO</a:t>
              </a:r>
              <a:endParaRPr lang="en-US" sz="2400" baseline="-25000">
                <a:cs typeface="Arial" charset="0"/>
              </a:endParaRPr>
            </a:p>
          </p:txBody>
        </p:sp>
      </p:grpSp>
      <p:grpSp>
        <p:nvGrpSpPr>
          <p:cNvPr id="10247" name="Group 23"/>
          <p:cNvGrpSpPr>
            <a:grpSpLocks/>
          </p:cNvGrpSpPr>
          <p:nvPr/>
        </p:nvGrpSpPr>
        <p:grpSpPr bwMode="auto">
          <a:xfrm>
            <a:off x="5818187" y="2005012"/>
            <a:ext cx="2463800" cy="2424113"/>
            <a:chOff x="3657" y="1929"/>
            <a:chExt cx="1552" cy="1527"/>
          </a:xfrm>
        </p:grpSpPr>
        <p:sp>
          <p:nvSpPr>
            <p:cNvPr id="10269" name="Line 10"/>
            <p:cNvSpPr>
              <a:spLocks noChangeShapeType="1"/>
            </p:cNvSpPr>
            <p:nvPr/>
          </p:nvSpPr>
          <p:spPr bwMode="auto">
            <a:xfrm>
              <a:off x="3657" y="1929"/>
              <a:ext cx="991"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Text Box 11"/>
            <p:cNvSpPr txBox="1">
              <a:spLocks noChangeArrowheads="1"/>
            </p:cNvSpPr>
            <p:nvPr/>
          </p:nvSpPr>
          <p:spPr bwMode="auto">
            <a:xfrm>
              <a:off x="4575" y="3168"/>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NCO</a:t>
              </a:r>
              <a:endParaRPr lang="en-US" sz="2400" b="1" baseline="-25000">
                <a:cs typeface="Arial" charset="0"/>
              </a:endParaRPr>
            </a:p>
          </p:txBody>
        </p:sp>
      </p:grpSp>
      <p:grpSp>
        <p:nvGrpSpPr>
          <p:cNvPr id="5" name="Group 32"/>
          <p:cNvGrpSpPr>
            <a:grpSpLocks/>
          </p:cNvGrpSpPr>
          <p:nvPr/>
        </p:nvGrpSpPr>
        <p:grpSpPr bwMode="auto">
          <a:xfrm>
            <a:off x="4800600" y="3068637"/>
            <a:ext cx="1965325" cy="365125"/>
            <a:chOff x="3016" y="2599"/>
            <a:chExt cx="1238" cy="230"/>
          </a:xfrm>
        </p:grpSpPr>
        <p:sp>
          <p:nvSpPr>
            <p:cNvPr id="10267" name="Text Box 12"/>
            <p:cNvSpPr txBox="1">
              <a:spLocks noChangeArrowheads="1"/>
            </p:cNvSpPr>
            <p:nvPr/>
          </p:nvSpPr>
          <p:spPr bwMode="auto">
            <a:xfrm>
              <a:off x="3016" y="2599"/>
              <a:ext cx="197" cy="2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solidFill>
                    <a:srgbClr val="CC0000"/>
                  </a:solidFill>
                  <a:cs typeface="Arial" charset="0"/>
                </a:rPr>
                <a:t>r</a:t>
              </a:r>
              <a:r>
                <a:rPr lang="en-US" sz="2400" b="1" baseline="-25000" dirty="0">
                  <a:solidFill>
                    <a:srgbClr val="CC0000"/>
                  </a:solidFill>
                  <a:cs typeface="Arial" charset="0"/>
                </a:rPr>
                <a:t>2</a:t>
              </a:r>
            </a:p>
          </p:txBody>
        </p:sp>
        <p:sp>
          <p:nvSpPr>
            <p:cNvPr id="10268" name="Line 13"/>
            <p:cNvSpPr>
              <a:spLocks noChangeShapeType="1"/>
            </p:cNvSpPr>
            <p:nvPr/>
          </p:nvSpPr>
          <p:spPr bwMode="auto">
            <a:xfrm flipH="1">
              <a:off x="3253" y="2724"/>
              <a:ext cx="1001" cy="0"/>
            </a:xfrm>
            <a:prstGeom prst="line">
              <a:avLst/>
            </a:prstGeom>
            <a:noFill/>
            <a:ln w="952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8258" name="Line 18"/>
          <p:cNvSpPr>
            <a:spLocks noChangeShapeType="1"/>
          </p:cNvSpPr>
          <p:nvPr/>
        </p:nvSpPr>
        <p:spPr bwMode="auto">
          <a:xfrm rot="10800000" flipV="1">
            <a:off x="5278437" y="2700337"/>
            <a:ext cx="0" cy="5540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8259" name="Line 19"/>
          <p:cNvSpPr>
            <a:spLocks noChangeShapeType="1"/>
          </p:cNvSpPr>
          <p:nvPr/>
        </p:nvSpPr>
        <p:spPr bwMode="auto">
          <a:xfrm rot="5400000" flipV="1">
            <a:off x="6557169" y="4415631"/>
            <a:ext cx="0" cy="4270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1" name="Text Box 20"/>
          <p:cNvSpPr txBox="1">
            <a:spLocks noChangeArrowheads="1"/>
          </p:cNvSpPr>
          <p:nvPr/>
        </p:nvSpPr>
        <p:spPr bwMode="auto">
          <a:xfrm>
            <a:off x="5537200" y="990600"/>
            <a:ext cx="297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Net capital outflow</a:t>
            </a:r>
          </a:p>
        </p:txBody>
      </p:sp>
      <p:grpSp>
        <p:nvGrpSpPr>
          <p:cNvPr id="10252" name="Group 34"/>
          <p:cNvGrpSpPr>
            <a:grpSpLocks/>
          </p:cNvGrpSpPr>
          <p:nvPr/>
        </p:nvGrpSpPr>
        <p:grpSpPr bwMode="auto">
          <a:xfrm>
            <a:off x="4802187" y="2487613"/>
            <a:ext cx="1763713" cy="2813051"/>
            <a:chOff x="3017" y="2233"/>
            <a:chExt cx="1111" cy="1772"/>
          </a:xfrm>
        </p:grpSpPr>
        <p:sp>
          <p:nvSpPr>
            <p:cNvPr id="10260" name="Text Box 14"/>
            <p:cNvSpPr txBox="1">
              <a:spLocks noChangeArrowheads="1"/>
            </p:cNvSpPr>
            <p:nvPr/>
          </p:nvSpPr>
          <p:spPr bwMode="auto">
            <a:xfrm>
              <a:off x="3017" y="2233"/>
              <a:ext cx="197" cy="2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r</a:t>
              </a:r>
              <a:r>
                <a:rPr lang="en-US" sz="2400" b="1" baseline="-25000" dirty="0">
                  <a:cs typeface="Arial" charset="0"/>
                </a:rPr>
                <a:t>1</a:t>
              </a:r>
            </a:p>
          </p:txBody>
        </p:sp>
        <p:sp>
          <p:nvSpPr>
            <p:cNvPr id="10261" name="Line 15"/>
            <p:cNvSpPr>
              <a:spLocks noChangeShapeType="1"/>
            </p:cNvSpPr>
            <p:nvPr/>
          </p:nvSpPr>
          <p:spPr bwMode="auto">
            <a:xfrm>
              <a:off x="3249" y="2358"/>
              <a:ext cx="73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17"/>
            <p:cNvSpPr>
              <a:spLocks noChangeShapeType="1"/>
            </p:cNvSpPr>
            <p:nvPr/>
          </p:nvSpPr>
          <p:spPr bwMode="auto">
            <a:xfrm>
              <a:off x="3987" y="2355"/>
              <a:ext cx="0" cy="129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Oval 21"/>
            <p:cNvSpPr>
              <a:spLocks noChangeAspect="1" noChangeArrowheads="1"/>
            </p:cNvSpPr>
            <p:nvPr/>
          </p:nvSpPr>
          <p:spPr bwMode="auto">
            <a:xfrm>
              <a:off x="3943" y="2318"/>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0264" name="Group 31"/>
            <p:cNvGrpSpPr>
              <a:grpSpLocks/>
            </p:cNvGrpSpPr>
            <p:nvPr/>
          </p:nvGrpSpPr>
          <p:grpSpPr bwMode="auto">
            <a:xfrm>
              <a:off x="3584" y="3671"/>
              <a:ext cx="544" cy="334"/>
              <a:chOff x="3584" y="3671"/>
              <a:chExt cx="544" cy="334"/>
            </a:xfrm>
          </p:grpSpPr>
          <p:sp>
            <p:nvSpPr>
              <p:cNvPr id="10265" name="Rectangle 25"/>
              <p:cNvSpPr>
                <a:spLocks noChangeArrowheads="1"/>
              </p:cNvSpPr>
              <p:nvPr/>
            </p:nvSpPr>
            <p:spPr bwMode="auto">
              <a:xfrm>
                <a:off x="3584" y="3772"/>
                <a:ext cx="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sz="2400" i="1" dirty="0">
                    <a:latin typeface="Arial"/>
                    <a:cs typeface="Arial"/>
                  </a:rPr>
                  <a:t>NCO</a:t>
                </a:r>
                <a:r>
                  <a:rPr lang="en-US" sz="2400" b="1" baseline="-25000" dirty="0">
                    <a:latin typeface="Arial"/>
                    <a:cs typeface="Arial"/>
                  </a:rPr>
                  <a:t>1</a:t>
                </a:r>
              </a:p>
            </p:txBody>
          </p:sp>
          <p:sp>
            <p:nvSpPr>
              <p:cNvPr id="10266" name="Line 28"/>
              <p:cNvSpPr>
                <a:spLocks noChangeShapeType="1"/>
              </p:cNvSpPr>
              <p:nvPr/>
            </p:nvSpPr>
            <p:spPr bwMode="auto">
              <a:xfrm flipV="1">
                <a:off x="3859" y="3671"/>
                <a:ext cx="118"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 name="Group 33"/>
          <p:cNvGrpSpPr>
            <a:grpSpLocks/>
          </p:cNvGrpSpPr>
          <p:nvPr/>
        </p:nvGrpSpPr>
        <p:grpSpPr bwMode="auto">
          <a:xfrm>
            <a:off x="6710362" y="3203574"/>
            <a:ext cx="890588" cy="2101849"/>
            <a:chOff x="4219" y="2684"/>
            <a:chExt cx="561" cy="1324"/>
          </a:xfrm>
        </p:grpSpPr>
        <p:sp>
          <p:nvSpPr>
            <p:cNvPr id="10255" name="Line 16"/>
            <p:cNvSpPr>
              <a:spLocks noChangeShapeType="1"/>
            </p:cNvSpPr>
            <p:nvPr/>
          </p:nvSpPr>
          <p:spPr bwMode="auto">
            <a:xfrm>
              <a:off x="4263" y="2721"/>
              <a:ext cx="0" cy="930"/>
            </a:xfrm>
            <a:prstGeom prst="line">
              <a:avLst/>
            </a:prstGeom>
            <a:noFill/>
            <a:ln w="952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Oval 22"/>
            <p:cNvSpPr>
              <a:spLocks noChangeAspect="1" noChangeArrowheads="1"/>
            </p:cNvSpPr>
            <p:nvPr/>
          </p:nvSpPr>
          <p:spPr bwMode="auto">
            <a:xfrm>
              <a:off x="4219" y="2684"/>
              <a:ext cx="81" cy="80"/>
            </a:xfrm>
            <a:prstGeom prst="ellipse">
              <a:avLst/>
            </a:prstGeom>
            <a:solidFill>
              <a:srgbClr val="CC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0257" name="Group 30"/>
            <p:cNvGrpSpPr>
              <a:grpSpLocks/>
            </p:cNvGrpSpPr>
            <p:nvPr/>
          </p:nvGrpSpPr>
          <p:grpSpPr bwMode="auto">
            <a:xfrm>
              <a:off x="4249" y="3666"/>
              <a:ext cx="531" cy="342"/>
              <a:chOff x="4249" y="3666"/>
              <a:chExt cx="531" cy="342"/>
            </a:xfrm>
          </p:grpSpPr>
          <p:sp>
            <p:nvSpPr>
              <p:cNvPr id="10258" name="Rectangle 26"/>
              <p:cNvSpPr>
                <a:spLocks noChangeArrowheads="1"/>
              </p:cNvSpPr>
              <p:nvPr/>
            </p:nvSpPr>
            <p:spPr bwMode="auto">
              <a:xfrm>
                <a:off x="4249" y="3775"/>
                <a:ext cx="5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sz="2400" i="1" dirty="0">
                    <a:solidFill>
                      <a:srgbClr val="CC0000"/>
                    </a:solidFill>
                    <a:latin typeface="Arial"/>
                    <a:cs typeface="Arial"/>
                  </a:rPr>
                  <a:t>NCO</a:t>
                </a:r>
                <a:r>
                  <a:rPr lang="en-US" sz="2400" b="1" baseline="-25000" dirty="0">
                    <a:solidFill>
                      <a:srgbClr val="CC0000"/>
                    </a:solidFill>
                    <a:latin typeface="Arial"/>
                    <a:cs typeface="Arial"/>
                  </a:rPr>
                  <a:t>2</a:t>
                </a:r>
              </a:p>
            </p:txBody>
          </p:sp>
          <p:sp>
            <p:nvSpPr>
              <p:cNvPr id="10259" name="Line 29"/>
              <p:cNvSpPr>
                <a:spLocks noChangeShapeType="1"/>
              </p:cNvSpPr>
              <p:nvPr/>
            </p:nvSpPr>
            <p:spPr bwMode="auto">
              <a:xfrm>
                <a:off x="4268" y="3666"/>
                <a:ext cx="118" cy="141"/>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5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8548188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wipe(left)">
                                      <p:cBhvr>
                                        <p:cTn id="12" dur="500"/>
                                        <p:tgtEl>
                                          <p:spTgt spid="13824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8258"/>
                                        </p:tgtEl>
                                        <p:attrNameLst>
                                          <p:attrName>style.visibility</p:attrName>
                                        </p:attrNameLst>
                                      </p:cBhvr>
                                      <p:to>
                                        <p:strVal val="visible"/>
                                      </p:to>
                                    </p:set>
                                    <p:animEffect transition="in" filter="wipe(up)">
                                      <p:cBhvr>
                                        <p:cTn id="16" dur="500"/>
                                        <p:tgtEl>
                                          <p:spTgt spid="13825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nodeType="with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38243">
                                            <p:txEl>
                                              <p:pRg st="2" end="2"/>
                                            </p:txEl>
                                          </p:spTgt>
                                        </p:tgtEl>
                                        <p:attrNameLst>
                                          <p:attrName>style.visibility</p:attrName>
                                        </p:attrNameLst>
                                      </p:cBhvr>
                                      <p:to>
                                        <p:strVal val="visible"/>
                                      </p:to>
                                    </p:set>
                                    <p:animEffect transition="in" filter="wipe(left)">
                                      <p:cBhvr>
                                        <p:cTn id="24" dur="500"/>
                                        <p:tgtEl>
                                          <p:spTgt spid="138243">
                                            <p:txEl>
                                              <p:pRg st="2" end="2"/>
                                            </p:txEl>
                                          </p:spTgt>
                                        </p:tgtEl>
                                      </p:cBhvr>
                                    </p:animEffect>
                                  </p:childTnLst>
                                </p:cTn>
                              </p:par>
                            </p:childTnLst>
                          </p:cTn>
                        </p:par>
                        <p:par>
                          <p:cTn id="25" fill="hold" nodeType="with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8243">
                                            <p:txEl>
                                              <p:pRg st="3" end="3"/>
                                            </p:txEl>
                                          </p:spTgt>
                                        </p:tgtEl>
                                        <p:attrNameLst>
                                          <p:attrName>style.visibility</p:attrName>
                                        </p:attrNameLst>
                                      </p:cBhvr>
                                      <p:to>
                                        <p:strVal val="visible"/>
                                      </p:to>
                                    </p:set>
                                    <p:animEffect transition="in" filter="wipe(left)">
                                      <p:cBhvr>
                                        <p:cTn id="28" dur="500"/>
                                        <p:tgtEl>
                                          <p:spTgt spid="138243">
                                            <p:txEl>
                                              <p:pRg st="3" end="3"/>
                                            </p:txEl>
                                          </p:spTgt>
                                        </p:tgtEl>
                                      </p:cBhvr>
                                    </p:animEffect>
                                  </p:childTnLst>
                                </p:cTn>
                              </p:par>
                            </p:childTnLst>
                          </p:cTn>
                        </p:par>
                        <p:par>
                          <p:cTn id="29" fill="hold" nodeType="with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38243">
                                            <p:txEl>
                                              <p:pRg st="4" end="4"/>
                                            </p:txEl>
                                          </p:spTgt>
                                        </p:tgtEl>
                                        <p:attrNameLst>
                                          <p:attrName>style.visibility</p:attrName>
                                        </p:attrNameLst>
                                      </p:cBhvr>
                                      <p:to>
                                        <p:strVal val="visible"/>
                                      </p:to>
                                    </p:set>
                                    <p:animEffect transition="in" filter="wipe(left)">
                                      <p:cBhvr>
                                        <p:cTn id="32" dur="500"/>
                                        <p:tgtEl>
                                          <p:spTgt spid="138243">
                                            <p:txEl>
                                              <p:pRg st="4" end="4"/>
                                            </p:txEl>
                                          </p:spTgt>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38259"/>
                                        </p:tgtEl>
                                        <p:attrNameLst>
                                          <p:attrName>style.visibility</p:attrName>
                                        </p:attrNameLst>
                                      </p:cBhvr>
                                      <p:to>
                                        <p:strVal val="visible"/>
                                      </p:to>
                                    </p:set>
                                    <p:animEffect transition="in" filter="wipe(left)">
                                      <p:cBhvr>
                                        <p:cTn id="36" dur="500"/>
                                        <p:tgtEl>
                                          <p:spTgt spid="138259"/>
                                        </p:tgtEl>
                                      </p:cBhvr>
                                    </p:animEffect>
                                  </p:childTnLst>
                                </p:cTn>
                              </p:par>
                            </p:childTnLst>
                          </p:cTn>
                        </p:par>
                        <p:par>
                          <p:cTn id="37" fill="hold" nodeType="afterGroup">
                            <p:stCondLst>
                              <p:cond delay="3500"/>
                            </p:stCondLst>
                            <p:childTnLst>
                              <p:par>
                                <p:cTn id="38" presetID="18" presetClass="entr" presetSubtype="6"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Righ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uiExpand="1" build="p" bldLvl="5"/>
      <p:bldP spid="138258" grpId="0" uiExpand="1" animBg="1"/>
      <p:bldP spid="1382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p:cNvGrpSpPr>
            <a:grpSpLocks/>
          </p:cNvGrpSpPr>
          <p:nvPr/>
        </p:nvGrpSpPr>
        <p:grpSpPr bwMode="auto">
          <a:xfrm>
            <a:off x="1193800" y="2255838"/>
            <a:ext cx="3771900" cy="2060575"/>
            <a:chOff x="752" y="2037"/>
            <a:chExt cx="2376" cy="1298"/>
          </a:xfrm>
        </p:grpSpPr>
        <p:sp>
          <p:nvSpPr>
            <p:cNvPr id="11287" name="Line 38"/>
            <p:cNvSpPr>
              <a:spLocks noChangeShapeType="1"/>
            </p:cNvSpPr>
            <p:nvPr/>
          </p:nvSpPr>
          <p:spPr bwMode="auto">
            <a:xfrm>
              <a:off x="752" y="2037"/>
              <a:ext cx="1249" cy="112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Text Box 39"/>
            <p:cNvSpPr txBox="1">
              <a:spLocks noChangeArrowheads="1"/>
            </p:cNvSpPr>
            <p:nvPr/>
          </p:nvSpPr>
          <p:spPr bwMode="auto">
            <a:xfrm>
              <a:off x="2014" y="3105"/>
              <a:ext cx="11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D = I + NCO</a:t>
              </a:r>
              <a:endParaRPr lang="en-US" sz="2400" b="1" baseline="-25000">
                <a:cs typeface="Arial" charset="0"/>
              </a:endParaRPr>
            </a:p>
          </p:txBody>
        </p:sp>
      </p:grpSp>
      <p:sp>
        <p:nvSpPr>
          <p:cNvPr id="11270" name="Rectangle 13"/>
          <p:cNvSpPr>
            <a:spLocks noGrp="1" noChangeArrowheads="1"/>
          </p:cNvSpPr>
          <p:nvPr>
            <p:ph type="title"/>
          </p:nvPr>
        </p:nvSpPr>
        <p:spPr/>
        <p:txBody>
          <a:bodyPr/>
          <a:lstStyle/>
          <a:p>
            <a:pPr eaLnBrk="1" hangingPunct="1"/>
            <a:r>
              <a:rPr lang="en-US" sz="3200" dirty="0" smtClean="0"/>
              <a:t>The Loanable Funds Market Diagram</a:t>
            </a:r>
          </a:p>
        </p:txBody>
      </p:sp>
      <p:sp>
        <p:nvSpPr>
          <p:cNvPr id="3" name="Text Placeholder 2"/>
          <p:cNvSpPr>
            <a:spLocks noGrp="1"/>
          </p:cNvSpPr>
          <p:nvPr>
            <p:ph type="body" sz="quarter" idx="12"/>
          </p:nvPr>
        </p:nvSpPr>
        <p:spPr>
          <a:xfrm>
            <a:off x="5105400" y="1295400"/>
            <a:ext cx="3695700" cy="4432300"/>
          </a:xfrm>
        </p:spPr>
        <p:txBody>
          <a:bodyPr/>
          <a:lstStyle/>
          <a:p>
            <a:r>
              <a:rPr lang="en-US" sz="2800" dirty="0">
                <a:cs typeface="Arial"/>
              </a:rPr>
              <a:t>Both </a:t>
            </a:r>
            <a:r>
              <a:rPr lang="en-US" sz="2800" b="1" i="1" dirty="0">
                <a:cs typeface="Arial"/>
              </a:rPr>
              <a:t>I</a:t>
            </a:r>
            <a:r>
              <a:rPr lang="en-US" sz="2800" dirty="0">
                <a:cs typeface="Arial"/>
              </a:rPr>
              <a:t> and </a:t>
            </a:r>
            <a:r>
              <a:rPr lang="en-US" sz="2800" i="1" dirty="0">
                <a:cs typeface="Arial"/>
              </a:rPr>
              <a:t>NCO</a:t>
            </a:r>
            <a:r>
              <a:rPr lang="en-US" sz="2800" dirty="0">
                <a:cs typeface="Arial"/>
              </a:rPr>
              <a:t> </a:t>
            </a:r>
            <a:br>
              <a:rPr lang="en-US" sz="2800" dirty="0">
                <a:cs typeface="Arial"/>
              </a:rPr>
            </a:br>
            <a:r>
              <a:rPr lang="en-US" sz="2800" dirty="0">
                <a:cs typeface="Arial"/>
              </a:rPr>
              <a:t>depend negatively on </a:t>
            </a:r>
            <a:r>
              <a:rPr lang="en-US" sz="2800" b="1" i="1" dirty="0">
                <a:cs typeface="Arial"/>
              </a:rPr>
              <a:t>r</a:t>
            </a:r>
            <a:r>
              <a:rPr lang="en-US" sz="2800" dirty="0">
                <a:cs typeface="Arial"/>
              </a:rPr>
              <a:t>, </a:t>
            </a:r>
            <a:r>
              <a:rPr lang="en-US" sz="2800" dirty="0" smtClean="0">
                <a:cs typeface="Arial"/>
              </a:rPr>
              <a:t>so </a:t>
            </a:r>
            <a:r>
              <a:rPr lang="en-US" sz="2800" dirty="0">
                <a:cs typeface="Arial"/>
              </a:rPr>
              <a:t>the </a:t>
            </a:r>
            <a:r>
              <a:rPr lang="en-US" sz="2800" i="1" dirty="0">
                <a:cs typeface="Arial"/>
              </a:rPr>
              <a:t>D</a:t>
            </a:r>
            <a:r>
              <a:rPr lang="en-US" sz="2800" dirty="0">
                <a:cs typeface="Arial"/>
              </a:rPr>
              <a:t> curve is downward-sloping.  </a:t>
            </a:r>
            <a:endParaRPr lang="en-US" sz="2800" dirty="0" smtClean="0">
              <a:cs typeface="Arial"/>
            </a:endParaRPr>
          </a:p>
          <a:p>
            <a:endParaRPr lang="en-US" sz="2800" dirty="0">
              <a:cs typeface="Arial"/>
            </a:endParaRPr>
          </a:p>
          <a:p>
            <a:r>
              <a:rPr lang="en-US" sz="2800" b="1" i="1" dirty="0">
                <a:cs typeface="Arial"/>
              </a:rPr>
              <a:t>r</a:t>
            </a:r>
            <a:r>
              <a:rPr lang="en-US" sz="2800" dirty="0">
                <a:cs typeface="Arial"/>
              </a:rPr>
              <a:t> adjusts to balance supply and demand in the LF market.  </a:t>
            </a:r>
          </a:p>
          <a:p>
            <a:endParaRPr lang="en-US" sz="2800" dirty="0">
              <a:cs typeface="Arial"/>
            </a:endParaRPr>
          </a:p>
          <a:p>
            <a:endParaRPr lang="en-US" sz="2800" dirty="0"/>
          </a:p>
        </p:txBody>
      </p:sp>
      <p:grpSp>
        <p:nvGrpSpPr>
          <p:cNvPr id="11271" name="Group 77"/>
          <p:cNvGrpSpPr>
            <a:grpSpLocks/>
          </p:cNvGrpSpPr>
          <p:nvPr/>
        </p:nvGrpSpPr>
        <p:grpSpPr bwMode="auto">
          <a:xfrm>
            <a:off x="727075" y="1300163"/>
            <a:ext cx="3830638" cy="3749675"/>
            <a:chOff x="458" y="1435"/>
            <a:chExt cx="2413" cy="2362"/>
          </a:xfrm>
        </p:grpSpPr>
        <p:grpSp>
          <p:nvGrpSpPr>
            <p:cNvPr id="11282" name="Group 32"/>
            <p:cNvGrpSpPr>
              <a:grpSpLocks/>
            </p:cNvGrpSpPr>
            <p:nvPr/>
          </p:nvGrpSpPr>
          <p:grpSpPr bwMode="auto">
            <a:xfrm>
              <a:off x="565" y="1711"/>
              <a:ext cx="1964" cy="1938"/>
              <a:chOff x="1098" y="1361"/>
              <a:chExt cx="2116" cy="2027"/>
            </a:xfrm>
          </p:grpSpPr>
          <p:sp>
            <p:nvSpPr>
              <p:cNvPr id="11285" name="Line 3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83" name="Text Box 35"/>
            <p:cNvSpPr txBox="1">
              <a:spLocks noChangeArrowheads="1"/>
            </p:cNvSpPr>
            <p:nvPr/>
          </p:nvSpPr>
          <p:spPr bwMode="auto">
            <a:xfrm>
              <a:off x="458" y="143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endParaRPr lang="en-US" sz="2400" baseline="-25000">
                <a:cs typeface="Arial" charset="0"/>
              </a:endParaRPr>
            </a:p>
          </p:txBody>
        </p:sp>
        <p:sp>
          <p:nvSpPr>
            <p:cNvPr id="11284" name="Text Box 36"/>
            <p:cNvSpPr txBox="1">
              <a:spLocks noChangeArrowheads="1"/>
            </p:cNvSpPr>
            <p:nvPr/>
          </p:nvSpPr>
          <p:spPr bwMode="auto">
            <a:xfrm>
              <a:off x="2497" y="3509"/>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LF</a:t>
              </a:r>
              <a:endParaRPr lang="en-US" sz="2400" baseline="-25000">
                <a:cs typeface="Arial" charset="0"/>
              </a:endParaRPr>
            </a:p>
          </p:txBody>
        </p:sp>
      </p:grpSp>
      <p:grpSp>
        <p:nvGrpSpPr>
          <p:cNvPr id="11272" name="Group 99"/>
          <p:cNvGrpSpPr>
            <a:grpSpLocks/>
          </p:cNvGrpSpPr>
          <p:nvPr/>
        </p:nvGrpSpPr>
        <p:grpSpPr bwMode="auto">
          <a:xfrm>
            <a:off x="1693863" y="1822450"/>
            <a:ext cx="3044825" cy="2662238"/>
            <a:chOff x="1067" y="1764"/>
            <a:chExt cx="1918" cy="1677"/>
          </a:xfrm>
        </p:grpSpPr>
        <p:sp>
          <p:nvSpPr>
            <p:cNvPr id="11280" name="Line 73"/>
            <p:cNvSpPr>
              <a:spLocks noChangeShapeType="1"/>
            </p:cNvSpPr>
            <p:nvPr/>
          </p:nvSpPr>
          <p:spPr bwMode="auto">
            <a:xfrm flipV="1">
              <a:off x="1067" y="2001"/>
              <a:ext cx="90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Text Box 41"/>
            <p:cNvSpPr txBox="1">
              <a:spLocks noChangeArrowheads="1"/>
            </p:cNvSpPr>
            <p:nvPr/>
          </p:nvSpPr>
          <p:spPr bwMode="auto">
            <a:xfrm>
              <a:off x="1898" y="1764"/>
              <a:ext cx="10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a:t>
              </a:r>
              <a:r>
                <a:rPr lang="en-US" sz="2400">
                  <a:cs typeface="Arial" charset="0"/>
                </a:rPr>
                <a:t> = saving</a:t>
              </a:r>
              <a:endParaRPr lang="en-US" sz="2400" b="1" baseline="-25000">
                <a:cs typeface="Arial" charset="0"/>
              </a:endParaRPr>
            </a:p>
          </p:txBody>
        </p:sp>
      </p:grpSp>
      <p:sp>
        <p:nvSpPr>
          <p:cNvPr id="11273" name="Text Box 47"/>
          <p:cNvSpPr txBox="1">
            <a:spLocks noChangeArrowheads="1"/>
          </p:cNvSpPr>
          <p:nvPr/>
        </p:nvSpPr>
        <p:spPr bwMode="auto">
          <a:xfrm>
            <a:off x="1487488" y="1066800"/>
            <a:ext cx="243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cs typeface="Arial" charset="0"/>
              </a:rPr>
              <a:t>Loanable funds</a:t>
            </a:r>
          </a:p>
        </p:txBody>
      </p:sp>
      <p:grpSp>
        <p:nvGrpSpPr>
          <p:cNvPr id="6" name="Group 98"/>
          <p:cNvGrpSpPr>
            <a:grpSpLocks/>
          </p:cNvGrpSpPr>
          <p:nvPr/>
        </p:nvGrpSpPr>
        <p:grpSpPr bwMode="auto">
          <a:xfrm>
            <a:off x="479425" y="3148013"/>
            <a:ext cx="1992313" cy="365125"/>
            <a:chOff x="302" y="2599"/>
            <a:chExt cx="1255" cy="230"/>
          </a:xfrm>
        </p:grpSpPr>
        <p:sp>
          <p:nvSpPr>
            <p:cNvPr id="11277" name="Text Box 44"/>
            <p:cNvSpPr txBox="1">
              <a:spLocks noChangeArrowheads="1"/>
            </p:cNvSpPr>
            <p:nvPr/>
          </p:nvSpPr>
          <p:spPr bwMode="auto">
            <a:xfrm>
              <a:off x="302" y="2599"/>
              <a:ext cx="2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r</a:t>
              </a:r>
              <a:r>
                <a:rPr lang="en-US" sz="2400" b="1" baseline="-25000">
                  <a:cs typeface="Arial" charset="0"/>
                </a:rPr>
                <a:t>1</a:t>
              </a:r>
            </a:p>
          </p:txBody>
        </p:sp>
        <p:sp>
          <p:nvSpPr>
            <p:cNvPr id="11278" name="Oval 46"/>
            <p:cNvSpPr>
              <a:spLocks noChangeAspect="1" noChangeArrowheads="1"/>
            </p:cNvSpPr>
            <p:nvPr/>
          </p:nvSpPr>
          <p:spPr bwMode="auto">
            <a:xfrm>
              <a:off x="1476" y="2680"/>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1279" name="Line 75"/>
            <p:cNvSpPr>
              <a:spLocks noChangeShapeType="1"/>
            </p:cNvSpPr>
            <p:nvPr/>
          </p:nvSpPr>
          <p:spPr bwMode="auto">
            <a:xfrm flipH="1">
              <a:off x="567" y="2724"/>
              <a:ext cx="9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3029157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0939"/>
            <a:ext cx="8686800" cy="8896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chemeClr val="accent6">
                    <a:lumMod val="50000"/>
                  </a:schemeClr>
                </a:solidFill>
              </a:rPr>
              <a:t/>
            </a:r>
            <a:br>
              <a:rPr lang="en-US" dirty="0" smtClean="0">
                <a:solidFill>
                  <a:schemeClr val="accent6">
                    <a:lumMod val="50000"/>
                  </a:schemeClr>
                </a:solidFill>
              </a:rPr>
            </a:br>
            <a:r>
              <a:rPr lang="en-US" dirty="0" smtClean="0">
                <a:solidFill>
                  <a:srgbClr val="AE1221"/>
                </a:solidFill>
              </a:rPr>
              <a:t>Budget </a:t>
            </a:r>
            <a:r>
              <a:rPr lang="en-US" dirty="0">
                <a:solidFill>
                  <a:srgbClr val="AE1221"/>
                </a:solidFill>
              </a:rPr>
              <a:t>deficits and capital flows</a:t>
            </a:r>
            <a:endParaRPr lang="en-US" dirty="0"/>
          </a:p>
        </p:txBody>
      </p:sp>
      <p:sp>
        <p:nvSpPr>
          <p:cNvPr id="3" name="Content Placeholder 2"/>
          <p:cNvSpPr>
            <a:spLocks noGrp="1"/>
          </p:cNvSpPr>
          <p:nvPr>
            <p:ph idx="1"/>
          </p:nvPr>
        </p:nvSpPr>
        <p:spPr>
          <a:xfrm>
            <a:off x="347241" y="1219200"/>
            <a:ext cx="8518947" cy="5229225"/>
          </a:xfrm>
        </p:spPr>
        <p:txBody>
          <a:bodyPr>
            <a:noAutofit/>
          </a:bodyPr>
          <a:lstStyle/>
          <a:p>
            <a:pPr marL="0" indent="0">
              <a:buNone/>
            </a:pPr>
            <a:r>
              <a:rPr lang="en-US" dirty="0">
                <a:solidFill>
                  <a:schemeClr val="accent6">
                    <a:lumMod val="50000"/>
                  </a:schemeClr>
                </a:solidFill>
              </a:rPr>
              <a:t>Suppose the government runs a budget deficit (previously, the budget was balanced).  </a:t>
            </a:r>
          </a:p>
          <a:p>
            <a:pPr marL="0" indent="0">
              <a:buNone/>
            </a:pPr>
            <a:r>
              <a:rPr lang="en-US" dirty="0">
                <a:solidFill>
                  <a:schemeClr val="accent6">
                    <a:lumMod val="50000"/>
                  </a:schemeClr>
                </a:solidFill>
              </a:rPr>
              <a:t>Use the appropriate diagrams to determine </a:t>
            </a:r>
            <a:r>
              <a:rPr lang="en-US" dirty="0" smtClean="0">
                <a:solidFill>
                  <a:schemeClr val="accent6">
                    <a:lumMod val="50000"/>
                  </a:schemeClr>
                </a:solidFill>
              </a:rPr>
              <a:t>the </a:t>
            </a:r>
            <a:r>
              <a:rPr lang="en-US" dirty="0">
                <a:solidFill>
                  <a:schemeClr val="accent6">
                    <a:lumMod val="50000"/>
                  </a:schemeClr>
                </a:solidFill>
              </a:rPr>
              <a:t>effects on the real interest rate and </a:t>
            </a:r>
            <a:r>
              <a:rPr lang="en-US" dirty="0" smtClean="0">
                <a:solidFill>
                  <a:schemeClr val="accent6">
                    <a:lumMod val="50000"/>
                  </a:schemeClr>
                </a:solidFill>
              </a:rPr>
              <a:t>net </a:t>
            </a:r>
            <a:r>
              <a:rPr lang="en-US" dirty="0">
                <a:solidFill>
                  <a:schemeClr val="accent6">
                    <a:lumMod val="50000"/>
                  </a:schemeClr>
                </a:solidFill>
              </a:rPr>
              <a:t>capital outflow. </a:t>
            </a:r>
          </a:p>
          <a:p>
            <a:pPr marL="0" inden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098690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1	</a:t>
            </a:r>
            <a:r>
              <a:rPr lang="en-US" sz="2800" dirty="0">
                <a:solidFill>
                  <a:schemeClr val="accent6">
                    <a:lumMod val="50000"/>
                  </a:schemeClr>
                </a:solidFill>
              </a:rPr>
              <a:t>	</a:t>
            </a:r>
            <a:r>
              <a:rPr lang="en-US" sz="2800" dirty="0" smtClean="0">
                <a:solidFill>
                  <a:srgbClr val="AE1221"/>
                </a:solidFill>
              </a:rPr>
              <a:t>Answers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Box 99"/>
          <p:cNvSpPr txBox="1">
            <a:spLocks noChangeArrowheads="1"/>
          </p:cNvSpPr>
          <p:nvPr/>
        </p:nvSpPr>
        <p:spPr bwMode="auto">
          <a:xfrm>
            <a:off x="506413" y="1004887"/>
            <a:ext cx="80597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25000"/>
              </a:spcBef>
            </a:pPr>
            <a:r>
              <a:rPr lang="en-US" sz="2500" dirty="0">
                <a:latin typeface="Arial"/>
                <a:cs typeface="Arial"/>
              </a:rPr>
              <a:t>The higher </a:t>
            </a:r>
            <a:r>
              <a:rPr lang="en-US" sz="2500" b="1" i="1" dirty="0">
                <a:latin typeface="Arial"/>
                <a:cs typeface="Arial"/>
              </a:rPr>
              <a:t>r</a:t>
            </a:r>
            <a:r>
              <a:rPr lang="en-US" sz="2500" dirty="0">
                <a:latin typeface="Arial"/>
                <a:cs typeface="Arial"/>
              </a:rPr>
              <a:t> makes U.S. bonds more attractive relative to foreign bonds, reduces </a:t>
            </a:r>
            <a:r>
              <a:rPr lang="en-US" sz="2500" i="1" dirty="0">
                <a:latin typeface="Arial"/>
                <a:cs typeface="Arial"/>
              </a:rPr>
              <a:t>NCO</a:t>
            </a:r>
            <a:r>
              <a:rPr lang="en-US" sz="2500" dirty="0">
                <a:latin typeface="Arial"/>
                <a:cs typeface="Arial"/>
              </a:rPr>
              <a:t>.  </a:t>
            </a:r>
          </a:p>
        </p:txBody>
      </p:sp>
      <p:sp>
        <p:nvSpPr>
          <p:cNvPr id="7" name="Text Box 97"/>
          <p:cNvSpPr txBox="1">
            <a:spLocks noChangeArrowheads="1"/>
          </p:cNvSpPr>
          <p:nvPr/>
        </p:nvSpPr>
        <p:spPr bwMode="auto">
          <a:xfrm>
            <a:off x="460375" y="1004887"/>
            <a:ext cx="80597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25000"/>
              </a:spcBef>
            </a:pPr>
            <a:r>
              <a:rPr lang="en-US" sz="2500" dirty="0">
                <a:latin typeface="Arial"/>
                <a:cs typeface="Arial"/>
              </a:rPr>
              <a:t>A budget deficit reduces saving and the supply of </a:t>
            </a:r>
            <a:r>
              <a:rPr lang="en-US" sz="2500" i="1" dirty="0">
                <a:latin typeface="Arial"/>
                <a:cs typeface="Arial"/>
              </a:rPr>
              <a:t>LF</a:t>
            </a:r>
            <a:r>
              <a:rPr lang="en-US" sz="2500" dirty="0">
                <a:latin typeface="Arial"/>
                <a:cs typeface="Arial"/>
              </a:rPr>
              <a:t>, </a:t>
            </a:r>
            <a:br>
              <a:rPr lang="en-US" sz="2500" dirty="0">
                <a:latin typeface="Arial"/>
                <a:cs typeface="Arial"/>
              </a:rPr>
            </a:br>
            <a:r>
              <a:rPr lang="en-US" sz="2500" dirty="0">
                <a:latin typeface="Arial"/>
                <a:cs typeface="Arial"/>
              </a:rPr>
              <a:t>causing </a:t>
            </a:r>
            <a:r>
              <a:rPr lang="en-US" sz="2500" b="1" i="1" dirty="0">
                <a:latin typeface="Arial"/>
                <a:cs typeface="Arial"/>
              </a:rPr>
              <a:t>r</a:t>
            </a:r>
            <a:r>
              <a:rPr lang="en-US" sz="2500" dirty="0">
                <a:latin typeface="Arial"/>
                <a:cs typeface="Arial"/>
              </a:rPr>
              <a:t> to rise.  </a:t>
            </a:r>
          </a:p>
        </p:txBody>
      </p:sp>
      <p:grpSp>
        <p:nvGrpSpPr>
          <p:cNvPr id="8" name="Group 53"/>
          <p:cNvGrpSpPr>
            <a:grpSpLocks/>
          </p:cNvGrpSpPr>
          <p:nvPr/>
        </p:nvGrpSpPr>
        <p:grpSpPr bwMode="auto">
          <a:xfrm>
            <a:off x="1174750" y="3551237"/>
            <a:ext cx="2578100" cy="2119313"/>
            <a:chOff x="3678" y="1961"/>
            <a:chExt cx="1289" cy="1153"/>
          </a:xfrm>
        </p:grpSpPr>
        <p:sp>
          <p:nvSpPr>
            <p:cNvPr id="9" name="Line 54"/>
            <p:cNvSpPr>
              <a:spLocks noChangeShapeType="1"/>
            </p:cNvSpPr>
            <p:nvPr/>
          </p:nvSpPr>
          <p:spPr bwMode="auto">
            <a:xfrm>
              <a:off x="3678" y="1961"/>
              <a:ext cx="991" cy="97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0" name="Text Box 55"/>
            <p:cNvSpPr txBox="1">
              <a:spLocks noChangeArrowheads="1"/>
            </p:cNvSpPr>
            <p:nvPr/>
          </p:nvSpPr>
          <p:spPr bwMode="auto">
            <a:xfrm>
              <a:off x="4624" y="2865"/>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D</a:t>
              </a:r>
              <a:r>
                <a:rPr lang="en-US" sz="2400" b="1" baseline="-25000">
                  <a:latin typeface="Arial"/>
                  <a:cs typeface="Arial"/>
                </a:rPr>
                <a:t>1</a:t>
              </a:r>
            </a:p>
          </p:txBody>
        </p:sp>
      </p:grpSp>
      <p:grpSp>
        <p:nvGrpSpPr>
          <p:cNvPr id="11" name="Group 56"/>
          <p:cNvGrpSpPr>
            <a:grpSpLocks/>
          </p:cNvGrpSpPr>
          <p:nvPr/>
        </p:nvGrpSpPr>
        <p:grpSpPr bwMode="auto">
          <a:xfrm>
            <a:off x="4978400" y="2598737"/>
            <a:ext cx="3905250" cy="3749675"/>
            <a:chOff x="3148" y="1437"/>
            <a:chExt cx="2460" cy="2362"/>
          </a:xfrm>
        </p:grpSpPr>
        <p:grpSp>
          <p:nvGrpSpPr>
            <p:cNvPr id="12" name="Group 57"/>
            <p:cNvGrpSpPr>
              <a:grpSpLocks/>
            </p:cNvGrpSpPr>
            <p:nvPr/>
          </p:nvGrpSpPr>
          <p:grpSpPr bwMode="auto">
            <a:xfrm>
              <a:off x="3247" y="1713"/>
              <a:ext cx="1828" cy="1938"/>
              <a:chOff x="1098" y="1361"/>
              <a:chExt cx="2116" cy="2027"/>
            </a:xfrm>
          </p:grpSpPr>
          <p:sp>
            <p:nvSpPr>
              <p:cNvPr id="15" name="Line 58"/>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6" name="Line 59"/>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3" name="Text Box 60"/>
            <p:cNvSpPr txBox="1">
              <a:spLocks noChangeArrowheads="1"/>
            </p:cNvSpPr>
            <p:nvPr/>
          </p:nvSpPr>
          <p:spPr bwMode="auto">
            <a:xfrm>
              <a:off x="3148" y="1437"/>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endParaRPr lang="en-US" sz="2400" baseline="-25000">
                <a:latin typeface="Arial"/>
                <a:cs typeface="Arial"/>
              </a:endParaRPr>
            </a:p>
          </p:txBody>
        </p:sp>
        <p:sp>
          <p:nvSpPr>
            <p:cNvPr id="14" name="Text Box 61"/>
            <p:cNvSpPr txBox="1">
              <a:spLocks noChangeArrowheads="1"/>
            </p:cNvSpPr>
            <p:nvPr/>
          </p:nvSpPr>
          <p:spPr bwMode="auto">
            <a:xfrm>
              <a:off x="5040" y="3511"/>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NCO</a:t>
              </a:r>
              <a:endParaRPr lang="en-US" sz="2400" baseline="-25000">
                <a:latin typeface="Arial"/>
                <a:cs typeface="Arial"/>
              </a:endParaRPr>
            </a:p>
          </p:txBody>
        </p:sp>
      </p:grpSp>
      <p:grpSp>
        <p:nvGrpSpPr>
          <p:cNvPr id="17" name="Group 100"/>
          <p:cNvGrpSpPr>
            <a:grpSpLocks/>
          </p:cNvGrpSpPr>
          <p:nvPr/>
        </p:nvGrpSpPr>
        <p:grpSpPr bwMode="auto">
          <a:xfrm>
            <a:off x="5786438" y="3379787"/>
            <a:ext cx="2463800" cy="2424113"/>
            <a:chOff x="3711" y="2186"/>
            <a:chExt cx="1552" cy="1527"/>
          </a:xfrm>
        </p:grpSpPr>
        <p:sp>
          <p:nvSpPr>
            <p:cNvPr id="18" name="Line 62"/>
            <p:cNvSpPr>
              <a:spLocks noChangeShapeType="1"/>
            </p:cNvSpPr>
            <p:nvPr/>
          </p:nvSpPr>
          <p:spPr bwMode="auto">
            <a:xfrm>
              <a:off x="3711" y="2186"/>
              <a:ext cx="991"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9" name="Text Box 63"/>
            <p:cNvSpPr txBox="1">
              <a:spLocks noChangeArrowheads="1"/>
            </p:cNvSpPr>
            <p:nvPr/>
          </p:nvSpPr>
          <p:spPr bwMode="auto">
            <a:xfrm>
              <a:off x="4629" y="3425"/>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NCO</a:t>
              </a:r>
              <a:r>
                <a:rPr lang="en-US" sz="2400" b="1" baseline="-25000">
                  <a:latin typeface="Arial"/>
                  <a:cs typeface="Arial"/>
                </a:rPr>
                <a:t>1</a:t>
              </a:r>
            </a:p>
          </p:txBody>
        </p:sp>
      </p:grpSp>
      <p:sp>
        <p:nvSpPr>
          <p:cNvPr id="20" name="Text Box 67"/>
          <p:cNvSpPr txBox="1">
            <a:spLocks noChangeArrowheads="1"/>
          </p:cNvSpPr>
          <p:nvPr/>
        </p:nvSpPr>
        <p:spPr bwMode="auto">
          <a:xfrm>
            <a:off x="5505450" y="2365375"/>
            <a:ext cx="297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latin typeface="Arial"/>
                <a:cs typeface="Arial"/>
              </a:rPr>
              <a:t>Net capital outflow</a:t>
            </a:r>
          </a:p>
        </p:txBody>
      </p:sp>
      <p:grpSp>
        <p:nvGrpSpPr>
          <p:cNvPr id="21" name="Group 68"/>
          <p:cNvGrpSpPr>
            <a:grpSpLocks/>
          </p:cNvGrpSpPr>
          <p:nvPr/>
        </p:nvGrpSpPr>
        <p:grpSpPr bwMode="auto">
          <a:xfrm>
            <a:off x="708025" y="2595562"/>
            <a:ext cx="3830638" cy="3749675"/>
            <a:chOff x="458" y="1435"/>
            <a:chExt cx="2413" cy="2362"/>
          </a:xfrm>
        </p:grpSpPr>
        <p:grpSp>
          <p:nvGrpSpPr>
            <p:cNvPr id="22" name="Group 69"/>
            <p:cNvGrpSpPr>
              <a:grpSpLocks/>
            </p:cNvGrpSpPr>
            <p:nvPr/>
          </p:nvGrpSpPr>
          <p:grpSpPr bwMode="auto">
            <a:xfrm>
              <a:off x="565" y="1711"/>
              <a:ext cx="1964" cy="1938"/>
              <a:chOff x="1098" y="1361"/>
              <a:chExt cx="2116" cy="2027"/>
            </a:xfrm>
          </p:grpSpPr>
          <p:sp>
            <p:nvSpPr>
              <p:cNvPr id="25" name="Line 7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6" name="Line 7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3" name="Text Box 72"/>
            <p:cNvSpPr txBox="1">
              <a:spLocks noChangeArrowheads="1"/>
            </p:cNvSpPr>
            <p:nvPr/>
          </p:nvSpPr>
          <p:spPr bwMode="auto">
            <a:xfrm>
              <a:off x="458" y="1435"/>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endParaRPr lang="en-US" sz="2400" baseline="-25000">
                <a:latin typeface="Arial"/>
                <a:cs typeface="Arial"/>
              </a:endParaRPr>
            </a:p>
          </p:txBody>
        </p:sp>
        <p:sp>
          <p:nvSpPr>
            <p:cNvPr id="24" name="Text Box 73"/>
            <p:cNvSpPr txBox="1">
              <a:spLocks noChangeArrowheads="1"/>
            </p:cNvSpPr>
            <p:nvPr/>
          </p:nvSpPr>
          <p:spPr bwMode="auto">
            <a:xfrm>
              <a:off x="2497" y="3509"/>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LF</a:t>
              </a:r>
              <a:endParaRPr lang="en-US" sz="2400" baseline="-25000">
                <a:latin typeface="Arial"/>
                <a:cs typeface="Arial"/>
              </a:endParaRPr>
            </a:p>
          </p:txBody>
        </p:sp>
      </p:grpSp>
      <p:grpSp>
        <p:nvGrpSpPr>
          <p:cNvPr id="27" name="Group 74"/>
          <p:cNvGrpSpPr>
            <a:grpSpLocks/>
          </p:cNvGrpSpPr>
          <p:nvPr/>
        </p:nvGrpSpPr>
        <p:grpSpPr bwMode="auto">
          <a:xfrm>
            <a:off x="1674813" y="3117850"/>
            <a:ext cx="1833562" cy="2662237"/>
            <a:chOff x="1025" y="1764"/>
            <a:chExt cx="1155" cy="1677"/>
          </a:xfrm>
        </p:grpSpPr>
        <p:sp>
          <p:nvSpPr>
            <p:cNvPr id="28" name="Line 75"/>
            <p:cNvSpPr>
              <a:spLocks noChangeShapeType="1"/>
            </p:cNvSpPr>
            <p:nvPr/>
          </p:nvSpPr>
          <p:spPr bwMode="auto">
            <a:xfrm flipV="1">
              <a:off x="1025" y="2001"/>
              <a:ext cx="90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Text Box 76"/>
            <p:cNvSpPr txBox="1">
              <a:spLocks noChangeArrowheads="1"/>
            </p:cNvSpPr>
            <p:nvPr/>
          </p:nvSpPr>
          <p:spPr bwMode="auto">
            <a:xfrm>
              <a:off x="1856" y="1764"/>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S</a:t>
              </a:r>
              <a:r>
                <a:rPr lang="en-US" sz="2400" b="1" baseline="-25000">
                  <a:latin typeface="Arial"/>
                  <a:cs typeface="Arial"/>
                </a:rPr>
                <a:t>1</a:t>
              </a:r>
            </a:p>
          </p:txBody>
        </p:sp>
      </p:grpSp>
      <p:sp>
        <p:nvSpPr>
          <p:cNvPr id="30" name="Text Box 79"/>
          <p:cNvSpPr txBox="1">
            <a:spLocks noChangeArrowheads="1"/>
          </p:cNvSpPr>
          <p:nvPr/>
        </p:nvSpPr>
        <p:spPr bwMode="auto">
          <a:xfrm>
            <a:off x="1468438" y="2362200"/>
            <a:ext cx="243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u="sng">
                <a:latin typeface="Arial"/>
                <a:cs typeface="Arial"/>
              </a:rPr>
              <a:t>Loanable funds</a:t>
            </a:r>
          </a:p>
        </p:txBody>
      </p:sp>
      <p:grpSp>
        <p:nvGrpSpPr>
          <p:cNvPr id="31" name="Group 103"/>
          <p:cNvGrpSpPr>
            <a:grpSpLocks/>
          </p:cNvGrpSpPr>
          <p:nvPr/>
        </p:nvGrpSpPr>
        <p:grpSpPr bwMode="auto">
          <a:xfrm>
            <a:off x="460375" y="4443418"/>
            <a:ext cx="1992313" cy="369888"/>
            <a:chOff x="356" y="2856"/>
            <a:chExt cx="1255" cy="233"/>
          </a:xfrm>
        </p:grpSpPr>
        <p:sp>
          <p:nvSpPr>
            <p:cNvPr id="32" name="Text Box 77"/>
            <p:cNvSpPr txBox="1">
              <a:spLocks noChangeArrowheads="1"/>
            </p:cNvSpPr>
            <p:nvPr/>
          </p:nvSpPr>
          <p:spPr bwMode="auto">
            <a:xfrm>
              <a:off x="356" y="2856"/>
              <a:ext cx="2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1</a:t>
              </a:r>
            </a:p>
          </p:txBody>
        </p:sp>
        <p:sp>
          <p:nvSpPr>
            <p:cNvPr id="33" name="Oval 78"/>
            <p:cNvSpPr>
              <a:spLocks noChangeAspect="1" noChangeArrowheads="1"/>
            </p:cNvSpPr>
            <p:nvPr/>
          </p:nvSpPr>
          <p:spPr bwMode="auto">
            <a:xfrm>
              <a:off x="1530" y="2937"/>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34" name="Line 80"/>
            <p:cNvSpPr>
              <a:spLocks noChangeShapeType="1"/>
            </p:cNvSpPr>
            <p:nvPr/>
          </p:nvSpPr>
          <p:spPr bwMode="auto">
            <a:xfrm flipH="1">
              <a:off x="621" y="2981"/>
              <a:ext cx="9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35" name="Group 81"/>
          <p:cNvGrpSpPr>
            <a:grpSpLocks/>
          </p:cNvGrpSpPr>
          <p:nvPr/>
        </p:nvGrpSpPr>
        <p:grpSpPr bwMode="auto">
          <a:xfrm>
            <a:off x="1016000" y="2925762"/>
            <a:ext cx="1600200" cy="2279650"/>
            <a:chOff x="806" y="1531"/>
            <a:chExt cx="1008" cy="1436"/>
          </a:xfrm>
        </p:grpSpPr>
        <p:sp>
          <p:nvSpPr>
            <p:cNvPr id="36" name="Line 82"/>
            <p:cNvSpPr>
              <a:spLocks noChangeShapeType="1"/>
            </p:cNvSpPr>
            <p:nvPr/>
          </p:nvSpPr>
          <p:spPr bwMode="auto">
            <a:xfrm flipV="1">
              <a:off x="806" y="1768"/>
              <a:ext cx="757" cy="119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7" name="Text Box 83"/>
            <p:cNvSpPr txBox="1">
              <a:spLocks noChangeArrowheads="1"/>
            </p:cNvSpPr>
            <p:nvPr/>
          </p:nvSpPr>
          <p:spPr bwMode="auto">
            <a:xfrm>
              <a:off x="1490" y="1531"/>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latin typeface="Arial"/>
                  <a:cs typeface="Arial"/>
                </a:rPr>
                <a:t>S</a:t>
              </a:r>
              <a:r>
                <a:rPr lang="en-US" sz="2400" b="1" baseline="-25000">
                  <a:latin typeface="Arial"/>
                  <a:cs typeface="Arial"/>
                </a:rPr>
                <a:t>2</a:t>
              </a:r>
            </a:p>
          </p:txBody>
        </p:sp>
      </p:grpSp>
      <p:grpSp>
        <p:nvGrpSpPr>
          <p:cNvPr id="38" name="Group 105"/>
          <p:cNvGrpSpPr>
            <a:grpSpLocks/>
          </p:cNvGrpSpPr>
          <p:nvPr/>
        </p:nvGrpSpPr>
        <p:grpSpPr bwMode="auto">
          <a:xfrm>
            <a:off x="4770438" y="3862392"/>
            <a:ext cx="1535112" cy="369888"/>
            <a:chOff x="3071" y="2490"/>
            <a:chExt cx="967" cy="233"/>
          </a:xfrm>
        </p:grpSpPr>
        <p:sp>
          <p:nvSpPr>
            <p:cNvPr id="39" name="Text Box 87"/>
            <p:cNvSpPr txBox="1">
              <a:spLocks noChangeArrowheads="1"/>
            </p:cNvSpPr>
            <p:nvPr/>
          </p:nvSpPr>
          <p:spPr bwMode="auto">
            <a:xfrm>
              <a:off x="3071" y="2490"/>
              <a:ext cx="197"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latin typeface="Arial"/>
                  <a:cs typeface="Arial"/>
                </a:rPr>
                <a:t>r</a:t>
              </a:r>
              <a:r>
                <a:rPr lang="en-US" sz="2400" b="1" baseline="-25000" dirty="0">
                  <a:latin typeface="Arial"/>
                  <a:cs typeface="Arial"/>
                </a:rPr>
                <a:t>2</a:t>
              </a:r>
            </a:p>
          </p:txBody>
        </p:sp>
        <p:sp>
          <p:nvSpPr>
            <p:cNvPr id="40" name="Line 89"/>
            <p:cNvSpPr>
              <a:spLocks noChangeShapeType="1"/>
            </p:cNvSpPr>
            <p:nvPr/>
          </p:nvSpPr>
          <p:spPr bwMode="auto">
            <a:xfrm>
              <a:off x="3303" y="2615"/>
              <a:ext cx="73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41" name="Line 90"/>
          <p:cNvSpPr>
            <a:spLocks noChangeShapeType="1"/>
          </p:cNvSpPr>
          <p:nvPr/>
        </p:nvSpPr>
        <p:spPr bwMode="auto">
          <a:xfrm>
            <a:off x="2393950" y="4640262"/>
            <a:ext cx="237013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42" name="Group 107"/>
          <p:cNvGrpSpPr>
            <a:grpSpLocks/>
          </p:cNvGrpSpPr>
          <p:nvPr/>
        </p:nvGrpSpPr>
        <p:grpSpPr bwMode="auto">
          <a:xfrm>
            <a:off x="457200" y="3863980"/>
            <a:ext cx="1341438" cy="369888"/>
            <a:chOff x="354" y="2491"/>
            <a:chExt cx="845" cy="233"/>
          </a:xfrm>
        </p:grpSpPr>
        <p:sp>
          <p:nvSpPr>
            <p:cNvPr id="43" name="Line 86"/>
            <p:cNvSpPr>
              <a:spLocks noChangeShapeType="1"/>
            </p:cNvSpPr>
            <p:nvPr/>
          </p:nvSpPr>
          <p:spPr bwMode="auto">
            <a:xfrm flipH="1">
              <a:off x="621" y="2618"/>
              <a:ext cx="54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4" name="Text Box 84"/>
            <p:cNvSpPr txBox="1">
              <a:spLocks noChangeArrowheads="1"/>
            </p:cNvSpPr>
            <p:nvPr/>
          </p:nvSpPr>
          <p:spPr bwMode="auto">
            <a:xfrm>
              <a:off x="354" y="2491"/>
              <a:ext cx="2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r</a:t>
              </a:r>
              <a:r>
                <a:rPr lang="en-US" sz="2400" b="1" baseline="-25000">
                  <a:latin typeface="Arial"/>
                  <a:cs typeface="Arial"/>
                </a:rPr>
                <a:t>2</a:t>
              </a:r>
            </a:p>
          </p:txBody>
        </p:sp>
        <p:sp>
          <p:nvSpPr>
            <p:cNvPr id="45" name="Oval 85"/>
            <p:cNvSpPr>
              <a:spLocks noChangeAspect="1" noChangeArrowheads="1"/>
            </p:cNvSpPr>
            <p:nvPr/>
          </p:nvSpPr>
          <p:spPr bwMode="auto">
            <a:xfrm>
              <a:off x="1118" y="2578"/>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46" name="Line 91"/>
          <p:cNvSpPr>
            <a:spLocks noChangeShapeType="1"/>
          </p:cNvSpPr>
          <p:nvPr/>
        </p:nvSpPr>
        <p:spPr bwMode="auto">
          <a:xfrm>
            <a:off x="1733550" y="4065587"/>
            <a:ext cx="303371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nvGrpSpPr>
          <p:cNvPr id="47" name="Group 101"/>
          <p:cNvGrpSpPr>
            <a:grpSpLocks/>
          </p:cNvGrpSpPr>
          <p:nvPr/>
        </p:nvGrpSpPr>
        <p:grpSpPr bwMode="auto">
          <a:xfrm>
            <a:off x="4768850" y="4443412"/>
            <a:ext cx="2046288" cy="1670050"/>
            <a:chOff x="3070" y="2856"/>
            <a:chExt cx="1289" cy="1052"/>
          </a:xfrm>
        </p:grpSpPr>
        <p:sp>
          <p:nvSpPr>
            <p:cNvPr id="48" name="Text Box 64"/>
            <p:cNvSpPr txBox="1">
              <a:spLocks noChangeArrowheads="1"/>
            </p:cNvSpPr>
            <p:nvPr/>
          </p:nvSpPr>
          <p:spPr bwMode="auto">
            <a:xfrm>
              <a:off x="3070" y="2856"/>
              <a:ext cx="197"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latin typeface="Arial"/>
                  <a:cs typeface="Arial"/>
                </a:rPr>
                <a:t>r</a:t>
              </a:r>
              <a:r>
                <a:rPr lang="en-US" sz="2400" b="1" baseline="-25000" dirty="0">
                  <a:latin typeface="Arial"/>
                  <a:cs typeface="Arial"/>
                </a:rPr>
                <a:t>1</a:t>
              </a:r>
            </a:p>
          </p:txBody>
        </p:sp>
        <p:sp>
          <p:nvSpPr>
            <p:cNvPr id="49" name="Line 65"/>
            <p:cNvSpPr>
              <a:spLocks noChangeShapeType="1"/>
            </p:cNvSpPr>
            <p:nvPr/>
          </p:nvSpPr>
          <p:spPr bwMode="auto">
            <a:xfrm flipH="1">
              <a:off x="3307" y="2981"/>
              <a:ext cx="100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0" name="Oval 66"/>
            <p:cNvSpPr>
              <a:spLocks noChangeAspect="1" noChangeArrowheads="1"/>
            </p:cNvSpPr>
            <p:nvPr/>
          </p:nvSpPr>
          <p:spPr bwMode="auto">
            <a:xfrm>
              <a:off x="4278" y="293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51" name="Line 92"/>
            <p:cNvSpPr>
              <a:spLocks noChangeShapeType="1"/>
            </p:cNvSpPr>
            <p:nvPr/>
          </p:nvSpPr>
          <p:spPr bwMode="auto">
            <a:xfrm>
              <a:off x="4317" y="2978"/>
              <a:ext cx="0" cy="93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52" name="Group 102"/>
          <p:cNvGrpSpPr>
            <a:grpSpLocks/>
          </p:cNvGrpSpPr>
          <p:nvPr/>
        </p:nvGrpSpPr>
        <p:grpSpPr bwMode="auto">
          <a:xfrm>
            <a:off x="6237288" y="3997325"/>
            <a:ext cx="128587" cy="2116137"/>
            <a:chOff x="3995" y="2575"/>
            <a:chExt cx="81" cy="1333"/>
          </a:xfrm>
        </p:grpSpPr>
        <p:sp>
          <p:nvSpPr>
            <p:cNvPr id="53" name="Oval 88"/>
            <p:cNvSpPr>
              <a:spLocks noChangeAspect="1" noChangeArrowheads="1"/>
            </p:cNvSpPr>
            <p:nvPr/>
          </p:nvSpPr>
          <p:spPr bwMode="auto">
            <a:xfrm>
              <a:off x="3995" y="2575"/>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54" name="Line 93"/>
            <p:cNvSpPr>
              <a:spLocks noChangeShapeType="1"/>
            </p:cNvSpPr>
            <p:nvPr/>
          </p:nvSpPr>
          <p:spPr bwMode="auto">
            <a:xfrm>
              <a:off x="4041" y="2612"/>
              <a:ext cx="0" cy="129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55" name="Line 94"/>
          <p:cNvSpPr>
            <a:spLocks noChangeShapeType="1"/>
          </p:cNvSpPr>
          <p:nvPr/>
        </p:nvSpPr>
        <p:spPr bwMode="auto">
          <a:xfrm flipV="1">
            <a:off x="981075" y="4070350"/>
            <a:ext cx="0" cy="5540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6" name="Line 95"/>
          <p:cNvSpPr>
            <a:spLocks noChangeShapeType="1"/>
          </p:cNvSpPr>
          <p:nvPr/>
        </p:nvSpPr>
        <p:spPr bwMode="auto">
          <a:xfrm flipV="1">
            <a:off x="5246688" y="4075112"/>
            <a:ext cx="0" cy="5540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 name="Line 96"/>
          <p:cNvSpPr>
            <a:spLocks noChangeShapeType="1"/>
          </p:cNvSpPr>
          <p:nvPr/>
        </p:nvSpPr>
        <p:spPr bwMode="auto">
          <a:xfrm rot="16200000" flipV="1">
            <a:off x="6525419" y="5790406"/>
            <a:ext cx="0" cy="4270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8" name="Line 98"/>
          <p:cNvSpPr>
            <a:spLocks noChangeShapeType="1"/>
          </p:cNvSpPr>
          <p:nvPr/>
        </p:nvSpPr>
        <p:spPr bwMode="auto">
          <a:xfrm>
            <a:off x="506413" y="2362200"/>
            <a:ext cx="826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9" name="Text Box 108"/>
          <p:cNvSpPr txBox="1">
            <a:spLocks noChangeArrowheads="1"/>
          </p:cNvSpPr>
          <p:nvPr/>
        </p:nvSpPr>
        <p:spPr bwMode="auto">
          <a:xfrm>
            <a:off x="330993" y="914400"/>
            <a:ext cx="8318500" cy="1263650"/>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pPr>
            <a:r>
              <a:rPr lang="en-US" sz="2500" i="1" dirty="0">
                <a:solidFill>
                  <a:srgbClr val="0000FF"/>
                </a:solidFill>
                <a:latin typeface="Arial"/>
                <a:cs typeface="Arial"/>
              </a:rPr>
              <a:t>When working with this model, keep in mind:</a:t>
            </a:r>
          </a:p>
          <a:p>
            <a:pPr algn="ctr" eaLnBrk="1" hangingPunct="1">
              <a:lnSpc>
                <a:spcPct val="105000"/>
              </a:lnSpc>
            </a:pPr>
            <a:r>
              <a:rPr lang="en-US" sz="2500" i="1" dirty="0">
                <a:solidFill>
                  <a:srgbClr val="0000FF"/>
                </a:solidFill>
                <a:latin typeface="Arial"/>
                <a:cs typeface="Arial"/>
              </a:rPr>
              <a:t>the LF market determines </a:t>
            </a:r>
            <a:r>
              <a:rPr lang="en-US" sz="2500" b="1" i="1" dirty="0">
                <a:solidFill>
                  <a:srgbClr val="0000FF"/>
                </a:solidFill>
                <a:latin typeface="Arial"/>
                <a:cs typeface="Arial"/>
              </a:rPr>
              <a:t>r</a:t>
            </a:r>
            <a:r>
              <a:rPr lang="en-US" sz="2500" i="1" dirty="0">
                <a:solidFill>
                  <a:srgbClr val="0000FF"/>
                </a:solidFill>
                <a:latin typeface="Arial"/>
                <a:cs typeface="Arial"/>
              </a:rPr>
              <a:t> </a:t>
            </a:r>
            <a:r>
              <a:rPr lang="en-US" sz="2500" i="1" dirty="0">
                <a:solidFill>
                  <a:srgbClr val="808080"/>
                </a:solidFill>
                <a:latin typeface="Arial"/>
                <a:cs typeface="Arial"/>
              </a:rPr>
              <a:t>(in left graph)</a:t>
            </a:r>
            <a:r>
              <a:rPr lang="en-US" sz="2500" i="1" dirty="0">
                <a:solidFill>
                  <a:srgbClr val="0000FF"/>
                </a:solidFill>
                <a:latin typeface="Arial"/>
                <a:cs typeface="Arial"/>
              </a:rPr>
              <a:t>, </a:t>
            </a:r>
          </a:p>
          <a:p>
            <a:pPr algn="ctr" eaLnBrk="1" hangingPunct="1">
              <a:lnSpc>
                <a:spcPct val="105000"/>
              </a:lnSpc>
            </a:pPr>
            <a:r>
              <a:rPr lang="en-US" sz="2500" i="1" dirty="0">
                <a:solidFill>
                  <a:srgbClr val="0000FF"/>
                </a:solidFill>
                <a:latin typeface="Arial"/>
                <a:cs typeface="Arial"/>
              </a:rPr>
              <a:t>then this value of </a:t>
            </a:r>
            <a:r>
              <a:rPr lang="en-US" sz="2500" b="1" i="1" dirty="0">
                <a:solidFill>
                  <a:srgbClr val="0000FF"/>
                </a:solidFill>
                <a:latin typeface="Arial"/>
                <a:cs typeface="Arial"/>
              </a:rPr>
              <a:t>r</a:t>
            </a:r>
            <a:r>
              <a:rPr lang="en-US" sz="2500" i="1" dirty="0">
                <a:solidFill>
                  <a:srgbClr val="0000FF"/>
                </a:solidFill>
                <a:latin typeface="Arial"/>
                <a:cs typeface="Arial"/>
              </a:rPr>
              <a:t> determines NCO </a:t>
            </a:r>
            <a:r>
              <a:rPr lang="en-US" sz="2500" i="1" dirty="0">
                <a:solidFill>
                  <a:srgbClr val="808080"/>
                </a:solidFill>
                <a:latin typeface="Arial"/>
                <a:cs typeface="Arial"/>
              </a:rPr>
              <a:t>(in right graph)</a:t>
            </a:r>
            <a:r>
              <a:rPr lang="en-US" sz="2500" i="1" dirty="0">
                <a:solidFill>
                  <a:srgbClr val="0000FF"/>
                </a:solidFill>
                <a:latin typeface="Arial"/>
                <a:cs typeface="Arial"/>
              </a:rPr>
              <a:t>.  </a:t>
            </a:r>
          </a:p>
        </p:txBody>
      </p:sp>
    </p:spTree>
    <p:extLst>
      <p:ext uri="{BB962C8B-B14F-4D97-AF65-F5344CB8AC3E}">
        <p14:creationId xmlns:p14="http://schemas.microsoft.com/office/powerpoint/2010/main" val="2639627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strips(down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right)">
                                      <p:cBhvr>
                                        <p:cTn id="17" dur="500"/>
                                        <p:tgtEl>
                                          <p:spTgt spid="4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down)">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xEl>
                                              <p:pRg st="0" end="0"/>
                                            </p:txEl>
                                          </p:spTgt>
                                        </p:tgtEl>
                                      </p:cBhvr>
                                    </p:animEffect>
                                    <p:set>
                                      <p:cBhvr>
                                        <p:cTn id="37"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up)">
                                      <p:cBhvr>
                                        <p:cTn id="47" dur="500"/>
                                        <p:tgtEl>
                                          <p:spTgt spid="52"/>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right)">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6">
                                            <p:txEl>
                                              <p:pRg st="0" end="0"/>
                                            </p:txEl>
                                          </p:spTgt>
                                        </p:tgtEl>
                                      </p:cBhvr>
                                    </p:animEffect>
                                    <p:set>
                                      <p:cBhvr>
                                        <p:cTn id="55" dur="1" fill="hold">
                                          <p:stCondLst>
                                            <p:cond delay="499"/>
                                          </p:stCondLst>
                                        </p:cTn>
                                        <p:tgtEl>
                                          <p:spTgt spid="6">
                                            <p:txEl>
                                              <p:pRg st="0" end="0"/>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58"/>
                                        </p:tgtEl>
                                      </p:cBhvr>
                                    </p:animEffect>
                                    <p:set>
                                      <p:cBhvr>
                                        <p:cTn id="58" dur="1" fill="hold">
                                          <p:stCondLst>
                                            <p:cond delay="499"/>
                                          </p:stCondLst>
                                        </p:cTn>
                                        <p:tgtEl>
                                          <p:spTgt spid="58"/>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59">
                                            <p:bg/>
                                          </p:spTgt>
                                        </p:tgtEl>
                                        <p:attrNameLst>
                                          <p:attrName>style.visibility</p:attrName>
                                        </p:attrNameLst>
                                      </p:cBhvr>
                                      <p:to>
                                        <p:strVal val="visible"/>
                                      </p:to>
                                    </p:set>
                                    <p:animEffect transition="in" filter="fade">
                                      <p:cBhvr>
                                        <p:cTn id="61" dur="500"/>
                                        <p:tgtEl>
                                          <p:spTgt spid="59">
                                            <p:bg/>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xEl>
                                              <p:pRg st="0" end="0"/>
                                            </p:txEl>
                                          </p:spTgt>
                                        </p:tgtEl>
                                        <p:attrNameLst>
                                          <p:attrName>style.visibility</p:attrName>
                                        </p:attrNameLst>
                                      </p:cBhvr>
                                      <p:to>
                                        <p:strVal val="visible"/>
                                      </p:to>
                                    </p:set>
                                    <p:animEffect transition="in" filter="fade">
                                      <p:cBhvr>
                                        <p:cTn id="64" dur="500"/>
                                        <p:tgtEl>
                                          <p:spTgt spid="59">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9">
                                            <p:txEl>
                                              <p:pRg st="1" end="1"/>
                                            </p:txEl>
                                          </p:spTgt>
                                        </p:tgtEl>
                                        <p:attrNameLst>
                                          <p:attrName>style.visibility</p:attrName>
                                        </p:attrNameLst>
                                      </p:cBhvr>
                                      <p:to>
                                        <p:strVal val="visible"/>
                                      </p:to>
                                    </p:set>
                                    <p:animEffect transition="in" filter="fade">
                                      <p:cBhvr>
                                        <p:cTn id="69" dur="500"/>
                                        <p:tgtEl>
                                          <p:spTgt spid="59">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9">
                                            <p:txEl>
                                              <p:pRg st="2" end="2"/>
                                            </p:txEl>
                                          </p:spTgt>
                                        </p:tgtEl>
                                        <p:attrNameLst>
                                          <p:attrName>style.visibility</p:attrName>
                                        </p:attrNameLst>
                                      </p:cBhvr>
                                      <p:to>
                                        <p:strVal val="visible"/>
                                      </p:to>
                                    </p:set>
                                    <p:animEffect transition="in" filter="fade">
                                      <p:cBhvr>
                                        <p:cTn id="74" dur="500"/>
                                        <p:tgtEl>
                                          <p:spTgt spid="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allAtOnce"/>
      <p:bldP spid="7" grpId="0" build="p"/>
      <p:bldP spid="7" grpId="1" build="allAtOnce"/>
      <p:bldP spid="46" grpId="0" animBg="1"/>
      <p:bldP spid="55" grpId="0" animBg="1"/>
      <p:bldP spid="56" grpId="0" animBg="1"/>
      <p:bldP spid="57" grpId="0" animBg="1"/>
      <p:bldP spid="58" grpId="0" animBg="1"/>
      <p:bldP spid="59" grpId="0" build="p"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30168</TotalTime>
  <Words>6422</Words>
  <Application>Microsoft Office PowerPoint</Application>
  <PresentationFormat>On-screen Show (4:3)</PresentationFormat>
  <Paragraphs>619</Paragraphs>
  <Slides>44</Slides>
  <Notes>44</Notes>
  <HiddenSlides>0</HiddenSlides>
  <MMClips>0</MMClips>
  <ScaleCrop>false</ScaleCrop>
  <HeadingPairs>
    <vt:vector size="4" baseType="variant">
      <vt:variant>
        <vt:lpstr>Theme</vt:lpstr>
      </vt:variant>
      <vt:variant>
        <vt:i4>9</vt:i4>
      </vt:variant>
      <vt:variant>
        <vt:lpstr>Slide Titles</vt:lpstr>
      </vt:variant>
      <vt:variant>
        <vt:i4>44</vt:i4>
      </vt:variant>
    </vt:vector>
  </HeadingPairs>
  <TitlesOfParts>
    <vt:vector size="53"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 </vt:lpstr>
      <vt:lpstr>Market for Loanable Funds</vt:lpstr>
      <vt:lpstr>Market for Loanable Funds</vt:lpstr>
      <vt:lpstr>How NCO Depends on the Real Interest Rate</vt:lpstr>
      <vt:lpstr>The Loanable Funds Market Diagram</vt:lpstr>
      <vt:lpstr>Active Learning 1   Budget deficits and capital flows</vt:lpstr>
      <vt:lpstr>Active Learning 1  Answers</vt:lpstr>
      <vt:lpstr>Foreign-Currency Exchange</vt:lpstr>
      <vt:lpstr>Foreign-Currency Exchange</vt:lpstr>
      <vt:lpstr>The Market for Foreign-Currency Exchange</vt:lpstr>
      <vt:lpstr>FYI:  Disentangling Supply and Demand</vt:lpstr>
      <vt:lpstr>FYI:  Disentangling Supply and Demand</vt:lpstr>
      <vt:lpstr>Active Learning 2   Budget deficit, exchange rate, NX</vt:lpstr>
      <vt:lpstr>Active Learning 2   Answers</vt:lpstr>
      <vt:lpstr>The “Twin Deficits”</vt:lpstr>
      <vt:lpstr>SUMMARY</vt:lpstr>
      <vt:lpstr>SUMMARY</vt:lpstr>
      <vt:lpstr>The Connection Between Interest Rates and Exchange Rates </vt:lpstr>
      <vt:lpstr>Active Learning 3  Investment incentives</vt:lpstr>
      <vt:lpstr>Active Learning 3  Answers</vt:lpstr>
      <vt:lpstr>Active Learning 3  Answers</vt:lpstr>
      <vt:lpstr>Budget Deficit  vs. Investment Incentives</vt:lpstr>
      <vt:lpstr>Trade Policy</vt:lpstr>
      <vt:lpstr>Trade Policy</vt:lpstr>
      <vt:lpstr>Analysis of a Quota on Cars from Japan</vt:lpstr>
      <vt:lpstr>Analysis of a Quota on Cars from Japan</vt:lpstr>
      <vt:lpstr>Analysis of a Quota on Cars from Japan</vt:lpstr>
      <vt:lpstr>Analysis of a Quota on Cars from Japan</vt:lpstr>
      <vt:lpstr>Capital Flows from China</vt:lpstr>
      <vt:lpstr>Political Instability and Capital Flight</vt:lpstr>
      <vt:lpstr>Capital Flight from Mexico</vt:lpstr>
      <vt:lpstr>Capital Flight from Mexico</vt:lpstr>
      <vt:lpstr>Examples of Capital Flight:  Mexico, 1994</vt:lpstr>
      <vt:lpstr>Examples of Capital Flight:  S.E. Asia, 1997</vt:lpstr>
      <vt:lpstr>Examples of Capital Flight:  Russia, 1998</vt:lpstr>
      <vt:lpstr>Examples of Capital Flight:  Argentina, 2002</vt:lpstr>
      <vt:lpstr>ASK THE EXPERTS</vt:lpstr>
      <vt:lpstr>Conclusion </vt:lpstr>
      <vt:lpstr>Conclusion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1528</cp:revision>
  <dcterms:created xsi:type="dcterms:W3CDTF">2016-03-16T19:41:09Z</dcterms:created>
  <dcterms:modified xsi:type="dcterms:W3CDTF">2018-02-26T23:20:47Z</dcterms:modified>
</cp:coreProperties>
</file>