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xml" ContentType="application/vnd.openxmlformats-officedocument.drawingml.chart+xml"/>
  <Override PartName="/ppt/notesSlides/notesSlide45.xml" ContentType="application/vnd.openxmlformats-officedocument.presentationml.notesSlide+xml"/>
  <Override PartName="/ppt/charts/chart2.xml" ContentType="application/vnd.openxmlformats-officedocument.drawingml.chart+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3.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79"/>
  </p:notesMasterIdLst>
  <p:handoutMasterIdLst>
    <p:handoutMasterId r:id="rId80"/>
  </p:handoutMasterIdLst>
  <p:sldIdLst>
    <p:sldId id="256" r:id="rId10"/>
    <p:sldId id="374" r:id="rId11"/>
    <p:sldId id="2444" r:id="rId12"/>
    <p:sldId id="2445" r:id="rId13"/>
    <p:sldId id="2446" r:id="rId14"/>
    <p:sldId id="2447" r:id="rId15"/>
    <p:sldId id="2448" r:id="rId16"/>
    <p:sldId id="1913" r:id="rId17"/>
    <p:sldId id="2409" r:id="rId18"/>
    <p:sldId id="2410" r:id="rId19"/>
    <p:sldId id="2411" r:id="rId20"/>
    <p:sldId id="2412" r:id="rId21"/>
    <p:sldId id="2413" r:id="rId22"/>
    <p:sldId id="2354" r:id="rId23"/>
    <p:sldId id="2355" r:id="rId24"/>
    <p:sldId id="2356" r:id="rId25"/>
    <p:sldId id="2289" r:id="rId26"/>
    <p:sldId id="2290" r:id="rId27"/>
    <p:sldId id="2291" r:id="rId28"/>
    <p:sldId id="2360" r:id="rId29"/>
    <p:sldId id="2361" r:id="rId30"/>
    <p:sldId id="2414" r:id="rId31"/>
    <p:sldId id="2415" r:id="rId32"/>
    <p:sldId id="2416" r:id="rId33"/>
    <p:sldId id="2418" r:id="rId34"/>
    <p:sldId id="2366" r:id="rId35"/>
    <p:sldId id="2367" r:id="rId36"/>
    <p:sldId id="2368" r:id="rId37"/>
    <p:sldId id="2369" r:id="rId38"/>
    <p:sldId id="2419" r:id="rId39"/>
    <p:sldId id="2420" r:id="rId40"/>
    <p:sldId id="2372" r:id="rId41"/>
    <p:sldId id="2373" r:id="rId42"/>
    <p:sldId id="2374" r:id="rId43"/>
    <p:sldId id="2421" r:id="rId44"/>
    <p:sldId id="2423" r:id="rId45"/>
    <p:sldId id="2424" r:id="rId46"/>
    <p:sldId id="2425" r:id="rId47"/>
    <p:sldId id="2427" r:id="rId48"/>
    <p:sldId id="2426" r:id="rId49"/>
    <p:sldId id="2428" r:id="rId50"/>
    <p:sldId id="2382" r:id="rId51"/>
    <p:sldId id="2429" r:id="rId52"/>
    <p:sldId id="2384" r:id="rId53"/>
    <p:sldId id="2385" r:id="rId54"/>
    <p:sldId id="2386" r:id="rId55"/>
    <p:sldId id="2430" r:id="rId56"/>
    <p:sldId id="2388" r:id="rId57"/>
    <p:sldId id="2431" r:id="rId58"/>
    <p:sldId id="2432" r:id="rId59"/>
    <p:sldId id="2417" r:id="rId60"/>
    <p:sldId id="2433" r:id="rId61"/>
    <p:sldId id="2335" r:id="rId62"/>
    <p:sldId id="2394" r:id="rId63"/>
    <p:sldId id="2434" r:id="rId64"/>
    <p:sldId id="2435" r:id="rId65"/>
    <p:sldId id="2436" r:id="rId66"/>
    <p:sldId id="2437" r:id="rId67"/>
    <p:sldId id="2438" r:id="rId68"/>
    <p:sldId id="2399" r:id="rId69"/>
    <p:sldId id="2400" r:id="rId70"/>
    <p:sldId id="2401" r:id="rId71"/>
    <p:sldId id="2449" r:id="rId72"/>
    <p:sldId id="2439" r:id="rId73"/>
    <p:sldId id="2440" r:id="rId74"/>
    <p:sldId id="2274" r:id="rId75"/>
    <p:sldId id="2441" r:id="rId76"/>
    <p:sldId id="2442" r:id="rId77"/>
    <p:sldId id="244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4"/>
    <a:srgbClr val="006600"/>
    <a:srgbClr val="CCCCFF"/>
    <a:srgbClr val="FFFF99"/>
    <a:srgbClr val="FFFFCC"/>
    <a:srgbClr val="CCECFF"/>
    <a:srgbClr val="0000FF"/>
    <a:srgbClr val="996633"/>
    <a:srgbClr val="FFC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66667" autoAdjust="0"/>
  </p:normalViewPr>
  <p:slideViewPr>
    <p:cSldViewPr>
      <p:cViewPr varScale="1">
        <p:scale>
          <a:sx n="46" d="100"/>
          <a:sy n="46" d="100"/>
        </p:scale>
        <p:origin x="1812" y="24"/>
      </p:cViewPr>
      <p:guideLst>
        <p:guide orient="horz" pos="2160"/>
        <p:guide pos="2880"/>
      </p:guideLst>
    </p:cSldViewPr>
  </p:slideViewPr>
  <p:outlineViewPr>
    <p:cViewPr>
      <p:scale>
        <a:sx n="33" d="100"/>
        <a:sy n="33" d="100"/>
      </p:scale>
      <p:origin x="0" y="18150"/>
    </p:cViewPr>
  </p:outlineViewPr>
  <p:notesTextViewPr>
    <p:cViewPr>
      <p:scale>
        <a:sx n="1" d="1"/>
        <a:sy n="1" d="1"/>
      </p:scale>
      <p:origin x="0" y="0"/>
    </p:cViewPr>
  </p:notesTextViewPr>
  <p:sorterViewPr>
    <p:cViewPr>
      <p:scale>
        <a:sx n="80" d="100"/>
        <a:sy n="80" d="100"/>
      </p:scale>
      <p:origin x="0" y="8730"/>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tableStyles" Target="tableStyles.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viewProps" Target="view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____.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____1.xlsm"/></Relationships>
</file>

<file path=ppt/charts/_rels/chart3.xml.rels><?xml version="1.0" encoding="UTF-8" standalone="yes"?>
<Relationships xmlns="http://schemas.openxmlformats.org/package/2006/relationships"><Relationship Id="rId1" Type="http://schemas.openxmlformats.org/officeDocument/2006/relationships/oleObject" Target="file:///C:\Users\rcronovich\AppData\Local\Temp\download.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1209964412801"/>
          <c:y val="5.4744525547445202E-2"/>
          <c:w val="0.73665480427046304"/>
          <c:h val="0.71167883211678795"/>
        </c:manualLayout>
      </c:layout>
      <c:scatterChart>
        <c:scatterStyle val="lineMarker"/>
        <c:varyColors val="0"/>
        <c:ser>
          <c:idx val="0"/>
          <c:order val="0"/>
          <c:tx>
            <c:strRef>
              <c:f>Sheet1!$A$2</c:f>
              <c:strCache>
                <c:ptCount val="1"/>
              </c:strCache>
            </c:strRef>
          </c:tx>
          <c:spPr>
            <a:ln w="48853">
              <a:solidFill>
                <a:srgbClr val="DD0806"/>
              </a:solidFill>
              <a:prstDash val="solid"/>
            </a:ln>
          </c:spPr>
          <c:marker>
            <c:symbol val="x"/>
            <c:size val="8"/>
            <c:spPr>
              <a:solidFill>
                <a:srgbClr val="DD0806"/>
              </a:solidFill>
              <a:ln>
                <a:solidFill>
                  <a:srgbClr val="DD0806"/>
                </a:solidFill>
                <a:prstDash val="solid"/>
              </a:ln>
            </c:spPr>
          </c:marker>
          <c:xVal>
            <c:numRef>
              <c:f>Sheet1!$B$1:$G$1</c:f>
              <c:numCache>
                <c:formatCode>General</c:formatCode>
                <c:ptCount val="6"/>
                <c:pt idx="0">
                  <c:v>1929</c:v>
                </c:pt>
                <c:pt idx="1">
                  <c:v>1930</c:v>
                </c:pt>
                <c:pt idx="2">
                  <c:v>1931</c:v>
                </c:pt>
                <c:pt idx="3">
                  <c:v>1932</c:v>
                </c:pt>
                <c:pt idx="4">
                  <c:v>1933</c:v>
                </c:pt>
                <c:pt idx="5">
                  <c:v>1934</c:v>
                </c:pt>
              </c:numCache>
            </c:numRef>
          </c:xVal>
          <c:yVal>
            <c:numRef>
              <c:f>Sheet1!$B$2:$G$2</c:f>
              <c:numCache>
                <c:formatCode>General</c:formatCode>
                <c:ptCount val="6"/>
                <c:pt idx="0">
                  <c:v>865.2</c:v>
                </c:pt>
                <c:pt idx="1">
                  <c:v>790.7</c:v>
                </c:pt>
                <c:pt idx="2">
                  <c:v>739.9</c:v>
                </c:pt>
                <c:pt idx="3">
                  <c:v>643.70000000000005</c:v>
                </c:pt>
                <c:pt idx="4">
                  <c:v>635.5</c:v>
                </c:pt>
                <c:pt idx="5">
                  <c:v>704.2</c:v>
                </c:pt>
              </c:numCache>
            </c:numRef>
          </c:yVal>
          <c:smooth val="0"/>
          <c:extLst>
            <c:ext xmlns:c16="http://schemas.microsoft.com/office/drawing/2014/chart" uri="{C3380CC4-5D6E-409C-BE32-E72D297353CC}">
              <c16:uniqueId val="{00000000-FAA1-4744-B32E-1EEAF511BB96}"/>
            </c:ext>
          </c:extLst>
        </c:ser>
        <c:ser>
          <c:idx val="1"/>
          <c:order val="1"/>
          <c:tx>
            <c:strRef>
              <c:f>Sheet1!$A$3</c:f>
              <c:strCache>
                <c:ptCount val="1"/>
              </c:strCache>
            </c:strRef>
          </c:tx>
          <c:spPr>
            <a:ln w="16284">
              <a:solidFill>
                <a:srgbClr val="FCF305"/>
              </a:solidFill>
              <a:prstDash val="solid"/>
            </a:ln>
          </c:spPr>
          <c:marker>
            <c:symbol val="square"/>
            <c:size val="6"/>
            <c:spPr>
              <a:solidFill>
                <a:srgbClr val="DD2D32"/>
              </a:solidFill>
              <a:ln>
                <a:solidFill>
                  <a:srgbClr val="DD2D32"/>
                </a:solidFill>
                <a:prstDash val="solid"/>
              </a:ln>
            </c:spPr>
          </c:marker>
          <c:xVal>
            <c:numRef>
              <c:f>Sheet1!$B$1:$G$1</c:f>
              <c:numCache>
                <c:formatCode>General</c:formatCode>
                <c:ptCount val="6"/>
                <c:pt idx="0">
                  <c:v>1929</c:v>
                </c:pt>
                <c:pt idx="1">
                  <c:v>1930</c:v>
                </c:pt>
                <c:pt idx="2">
                  <c:v>1931</c:v>
                </c:pt>
                <c:pt idx="3">
                  <c:v>1932</c:v>
                </c:pt>
                <c:pt idx="4">
                  <c:v>1933</c:v>
                </c:pt>
                <c:pt idx="5">
                  <c:v>1934</c:v>
                </c:pt>
              </c:numCache>
            </c:numRef>
          </c:xVal>
          <c:yVal>
            <c:numRef>
              <c:f>Sheet1!$B$3:$G$3</c:f>
              <c:numCache>
                <c:formatCode>General</c:formatCode>
                <c:ptCount val="6"/>
              </c:numCache>
            </c:numRef>
          </c:yVal>
          <c:smooth val="0"/>
          <c:extLst>
            <c:ext xmlns:c16="http://schemas.microsoft.com/office/drawing/2014/chart" uri="{C3380CC4-5D6E-409C-BE32-E72D297353CC}">
              <c16:uniqueId val="{00000001-FAA1-4744-B32E-1EEAF511BB96}"/>
            </c:ext>
          </c:extLst>
        </c:ser>
        <c:ser>
          <c:idx val="2"/>
          <c:order val="2"/>
          <c:tx>
            <c:strRef>
              <c:f>Sheet1!$A$4</c:f>
              <c:strCache>
                <c:ptCount val="1"/>
              </c:strCache>
            </c:strRef>
          </c:tx>
          <c:spPr>
            <a:ln w="16284">
              <a:solidFill>
                <a:srgbClr val="1FB714"/>
              </a:solidFill>
              <a:prstDash val="solid"/>
            </a:ln>
          </c:spPr>
          <c:marker>
            <c:symbol val="triangle"/>
            <c:size val="6"/>
            <c:spPr>
              <a:solidFill>
                <a:srgbClr val="FFF58C"/>
              </a:solidFill>
              <a:ln>
                <a:solidFill>
                  <a:srgbClr val="FFF58C"/>
                </a:solidFill>
                <a:prstDash val="solid"/>
              </a:ln>
            </c:spPr>
          </c:marker>
          <c:xVal>
            <c:numRef>
              <c:f>Sheet1!$B$1:$G$1</c:f>
              <c:numCache>
                <c:formatCode>General</c:formatCode>
                <c:ptCount val="6"/>
                <c:pt idx="0">
                  <c:v>1929</c:v>
                </c:pt>
                <c:pt idx="1">
                  <c:v>1930</c:v>
                </c:pt>
                <c:pt idx="2">
                  <c:v>1931</c:v>
                </c:pt>
                <c:pt idx="3">
                  <c:v>1932</c:v>
                </c:pt>
                <c:pt idx="4">
                  <c:v>1933</c:v>
                </c:pt>
                <c:pt idx="5">
                  <c:v>1934</c:v>
                </c:pt>
              </c:numCache>
            </c:numRef>
          </c:xVal>
          <c:yVal>
            <c:numRef>
              <c:f>Sheet1!$B$4:$G$4</c:f>
              <c:numCache>
                <c:formatCode>General</c:formatCode>
                <c:ptCount val="6"/>
              </c:numCache>
            </c:numRef>
          </c:yVal>
          <c:smooth val="0"/>
          <c:extLst>
            <c:ext xmlns:c16="http://schemas.microsoft.com/office/drawing/2014/chart" uri="{C3380CC4-5D6E-409C-BE32-E72D297353CC}">
              <c16:uniqueId val="{00000002-FAA1-4744-B32E-1EEAF511BB96}"/>
            </c:ext>
          </c:extLst>
        </c:ser>
        <c:dLbls>
          <c:showLegendKey val="0"/>
          <c:showVal val="0"/>
          <c:showCatName val="0"/>
          <c:showSerName val="0"/>
          <c:showPercent val="0"/>
          <c:showBubbleSize val="0"/>
        </c:dLbls>
        <c:axId val="210186624"/>
        <c:axId val="210188544"/>
      </c:scatterChart>
      <c:valAx>
        <c:axId val="210186624"/>
        <c:scaling>
          <c:orientation val="minMax"/>
          <c:max val="1934"/>
          <c:min val="1929"/>
        </c:scaling>
        <c:delete val="0"/>
        <c:axPos val="b"/>
        <c:numFmt formatCode="General" sourceLinked="1"/>
        <c:majorTickMark val="out"/>
        <c:minorTickMark val="none"/>
        <c:tickLblPos val="nextTo"/>
        <c:spPr>
          <a:ln w="4071">
            <a:solidFill>
              <a:srgbClr val="000000"/>
            </a:solidFill>
            <a:prstDash val="solid"/>
          </a:ln>
        </c:spPr>
        <c:txPr>
          <a:bodyPr rot="-5400000" vert="horz"/>
          <a:lstStyle/>
          <a:p>
            <a:pPr>
              <a:defRPr sz="2372" b="1" i="0" u="none" strike="noStrike" baseline="0">
                <a:solidFill>
                  <a:srgbClr val="000000"/>
                </a:solidFill>
                <a:latin typeface="Arial"/>
                <a:ea typeface="Arial"/>
                <a:cs typeface="Arial"/>
              </a:defRPr>
            </a:pPr>
            <a:endParaRPr lang="zh-TW"/>
          </a:p>
        </c:txPr>
        <c:crossAx val="210188544"/>
        <c:crosses val="autoZero"/>
        <c:crossBetween val="midCat"/>
        <c:majorUnit val="1"/>
      </c:valAx>
      <c:valAx>
        <c:axId val="210188544"/>
        <c:scaling>
          <c:orientation val="minMax"/>
          <c:max val="900"/>
          <c:min val="550"/>
        </c:scaling>
        <c:delete val="0"/>
        <c:axPos val="l"/>
        <c:majorGridlines>
          <c:spPr>
            <a:ln w="4071">
              <a:solidFill>
                <a:srgbClr val="000000"/>
              </a:solidFill>
              <a:prstDash val="solid"/>
            </a:ln>
          </c:spPr>
        </c:majorGridlines>
        <c:numFmt formatCode="General" sourceLinked="1"/>
        <c:majorTickMark val="out"/>
        <c:minorTickMark val="none"/>
        <c:tickLblPos val="nextTo"/>
        <c:spPr>
          <a:ln w="4071">
            <a:solidFill>
              <a:srgbClr val="000000"/>
            </a:solidFill>
            <a:prstDash val="solid"/>
          </a:ln>
        </c:spPr>
        <c:txPr>
          <a:bodyPr rot="0" vert="horz"/>
          <a:lstStyle/>
          <a:p>
            <a:pPr>
              <a:defRPr sz="2148" b="1" i="0" u="none" strike="noStrike" baseline="0">
                <a:solidFill>
                  <a:srgbClr val="000000"/>
                </a:solidFill>
                <a:latin typeface="Arial"/>
                <a:ea typeface="Arial"/>
                <a:cs typeface="Arial"/>
              </a:defRPr>
            </a:pPr>
            <a:endParaRPr lang="zh-TW"/>
          </a:p>
        </c:txPr>
        <c:crossAx val="210186624"/>
        <c:crosses val="autoZero"/>
        <c:crossBetween val="midCat"/>
      </c:valAx>
      <c:spPr>
        <a:noFill/>
        <a:ln w="16284">
          <a:solidFill>
            <a:srgbClr val="000000"/>
          </a:solidFill>
          <a:prstDash val="solid"/>
        </a:ln>
      </c:spPr>
    </c:plotArea>
    <c:plotVisOnly val="1"/>
    <c:dispBlanksAs val="gap"/>
    <c:showDLblsOverMax val="0"/>
  </c:chart>
  <c:spPr>
    <a:noFill/>
    <a:ln>
      <a:noFill/>
    </a:ln>
  </c:spPr>
  <c:txPr>
    <a:bodyPr/>
    <a:lstStyle/>
    <a:p>
      <a:pPr>
        <a:defRPr sz="1378" b="1" i="0" u="none" strike="noStrike" baseline="0">
          <a:solidFill>
            <a:srgbClr val="000000"/>
          </a:solidFill>
          <a:latin typeface="Arial"/>
          <a:ea typeface="Arial"/>
          <a:cs typeface="Arial"/>
        </a:defRPr>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419928825622801"/>
          <c:y val="4.7445255474452497E-2"/>
          <c:w val="0.70462633451957302"/>
          <c:h val="0.72262773722627704"/>
        </c:manualLayout>
      </c:layout>
      <c:scatterChart>
        <c:scatterStyle val="lineMarker"/>
        <c:varyColors val="0"/>
        <c:ser>
          <c:idx val="0"/>
          <c:order val="0"/>
          <c:tx>
            <c:strRef>
              <c:f>Sheet1!$A$2</c:f>
              <c:strCache>
                <c:ptCount val="1"/>
              </c:strCache>
            </c:strRef>
          </c:tx>
          <c:spPr>
            <a:ln w="50139">
              <a:solidFill>
                <a:srgbClr val="DD0806"/>
              </a:solidFill>
              <a:prstDash val="solid"/>
            </a:ln>
          </c:spPr>
          <c:marker>
            <c:symbol val="x"/>
            <c:size val="9"/>
            <c:spPr>
              <a:solidFill>
                <a:srgbClr val="DD0806"/>
              </a:solidFill>
              <a:ln>
                <a:solidFill>
                  <a:srgbClr val="DD0806"/>
                </a:solidFill>
                <a:prstDash val="solid"/>
              </a:ln>
            </c:spPr>
          </c:marker>
          <c:xVal>
            <c:numRef>
              <c:f>Sheet1!$B$1:$H$1</c:f>
              <c:numCache>
                <c:formatCode>General</c:formatCode>
                <c:ptCount val="7"/>
                <c:pt idx="0">
                  <c:v>1939</c:v>
                </c:pt>
                <c:pt idx="1">
                  <c:v>1940</c:v>
                </c:pt>
                <c:pt idx="2">
                  <c:v>1941</c:v>
                </c:pt>
                <c:pt idx="3">
                  <c:v>1942</c:v>
                </c:pt>
                <c:pt idx="4">
                  <c:v>1943</c:v>
                </c:pt>
                <c:pt idx="5">
                  <c:v>1944</c:v>
                </c:pt>
                <c:pt idx="6">
                  <c:v>1945</c:v>
                </c:pt>
              </c:numCache>
            </c:numRef>
          </c:xVal>
          <c:yVal>
            <c:numRef>
              <c:f>Sheet1!$B$2:$H$2</c:f>
              <c:numCache>
                <c:formatCode>#,##0.00</c:formatCode>
                <c:ptCount val="7"/>
                <c:pt idx="0" formatCode="General">
                  <c:v>950.7</c:v>
                </c:pt>
                <c:pt idx="1">
                  <c:v>1034.0999999999999</c:v>
                </c:pt>
                <c:pt idx="2">
                  <c:v>1211.0999999999999</c:v>
                </c:pt>
                <c:pt idx="3">
                  <c:v>1435.4</c:v>
                </c:pt>
                <c:pt idx="4">
                  <c:v>1670.9</c:v>
                </c:pt>
                <c:pt idx="5">
                  <c:v>1806.5</c:v>
                </c:pt>
                <c:pt idx="6">
                  <c:v>1786.3</c:v>
                </c:pt>
              </c:numCache>
            </c:numRef>
          </c:yVal>
          <c:smooth val="0"/>
          <c:extLst>
            <c:ext xmlns:c16="http://schemas.microsoft.com/office/drawing/2014/chart" uri="{C3380CC4-5D6E-409C-BE32-E72D297353CC}">
              <c16:uniqueId val="{00000000-5D6C-4E10-A4FC-32B2154F1B8C}"/>
            </c:ext>
          </c:extLst>
        </c:ser>
        <c:ser>
          <c:idx val="1"/>
          <c:order val="1"/>
          <c:tx>
            <c:strRef>
              <c:f>Sheet1!$A$3</c:f>
              <c:strCache>
                <c:ptCount val="1"/>
              </c:strCache>
            </c:strRef>
          </c:tx>
          <c:spPr>
            <a:ln w="16713">
              <a:solidFill>
                <a:srgbClr val="FCF305"/>
              </a:solidFill>
              <a:prstDash val="solid"/>
            </a:ln>
          </c:spPr>
          <c:marker>
            <c:symbol val="square"/>
            <c:size val="6"/>
            <c:spPr>
              <a:solidFill>
                <a:srgbClr val="DD2D32"/>
              </a:solidFill>
              <a:ln>
                <a:solidFill>
                  <a:srgbClr val="DD2D32"/>
                </a:solidFill>
                <a:prstDash val="solid"/>
              </a:ln>
            </c:spPr>
          </c:marker>
          <c:xVal>
            <c:numRef>
              <c:f>Sheet1!$B$1:$H$1</c:f>
              <c:numCache>
                <c:formatCode>General</c:formatCode>
                <c:ptCount val="7"/>
                <c:pt idx="0">
                  <c:v>1939</c:v>
                </c:pt>
                <c:pt idx="1">
                  <c:v>1940</c:v>
                </c:pt>
                <c:pt idx="2">
                  <c:v>1941</c:v>
                </c:pt>
                <c:pt idx="3">
                  <c:v>1942</c:v>
                </c:pt>
                <c:pt idx="4">
                  <c:v>1943</c:v>
                </c:pt>
                <c:pt idx="5">
                  <c:v>1944</c:v>
                </c:pt>
                <c:pt idx="6">
                  <c:v>1945</c:v>
                </c:pt>
              </c:numCache>
            </c:numRef>
          </c:xVal>
          <c:yVal>
            <c:numRef>
              <c:f>Sheet1!$B$3:$H$3</c:f>
              <c:numCache>
                <c:formatCode>General</c:formatCode>
                <c:ptCount val="7"/>
              </c:numCache>
            </c:numRef>
          </c:yVal>
          <c:smooth val="0"/>
          <c:extLst>
            <c:ext xmlns:c16="http://schemas.microsoft.com/office/drawing/2014/chart" uri="{C3380CC4-5D6E-409C-BE32-E72D297353CC}">
              <c16:uniqueId val="{00000001-5D6C-4E10-A4FC-32B2154F1B8C}"/>
            </c:ext>
          </c:extLst>
        </c:ser>
        <c:ser>
          <c:idx val="2"/>
          <c:order val="2"/>
          <c:tx>
            <c:strRef>
              <c:f>Sheet1!$A$4</c:f>
              <c:strCache>
                <c:ptCount val="1"/>
              </c:strCache>
            </c:strRef>
          </c:tx>
          <c:spPr>
            <a:ln w="16713">
              <a:solidFill>
                <a:srgbClr val="1FB714"/>
              </a:solidFill>
              <a:prstDash val="solid"/>
            </a:ln>
          </c:spPr>
          <c:marker>
            <c:symbol val="triangle"/>
            <c:size val="6"/>
            <c:spPr>
              <a:solidFill>
                <a:srgbClr val="FFF58C"/>
              </a:solidFill>
              <a:ln>
                <a:solidFill>
                  <a:srgbClr val="FFF58C"/>
                </a:solidFill>
                <a:prstDash val="solid"/>
              </a:ln>
            </c:spPr>
          </c:marker>
          <c:xVal>
            <c:numRef>
              <c:f>Sheet1!$B$1:$H$1</c:f>
              <c:numCache>
                <c:formatCode>General</c:formatCode>
                <c:ptCount val="7"/>
                <c:pt idx="0">
                  <c:v>1939</c:v>
                </c:pt>
                <c:pt idx="1">
                  <c:v>1940</c:v>
                </c:pt>
                <c:pt idx="2">
                  <c:v>1941</c:v>
                </c:pt>
                <c:pt idx="3">
                  <c:v>1942</c:v>
                </c:pt>
                <c:pt idx="4">
                  <c:v>1943</c:v>
                </c:pt>
                <c:pt idx="5">
                  <c:v>1944</c:v>
                </c:pt>
                <c:pt idx="6">
                  <c:v>1945</c:v>
                </c:pt>
              </c:numCache>
            </c:numRef>
          </c:xVal>
          <c:yVal>
            <c:numRef>
              <c:f>Sheet1!$B$4:$H$4</c:f>
              <c:numCache>
                <c:formatCode>General</c:formatCode>
                <c:ptCount val="7"/>
              </c:numCache>
            </c:numRef>
          </c:yVal>
          <c:smooth val="0"/>
          <c:extLst>
            <c:ext xmlns:c16="http://schemas.microsoft.com/office/drawing/2014/chart" uri="{C3380CC4-5D6E-409C-BE32-E72D297353CC}">
              <c16:uniqueId val="{00000002-5D6C-4E10-A4FC-32B2154F1B8C}"/>
            </c:ext>
          </c:extLst>
        </c:ser>
        <c:dLbls>
          <c:showLegendKey val="0"/>
          <c:showVal val="0"/>
          <c:showCatName val="0"/>
          <c:showSerName val="0"/>
          <c:showPercent val="0"/>
          <c:showBubbleSize val="0"/>
        </c:dLbls>
        <c:axId val="210283136"/>
        <c:axId val="210285312"/>
      </c:scatterChart>
      <c:valAx>
        <c:axId val="210283136"/>
        <c:scaling>
          <c:orientation val="minMax"/>
          <c:max val="1944"/>
          <c:min val="1939"/>
        </c:scaling>
        <c:delete val="0"/>
        <c:axPos val="b"/>
        <c:numFmt formatCode="General" sourceLinked="1"/>
        <c:majorTickMark val="out"/>
        <c:minorTickMark val="none"/>
        <c:tickLblPos val="nextTo"/>
        <c:spPr>
          <a:ln w="4178">
            <a:solidFill>
              <a:srgbClr val="000000"/>
            </a:solidFill>
            <a:prstDash val="solid"/>
          </a:ln>
        </c:spPr>
        <c:txPr>
          <a:bodyPr rot="-5400000" vert="horz"/>
          <a:lstStyle/>
          <a:p>
            <a:pPr>
              <a:defRPr sz="2369" b="1" i="0" u="none" strike="noStrike" baseline="0">
                <a:solidFill>
                  <a:srgbClr val="000000"/>
                </a:solidFill>
                <a:latin typeface="Arial"/>
                <a:ea typeface="Arial"/>
                <a:cs typeface="Arial"/>
              </a:defRPr>
            </a:pPr>
            <a:endParaRPr lang="zh-TW"/>
          </a:p>
        </c:txPr>
        <c:crossAx val="210285312"/>
        <c:crosses val="autoZero"/>
        <c:crossBetween val="midCat"/>
        <c:majorUnit val="1"/>
      </c:valAx>
      <c:valAx>
        <c:axId val="210285312"/>
        <c:scaling>
          <c:orientation val="minMax"/>
          <c:max val="2000"/>
          <c:min val="800"/>
        </c:scaling>
        <c:delete val="0"/>
        <c:axPos val="l"/>
        <c:majorGridlines>
          <c:spPr>
            <a:ln w="4178">
              <a:solidFill>
                <a:srgbClr val="000000"/>
              </a:solidFill>
              <a:prstDash val="solid"/>
            </a:ln>
          </c:spPr>
        </c:majorGridlines>
        <c:numFmt formatCode="#,##0" sourceLinked="0"/>
        <c:majorTickMark val="out"/>
        <c:minorTickMark val="none"/>
        <c:tickLblPos val="nextTo"/>
        <c:spPr>
          <a:ln w="4178">
            <a:solidFill>
              <a:srgbClr val="000000"/>
            </a:solidFill>
            <a:prstDash val="solid"/>
          </a:ln>
        </c:spPr>
        <c:txPr>
          <a:bodyPr rot="0" vert="horz"/>
          <a:lstStyle/>
          <a:p>
            <a:pPr>
              <a:defRPr sz="2138" b="1" i="0" u="none" strike="noStrike" baseline="0">
                <a:solidFill>
                  <a:srgbClr val="000000"/>
                </a:solidFill>
                <a:latin typeface="Arial"/>
                <a:ea typeface="Arial"/>
                <a:cs typeface="Arial"/>
              </a:defRPr>
            </a:pPr>
            <a:endParaRPr lang="zh-TW"/>
          </a:p>
        </c:txPr>
        <c:crossAx val="210283136"/>
        <c:crosses val="autoZero"/>
        <c:crossBetween val="midCat"/>
      </c:valAx>
      <c:spPr>
        <a:noFill/>
        <a:ln w="16713">
          <a:solidFill>
            <a:srgbClr val="000000"/>
          </a:solidFill>
          <a:prstDash val="solid"/>
        </a:ln>
      </c:spPr>
    </c:plotArea>
    <c:plotVisOnly val="1"/>
    <c:dispBlanksAs val="gap"/>
    <c:showDLblsOverMax val="0"/>
  </c:chart>
  <c:spPr>
    <a:noFill/>
    <a:ln>
      <a:noFill/>
    </a:ln>
  </c:spPr>
  <c:txPr>
    <a:bodyPr/>
    <a:lstStyle/>
    <a:p>
      <a:pPr>
        <a:defRPr sz="1415" b="1" i="0" u="none" strike="noStrike" baseline="0">
          <a:solidFill>
            <a:srgbClr val="000000"/>
          </a:solidFill>
          <a:latin typeface="Arial"/>
          <a:ea typeface="Arial"/>
          <a:cs typeface="Arial"/>
        </a:defRPr>
      </a:pPr>
      <a:endParaRPr lang="zh-TW"/>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SA_CSHomePrice_History_053103!$C$2</c:f>
              <c:strCache>
                <c:ptCount val="1"/>
                <c:pt idx="0">
                  <c:v>SPCS20R-SA</c:v>
                </c:pt>
              </c:strCache>
            </c:strRef>
          </c:tx>
          <c:spPr>
            <a:ln w="44450">
              <a:solidFill>
                <a:srgbClr val="FF0000"/>
              </a:solidFill>
            </a:ln>
          </c:spPr>
          <c:marker>
            <c:symbol val="none"/>
          </c:marker>
          <c:xVal>
            <c:numRef>
              <c:f>SA_CSHomePrice_History_053103!$B$3:$B$137</c:f>
              <c:numCache>
                <c:formatCode>0.00</c:formatCode>
                <c:ptCount val="135"/>
                <c:pt idx="0">
                  <c:v>2000</c:v>
                </c:pt>
                <c:pt idx="1">
                  <c:v>2000.083333333333</c:v>
                </c:pt>
                <c:pt idx="2">
                  <c:v>2000.166666666667</c:v>
                </c:pt>
                <c:pt idx="3">
                  <c:v>2000.25</c:v>
                </c:pt>
                <c:pt idx="4">
                  <c:v>2000.333333333333</c:v>
                </c:pt>
                <c:pt idx="5">
                  <c:v>2000.416666666667</c:v>
                </c:pt>
                <c:pt idx="6">
                  <c:v>2000.5</c:v>
                </c:pt>
                <c:pt idx="7">
                  <c:v>2000.583333333333</c:v>
                </c:pt>
                <c:pt idx="8">
                  <c:v>2000.6666666666661</c:v>
                </c:pt>
                <c:pt idx="9">
                  <c:v>2000.75</c:v>
                </c:pt>
                <c:pt idx="10">
                  <c:v>2000.8333333333319</c:v>
                </c:pt>
                <c:pt idx="11">
                  <c:v>2000.9166666666661</c:v>
                </c:pt>
                <c:pt idx="12">
                  <c:v>2001</c:v>
                </c:pt>
                <c:pt idx="13">
                  <c:v>2001.0833333333319</c:v>
                </c:pt>
                <c:pt idx="14">
                  <c:v>2001.1666666666661</c:v>
                </c:pt>
                <c:pt idx="15">
                  <c:v>2001.25</c:v>
                </c:pt>
                <c:pt idx="16">
                  <c:v>2001.3333333333319</c:v>
                </c:pt>
                <c:pt idx="17">
                  <c:v>2001.4166666666661</c:v>
                </c:pt>
                <c:pt idx="18">
                  <c:v>2001.5</c:v>
                </c:pt>
                <c:pt idx="19">
                  <c:v>2001.583333333331</c:v>
                </c:pt>
                <c:pt idx="20">
                  <c:v>2001.6666666666649</c:v>
                </c:pt>
                <c:pt idx="21">
                  <c:v>2001.749999999998</c:v>
                </c:pt>
                <c:pt idx="22">
                  <c:v>2001.833333333331</c:v>
                </c:pt>
                <c:pt idx="23">
                  <c:v>2001.9166666666649</c:v>
                </c:pt>
                <c:pt idx="24">
                  <c:v>2001.999999999998</c:v>
                </c:pt>
                <c:pt idx="25">
                  <c:v>2002.083333333331</c:v>
                </c:pt>
                <c:pt idx="26">
                  <c:v>2002.1666666666649</c:v>
                </c:pt>
                <c:pt idx="27">
                  <c:v>2002.249999999998</c:v>
                </c:pt>
                <c:pt idx="28">
                  <c:v>2002.333333333331</c:v>
                </c:pt>
                <c:pt idx="29">
                  <c:v>2002.4166666666649</c:v>
                </c:pt>
                <c:pt idx="30">
                  <c:v>2002.499999999998</c:v>
                </c:pt>
                <c:pt idx="31">
                  <c:v>2002.583333333331</c:v>
                </c:pt>
                <c:pt idx="32">
                  <c:v>2002.666666666664</c:v>
                </c:pt>
                <c:pt idx="33">
                  <c:v>2002.749999999997</c:v>
                </c:pt>
                <c:pt idx="34">
                  <c:v>2002.833333333331</c:v>
                </c:pt>
                <c:pt idx="35">
                  <c:v>2002.916666666664</c:v>
                </c:pt>
                <c:pt idx="36">
                  <c:v>2002.999999999997</c:v>
                </c:pt>
                <c:pt idx="37">
                  <c:v>2003.0833333333301</c:v>
                </c:pt>
                <c:pt idx="38">
                  <c:v>2003.166666666664</c:v>
                </c:pt>
                <c:pt idx="39">
                  <c:v>2003.249999999997</c:v>
                </c:pt>
                <c:pt idx="40">
                  <c:v>2003.3333333333301</c:v>
                </c:pt>
                <c:pt idx="41">
                  <c:v>2003.416666666664</c:v>
                </c:pt>
                <c:pt idx="42">
                  <c:v>2003.499999999997</c:v>
                </c:pt>
                <c:pt idx="43">
                  <c:v>2003.5833333333301</c:v>
                </c:pt>
                <c:pt idx="44">
                  <c:v>2003.6666666666631</c:v>
                </c:pt>
                <c:pt idx="45">
                  <c:v>2003.749999999997</c:v>
                </c:pt>
                <c:pt idx="46">
                  <c:v>2003.8333333333301</c:v>
                </c:pt>
                <c:pt idx="47">
                  <c:v>2003.9166666666631</c:v>
                </c:pt>
                <c:pt idx="48">
                  <c:v>2003.9999999999959</c:v>
                </c:pt>
                <c:pt idx="49">
                  <c:v>2004.0833333333289</c:v>
                </c:pt>
                <c:pt idx="50">
                  <c:v>2004.1666666666631</c:v>
                </c:pt>
                <c:pt idx="51">
                  <c:v>2004.2499999999959</c:v>
                </c:pt>
                <c:pt idx="52">
                  <c:v>2004.3333333333289</c:v>
                </c:pt>
                <c:pt idx="53">
                  <c:v>2004.4166666666631</c:v>
                </c:pt>
                <c:pt idx="54">
                  <c:v>2004.4999999999959</c:v>
                </c:pt>
                <c:pt idx="55">
                  <c:v>2004.5833333333289</c:v>
                </c:pt>
                <c:pt idx="56">
                  <c:v>2004.6666666666631</c:v>
                </c:pt>
                <c:pt idx="57">
                  <c:v>2004.7499999999959</c:v>
                </c:pt>
                <c:pt idx="58">
                  <c:v>2004.833333333328</c:v>
                </c:pt>
                <c:pt idx="59">
                  <c:v>2004.9166666666631</c:v>
                </c:pt>
                <c:pt idx="60">
                  <c:v>2004.999999999995</c:v>
                </c:pt>
                <c:pt idx="61">
                  <c:v>2005.083333333328</c:v>
                </c:pt>
                <c:pt idx="62">
                  <c:v>2005.166666666662</c:v>
                </c:pt>
                <c:pt idx="63">
                  <c:v>2005.249999999995</c:v>
                </c:pt>
                <c:pt idx="64">
                  <c:v>2005.333333333328</c:v>
                </c:pt>
                <c:pt idx="65">
                  <c:v>2005.416666666662</c:v>
                </c:pt>
                <c:pt idx="66">
                  <c:v>2005.499999999995</c:v>
                </c:pt>
                <c:pt idx="67">
                  <c:v>2005.583333333328</c:v>
                </c:pt>
                <c:pt idx="68">
                  <c:v>2005.666666666662</c:v>
                </c:pt>
                <c:pt idx="69">
                  <c:v>2005.749999999995</c:v>
                </c:pt>
                <c:pt idx="70">
                  <c:v>2005.833333333328</c:v>
                </c:pt>
                <c:pt idx="71">
                  <c:v>2005.916666666662</c:v>
                </c:pt>
                <c:pt idx="72">
                  <c:v>2005.999999999995</c:v>
                </c:pt>
                <c:pt idx="73">
                  <c:v>2006.083333333328</c:v>
                </c:pt>
                <c:pt idx="74">
                  <c:v>2006.1666666666611</c:v>
                </c:pt>
                <c:pt idx="75">
                  <c:v>2006.2499999999941</c:v>
                </c:pt>
                <c:pt idx="76">
                  <c:v>2006.3333333333269</c:v>
                </c:pt>
                <c:pt idx="77">
                  <c:v>2006.4166666666611</c:v>
                </c:pt>
                <c:pt idx="78">
                  <c:v>2006.4999999999941</c:v>
                </c:pt>
                <c:pt idx="79">
                  <c:v>2006.5833333333269</c:v>
                </c:pt>
                <c:pt idx="80">
                  <c:v>2006.6666666666611</c:v>
                </c:pt>
                <c:pt idx="81">
                  <c:v>2006.7499999999941</c:v>
                </c:pt>
                <c:pt idx="82">
                  <c:v>2006.8333333333269</c:v>
                </c:pt>
                <c:pt idx="83">
                  <c:v>2006.9166666666611</c:v>
                </c:pt>
                <c:pt idx="84">
                  <c:v>2006.9999999999941</c:v>
                </c:pt>
                <c:pt idx="85">
                  <c:v>2007.083333333326</c:v>
                </c:pt>
                <c:pt idx="86">
                  <c:v>2007.1666666666599</c:v>
                </c:pt>
                <c:pt idx="87">
                  <c:v>2007.249999999993</c:v>
                </c:pt>
                <c:pt idx="88">
                  <c:v>2007.333333333326</c:v>
                </c:pt>
                <c:pt idx="89">
                  <c:v>2007.4166666666599</c:v>
                </c:pt>
                <c:pt idx="90">
                  <c:v>2007.499999999993</c:v>
                </c:pt>
                <c:pt idx="91">
                  <c:v>2007.583333333326</c:v>
                </c:pt>
                <c:pt idx="92">
                  <c:v>2007.6666666666599</c:v>
                </c:pt>
                <c:pt idx="93">
                  <c:v>2007.749999999993</c:v>
                </c:pt>
                <c:pt idx="94">
                  <c:v>2007.833333333326</c:v>
                </c:pt>
                <c:pt idx="95">
                  <c:v>2007.9166666666599</c:v>
                </c:pt>
                <c:pt idx="96">
                  <c:v>2007.999999999993</c:v>
                </c:pt>
                <c:pt idx="97">
                  <c:v>2008.083333333326</c:v>
                </c:pt>
                <c:pt idx="98">
                  <c:v>2008.1666666666599</c:v>
                </c:pt>
                <c:pt idx="99">
                  <c:v>2008.249999999992</c:v>
                </c:pt>
                <c:pt idx="100">
                  <c:v>2008.333333333326</c:v>
                </c:pt>
                <c:pt idx="101">
                  <c:v>2008.4166666666599</c:v>
                </c:pt>
                <c:pt idx="102">
                  <c:v>2008.499999999992</c:v>
                </c:pt>
                <c:pt idx="103">
                  <c:v>2008.5833333333251</c:v>
                </c:pt>
                <c:pt idx="104">
                  <c:v>2008.6666666666599</c:v>
                </c:pt>
                <c:pt idx="105">
                  <c:v>2008.749999999992</c:v>
                </c:pt>
                <c:pt idx="106">
                  <c:v>2008.8333333333251</c:v>
                </c:pt>
                <c:pt idx="107">
                  <c:v>2008.9166666666599</c:v>
                </c:pt>
                <c:pt idx="108">
                  <c:v>2008.999999999992</c:v>
                </c:pt>
                <c:pt idx="109">
                  <c:v>2009.0833333333251</c:v>
                </c:pt>
                <c:pt idx="110">
                  <c:v>2009.1666666666581</c:v>
                </c:pt>
                <c:pt idx="111">
                  <c:v>2009.249999999992</c:v>
                </c:pt>
                <c:pt idx="112">
                  <c:v>2009.3333333333251</c:v>
                </c:pt>
                <c:pt idx="113">
                  <c:v>2009.4166666666581</c:v>
                </c:pt>
                <c:pt idx="114">
                  <c:v>2009.4999999999909</c:v>
                </c:pt>
                <c:pt idx="115">
                  <c:v>2009.5833333333239</c:v>
                </c:pt>
                <c:pt idx="116">
                  <c:v>2009.6666666666581</c:v>
                </c:pt>
                <c:pt idx="117">
                  <c:v>2009.7499999999909</c:v>
                </c:pt>
                <c:pt idx="118">
                  <c:v>2009.8333333333239</c:v>
                </c:pt>
                <c:pt idx="119">
                  <c:v>2009.9166666666581</c:v>
                </c:pt>
                <c:pt idx="120">
                  <c:v>2009.9999999999909</c:v>
                </c:pt>
                <c:pt idx="121">
                  <c:v>2010.0833333333239</c:v>
                </c:pt>
                <c:pt idx="122">
                  <c:v>2010.1666666666581</c:v>
                </c:pt>
                <c:pt idx="123">
                  <c:v>2010.2499999999909</c:v>
                </c:pt>
                <c:pt idx="124">
                  <c:v>2010.333333333323</c:v>
                </c:pt>
                <c:pt idx="125">
                  <c:v>2010.4166666666581</c:v>
                </c:pt>
                <c:pt idx="126">
                  <c:v>2010.49999999999</c:v>
                </c:pt>
                <c:pt idx="127">
                  <c:v>2010.583333333323</c:v>
                </c:pt>
                <c:pt idx="128">
                  <c:v>2010.666666666657</c:v>
                </c:pt>
                <c:pt idx="129">
                  <c:v>2010.74999999999</c:v>
                </c:pt>
                <c:pt idx="130">
                  <c:v>2010.833333333323</c:v>
                </c:pt>
                <c:pt idx="131">
                  <c:v>2010.916666666657</c:v>
                </c:pt>
                <c:pt idx="132">
                  <c:v>2010.99999999999</c:v>
                </c:pt>
                <c:pt idx="133">
                  <c:v>2011.083333333323</c:v>
                </c:pt>
                <c:pt idx="134">
                  <c:v>2011.166666666657</c:v>
                </c:pt>
              </c:numCache>
            </c:numRef>
          </c:xVal>
          <c:yVal>
            <c:numRef>
              <c:f>SA_CSHomePrice_History_053103!$C$3:$C$137</c:f>
              <c:numCache>
                <c:formatCode>0.00</c:formatCode>
                <c:ptCount val="135"/>
                <c:pt idx="0">
                  <c:v>100.59</c:v>
                </c:pt>
                <c:pt idx="1">
                  <c:v>101.69</c:v>
                </c:pt>
                <c:pt idx="2">
                  <c:v>102.78</c:v>
                </c:pt>
                <c:pt idx="3">
                  <c:v>104</c:v>
                </c:pt>
                <c:pt idx="4">
                  <c:v>105.26</c:v>
                </c:pt>
                <c:pt idx="5">
                  <c:v>106.4</c:v>
                </c:pt>
                <c:pt idx="6">
                  <c:v>107.14</c:v>
                </c:pt>
                <c:pt idx="7">
                  <c:v>107.86</c:v>
                </c:pt>
                <c:pt idx="8">
                  <c:v>108.61</c:v>
                </c:pt>
                <c:pt idx="9">
                  <c:v>109.49</c:v>
                </c:pt>
                <c:pt idx="10">
                  <c:v>110.57</c:v>
                </c:pt>
                <c:pt idx="11">
                  <c:v>111.8</c:v>
                </c:pt>
                <c:pt idx="12">
                  <c:v>113.05</c:v>
                </c:pt>
                <c:pt idx="13">
                  <c:v>114.12</c:v>
                </c:pt>
                <c:pt idx="14">
                  <c:v>115.08</c:v>
                </c:pt>
                <c:pt idx="15">
                  <c:v>115.84</c:v>
                </c:pt>
                <c:pt idx="16">
                  <c:v>116.3</c:v>
                </c:pt>
                <c:pt idx="17">
                  <c:v>116.9</c:v>
                </c:pt>
                <c:pt idx="18">
                  <c:v>117.5</c:v>
                </c:pt>
                <c:pt idx="19">
                  <c:v>118.25</c:v>
                </c:pt>
                <c:pt idx="20">
                  <c:v>119.03</c:v>
                </c:pt>
                <c:pt idx="21">
                  <c:v>119.69</c:v>
                </c:pt>
                <c:pt idx="22">
                  <c:v>120.28</c:v>
                </c:pt>
                <c:pt idx="23">
                  <c:v>120.67</c:v>
                </c:pt>
                <c:pt idx="24">
                  <c:v>121.36</c:v>
                </c:pt>
                <c:pt idx="25">
                  <c:v>122.19</c:v>
                </c:pt>
                <c:pt idx="26">
                  <c:v>123.31</c:v>
                </c:pt>
                <c:pt idx="27">
                  <c:v>124.5</c:v>
                </c:pt>
                <c:pt idx="28">
                  <c:v>125.93</c:v>
                </c:pt>
                <c:pt idx="29">
                  <c:v>127.39</c:v>
                </c:pt>
                <c:pt idx="30">
                  <c:v>128.88</c:v>
                </c:pt>
                <c:pt idx="31">
                  <c:v>130.31</c:v>
                </c:pt>
                <c:pt idx="32">
                  <c:v>131.53</c:v>
                </c:pt>
                <c:pt idx="33">
                  <c:v>132.85</c:v>
                </c:pt>
                <c:pt idx="34">
                  <c:v>134.1</c:v>
                </c:pt>
                <c:pt idx="35">
                  <c:v>135.41</c:v>
                </c:pt>
                <c:pt idx="36">
                  <c:v>136.47</c:v>
                </c:pt>
                <c:pt idx="37">
                  <c:v>137.44999999999999</c:v>
                </c:pt>
                <c:pt idx="38">
                  <c:v>138.37</c:v>
                </c:pt>
                <c:pt idx="39">
                  <c:v>139.22999999999999</c:v>
                </c:pt>
                <c:pt idx="40">
                  <c:v>140.15</c:v>
                </c:pt>
                <c:pt idx="41">
                  <c:v>140.93</c:v>
                </c:pt>
                <c:pt idx="42">
                  <c:v>142.12</c:v>
                </c:pt>
                <c:pt idx="43">
                  <c:v>143.55000000000001</c:v>
                </c:pt>
                <c:pt idx="44">
                  <c:v>145.26</c:v>
                </c:pt>
                <c:pt idx="45">
                  <c:v>146.99</c:v>
                </c:pt>
                <c:pt idx="46">
                  <c:v>148.83000000000001</c:v>
                </c:pt>
                <c:pt idx="47">
                  <c:v>150.76</c:v>
                </c:pt>
                <c:pt idx="48">
                  <c:v>152.63</c:v>
                </c:pt>
                <c:pt idx="49">
                  <c:v>154.54</c:v>
                </c:pt>
                <c:pt idx="50">
                  <c:v>156.9</c:v>
                </c:pt>
                <c:pt idx="51">
                  <c:v>159.33000000000001</c:v>
                </c:pt>
                <c:pt idx="52">
                  <c:v>161.76</c:v>
                </c:pt>
                <c:pt idx="53">
                  <c:v>164.32</c:v>
                </c:pt>
                <c:pt idx="54">
                  <c:v>166.39</c:v>
                </c:pt>
                <c:pt idx="55">
                  <c:v>168.08</c:v>
                </c:pt>
                <c:pt idx="56">
                  <c:v>169.66</c:v>
                </c:pt>
                <c:pt idx="57">
                  <c:v>171.3</c:v>
                </c:pt>
                <c:pt idx="58">
                  <c:v>173.09</c:v>
                </c:pt>
                <c:pt idx="59">
                  <c:v>175.09</c:v>
                </c:pt>
                <c:pt idx="60">
                  <c:v>177.55</c:v>
                </c:pt>
                <c:pt idx="61">
                  <c:v>180.25</c:v>
                </c:pt>
                <c:pt idx="62">
                  <c:v>183.15</c:v>
                </c:pt>
                <c:pt idx="63">
                  <c:v>185.46</c:v>
                </c:pt>
                <c:pt idx="64">
                  <c:v>187.55</c:v>
                </c:pt>
                <c:pt idx="65">
                  <c:v>189.56</c:v>
                </c:pt>
                <c:pt idx="66">
                  <c:v>191.41</c:v>
                </c:pt>
                <c:pt idx="67">
                  <c:v>193.41</c:v>
                </c:pt>
                <c:pt idx="68">
                  <c:v>195.65</c:v>
                </c:pt>
                <c:pt idx="69">
                  <c:v>197.89</c:v>
                </c:pt>
                <c:pt idx="70">
                  <c:v>200.14</c:v>
                </c:pt>
                <c:pt idx="71">
                  <c:v>202.17</c:v>
                </c:pt>
                <c:pt idx="72">
                  <c:v>203.75</c:v>
                </c:pt>
                <c:pt idx="73">
                  <c:v>205.33</c:v>
                </c:pt>
                <c:pt idx="74">
                  <c:v>206.11</c:v>
                </c:pt>
                <c:pt idx="75">
                  <c:v>206.52</c:v>
                </c:pt>
                <c:pt idx="76">
                  <c:v>206.5</c:v>
                </c:pt>
                <c:pt idx="77">
                  <c:v>205.86</c:v>
                </c:pt>
                <c:pt idx="78">
                  <c:v>205.08</c:v>
                </c:pt>
                <c:pt idx="79">
                  <c:v>204.23</c:v>
                </c:pt>
                <c:pt idx="80">
                  <c:v>203.64</c:v>
                </c:pt>
                <c:pt idx="81">
                  <c:v>203.55</c:v>
                </c:pt>
                <c:pt idx="82">
                  <c:v>203.61</c:v>
                </c:pt>
                <c:pt idx="83">
                  <c:v>203.41</c:v>
                </c:pt>
                <c:pt idx="84">
                  <c:v>203.65</c:v>
                </c:pt>
                <c:pt idx="85">
                  <c:v>203.96</c:v>
                </c:pt>
                <c:pt idx="86">
                  <c:v>203.95</c:v>
                </c:pt>
                <c:pt idx="87">
                  <c:v>202.62</c:v>
                </c:pt>
                <c:pt idx="88">
                  <c:v>201.05</c:v>
                </c:pt>
                <c:pt idx="89">
                  <c:v>198.96</c:v>
                </c:pt>
                <c:pt idx="90">
                  <c:v>197.18</c:v>
                </c:pt>
                <c:pt idx="91">
                  <c:v>195.12</c:v>
                </c:pt>
                <c:pt idx="92">
                  <c:v>193.23</c:v>
                </c:pt>
                <c:pt idx="93">
                  <c:v>190.97</c:v>
                </c:pt>
                <c:pt idx="94">
                  <c:v>187.8</c:v>
                </c:pt>
                <c:pt idx="95">
                  <c:v>184.94</c:v>
                </c:pt>
                <c:pt idx="96">
                  <c:v>181.93</c:v>
                </c:pt>
                <c:pt idx="97">
                  <c:v>178.31</c:v>
                </c:pt>
                <c:pt idx="98">
                  <c:v>175.16</c:v>
                </c:pt>
                <c:pt idx="99">
                  <c:v>172.05</c:v>
                </c:pt>
                <c:pt idx="100">
                  <c:v>169.61</c:v>
                </c:pt>
                <c:pt idx="101">
                  <c:v>167.39</c:v>
                </c:pt>
                <c:pt idx="102">
                  <c:v>164.95</c:v>
                </c:pt>
                <c:pt idx="103">
                  <c:v>162.47</c:v>
                </c:pt>
                <c:pt idx="104">
                  <c:v>159.27000000000001</c:v>
                </c:pt>
                <c:pt idx="105">
                  <c:v>156.26</c:v>
                </c:pt>
                <c:pt idx="106">
                  <c:v>153.47</c:v>
                </c:pt>
                <c:pt idx="107">
                  <c:v>150.44</c:v>
                </c:pt>
                <c:pt idx="108">
                  <c:v>147.38</c:v>
                </c:pt>
                <c:pt idx="109">
                  <c:v>145.25</c:v>
                </c:pt>
                <c:pt idx="110">
                  <c:v>142.80000000000001</c:v>
                </c:pt>
                <c:pt idx="111">
                  <c:v>141.13</c:v>
                </c:pt>
                <c:pt idx="112">
                  <c:v>140.97</c:v>
                </c:pt>
                <c:pt idx="113">
                  <c:v>141.62</c:v>
                </c:pt>
                <c:pt idx="114">
                  <c:v>143</c:v>
                </c:pt>
                <c:pt idx="115">
                  <c:v>143.96</c:v>
                </c:pt>
                <c:pt idx="116">
                  <c:v>144.26</c:v>
                </c:pt>
                <c:pt idx="117">
                  <c:v>144.69999999999999</c:v>
                </c:pt>
                <c:pt idx="118">
                  <c:v>145.13999999999999</c:v>
                </c:pt>
                <c:pt idx="119">
                  <c:v>145.77000000000001</c:v>
                </c:pt>
                <c:pt idx="120">
                  <c:v>146.38</c:v>
                </c:pt>
                <c:pt idx="121">
                  <c:v>146.35</c:v>
                </c:pt>
                <c:pt idx="122">
                  <c:v>146.37</c:v>
                </c:pt>
                <c:pt idx="123">
                  <c:v>146.59</c:v>
                </c:pt>
                <c:pt idx="124">
                  <c:v>147.56</c:v>
                </c:pt>
                <c:pt idx="125">
                  <c:v>147.6</c:v>
                </c:pt>
                <c:pt idx="126">
                  <c:v>147.46</c:v>
                </c:pt>
                <c:pt idx="127">
                  <c:v>146.19</c:v>
                </c:pt>
                <c:pt idx="128">
                  <c:v>144.78</c:v>
                </c:pt>
                <c:pt idx="129">
                  <c:v>143.43</c:v>
                </c:pt>
                <c:pt idx="130">
                  <c:v>142.72</c:v>
                </c:pt>
                <c:pt idx="131">
                  <c:v>142.22</c:v>
                </c:pt>
                <c:pt idx="132">
                  <c:v>141.87</c:v>
                </c:pt>
                <c:pt idx="133">
                  <c:v>141.52000000000001</c:v>
                </c:pt>
                <c:pt idx="134">
                  <c:v>141.19999999999999</c:v>
                </c:pt>
              </c:numCache>
            </c:numRef>
          </c:yVal>
          <c:smooth val="0"/>
          <c:extLst>
            <c:ext xmlns:c16="http://schemas.microsoft.com/office/drawing/2014/chart" uri="{C3380CC4-5D6E-409C-BE32-E72D297353CC}">
              <c16:uniqueId val="{00000000-ED56-49A8-927F-CF5FFF7C487E}"/>
            </c:ext>
          </c:extLst>
        </c:ser>
        <c:dLbls>
          <c:showLegendKey val="0"/>
          <c:showVal val="0"/>
          <c:showCatName val="0"/>
          <c:showSerName val="0"/>
          <c:showPercent val="0"/>
          <c:showBubbleSize val="0"/>
        </c:dLbls>
        <c:axId val="153235840"/>
        <c:axId val="153237376"/>
      </c:scatterChart>
      <c:valAx>
        <c:axId val="153235840"/>
        <c:scaling>
          <c:orientation val="minMax"/>
          <c:max val="2011"/>
          <c:min val="20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TW"/>
          </a:p>
        </c:txPr>
        <c:crossAx val="153237376"/>
        <c:crosses val="autoZero"/>
        <c:crossBetween val="midCat"/>
        <c:majorUnit val="1"/>
        <c:minorUnit val="0.4"/>
      </c:valAx>
      <c:valAx>
        <c:axId val="153237376"/>
        <c:scaling>
          <c:orientation val="minMax"/>
          <c:max val="220"/>
          <c:min val="80"/>
        </c:scaling>
        <c:delete val="0"/>
        <c:axPos val="l"/>
        <c:majorGridlines>
          <c:spPr>
            <a:ln>
              <a:solidFill>
                <a:schemeClr val="bg1">
                  <a:lumMod val="85000"/>
                </a:schemeClr>
              </a:solid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zh-TW"/>
          </a:p>
        </c:txPr>
        <c:crossAx val="153235840"/>
        <c:crosses val="autoZero"/>
        <c:crossBetween val="midCat"/>
        <c:majorUnit val="20"/>
        <c:minorUnit val="10"/>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r>
              <a:rPr lang="en-US" dirty="0" smtClean="0"/>
              <a:t>This is perhaps the most important of the macro chapters.  It develops the model of aggregate demand and aggregate supply, a paradigm that is widely used by many economists, policymakers, journalists, and business people.  Mastering this chapter will give students much insight into how the world works, and will make the following two chapters easier to learn.   </a:t>
            </a:r>
          </a:p>
          <a:p>
            <a:endParaRPr lang="en-US" dirty="0" smtClean="0"/>
          </a:p>
          <a:p>
            <a:r>
              <a:rPr lang="en-US" dirty="0" smtClean="0"/>
              <a:t>Most students find this to be one of the most challenging chapters in the textbook.  However, much of the material here should be familiar from previous chapters—e.g., the Classical Dichotomy, the relationship between investment and interest rates, the relationship between net exports and the exchange rate.  This chapter brings together much of this familiar material in a new context, which allows us to address new and important questions, such as:  what causes recessions, and what can policymakers do to alleviate recessions?</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3DE3C9-13FA-42A6-965C-448B7E7CA0FF}" type="slidenum">
              <a:rPr lang="en-US" smtClean="0"/>
              <a:pPr eaLnBrk="1" hangingPunct="1"/>
              <a:t>15</a:t>
            </a:fld>
            <a:endParaRPr lang="en-US" smtClean="0"/>
          </a:p>
        </p:txBody>
      </p:sp>
      <p:sp>
        <p:nvSpPr>
          <p:cNvPr id="798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3BE4AE3-34D3-4AD2-8150-69433D6E22B0}" type="slidenum">
              <a:rPr lang="en-US" sz="1200">
                <a:cs typeface="Arial" charset="0"/>
              </a:rPr>
              <a:pPr algn="r" eaLnBrk="1" hangingPunct="1"/>
              <a:t>15</a:t>
            </a:fld>
            <a:endParaRPr lang="en-US" sz="1200">
              <a:cs typeface="Arial" charset="0"/>
            </a:endParaRPr>
          </a:p>
        </p:txBody>
      </p:sp>
      <p:sp>
        <p:nvSpPr>
          <p:cNvPr id="79876" name="Rectangle 2"/>
          <p:cNvSpPr>
            <a:spLocks noGrp="1" noRot="1" noChangeAspect="1" noChangeArrowheads="1" noTextEdit="1"/>
          </p:cNvSpPr>
          <p:nvPr>
            <p:ph type="sldImg"/>
          </p:nvPr>
        </p:nvSpPr>
        <p:spPr>
          <a:xfrm>
            <a:off x="1144588" y="534988"/>
            <a:ext cx="4572000" cy="3429000"/>
          </a:xfrm>
          <a:ln/>
        </p:spPr>
      </p:sp>
      <p:sp>
        <p:nvSpPr>
          <p:cNvPr id="798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As in previous chapters, “g&amp;s” stands for “goods and services.”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D69A42-5B09-4937-8ED5-8B40905B1319}" type="slidenum">
              <a:rPr lang="en-US" smtClean="0"/>
              <a:pPr eaLnBrk="1" hangingPunct="1"/>
              <a:t>16</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6E380A4-FAD4-4D34-B3AF-2DBD1AA285B9}" type="slidenum">
              <a:rPr lang="en-US" sz="1200">
                <a:cs typeface="Arial" charset="0"/>
              </a:rPr>
              <a:pPr algn="r" eaLnBrk="1" hangingPunct="1"/>
              <a:t>16</a:t>
            </a:fld>
            <a:endParaRPr lang="en-US" sz="1200">
              <a:cs typeface="Arial" charset="0"/>
            </a:endParaRPr>
          </a:p>
        </p:txBody>
      </p:sp>
      <p:sp>
        <p:nvSpPr>
          <p:cNvPr id="80900" name="Rectangle 2"/>
          <p:cNvSpPr>
            <a:spLocks noGrp="1" noRot="1" noChangeAspect="1" noChangeArrowheads="1" noTextEdit="1"/>
          </p:cNvSpPr>
          <p:nvPr>
            <p:ph type="sldImg"/>
          </p:nvPr>
        </p:nvSpPr>
        <p:spPr>
          <a:xfrm>
            <a:off x="1144588"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Note:  the wealth effect concerns the impact of a change in P on wealth, not on income.  When P falls, we are implicitly assuming that people’s real incomes are unchanged, and we are only considering the impact of the change in their real wealth on their consumption spending. </a:t>
            </a:r>
          </a:p>
          <a:p>
            <a:pPr eaLnBrk="1" hangingPunct="1"/>
            <a:endParaRPr lang="en-US" dirty="0" smtClean="0"/>
          </a:p>
          <a:p>
            <a:pPr eaLnBrk="1" hangingPunct="1"/>
            <a:r>
              <a:rPr lang="en-US" dirty="0" smtClean="0"/>
              <a:t>After all text on this slide has appeared, you might tell your students that this effect works in reverse, too:  increase in P declines real wealth, which causes consumption to drop.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335256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are holding real income (and everything else) constant. </a:t>
            </a:r>
          </a:p>
          <a:p>
            <a:endParaRPr lang="en-US" dirty="0" smtClean="0"/>
          </a:p>
          <a:p>
            <a:r>
              <a:rPr lang="en-US" dirty="0" smtClean="0"/>
              <a:t>At this point, some students will not understand why an increase in household demand for bonds causes interest rates to fall.  If you wish, you can explain it now, or you can tell them not to worry about it for now—it will be covered in more detail in the following chapter (in the section on the Liquidity Preference Theory). </a:t>
            </a:r>
          </a:p>
          <a:p>
            <a:endParaRPr lang="en-US" dirty="0" smtClean="0"/>
          </a:p>
          <a:p>
            <a:r>
              <a:rPr lang="en-US" dirty="0" smtClean="0"/>
              <a:t>After all the text on this slide has appeared, you might tell your students that the interest-rate effect also works in reverse:  an increase in P causes an increase in interest rates, which decreases investment.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1481264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the exchange-rate effect also works in reverse:  An increase in P causes interest rates and exchange rates to increase, which decreases NX:  </a:t>
            </a:r>
          </a:p>
          <a:p>
            <a:r>
              <a:rPr lang="en-US" dirty="0" smtClean="0"/>
              <a:t>Suppose P rises:</a:t>
            </a:r>
            <a:r>
              <a:rPr lang="en-US" baseline="0" dirty="0" smtClean="0"/>
              <a:t> </a:t>
            </a:r>
            <a:r>
              <a:rPr lang="en-US" dirty="0" smtClean="0"/>
              <a:t>U.S. interest rates rise (the interest-rate effect);</a:t>
            </a:r>
            <a:r>
              <a:rPr lang="en-US" baseline="0" dirty="0" smtClean="0"/>
              <a:t> </a:t>
            </a:r>
            <a:r>
              <a:rPr lang="en-US" dirty="0" smtClean="0"/>
              <a:t>Foreign investors desire more U.S. bonds;</a:t>
            </a:r>
            <a:r>
              <a:rPr lang="en-US" baseline="0" dirty="0" smtClean="0"/>
              <a:t> </a:t>
            </a:r>
            <a:r>
              <a:rPr lang="en-US" dirty="0" smtClean="0"/>
              <a:t>Higher demand for $ in foreign exchange market;</a:t>
            </a:r>
            <a:r>
              <a:rPr lang="en-US" baseline="0" dirty="0" smtClean="0"/>
              <a:t> </a:t>
            </a:r>
            <a:r>
              <a:rPr lang="en-US" dirty="0" smtClean="0"/>
              <a:t>U.S. exchange rate appreciates;</a:t>
            </a:r>
            <a:r>
              <a:rPr lang="en-US" baseline="0" dirty="0" smtClean="0"/>
              <a:t> </a:t>
            </a:r>
            <a:r>
              <a:rPr lang="en-US" dirty="0" smtClean="0"/>
              <a:t>U.S. exports more expensive to people abroad, imports cheaper to U.S. residents. Result:  NX falls.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2796987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0BCF55-13DF-434A-9DD6-3C03FE3B3F6F}" type="slidenum">
              <a:rPr lang="en-US" smtClean="0"/>
              <a:pPr eaLnBrk="1" hangingPunct="1"/>
              <a:t>20</a:t>
            </a:fld>
            <a:endParaRPr lang="en-US" smtClean="0"/>
          </a:p>
        </p:txBody>
      </p:sp>
      <p:sp>
        <p:nvSpPr>
          <p:cNvPr id="849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E72E463-EA39-4A14-B557-9758CAC6A09D}" type="slidenum">
              <a:rPr lang="en-US" sz="1200">
                <a:cs typeface="Arial" charset="0"/>
              </a:rPr>
              <a:pPr algn="r" eaLnBrk="1" hangingPunct="1"/>
              <a:t>20</a:t>
            </a:fld>
            <a:endParaRPr lang="en-US" sz="1200">
              <a:cs typeface="Arial" charset="0"/>
            </a:endParaRPr>
          </a:p>
        </p:txBody>
      </p:sp>
      <p:sp>
        <p:nvSpPr>
          <p:cNvPr id="84996" name="Rectangle 2"/>
          <p:cNvSpPr>
            <a:spLocks noGrp="1" noRot="1" noChangeAspect="1" noChangeArrowheads="1" noTextEdit="1"/>
          </p:cNvSpPr>
          <p:nvPr>
            <p:ph type="sldImg"/>
          </p:nvPr>
        </p:nvSpPr>
        <p:spPr>
          <a:xfrm>
            <a:off x="1144588" y="534988"/>
            <a:ext cx="4572000" cy="3429000"/>
          </a:xfrm>
          <a:ln/>
        </p:spPr>
      </p:sp>
      <p:sp>
        <p:nvSpPr>
          <p:cNvPr id="849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smtClean="0"/>
              <a:t>Note that the red arrow is not </a:t>
            </a:r>
            <a:r>
              <a:rPr lang="en-US" u="sng" dirty="0" smtClean="0"/>
              <a:t>equal</a:t>
            </a:r>
            <a:r>
              <a:rPr lang="en-US" dirty="0" smtClean="0"/>
              <a:t> to the fall in C, but rather to the fall in demand due to the fall in C.  The difference is due to the Keynesian multiplier:  the initial fall in C causes a fall in Y, which causes a further (but smaller) fall in C, which causes a further (but smaller) fall in Y, and so forth.  It might not be appropriate to cover the Keynesian multiplier at this point—it will be discussed in the following chapter—but mentioning that the red arrow is not the same as the fall in C might prevent students from learning something they will later have to unlearn.  Similarly, the green arrow represents not the fall in I, but the fall in demand due to the fall in I.  And similarly for the brown arrow and NX.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4AE6D6-0D51-425A-92E3-90D7792CEDEB}" type="slidenum">
              <a:rPr lang="en-US" smtClean="0"/>
              <a:pPr eaLnBrk="1" hangingPunct="1"/>
              <a:t>21</a:t>
            </a:fld>
            <a:endParaRPr lang="en-US" smtClean="0"/>
          </a:p>
        </p:txBody>
      </p:sp>
      <p:sp>
        <p:nvSpPr>
          <p:cNvPr id="860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22FA991-0948-4145-9F84-038DE76912AC}" type="slidenum">
              <a:rPr lang="en-US" sz="1200">
                <a:cs typeface="Arial" charset="0"/>
              </a:rPr>
              <a:pPr algn="r" eaLnBrk="1" hangingPunct="1"/>
              <a:t>21</a:t>
            </a:fld>
            <a:endParaRPr lang="en-US" sz="1200">
              <a:cs typeface="Arial" charset="0"/>
            </a:endParaRPr>
          </a:p>
        </p:txBody>
      </p:sp>
      <p:sp>
        <p:nvSpPr>
          <p:cNvPr id="86020" name="Rectangle 2"/>
          <p:cNvSpPr>
            <a:spLocks noGrp="1" noRot="1" noChangeAspect="1" noChangeArrowheads="1" noTextEdit="1"/>
          </p:cNvSpPr>
          <p:nvPr>
            <p:ph type="sldImg"/>
          </p:nvPr>
        </p:nvSpPr>
        <p:spPr>
          <a:xfrm>
            <a:off x="1144588" y="534988"/>
            <a:ext cx="4572000" cy="3429000"/>
          </a:xfrm>
          <a:ln/>
        </p:spPr>
      </p:sp>
      <p:sp>
        <p:nvSpPr>
          <p:cNvPr id="860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A change in P won’t shift the AD curve, but will cause a movement along the AD curve.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probably o mention that any changes leading to increasing C, I, G, or NX lead to an increase in  AD (so the AD curve shifts right)</a:t>
            </a:r>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1820614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28805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Suggestion:  Have your students draw a separate diagram of the AD curve for each scenario and show on the diagram what happens to the curve.</a:t>
            </a:r>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1989836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83C799-B46F-4ECC-B55C-ED6AA8D43F37}" type="slidenum">
              <a:rPr lang="en-US" smtClean="0"/>
              <a:pPr eaLnBrk="1" hangingPunct="1"/>
              <a:t>26</a:t>
            </a:fld>
            <a:endParaRPr lang="en-US" smtClean="0"/>
          </a:p>
        </p:txBody>
      </p:sp>
      <p:sp>
        <p:nvSpPr>
          <p:cNvPr id="911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378C721-09FD-4DB2-A7C5-7136D12A0879}" type="slidenum">
              <a:rPr lang="en-US" sz="1200">
                <a:cs typeface="Arial" charset="0"/>
              </a:rPr>
              <a:pPr algn="r" eaLnBrk="1" hangingPunct="1"/>
              <a:t>26</a:t>
            </a:fld>
            <a:endParaRPr lang="en-US" sz="1200">
              <a:cs typeface="Arial" charset="0"/>
            </a:endParaRPr>
          </a:p>
        </p:txBody>
      </p:sp>
      <p:sp>
        <p:nvSpPr>
          <p:cNvPr id="91140" name="Rectangle 2"/>
          <p:cNvSpPr>
            <a:spLocks noGrp="1" noRot="1" noChangeAspect="1" noChangeArrowheads="1" noTextEdit="1"/>
          </p:cNvSpPr>
          <p:nvPr>
            <p:ph type="sldImg"/>
          </p:nvPr>
        </p:nvSpPr>
        <p:spPr>
          <a:xfrm>
            <a:off x="1144588" y="534988"/>
            <a:ext cx="4572000" cy="3429000"/>
          </a:xfrm>
          <a:ln/>
        </p:spPr>
      </p:sp>
      <p:sp>
        <p:nvSpPr>
          <p:cNvPr id="911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AF6FA6-0966-4B7A-A60C-24BF519E4751}" type="slidenum">
              <a:rPr lang="en-US" smtClean="0"/>
              <a:pPr eaLnBrk="1" hangingPunct="1"/>
              <a:t>27</a:t>
            </a:fld>
            <a:endParaRPr lang="en-US" smtClean="0"/>
          </a:p>
        </p:txBody>
      </p:sp>
      <p:sp>
        <p:nvSpPr>
          <p:cNvPr id="921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ADC855C-0C18-4CB8-8CA4-B2EC21462B2A}" type="slidenum">
              <a:rPr lang="en-US" sz="1200">
                <a:cs typeface="Arial" charset="0"/>
              </a:rPr>
              <a:pPr algn="r" eaLnBrk="1" hangingPunct="1"/>
              <a:t>27</a:t>
            </a:fld>
            <a:endParaRPr lang="en-US" sz="1200">
              <a:cs typeface="Arial" charset="0"/>
            </a:endParaRPr>
          </a:p>
        </p:txBody>
      </p:sp>
      <p:sp>
        <p:nvSpPr>
          <p:cNvPr id="92164" name="Rectangle 2"/>
          <p:cNvSpPr>
            <a:spLocks noGrp="1" noRot="1" noChangeAspect="1" noChangeArrowheads="1" noTextEdit="1"/>
          </p:cNvSpPr>
          <p:nvPr>
            <p:ph type="sldImg"/>
          </p:nvPr>
        </p:nvSpPr>
        <p:spPr>
          <a:xfrm>
            <a:off x="1144588" y="534988"/>
            <a:ext cx="4572000" cy="3429000"/>
          </a:xfrm>
          <a:ln/>
        </p:spPr>
      </p:sp>
      <p:sp>
        <p:nvSpPr>
          <p:cNvPr id="9216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smtClean="0"/>
              <a:t>The book does not use the notation Y</a:t>
            </a:r>
            <a:r>
              <a:rPr lang="en-US" baseline="-25000" dirty="0" smtClean="0"/>
              <a:t>N</a:t>
            </a:r>
            <a:r>
              <a:rPr lang="en-US" dirty="0" smtClean="0"/>
              <a:t>.  I use it here to keep the slides from getting too cluttered and to make it easier for students to take notes.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996CE1-133A-414A-BF06-5DC353E40A08}" type="slidenum">
              <a:rPr lang="en-US" smtClean="0"/>
              <a:pPr eaLnBrk="1" hangingPunct="1"/>
              <a:t>28</a:t>
            </a:fld>
            <a:endParaRPr lang="en-US" smtClean="0"/>
          </a:p>
        </p:txBody>
      </p:sp>
      <p:sp>
        <p:nvSpPr>
          <p:cNvPr id="93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55F0E53-4076-42DB-9A41-77AB792470DD}" type="slidenum">
              <a:rPr lang="en-US" sz="1200">
                <a:cs typeface="Arial" charset="0"/>
              </a:rPr>
              <a:pPr algn="r" eaLnBrk="1" hangingPunct="1"/>
              <a:t>28</a:t>
            </a:fld>
            <a:endParaRPr lang="en-US" sz="1200">
              <a:cs typeface="Arial" charset="0"/>
            </a:endParaRPr>
          </a:p>
        </p:txBody>
      </p:sp>
      <p:sp>
        <p:nvSpPr>
          <p:cNvPr id="93188" name="Rectangle 2"/>
          <p:cNvSpPr>
            <a:spLocks noGrp="1" noRot="1" noChangeAspect="1" noChangeArrowheads="1" noTextEdit="1"/>
          </p:cNvSpPr>
          <p:nvPr>
            <p:ph type="sldImg"/>
          </p:nvPr>
        </p:nvSpPr>
        <p:spPr>
          <a:xfrm>
            <a:off x="1144588" y="534988"/>
            <a:ext cx="4572000" cy="3429000"/>
          </a:xfrm>
          <a:ln/>
        </p:spPr>
      </p:sp>
      <p:sp>
        <p:nvSpPr>
          <p:cNvPr id="931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This is review from the chapter “Production and Growth.”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B8C8A9-477B-48C2-8C87-F4D89AE8E8A2}" type="slidenum">
              <a:rPr lang="en-US" smtClean="0"/>
              <a:pPr eaLnBrk="1" hangingPunct="1"/>
              <a:t>29</a:t>
            </a:fld>
            <a:endParaRPr lang="en-US" smtClean="0"/>
          </a:p>
        </p:txBody>
      </p:sp>
      <p:sp>
        <p:nvSpPr>
          <p:cNvPr id="942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4110075-01B0-445C-872D-27ED7348EFB8}" type="slidenum">
              <a:rPr lang="en-US" sz="1200">
                <a:cs typeface="Arial" charset="0"/>
              </a:rPr>
              <a:pPr algn="r" eaLnBrk="1" hangingPunct="1"/>
              <a:t>29</a:t>
            </a:fld>
            <a:endParaRPr lang="en-US" sz="1200">
              <a:cs typeface="Arial" charset="0"/>
            </a:endParaRPr>
          </a:p>
        </p:txBody>
      </p:sp>
      <p:sp>
        <p:nvSpPr>
          <p:cNvPr id="94212" name="Rectangle 2"/>
          <p:cNvSpPr>
            <a:spLocks noGrp="1" noRot="1" noChangeAspect="1" noChangeArrowheads="1" noTextEdit="1"/>
          </p:cNvSpPr>
          <p:nvPr>
            <p:ph type="sldImg"/>
          </p:nvPr>
        </p:nvSpPr>
        <p:spPr>
          <a:xfrm>
            <a:off x="1144588" y="534988"/>
            <a:ext cx="4572000" cy="3429000"/>
          </a:xfrm>
          <a:ln/>
        </p:spPr>
      </p:sp>
      <p:sp>
        <p:nvSpPr>
          <p:cNvPr id="942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L = labor; K = capital, H = human capital</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81680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might be worth mentioning that the change in weather patterns or reduction in imported resources would have to be reasonably long-lasting for the LRAS curve to shift.  Short-lived changes are more likely to affect SRAS than LRAS.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827413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054FD1-27C8-45ED-A11A-DCFEEBC01C08}" type="slidenum">
              <a:rPr lang="en-US" smtClean="0"/>
              <a:pPr eaLnBrk="1" hangingPunct="1"/>
              <a:t>32</a:t>
            </a:fld>
            <a:endParaRPr lang="en-US" smtClean="0"/>
          </a:p>
        </p:txBody>
      </p:sp>
      <p:sp>
        <p:nvSpPr>
          <p:cNvPr id="972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9ECD12A-69A0-4C33-AB65-73F4AF901423}" type="slidenum">
              <a:rPr lang="en-US" sz="1200">
                <a:cs typeface="Arial" charset="0"/>
              </a:rPr>
              <a:pPr algn="r" eaLnBrk="1" hangingPunct="1"/>
              <a:t>32</a:t>
            </a:fld>
            <a:endParaRPr lang="en-US" sz="1200">
              <a:cs typeface="Arial" charset="0"/>
            </a:endParaRPr>
          </a:p>
        </p:txBody>
      </p:sp>
      <p:sp>
        <p:nvSpPr>
          <p:cNvPr id="97284" name="Rectangle 2"/>
          <p:cNvSpPr>
            <a:spLocks noGrp="1" noRot="1" noChangeAspect="1" noChangeArrowheads="1" noTextEdit="1"/>
          </p:cNvSpPr>
          <p:nvPr>
            <p:ph type="sldImg"/>
          </p:nvPr>
        </p:nvSpPr>
        <p:spPr>
          <a:xfrm>
            <a:off x="1144588" y="534988"/>
            <a:ext cx="4572000" cy="3429000"/>
          </a:xfrm>
          <a:ln/>
        </p:spPr>
      </p:sp>
      <p:sp>
        <p:nvSpPr>
          <p:cNvPr id="972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In the following chapter, it will be more clear why money supply growth shifts the AD curve rightward.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B281A4-7BE0-46F6-9642-B320E060E03F}" type="slidenum">
              <a:rPr lang="en-US" smtClean="0"/>
              <a:pPr eaLnBrk="1" hangingPunct="1"/>
              <a:t>33</a:t>
            </a:fld>
            <a:endParaRPr lang="en-US" smtClean="0"/>
          </a:p>
        </p:txBody>
      </p:sp>
      <p:sp>
        <p:nvSpPr>
          <p:cNvPr id="983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619C3D8-61B5-40D6-B858-DDCD2A7979A9}" type="slidenum">
              <a:rPr lang="en-US" sz="1200">
                <a:cs typeface="Arial" charset="0"/>
              </a:rPr>
              <a:pPr algn="r" eaLnBrk="1" hangingPunct="1"/>
              <a:t>33</a:t>
            </a:fld>
            <a:endParaRPr lang="en-US" sz="1200">
              <a:cs typeface="Arial" charset="0"/>
            </a:endParaRPr>
          </a:p>
        </p:txBody>
      </p:sp>
      <p:sp>
        <p:nvSpPr>
          <p:cNvPr id="98308" name="Rectangle 2"/>
          <p:cNvSpPr>
            <a:spLocks noGrp="1" noRot="1" noChangeAspect="1" noChangeArrowheads="1" noTextEdit="1"/>
          </p:cNvSpPr>
          <p:nvPr>
            <p:ph type="sldImg"/>
          </p:nvPr>
        </p:nvSpPr>
        <p:spPr>
          <a:xfrm>
            <a:off x="1144588" y="534988"/>
            <a:ext cx="4572000" cy="3429000"/>
          </a:xfrm>
          <a:ln/>
        </p:spPr>
      </p:sp>
      <p:sp>
        <p:nvSpPr>
          <p:cNvPr id="983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5E0D76-49E0-4B28-BB32-D936F4B9D9E0}" type="slidenum">
              <a:rPr lang="en-US" smtClean="0"/>
              <a:pPr eaLnBrk="1" hangingPunct="1"/>
              <a:t>34</a:t>
            </a:fld>
            <a:endParaRPr lang="en-US" smtClean="0"/>
          </a:p>
        </p:txBody>
      </p:sp>
      <p:sp>
        <p:nvSpPr>
          <p:cNvPr id="993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0D327D1-96B2-4DEF-82AF-789D456801B4}" type="slidenum">
              <a:rPr lang="en-US" sz="1200">
                <a:cs typeface="Arial" charset="0"/>
              </a:rPr>
              <a:pPr algn="r" eaLnBrk="1" hangingPunct="1"/>
              <a:t>34</a:t>
            </a:fld>
            <a:endParaRPr lang="en-US" sz="1200">
              <a:cs typeface="Arial" charset="0"/>
            </a:endParaRPr>
          </a:p>
        </p:txBody>
      </p:sp>
      <p:sp>
        <p:nvSpPr>
          <p:cNvPr id="99332" name="Rectangle 2"/>
          <p:cNvSpPr>
            <a:spLocks noGrp="1" noRot="1" noChangeAspect="1" noChangeArrowheads="1" noTextEdit="1"/>
          </p:cNvSpPr>
          <p:nvPr>
            <p:ph type="sldImg"/>
          </p:nvPr>
        </p:nvSpPr>
        <p:spPr>
          <a:xfrm>
            <a:off x="1144588" y="534988"/>
            <a:ext cx="4572000" cy="3429000"/>
          </a:xfrm>
          <a:ln/>
        </p:spPr>
      </p:sp>
      <p:sp>
        <p:nvSpPr>
          <p:cNvPr id="993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Before introducing the three theories of short-run aggregate supply, it’s worth taking a moment to show students why the slope of SRAS is critically important in the theory of economic fluctuations.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Explaining these fluctuations is difficult, and the theory of economic fluctuations is controversial.  </a:t>
            </a:r>
          </a:p>
          <a:p>
            <a:r>
              <a:rPr lang="en-US" dirty="0" smtClean="0"/>
              <a:t>Most economists use the model of aggregate demand and aggregate supply to study fluctuations. This model differs from the classical economic theories economists use to explain the long run.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082398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Each of these theories provides a reason why the aggregate supply curve might have a positive slope in the short run.  </a:t>
            </a:r>
          </a:p>
          <a:p>
            <a:pPr eaLnBrk="1" hangingPunct="1"/>
            <a:endParaRPr lang="en-US" dirty="0" smtClean="0"/>
          </a:p>
          <a:p>
            <a:pPr eaLnBrk="1" hangingPunct="1"/>
            <a:r>
              <a:rPr lang="en-US" dirty="0" smtClean="0"/>
              <a:t>It would be most helpful if students carefully read this section of the chapter!</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4158523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2229451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P &gt; PE” means “If the actual price level turns out to be higher than the price level firms had expected...”</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2229451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703578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1995554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remarks are not officially part of the textbook and therefore not supported in the study guide or test bank.  </a:t>
            </a:r>
          </a:p>
          <a:p>
            <a:endParaRPr lang="en-US" dirty="0" smtClean="0"/>
          </a:p>
          <a:p>
            <a:pPr eaLnBrk="1" hangingPunct="1"/>
            <a:r>
              <a:rPr lang="en-US" dirty="0" smtClean="0"/>
              <a:t>Of the three theories, this one seems the least plausible.  Firms certainly have a strong incentive to not mistake a general price increase for a relative price increase.  And information about the price level is costless and available with only a short lag (especially the CPI, which is published monthly and very widely reported the moment it comes out).  </a:t>
            </a:r>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740112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Economists debate which of these theories is correct.  It’s possible that each of them contains some element of truth.  </a:t>
            </a:r>
          </a:p>
          <a:p>
            <a:pPr eaLnBrk="1" hangingPunct="1"/>
            <a:endParaRPr lang="en-US" dirty="0" smtClean="0"/>
          </a:p>
          <a:p>
            <a:pPr eaLnBrk="1" hangingPunct="1"/>
            <a:r>
              <a:rPr lang="en-US" dirty="0" smtClean="0"/>
              <a:t>For our purposes here, the similarities between these theories are more important than their differences:  all three imply that output deviates from its long-run level (the “natural rate of output”) when the price level (</a:t>
            </a:r>
            <a:r>
              <a:rPr lang="en-US" b="1" i="1" dirty="0" smtClean="0"/>
              <a:t>P</a:t>
            </a:r>
            <a:r>
              <a:rPr lang="en-US" dirty="0" smtClean="0"/>
              <a:t>) deviates from the level people had expected (</a:t>
            </a:r>
            <a:r>
              <a:rPr lang="en-US" sz="1100" b="1" i="1" dirty="0" smtClean="0"/>
              <a:t>P</a:t>
            </a:r>
            <a:r>
              <a:rPr lang="en-US" sz="1100" b="1" baseline="-25000" dirty="0" smtClean="0"/>
              <a:t>E</a:t>
            </a:r>
            <a:r>
              <a:rPr lang="en-US" dirty="0" smtClean="0"/>
              <a:t>).  </a:t>
            </a:r>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94700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298F30-E3A3-4005-8B3B-38ADC30FC179}" type="slidenum">
              <a:rPr lang="en-US" smtClean="0"/>
              <a:pPr eaLnBrk="1" hangingPunct="1"/>
              <a:t>42</a:t>
            </a:fld>
            <a:endParaRPr lang="en-US" smtClean="0"/>
          </a:p>
        </p:txBody>
      </p:sp>
      <p:sp>
        <p:nvSpPr>
          <p:cNvPr id="1075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57355DA-3066-4B9D-9215-2122C0B3DBF7}" type="slidenum">
              <a:rPr lang="en-US" sz="1200">
                <a:cs typeface="Arial" charset="0"/>
              </a:rPr>
              <a:pPr algn="r" eaLnBrk="1" hangingPunct="1"/>
              <a:t>42</a:t>
            </a:fld>
            <a:endParaRPr lang="en-US" sz="1200">
              <a:cs typeface="Arial" charset="0"/>
            </a:endParaRPr>
          </a:p>
        </p:txBody>
      </p:sp>
      <p:sp>
        <p:nvSpPr>
          <p:cNvPr id="107524" name="Rectangle 2"/>
          <p:cNvSpPr>
            <a:spLocks noGrp="1" noRot="1" noChangeAspect="1" noChangeArrowheads="1" noTextEdit="1"/>
          </p:cNvSpPr>
          <p:nvPr>
            <p:ph type="sldImg"/>
          </p:nvPr>
        </p:nvSpPr>
        <p:spPr>
          <a:xfrm>
            <a:off x="1144588" y="534988"/>
            <a:ext cx="4572000" cy="3429000"/>
          </a:xfrm>
          <a:ln/>
        </p:spPr>
      </p:sp>
      <p:sp>
        <p:nvSpPr>
          <p:cNvPr id="1075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smtClean="0"/>
              <a:t>The preceding slide introduced an equation of aggregate supply that shows how output deviates from full-employment when the actual price level is different than expected.  </a:t>
            </a:r>
          </a:p>
          <a:p>
            <a:pPr eaLnBrk="1" hangingPunct="1"/>
            <a:endParaRPr lang="en-US" dirty="0" smtClean="0"/>
          </a:p>
          <a:p>
            <a:pPr eaLnBrk="1" hangingPunct="1"/>
            <a:r>
              <a:rPr lang="en-US" dirty="0" smtClean="0"/>
              <a:t>This slide illustrates these concepts using a graph.  </a:t>
            </a:r>
          </a:p>
          <a:p>
            <a:pPr eaLnBrk="1" hangingPunct="1"/>
            <a:endParaRPr lang="en-US" dirty="0" smtClean="0"/>
          </a:p>
          <a:p>
            <a:pPr eaLnBrk="1" hangingPunct="1"/>
            <a:r>
              <a:rPr lang="en-US" dirty="0" smtClean="0"/>
              <a:t>When  </a:t>
            </a:r>
            <a:r>
              <a:rPr lang="en-US" b="1" i="1" dirty="0" smtClean="0"/>
              <a:t>P</a:t>
            </a:r>
            <a:r>
              <a:rPr lang="en-US" dirty="0" smtClean="0"/>
              <a:t> = </a:t>
            </a:r>
            <a:r>
              <a:rPr lang="en-US" b="1" i="1" dirty="0" smtClean="0"/>
              <a:t>P</a:t>
            </a:r>
            <a:r>
              <a:rPr lang="en-US" b="1" baseline="-25000" dirty="0" smtClean="0"/>
              <a:t>E</a:t>
            </a:r>
            <a:r>
              <a:rPr lang="en-US" dirty="0" smtClean="0"/>
              <a:t>,  </a:t>
            </a:r>
            <a:r>
              <a:rPr lang="en-US" b="1" i="1" dirty="0" smtClean="0"/>
              <a:t>Y</a:t>
            </a:r>
            <a:r>
              <a:rPr lang="en-US" dirty="0" smtClean="0"/>
              <a:t> = </a:t>
            </a:r>
            <a:r>
              <a:rPr lang="en-US" b="1" i="1" dirty="0" smtClean="0"/>
              <a:t>Y</a:t>
            </a:r>
            <a:r>
              <a:rPr lang="en-US" b="1" baseline="-25000" dirty="0" smtClean="0"/>
              <a:t>N</a:t>
            </a:r>
            <a:endParaRPr lang="en-US" dirty="0" smtClean="0"/>
          </a:p>
          <a:p>
            <a:pPr eaLnBrk="1" hangingPunct="1"/>
            <a:endParaRPr lang="en-US" dirty="0" smtClean="0"/>
          </a:p>
          <a:p>
            <a:pPr eaLnBrk="1" hangingPunct="1"/>
            <a:r>
              <a:rPr lang="en-US" dirty="0" smtClean="0"/>
              <a:t>When  </a:t>
            </a:r>
            <a:r>
              <a:rPr lang="en-US" b="1" i="1" dirty="0" smtClean="0"/>
              <a:t>P</a:t>
            </a:r>
            <a:r>
              <a:rPr lang="en-US" dirty="0" smtClean="0"/>
              <a:t> &lt; </a:t>
            </a:r>
            <a:r>
              <a:rPr lang="en-US" b="1" i="1" dirty="0" smtClean="0"/>
              <a:t>P</a:t>
            </a:r>
            <a:r>
              <a:rPr lang="en-US" b="1" baseline="-25000" dirty="0" smtClean="0"/>
              <a:t>E</a:t>
            </a:r>
            <a:r>
              <a:rPr lang="en-US" dirty="0" smtClean="0"/>
              <a:t>,  </a:t>
            </a:r>
            <a:r>
              <a:rPr lang="en-US" b="1" i="1" dirty="0" smtClean="0"/>
              <a:t>Y</a:t>
            </a:r>
            <a:r>
              <a:rPr lang="en-US" dirty="0" smtClean="0"/>
              <a:t> &lt; </a:t>
            </a:r>
            <a:r>
              <a:rPr lang="en-US" b="1" i="1" dirty="0" smtClean="0"/>
              <a:t>Y</a:t>
            </a:r>
            <a:r>
              <a:rPr lang="en-US" b="1" baseline="-25000" dirty="0" smtClean="0"/>
              <a:t>N</a:t>
            </a:r>
            <a:endParaRPr lang="en-US" dirty="0" smtClean="0"/>
          </a:p>
          <a:p>
            <a:pPr eaLnBrk="1" hangingPunct="1"/>
            <a:endParaRPr lang="en-US" dirty="0" smtClean="0"/>
          </a:p>
          <a:p>
            <a:pPr eaLnBrk="1" hangingPunct="1"/>
            <a:r>
              <a:rPr lang="en-US" dirty="0" smtClean="0"/>
              <a:t>When  </a:t>
            </a:r>
            <a:r>
              <a:rPr lang="en-US" b="1" i="1" dirty="0" smtClean="0"/>
              <a:t>P</a:t>
            </a:r>
            <a:r>
              <a:rPr lang="en-US" dirty="0" smtClean="0"/>
              <a:t> &gt; </a:t>
            </a:r>
            <a:r>
              <a:rPr lang="en-US" b="1" i="1" dirty="0" smtClean="0"/>
              <a:t>P</a:t>
            </a:r>
            <a:r>
              <a:rPr lang="en-US" b="1" baseline="-25000" dirty="0" smtClean="0"/>
              <a:t>E</a:t>
            </a:r>
            <a:r>
              <a:rPr lang="en-US" dirty="0" smtClean="0"/>
              <a:t>,  </a:t>
            </a:r>
            <a:r>
              <a:rPr lang="en-US" b="1" i="1" dirty="0" smtClean="0"/>
              <a:t>Y</a:t>
            </a:r>
            <a:r>
              <a:rPr lang="en-US" dirty="0" smtClean="0"/>
              <a:t> &gt; </a:t>
            </a:r>
            <a:r>
              <a:rPr lang="en-US" b="1" i="1" dirty="0" smtClean="0"/>
              <a:t>Y</a:t>
            </a:r>
            <a:r>
              <a:rPr lang="en-US" b="1" baseline="-25000" dirty="0" smtClean="0"/>
              <a:t>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17402490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29849C-3C9A-4853-A303-9D0483BDF618}" type="slidenum">
              <a:rPr lang="en-US" smtClean="0"/>
              <a:pPr eaLnBrk="1" hangingPunct="1"/>
              <a:t>44</a:t>
            </a:fld>
            <a:endParaRPr lang="en-US" smtClean="0"/>
          </a:p>
        </p:txBody>
      </p:sp>
      <p:sp>
        <p:nvSpPr>
          <p:cNvPr id="1095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A2E59FD-A11A-47BE-AA37-77333BC6CF58}" type="slidenum">
              <a:rPr lang="en-US" sz="1200">
                <a:cs typeface="Arial" charset="0"/>
              </a:rPr>
              <a:pPr algn="r" eaLnBrk="1" hangingPunct="1"/>
              <a:t>44</a:t>
            </a:fld>
            <a:endParaRPr lang="en-US" sz="1200">
              <a:cs typeface="Arial" charset="0"/>
            </a:endParaRPr>
          </a:p>
        </p:txBody>
      </p:sp>
      <p:sp>
        <p:nvSpPr>
          <p:cNvPr id="109572" name="Rectangle 2"/>
          <p:cNvSpPr>
            <a:spLocks noGrp="1" noRot="1" noChangeAspect="1" noChangeArrowheads="1" noTextEdit="1"/>
          </p:cNvSpPr>
          <p:nvPr>
            <p:ph type="sldImg"/>
          </p:nvPr>
        </p:nvSpPr>
        <p:spPr>
          <a:xfrm>
            <a:off x="1144588" y="534988"/>
            <a:ext cx="4572000" cy="3429000"/>
          </a:xfrm>
          <a:ln/>
        </p:spPr>
      </p:sp>
      <p:sp>
        <p:nvSpPr>
          <p:cNvPr id="1095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Notice that when the price level equals the expected price level, output is equal to its long-run value, the natural rate of output.  </a:t>
            </a:r>
          </a:p>
          <a:p>
            <a:pPr eaLnBrk="1" hangingPunct="1"/>
            <a:endParaRPr lang="en-US" smtClean="0"/>
          </a:p>
          <a:p>
            <a:pPr eaLnBrk="1" hangingPunct="1"/>
            <a:r>
              <a:rPr lang="en-US" smtClean="0"/>
              <a:t>Interpretation:  </a:t>
            </a:r>
          </a:p>
          <a:p>
            <a:pPr eaLnBrk="1" hangingPunct="1"/>
            <a:endParaRPr lang="en-US" smtClean="0"/>
          </a:p>
          <a:p>
            <a:pPr eaLnBrk="1" hangingPunct="1"/>
            <a:r>
              <a:rPr lang="en-US" smtClean="0"/>
              <a:t>In the short run, people may be fooled about the price level, or they may be locked into wages or prices that were set before they knew what the price level would actually be.  Hence, in the short run, </a:t>
            </a:r>
            <a:r>
              <a:rPr lang="en-US" b="1" i="1" smtClean="0"/>
              <a:t>P</a:t>
            </a:r>
            <a:r>
              <a:rPr lang="en-US" smtClean="0"/>
              <a:t> may differ from </a:t>
            </a:r>
            <a:r>
              <a:rPr lang="en-US" sz="1100" b="1" i="1" smtClean="0"/>
              <a:t>P</a:t>
            </a:r>
            <a:r>
              <a:rPr lang="en-US" sz="1100" b="1" baseline="-25000" smtClean="0"/>
              <a:t>E</a:t>
            </a:r>
            <a:r>
              <a:rPr lang="en-US" smtClean="0"/>
              <a:t>.  </a:t>
            </a:r>
          </a:p>
          <a:p>
            <a:pPr eaLnBrk="1" hangingPunct="1"/>
            <a:endParaRPr lang="en-US" smtClean="0"/>
          </a:p>
          <a:p>
            <a:pPr eaLnBrk="1" hangingPunct="1"/>
            <a:r>
              <a:rPr lang="en-US" smtClean="0"/>
              <a:t>But in the long run, expectations catch up to reality, </a:t>
            </a:r>
            <a:r>
              <a:rPr lang="en-US" b="1" i="1" smtClean="0"/>
              <a:t>P</a:t>
            </a:r>
            <a:r>
              <a:rPr lang="en-US" smtClean="0"/>
              <a:t> = </a:t>
            </a:r>
            <a:r>
              <a:rPr lang="en-US" sz="1100" b="1" i="1" smtClean="0"/>
              <a:t>P</a:t>
            </a:r>
            <a:r>
              <a:rPr lang="en-US" sz="1100" b="1" baseline="-25000" smtClean="0"/>
              <a:t>E</a:t>
            </a:r>
            <a:r>
              <a:rPr lang="en-US" smtClean="0"/>
              <a:t>, and therefore  </a:t>
            </a:r>
            <a:r>
              <a:rPr lang="en-US" b="1" i="1" smtClean="0"/>
              <a:t>Y</a:t>
            </a:r>
            <a:r>
              <a:rPr lang="en-US" smtClean="0"/>
              <a:t> = </a:t>
            </a:r>
            <a:r>
              <a:rPr lang="en-US" sz="1100" b="1" i="1" smtClean="0"/>
              <a:t>Y</a:t>
            </a:r>
            <a:r>
              <a:rPr lang="en-US" sz="1100" b="1" baseline="-25000" smtClean="0"/>
              <a:t>N</a:t>
            </a:r>
            <a:r>
              <a:rPr lang="en-US" smtClean="0"/>
              <a:t>, as in the Classical model.  </a:t>
            </a:r>
          </a:p>
          <a:p>
            <a:pPr eaLnBrk="1" hangingPunct="1"/>
            <a:endParaRPr lang="en-US" smtClean="0"/>
          </a:p>
          <a:p>
            <a:pPr eaLnBrk="1" hangingPunct="1"/>
            <a:r>
              <a:rPr lang="en-US" smtClean="0"/>
              <a:t>Thus, our theory of economic fluctuations is basically the Classical model (which we studied for several chapters) augmented with some kind of market imperfection (such as sticky wages).  The impact of the market imperfection occurs only in the short run, so the long-run behavior of our model is Classical.  </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U.S. real GDP, billions of 2009 dollars, 1965 – 2015.</a:t>
            </a:r>
          </a:p>
          <a:p>
            <a:pPr eaLnBrk="1" hangingPunct="1"/>
            <a:endParaRPr lang="en-US" dirty="0" smtClean="0"/>
          </a:p>
          <a:p>
            <a:pPr eaLnBrk="1" hangingPunct="1"/>
            <a:r>
              <a:rPr lang="en-US" dirty="0" smtClean="0"/>
              <a:t>Recessions (represented by the shaded bars) are of different durations and do not occur with any regularity.  Hence, the common term “business cycle” is a bit misleading, as “cycle” implies something more regular and predictable. </a:t>
            </a:r>
          </a:p>
          <a:p>
            <a:pPr eaLnBrk="1" hangingPunct="1"/>
            <a:endParaRPr lang="en-US" dirty="0" smtClean="0"/>
          </a:p>
          <a:p>
            <a:pPr eaLnBrk="1" hangingPunct="1"/>
            <a:r>
              <a:rPr lang="en-US" dirty="0" smtClean="0"/>
              <a:t>ORIGINAL SOURCE:  U.S. Department of Commerce, Bureau of Economic Analysis</a:t>
            </a:r>
          </a:p>
          <a:p>
            <a:pPr eaLnBrk="1" hangingPunct="1"/>
            <a:r>
              <a:rPr lang="en-US" dirty="0" smtClean="0"/>
              <a:t>Website where I found this data:  http://research.stlouisfed.org/fred2/</a:t>
            </a:r>
          </a:p>
          <a:p>
            <a:pPr eaLnBrk="1" hangingPunct="1"/>
            <a:r>
              <a:rPr lang="en-US" dirty="0" smtClean="0"/>
              <a:t>SERIES:  GDPC1</a:t>
            </a:r>
          </a:p>
          <a:p>
            <a:pPr eaLnBrk="1" hangingPunct="1"/>
            <a:r>
              <a:rPr lang="en-US" dirty="0" smtClean="0"/>
              <a:t>Updated data and graph at:</a:t>
            </a:r>
            <a:r>
              <a:rPr lang="en-US" baseline="0" dirty="0" smtClean="0"/>
              <a:t> https://fred.stlouisfed.org/graph/?g=5qB5 (download the graph as PowerPoint and copy-paste the figure) </a:t>
            </a:r>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768443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05F2BF-3E7D-4D44-9584-C67DF1C1F75D}" type="slidenum">
              <a:rPr lang="en-US" smtClean="0"/>
              <a:pPr eaLnBrk="1" hangingPunct="1"/>
              <a:t>45</a:t>
            </a:fld>
            <a:endParaRPr lang="en-US" smtClean="0"/>
          </a:p>
        </p:txBody>
      </p:sp>
      <p:sp>
        <p:nvSpPr>
          <p:cNvPr id="1105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B185785-1AB8-4E59-802F-B633D1C49E6F}" type="slidenum">
              <a:rPr lang="en-US" sz="1200">
                <a:cs typeface="Arial" charset="0"/>
              </a:rPr>
              <a:pPr algn="r" eaLnBrk="1" hangingPunct="1"/>
              <a:t>45</a:t>
            </a:fld>
            <a:endParaRPr lang="en-US" sz="1200">
              <a:cs typeface="Arial" charset="0"/>
            </a:endParaRPr>
          </a:p>
        </p:txBody>
      </p:sp>
      <p:sp>
        <p:nvSpPr>
          <p:cNvPr id="110596" name="Rectangle 2"/>
          <p:cNvSpPr>
            <a:spLocks noGrp="1" noRot="1" noChangeAspect="1" noChangeArrowheads="1" noTextEdit="1"/>
          </p:cNvSpPr>
          <p:nvPr>
            <p:ph type="sldImg"/>
          </p:nvPr>
        </p:nvSpPr>
        <p:spPr>
          <a:xfrm>
            <a:off x="1144588" y="534988"/>
            <a:ext cx="4572000" cy="3429000"/>
          </a:xfrm>
          <a:ln/>
        </p:spPr>
      </p:sp>
      <p:sp>
        <p:nvSpPr>
          <p:cNvPr id="1105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845C15-73C5-4E7E-BB04-38A0853BD8C6}" type="slidenum">
              <a:rPr lang="en-US" smtClean="0"/>
              <a:pPr eaLnBrk="1" hangingPunct="1"/>
              <a:t>46</a:t>
            </a:fld>
            <a:endParaRPr lang="en-US" smtClean="0"/>
          </a:p>
        </p:txBody>
      </p:sp>
      <p:sp>
        <p:nvSpPr>
          <p:cNvPr id="1116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2BEFED3-83AD-425D-9512-9D22B9646F43}" type="slidenum">
              <a:rPr lang="en-US" sz="1200">
                <a:cs typeface="Arial" charset="0"/>
              </a:rPr>
              <a:pPr algn="r" eaLnBrk="1" hangingPunct="1"/>
              <a:t>46</a:t>
            </a:fld>
            <a:endParaRPr lang="en-US" sz="1200">
              <a:cs typeface="Arial" charset="0"/>
            </a:endParaRPr>
          </a:p>
        </p:txBody>
      </p:sp>
      <p:sp>
        <p:nvSpPr>
          <p:cNvPr id="111620" name="Rectangle 2"/>
          <p:cNvSpPr>
            <a:spLocks noGrp="1" noRot="1" noChangeAspect="1" noChangeArrowheads="1" noTextEdit="1"/>
          </p:cNvSpPr>
          <p:nvPr>
            <p:ph type="sldImg"/>
          </p:nvPr>
        </p:nvSpPr>
        <p:spPr>
          <a:xfrm>
            <a:off x="1144588" y="534988"/>
            <a:ext cx="4572000" cy="3429000"/>
          </a:xfrm>
          <a:ln/>
        </p:spPr>
      </p:sp>
      <p:sp>
        <p:nvSpPr>
          <p:cNvPr id="1116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study economic fluctuations caused by events that shift the AD and/or AS curves, we</a:t>
            </a:r>
            <a:r>
              <a:rPr lang="en-US" baseline="0" dirty="0" smtClean="0"/>
              <a:t> use the </a:t>
            </a:r>
            <a:r>
              <a:rPr lang="en-US" dirty="0" smtClean="0"/>
              <a:t>four-step approach based on the three-step approach used in Chapter 4 to analyze changes in the basic supply &amp; demand model.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019318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7470C3-9D31-43CE-9DD3-961DD817A6CF}" type="slidenum">
              <a:rPr lang="en-US" smtClean="0"/>
              <a:pPr eaLnBrk="1" hangingPunct="1"/>
              <a:t>48</a:t>
            </a:fld>
            <a:endParaRPr lang="en-US" smtClean="0"/>
          </a:p>
        </p:txBody>
      </p:sp>
      <p:sp>
        <p:nvSpPr>
          <p:cNvPr id="1136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87CD825-068E-424D-BF62-FDCE5A077D43}" type="slidenum">
              <a:rPr lang="en-US" sz="1200">
                <a:cs typeface="Arial" charset="0"/>
              </a:rPr>
              <a:pPr algn="r" eaLnBrk="1" hangingPunct="1"/>
              <a:t>48</a:t>
            </a:fld>
            <a:endParaRPr lang="en-US" sz="1200">
              <a:cs typeface="Arial" charset="0"/>
            </a:endParaRPr>
          </a:p>
        </p:txBody>
      </p:sp>
      <p:sp>
        <p:nvSpPr>
          <p:cNvPr id="113668" name="Rectangle 2"/>
          <p:cNvSpPr>
            <a:spLocks noGrp="1" noRot="1" noChangeAspect="1" noChangeArrowheads="1" noTextEdit="1"/>
          </p:cNvSpPr>
          <p:nvPr>
            <p:ph type="sldImg"/>
          </p:nvPr>
        </p:nvSpPr>
        <p:spPr>
          <a:xfrm>
            <a:off x="1144588" y="534988"/>
            <a:ext cx="4572000" cy="3429000"/>
          </a:xfrm>
          <a:ln/>
        </p:spPr>
      </p:sp>
      <p:sp>
        <p:nvSpPr>
          <p:cNvPr id="1136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i="1" dirty="0" smtClean="0"/>
              <a:t>The results from this exercise apply to any event that shifts AD to the left, whether a stock market crash, recession abroad, wave of pessimism, or other. </a:t>
            </a:r>
            <a:r>
              <a:rPr lang="en-US" dirty="0" smtClean="0"/>
              <a:t> </a:t>
            </a:r>
          </a:p>
          <a:p>
            <a:pPr eaLnBrk="1" hangingPunct="1"/>
            <a:endParaRPr lang="en-US" dirty="0" smtClean="0"/>
          </a:p>
          <a:p>
            <a:pPr eaLnBrk="1" hangingPunct="1"/>
            <a:r>
              <a:rPr lang="en-US" dirty="0" smtClean="0"/>
              <a:t>The stock market crash reduces consumers’ wealth, which depresses their spending.  The AD curve shifts to the left.  </a:t>
            </a:r>
          </a:p>
          <a:p>
            <a:pPr eaLnBrk="1" hangingPunct="1"/>
            <a:endParaRPr lang="en-US" dirty="0" smtClean="0"/>
          </a:p>
          <a:p>
            <a:pPr eaLnBrk="1" hangingPunct="1"/>
            <a:r>
              <a:rPr lang="en-US" dirty="0" smtClean="0"/>
              <a:t>The new short-run equilibrium is at point B, where P and Y are lower, and hence unemployment is higher.  (Remember Fact #3 about economic fluctuations:  unemployment and output move in opposite directions.)</a:t>
            </a:r>
          </a:p>
          <a:p>
            <a:pPr eaLnBrk="1" hangingPunct="1"/>
            <a:endParaRPr lang="en-US" dirty="0" smtClean="0"/>
          </a:p>
          <a:p>
            <a:pPr eaLnBrk="1" hangingPunct="1"/>
            <a:r>
              <a:rPr lang="en-US" dirty="0" smtClean="0"/>
              <a:t>At point B, P &lt; P</a:t>
            </a:r>
            <a:r>
              <a:rPr lang="en-US" baseline="-25000" dirty="0" smtClean="0"/>
              <a:t>E</a:t>
            </a:r>
            <a:r>
              <a:rPr lang="en-US" dirty="0" smtClean="0"/>
              <a:t>.  Over time, P</a:t>
            </a:r>
            <a:r>
              <a:rPr lang="en-US" baseline="-25000" dirty="0" smtClean="0"/>
              <a:t>E</a:t>
            </a:r>
            <a:r>
              <a:rPr lang="en-US" dirty="0" smtClean="0"/>
              <a:t> falls, wages fall, and sticky prices become flexible and fall.  The SRAS curve moves rightward.  </a:t>
            </a:r>
          </a:p>
          <a:p>
            <a:pPr eaLnBrk="1" hangingPunct="1"/>
            <a:endParaRPr lang="en-US" dirty="0" smtClean="0"/>
          </a:p>
          <a:p>
            <a:pPr eaLnBrk="1" hangingPunct="1"/>
            <a:r>
              <a:rPr lang="en-US" dirty="0" smtClean="0"/>
              <a:t>This process continues until the economy arrives at point C, where GDP and unemployment are back at their natural rates, and  P</a:t>
            </a:r>
            <a:r>
              <a:rPr lang="en-US" baseline="-25000" dirty="0" smtClean="0"/>
              <a:t>E</a:t>
            </a:r>
            <a:r>
              <a:rPr lang="en-US" dirty="0" smtClean="0"/>
              <a:t> = P once again. </a:t>
            </a:r>
          </a:p>
          <a:p>
            <a:pPr eaLnBrk="1" hangingPunct="1"/>
            <a:endParaRPr lang="en-US" dirty="0" smtClean="0"/>
          </a:p>
          <a:p>
            <a:pPr eaLnBrk="1" hangingPunct="1"/>
            <a:r>
              <a:rPr lang="en-US" dirty="0" smtClean="0"/>
              <a:t>Notice that, in the absence of policy intervention, the economy “self-corrects.”  Of course, this process takes time, and policymakers may not want to wait.  At point B, policymakers could use fiscal or monetary policy to shift aggregate demand to the right and move the economy back to A.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Two possible causes of the Great Depression:  the fall in the money supply, and the stock market crash.  Either would shift the AD curve left, causing P and Y to fall and causing unemployment to rise.  </a:t>
            </a:r>
          </a:p>
          <a:p>
            <a:pPr eaLnBrk="1" hangingPunct="1"/>
            <a:endParaRPr lang="en-US" dirty="0" smtClean="0"/>
          </a:p>
          <a:p>
            <a:pPr eaLnBrk="1" hangingPunct="1"/>
            <a:r>
              <a:rPr lang="en-US" dirty="0" smtClean="0"/>
              <a:t>Data source:  Bureau of Economic Analysis, U.S. Department of Commerce</a:t>
            </a:r>
          </a:p>
          <a:p>
            <a:pPr eaLnBrk="1" hangingPunct="1"/>
            <a:r>
              <a:rPr lang="en-US" dirty="0" smtClean="0"/>
              <a:t>http://www.bea.doc.gov/bea/dn/home/gdp.htm</a:t>
            </a:r>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206513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boom was clearly caused by a surge in </a:t>
            </a:r>
            <a:r>
              <a:rPr lang="en-US" dirty="0" err="1" smtClean="0"/>
              <a:t>govt</a:t>
            </a:r>
            <a:r>
              <a:rPr lang="en-US" dirty="0" smtClean="0"/>
              <a:t> spending.  Our model predicts an increase in G would shift AD to the right, increasing P and Y, and reducing unemployment.  These predictions are consistent with the data.  </a:t>
            </a:r>
          </a:p>
          <a:p>
            <a:pPr eaLnBrk="1" hangingPunct="1"/>
            <a:endParaRPr lang="en-US" dirty="0" smtClean="0"/>
          </a:p>
          <a:p>
            <a:pPr eaLnBrk="1" hangingPunct="1"/>
            <a:r>
              <a:rPr lang="en-US" dirty="0" smtClean="0"/>
              <a:t>Source for GDP data:  Bureau of Economic Analysis, U.S. Department of Commerce</a:t>
            </a:r>
          </a:p>
          <a:p>
            <a:pPr eaLnBrk="1" hangingPunct="1"/>
            <a:r>
              <a:rPr lang="en-US" dirty="0" smtClean="0"/>
              <a:t>http://www.bea.doc.gov/bea/dn/home/gdp.htm</a:t>
            </a:r>
          </a:p>
          <a:p>
            <a:pPr eaLnBrk="1" hangingPunct="1"/>
            <a:endParaRPr lang="en-US" dirty="0" smtClean="0"/>
          </a:p>
          <a:p>
            <a:pPr eaLnBrk="1" hangingPunct="1"/>
            <a:r>
              <a:rPr lang="en-US" dirty="0" smtClean="0"/>
              <a:t>Source for data on government outlays:  Economic Report of the President, 2005 edition, Table B-78.  http://www.gpoaccess.gov/eop/</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19956221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28078971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smtClean="0"/>
              <a:t>The boom in Canada increases the incomes of Canadian consumers.  In turn, their spending rises.  Some of their spending is on products from the U.S., so their spending increase causes U.S. exports to rise.  </a:t>
            </a:r>
          </a:p>
          <a:p>
            <a:pPr eaLnBrk="1" hangingPunct="1"/>
            <a:endParaRPr lang="en-US" sz="1200" dirty="0" smtClean="0"/>
          </a:p>
          <a:p>
            <a:pPr eaLnBrk="1" hangingPunct="1"/>
            <a:r>
              <a:rPr lang="en-US" sz="1200" dirty="0" smtClean="0"/>
              <a:t>This shifts the U.S. AD curve to the right.  The new short-run equilibrium is at point B, where P and Y are higher, and hence unemployment is lower.  </a:t>
            </a:r>
          </a:p>
          <a:p>
            <a:pPr eaLnBrk="1" hangingPunct="1"/>
            <a:endParaRPr lang="en-US" sz="1200" dirty="0" smtClean="0"/>
          </a:p>
          <a:p>
            <a:pPr eaLnBrk="1" hangingPunct="1"/>
            <a:r>
              <a:rPr lang="en-US" sz="1200" dirty="0" smtClean="0"/>
              <a:t>At B, P &gt; P</a:t>
            </a:r>
            <a:r>
              <a:rPr lang="en-US" sz="1200" baseline="-25000" dirty="0" smtClean="0"/>
              <a:t>E</a:t>
            </a:r>
            <a:r>
              <a:rPr lang="en-US" sz="1200" dirty="0" smtClean="0"/>
              <a:t>.  Over time, P</a:t>
            </a:r>
            <a:r>
              <a:rPr lang="en-US" sz="1200" baseline="-25000" dirty="0" smtClean="0"/>
              <a:t>E</a:t>
            </a:r>
            <a:r>
              <a:rPr lang="en-US" sz="1200" dirty="0" smtClean="0"/>
              <a:t> rises, wages rise, and sticky prices become flexible and rise.  The SRAS curve moves leftward.  </a:t>
            </a:r>
          </a:p>
          <a:p>
            <a:pPr eaLnBrk="1" hangingPunct="1"/>
            <a:endParaRPr lang="en-US" sz="1200" dirty="0" smtClean="0"/>
          </a:p>
          <a:p>
            <a:pPr eaLnBrk="1" hangingPunct="1"/>
            <a:r>
              <a:rPr lang="en-US" sz="1200" dirty="0" smtClean="0"/>
              <a:t>This process continues until the economy arrives at point C, where GDP and unemployment are back at their natural rates and expectations about P have caught up to reality.</a:t>
            </a:r>
          </a:p>
        </p:txBody>
      </p:sp>
      <p:sp>
        <p:nvSpPr>
          <p:cNvPr id="4" name="Slide Number Placeholder 3"/>
          <p:cNvSpPr>
            <a:spLocks noGrp="1"/>
          </p:cNvSpPr>
          <p:nvPr>
            <p:ph type="sldNum" sz="quarter" idx="10"/>
          </p:nvPr>
        </p:nvSpPr>
        <p:spPr/>
        <p:txBody>
          <a:bodyPr/>
          <a:lstStyle/>
          <a:p>
            <a:fld id="{2CAF6792-DBE1-4461-97FA-F85A7B48814E}" type="slidenum">
              <a:rPr lang="en-US" smtClean="0"/>
              <a:t>52</a:t>
            </a:fld>
            <a:endParaRPr lang="en-US"/>
          </a:p>
        </p:txBody>
      </p:sp>
    </p:spTree>
    <p:extLst>
      <p:ext uri="{BB962C8B-B14F-4D97-AF65-F5344CB8AC3E}">
        <p14:creationId xmlns:p14="http://schemas.microsoft.com/office/powerpoint/2010/main" val="39727116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 of GDP and unemployment data:  textbook</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53</a:t>
            </a:fld>
            <a:endParaRPr lang="en-US"/>
          </a:p>
        </p:txBody>
      </p:sp>
    </p:spTree>
    <p:extLst>
      <p:ext uri="{BB962C8B-B14F-4D97-AF65-F5344CB8AC3E}">
        <p14:creationId xmlns:p14="http://schemas.microsoft.com/office/powerpoint/2010/main" val="20866694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The</a:t>
            </a:r>
            <a:r>
              <a:rPr lang="en-US" baseline="0" dirty="0" smtClean="0"/>
              <a:t> Case-</a:t>
            </a:r>
            <a:r>
              <a:rPr lang="en-US" baseline="0" dirty="0" err="1" smtClean="0"/>
              <a:t>Shiller</a:t>
            </a:r>
            <a:r>
              <a:rPr lang="en-US" baseline="0" dirty="0" smtClean="0"/>
              <a:t> 20-city composite index, seasonally adjusted, monthly</a:t>
            </a:r>
          </a:p>
          <a:p>
            <a:endParaRPr lang="en-US" baseline="0" dirty="0" smtClean="0"/>
          </a:p>
          <a:p>
            <a:r>
              <a:rPr lang="en-US" baseline="0" dirty="0" smtClean="0"/>
              <a:t>Source:  http://www.standardandpoors.com/indices/sp-case-shiller-home-price-indices/en/us/?indexId=spusa-cashpidff--p-us----</a:t>
            </a:r>
          </a:p>
          <a:p>
            <a:endParaRPr lang="en-US" baseline="0" dirty="0" smtClean="0"/>
          </a:p>
          <a:p>
            <a:r>
              <a:rPr lang="en-US" baseline="0" dirty="0" smtClean="0"/>
              <a:t>The cities in this index have, on average, more extreme price movement than the country as a whole.  </a:t>
            </a:r>
          </a:p>
          <a:p>
            <a:endParaRPr lang="en-US" baseline="0" dirty="0" smtClean="0"/>
          </a:p>
          <a:p>
            <a:r>
              <a:rPr lang="en-US" baseline="0" dirty="0" smtClean="0"/>
              <a:t>For an excellent (though very conservative) discussion of these issues, see </a:t>
            </a:r>
            <a:r>
              <a:rPr lang="en-US" i="1" baseline="0" dirty="0" smtClean="0"/>
              <a:t>The Housing Boom and Bust</a:t>
            </a:r>
            <a:r>
              <a:rPr lang="en-US" i="0" baseline="0" dirty="0" smtClean="0"/>
              <a:t> (revised and updated edition) </a:t>
            </a:r>
            <a:r>
              <a:rPr lang="en-US" baseline="0" dirty="0" smtClean="0"/>
              <a:t>by Thomas Sowell.  </a:t>
            </a:r>
            <a:endParaRPr lang="en-US" dirty="0"/>
          </a:p>
        </p:txBody>
      </p:sp>
      <p:sp>
        <p:nvSpPr>
          <p:cNvPr id="4" name="Slide Number Placeholder 3"/>
          <p:cNvSpPr>
            <a:spLocks noGrp="1"/>
          </p:cNvSpPr>
          <p:nvPr>
            <p:ph type="sldNum" sz="quarter" idx="10"/>
          </p:nvPr>
        </p:nvSpPr>
        <p:spPr/>
        <p:txBody>
          <a:bodyPr/>
          <a:lstStyle/>
          <a:p>
            <a:fld id="{4EAA24F5-E131-4EBA-BC25-A81BE41A1852}" type="slidenum">
              <a:rPr lang="en-US" smtClean="0"/>
              <a:pPr/>
              <a:t>54</a:t>
            </a:fld>
            <a:endParaRPr lang="en-US" dirty="0"/>
          </a:p>
        </p:txBody>
      </p:sp>
    </p:spTree>
    <p:extLst>
      <p:ext uri="{BB962C8B-B14F-4D97-AF65-F5344CB8AC3E}">
        <p14:creationId xmlns:p14="http://schemas.microsoft.com/office/powerpoint/2010/main" val="353304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Investment spending, billions of 2009 dollars, 1965-2015.</a:t>
            </a:r>
          </a:p>
          <a:p>
            <a:pPr eaLnBrk="1" hangingPunct="1"/>
            <a:r>
              <a:rPr lang="en-US" dirty="0" smtClean="0"/>
              <a:t>Point out that investment falls during each recession.  This is true of other variables as well:  When the economy is in recession, incomes fall, consumer spending falls, profits fall, many stock prices fall, tax revenue falls (causing the budget deficit to rise), and spending on imports falls (causing the trade deficit to shrink).  </a:t>
            </a:r>
          </a:p>
          <a:p>
            <a:pPr eaLnBrk="1" hangingPunct="1"/>
            <a:endParaRPr lang="en-US" dirty="0" smtClean="0"/>
          </a:p>
          <a:p>
            <a:pPr eaLnBrk="1" hangingPunct="1"/>
            <a:r>
              <a:rPr lang="en-US" dirty="0" smtClean="0"/>
              <a:t>ORIGINAL SOURCE:  U.S. Department of Commerce, Bureau of Economic Analysis</a:t>
            </a:r>
          </a:p>
          <a:p>
            <a:pPr eaLnBrk="1" hangingPunct="1"/>
            <a:r>
              <a:rPr lang="en-US" dirty="0" smtClean="0"/>
              <a:t>Website where I found this data:  http://research.stlouisfed.org/fred2/</a:t>
            </a:r>
          </a:p>
          <a:p>
            <a:pPr eaLnBrk="1" hangingPunct="1"/>
            <a:r>
              <a:rPr lang="en-US" dirty="0" smtClean="0"/>
              <a:t>SERIES NAME:  GPDIC1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 data and graph at https://fred.stlouisfed.org/graph/?g=5qBG </a:t>
            </a:r>
            <a:r>
              <a:rPr lang="en-US" baseline="0" dirty="0" smtClean="0"/>
              <a:t>(download the graph as PowerPoint and copy-paste the figure) </a:t>
            </a:r>
            <a:endParaRPr lang="en-US" dirty="0" smtClean="0"/>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5081841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55</a:t>
            </a:fld>
            <a:endParaRPr lang="en-US"/>
          </a:p>
        </p:txBody>
      </p:sp>
    </p:spTree>
    <p:extLst>
      <p:ext uri="{BB962C8B-B14F-4D97-AF65-F5344CB8AC3E}">
        <p14:creationId xmlns:p14="http://schemas.microsoft.com/office/powerpoint/2010/main" val="40516219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56</a:t>
            </a:fld>
            <a:endParaRPr lang="en-US"/>
          </a:p>
        </p:txBody>
      </p:sp>
    </p:spTree>
    <p:extLst>
      <p:ext uri="{BB962C8B-B14F-4D97-AF65-F5344CB8AC3E}">
        <p14:creationId xmlns:p14="http://schemas.microsoft.com/office/powerpoint/2010/main" val="26657000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of construction and overall unemployment rates:</a:t>
            </a:r>
          </a:p>
          <a:p>
            <a:r>
              <a:rPr lang="en-US" dirty="0" smtClean="0"/>
              <a:t>BLS.gov, “Characteristics of the Unemployed”</a:t>
            </a:r>
          </a:p>
          <a:p>
            <a:r>
              <a:rPr lang="en-US" dirty="0" smtClean="0"/>
              <a:t>ftp://ftp.bls.gov/pub/special.requests/lf/aat26.txt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57</a:t>
            </a:fld>
            <a:endParaRPr lang="en-US"/>
          </a:p>
        </p:txBody>
      </p:sp>
    </p:spTree>
    <p:extLst>
      <p:ext uri="{BB962C8B-B14F-4D97-AF65-F5344CB8AC3E}">
        <p14:creationId xmlns:p14="http://schemas.microsoft.com/office/powerpoint/2010/main" val="38270024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58</a:t>
            </a:fld>
            <a:endParaRPr lang="en-US"/>
          </a:p>
        </p:txBody>
      </p:sp>
    </p:spTree>
    <p:extLst>
      <p:ext uri="{BB962C8B-B14F-4D97-AF65-F5344CB8AC3E}">
        <p14:creationId xmlns:p14="http://schemas.microsoft.com/office/powerpoint/2010/main" val="38270024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June 2009, the meager recovery began. </a:t>
            </a:r>
          </a:p>
          <a:p>
            <a:r>
              <a:rPr lang="en-US" dirty="0" smtClean="0"/>
              <a:t>Second quarter of 2009 to fourth quarter of 2015. real GDP growth averaged only 2.1% per year</a:t>
            </a:r>
          </a:p>
          <a:p>
            <a:endParaRPr lang="en-US" dirty="0" smtClean="0"/>
          </a:p>
          <a:p>
            <a:r>
              <a:rPr lang="en-US" dirty="0" smtClean="0"/>
              <a:t>Unemployment fell to 5.0% by the end of 2015. Much of the decline: individuals leaving the labor force. </a:t>
            </a:r>
          </a:p>
          <a:p>
            <a:r>
              <a:rPr lang="en-US" dirty="0" smtClean="0"/>
              <a:t>In December 2015, employment-to-population ratio was only 1.3 percentage points higher than at its trough during the Great Recession (more than 3 percentage points lower than before the downturn began)</a:t>
            </a:r>
          </a:p>
          <a:p>
            <a:endParaRPr lang="en-US" dirty="0"/>
          </a:p>
          <a:p>
            <a:r>
              <a:rPr lang="en-US" dirty="0" smtClean="0"/>
              <a:t>Source: text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59</a:t>
            </a:fld>
            <a:endParaRPr lang="en-US"/>
          </a:p>
        </p:txBody>
      </p:sp>
    </p:spTree>
    <p:extLst>
      <p:ext uri="{BB962C8B-B14F-4D97-AF65-F5344CB8AC3E}">
        <p14:creationId xmlns:p14="http://schemas.microsoft.com/office/powerpoint/2010/main" val="38270024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45D61-F001-4A33-B4BF-113AE14CEAD2}" type="slidenum">
              <a:rPr lang="en-US" smtClean="0"/>
              <a:pPr eaLnBrk="1" hangingPunct="1"/>
              <a:t>60</a:t>
            </a:fld>
            <a:endParaRPr lang="en-US" smtClean="0"/>
          </a:p>
        </p:txBody>
      </p:sp>
      <p:sp>
        <p:nvSpPr>
          <p:cNvPr id="1187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BE4FA04-4541-4655-AB27-99E86AF4815A}" type="slidenum">
              <a:rPr lang="en-US" sz="1200">
                <a:cs typeface="Arial" charset="0"/>
              </a:rPr>
              <a:pPr algn="r" eaLnBrk="1" hangingPunct="1"/>
              <a:t>60</a:t>
            </a:fld>
            <a:endParaRPr lang="en-US" sz="1200">
              <a:cs typeface="Arial" charset="0"/>
            </a:endParaRPr>
          </a:p>
        </p:txBody>
      </p:sp>
      <p:sp>
        <p:nvSpPr>
          <p:cNvPr id="118788" name="Rectangle 2"/>
          <p:cNvSpPr>
            <a:spLocks noGrp="1" noRot="1" noChangeAspect="1" noChangeArrowheads="1" noTextEdit="1"/>
          </p:cNvSpPr>
          <p:nvPr>
            <p:ph type="sldImg"/>
          </p:nvPr>
        </p:nvSpPr>
        <p:spPr>
          <a:xfrm>
            <a:off x="1144588" y="534988"/>
            <a:ext cx="4572000" cy="3429000"/>
          </a:xfrm>
          <a:ln/>
        </p:spPr>
      </p:sp>
      <p:sp>
        <p:nvSpPr>
          <p:cNvPr id="1187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An increase in oil prices might also affect LRAS.  For simplicity, and to be consistent with the textbook, we assume it only affects the SRAS curve.  </a:t>
            </a:r>
          </a:p>
          <a:p>
            <a:pPr eaLnBrk="1" hangingPunct="1"/>
            <a:endParaRPr lang="en-US" smtClean="0"/>
          </a:p>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290FA4-244D-4132-9A6E-518FF2BC17D5}" type="slidenum">
              <a:rPr lang="en-US" smtClean="0"/>
              <a:pPr eaLnBrk="1" hangingPunct="1"/>
              <a:t>61</a:t>
            </a:fld>
            <a:endParaRPr lang="en-US" smtClean="0"/>
          </a:p>
        </p:txBody>
      </p:sp>
      <p:sp>
        <p:nvSpPr>
          <p:cNvPr id="1198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6D0CE7A-0C4D-417E-A29F-5C6507F572F7}" type="slidenum">
              <a:rPr lang="en-US" sz="1200">
                <a:cs typeface="Arial" charset="0"/>
              </a:rPr>
              <a:pPr algn="r" eaLnBrk="1" hangingPunct="1"/>
              <a:t>61</a:t>
            </a:fld>
            <a:endParaRPr lang="en-US" sz="1200">
              <a:cs typeface="Arial" charset="0"/>
            </a:endParaRPr>
          </a:p>
        </p:txBody>
      </p:sp>
      <p:sp>
        <p:nvSpPr>
          <p:cNvPr id="119812" name="Rectangle 2"/>
          <p:cNvSpPr>
            <a:spLocks noGrp="1" noRot="1" noChangeAspect="1" noChangeArrowheads="1" noTextEdit="1"/>
          </p:cNvSpPr>
          <p:nvPr>
            <p:ph type="sldImg"/>
          </p:nvPr>
        </p:nvSpPr>
        <p:spPr>
          <a:xfrm>
            <a:off x="1144588" y="534988"/>
            <a:ext cx="4572000" cy="3429000"/>
          </a:xfrm>
          <a:ln/>
        </p:spPr>
      </p:sp>
      <p:sp>
        <p:nvSpPr>
          <p:cNvPr id="1198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7ECFDC-955E-4DB4-A9E7-E4DC6DDE74E0}" type="slidenum">
              <a:rPr lang="en-US" smtClean="0"/>
              <a:pPr eaLnBrk="1" hangingPunct="1"/>
              <a:t>62</a:t>
            </a:fld>
            <a:endParaRPr lang="en-US" smtClean="0"/>
          </a:p>
        </p:txBody>
      </p:sp>
      <p:sp>
        <p:nvSpPr>
          <p:cNvPr id="1208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85E2D58-6CEB-408D-A95B-F5AE74600668}" type="slidenum">
              <a:rPr lang="en-US" sz="1200">
                <a:cs typeface="Arial" charset="0"/>
              </a:rPr>
              <a:pPr algn="r" eaLnBrk="1" hangingPunct="1"/>
              <a:t>62</a:t>
            </a:fld>
            <a:endParaRPr lang="en-US" sz="1200">
              <a:cs typeface="Arial" charset="0"/>
            </a:endParaRPr>
          </a:p>
        </p:txBody>
      </p:sp>
      <p:sp>
        <p:nvSpPr>
          <p:cNvPr id="120836" name="Rectangle 2"/>
          <p:cNvSpPr>
            <a:spLocks noGrp="1" noRot="1" noChangeAspect="1" noChangeArrowheads="1" noTextEdit="1"/>
          </p:cNvSpPr>
          <p:nvPr>
            <p:ph type="sldImg"/>
          </p:nvPr>
        </p:nvSpPr>
        <p:spPr>
          <a:xfrm>
            <a:off x="1144588" y="534988"/>
            <a:ext cx="4572000" cy="3429000"/>
          </a:xfrm>
          <a:ln/>
        </p:spPr>
      </p:sp>
      <p:sp>
        <p:nvSpPr>
          <p:cNvPr id="12083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smtClean="0"/>
              <a:t>The first oil shock:  1973–75</a:t>
            </a:r>
          </a:p>
          <a:p>
            <a:pPr eaLnBrk="1" hangingPunct="1"/>
            <a:r>
              <a:rPr lang="en-US" dirty="0" smtClean="0"/>
              <a:t>Oil prices more than doubled in just two years, causing SRAS to shift leftward.  As our model predicts, the price level rose, GDP fell, and unemployment rose.  </a:t>
            </a:r>
          </a:p>
          <a:p>
            <a:pPr eaLnBrk="1" hangingPunct="1"/>
            <a:endParaRPr lang="en-US" dirty="0" smtClean="0"/>
          </a:p>
          <a:p>
            <a:pPr eaLnBrk="1" hangingPunct="1"/>
            <a:r>
              <a:rPr lang="en-US" dirty="0" smtClean="0"/>
              <a:t>From 1975 to 1978, oil prices rose at less than the rate of inflation, the number of unemployed persons fell by 1.7 million, and real GDP grew by 16%.  The economy was self-correcting.  </a:t>
            </a:r>
          </a:p>
          <a:p>
            <a:pPr eaLnBrk="1" hangingPunct="1"/>
            <a:endParaRPr lang="en-US" dirty="0" smtClean="0"/>
          </a:p>
          <a:p>
            <a:pPr eaLnBrk="1" hangingPunct="1"/>
            <a:r>
              <a:rPr lang="en-US" dirty="0" smtClean="0"/>
              <a:t>But just when things were getting better, the second oil shock hit.  Oil prices doubled, due in part to a revolution in Iran in 1979.  Again, as our model predicts, SRAS shifted left, inflation rose, and unemployment increased.  The table shows that real GDP rose 2.9% during this period—but remember, this is not an annual rate, it is 2.9% for the entire period, which is substantially below the long-run average growth rate of about 3% per year.  </a:t>
            </a:r>
          </a:p>
          <a:p>
            <a:pPr eaLnBrk="1" hangingPunct="1"/>
            <a:endParaRPr lang="en-US" dirty="0" smtClean="0"/>
          </a:p>
          <a:p>
            <a:pPr eaLnBrk="1" hangingPunct="1"/>
            <a:r>
              <a:rPr lang="en-US" dirty="0" smtClean="0"/>
              <a:t>Data sources:</a:t>
            </a:r>
          </a:p>
          <a:p>
            <a:pPr eaLnBrk="1" hangingPunct="1"/>
            <a:endParaRPr lang="en-US" dirty="0" smtClean="0"/>
          </a:p>
          <a:p>
            <a:pPr eaLnBrk="1" hangingPunct="1"/>
            <a:r>
              <a:rPr lang="en-US" dirty="0" smtClean="0"/>
              <a:t>CPI and unemployment:  Bureau of Labor Statistics, http://www.bls.gov</a:t>
            </a:r>
          </a:p>
          <a:p>
            <a:pPr eaLnBrk="1" hangingPunct="1"/>
            <a:endParaRPr lang="en-US" dirty="0" smtClean="0"/>
          </a:p>
          <a:p>
            <a:pPr eaLnBrk="1" hangingPunct="1"/>
            <a:r>
              <a:rPr lang="en-US" dirty="0" smtClean="0"/>
              <a:t>GDP and oil prices:  FRED database, Federal Reserve Bank of St Louis, http://research.stlouisfed.org/fred2/</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CAF6792-DBE1-4461-97FA-F85A7B48814E}" type="slidenum">
              <a:rPr lang="en-US" smtClean="0"/>
              <a:t>63</a:t>
            </a:fld>
            <a:endParaRPr lang="en-US"/>
          </a:p>
        </p:txBody>
      </p:sp>
    </p:spTree>
    <p:extLst>
      <p:ext uri="{BB962C8B-B14F-4D97-AF65-F5344CB8AC3E}">
        <p14:creationId xmlns:p14="http://schemas.microsoft.com/office/powerpoint/2010/main" val="692450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Much of the theory in this chapter and the one that follows originates in the work of Keynes.  This slide reproduces his famous critique of the long-run focus of classical macroeconomics.  </a:t>
            </a:r>
          </a:p>
          <a:p>
            <a:pPr eaLnBrk="1" hangingPunct="1"/>
            <a:endParaRPr lang="en-US" dirty="0" smtClean="0"/>
          </a:p>
          <a:p>
            <a:pPr eaLnBrk="1" hangingPunct="1"/>
            <a:r>
              <a:rPr lang="en-US" dirty="0" smtClean="0"/>
              <a:t>In one way, this slide is a good candidate for cutting if you think this PowerPoint file is too long.  Students can easily read about Keynes on their own in the FYI box that appears in the textbook at the end of this chapter.  </a:t>
            </a:r>
          </a:p>
          <a:p>
            <a:pPr eaLnBrk="1" hangingPunct="1"/>
            <a:endParaRPr lang="en-US" dirty="0" smtClean="0"/>
          </a:p>
          <a:p>
            <a:pPr eaLnBrk="1" hangingPunct="1"/>
            <a:r>
              <a:rPr lang="en-US" dirty="0" smtClean="0"/>
              <a:t>On the other hand, showing this in class gives students a nice break from all the theory they have sat through.  And students may not read the FYI box on their own.  </a:t>
            </a:r>
          </a:p>
        </p:txBody>
      </p:sp>
      <p:sp>
        <p:nvSpPr>
          <p:cNvPr id="4" name="Slide Number Placeholder 3"/>
          <p:cNvSpPr>
            <a:spLocks noGrp="1"/>
          </p:cNvSpPr>
          <p:nvPr>
            <p:ph type="sldNum" sz="quarter" idx="10"/>
          </p:nvPr>
        </p:nvSpPr>
        <p:spPr/>
        <p:txBody>
          <a:bodyPr/>
          <a:lstStyle/>
          <a:p>
            <a:fld id="{2CAF6792-DBE1-4461-97FA-F85A7B48814E}" type="slidenum">
              <a:rPr lang="en-US" smtClean="0"/>
              <a:t>64</a:t>
            </a:fld>
            <a:endParaRPr lang="en-US"/>
          </a:p>
        </p:txBody>
      </p:sp>
    </p:spTree>
    <p:extLst>
      <p:ext uri="{BB962C8B-B14F-4D97-AF65-F5344CB8AC3E}">
        <p14:creationId xmlns:p14="http://schemas.microsoft.com/office/powerpoint/2010/main" val="453415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Unemployment rate, percent of labor force, 1965-2015.</a:t>
            </a:r>
          </a:p>
          <a:p>
            <a:pPr eaLnBrk="1" hangingPunct="1"/>
            <a:endParaRPr lang="en-US" dirty="0" smtClean="0"/>
          </a:p>
          <a:p>
            <a:pPr eaLnBrk="1" hangingPunct="1"/>
            <a:r>
              <a:rPr lang="en-US" dirty="0" smtClean="0"/>
              <a:t>During each recession, the unemployment rate rises.  When firms cut back on production, they don’t need as many workers.  Similarly, during expansions, we see the unemployment rate falling—as firms increase their output, they need more workers.  </a:t>
            </a:r>
          </a:p>
          <a:p>
            <a:pPr eaLnBrk="1" hangingPunct="1"/>
            <a:endParaRPr lang="en-US" dirty="0" smtClean="0"/>
          </a:p>
          <a:p>
            <a:pPr eaLnBrk="1" hangingPunct="1"/>
            <a:r>
              <a:rPr lang="en-US" dirty="0" smtClean="0"/>
              <a:t>ORIGINAL SOURCE:  U.S. Department of Labor, Bureau of Labor Statistics</a:t>
            </a:r>
          </a:p>
          <a:p>
            <a:pPr eaLnBrk="1" hangingPunct="1"/>
            <a:r>
              <a:rPr lang="en-US" dirty="0" smtClean="0"/>
              <a:t>Website where I found this data:  http://research.stlouisfed.org/fred2/    series “UNRATE” (quarterly, average, seasonally adjusted)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 data and graph at https://fred.stlouisfed.org/graph/?g=5qBX </a:t>
            </a:r>
            <a:r>
              <a:rPr lang="en-US" baseline="0" dirty="0" smtClean="0"/>
              <a:t>(download the graph as PowerPoint and copy-paste the figure)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16648522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65</a:t>
            </a:fld>
            <a:endParaRPr lang="en-US"/>
          </a:p>
        </p:txBody>
      </p:sp>
    </p:spTree>
    <p:extLst>
      <p:ext uri="{BB962C8B-B14F-4D97-AF65-F5344CB8AC3E}">
        <p14:creationId xmlns:p14="http://schemas.microsoft.com/office/powerpoint/2010/main" val="25225593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66</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68</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have covered the long-run chapters before this one, then your students have seen these terms already.  It may be worth reminding your students that the Classical Dichotomy is what allowed us to study the real variables (like real GDP and its growth rate, the unemployment rate, investment, and the real wage) in separate chapters before we introduced nominal variables (like the price level and money supply).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77177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in previous chapters, “u-rate” is short for unemployment rate.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4048816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AF72D1-6533-4B4C-882F-7F57B858FC8B}" type="slidenum">
              <a:rPr lang="en-US" smtClean="0"/>
              <a:pPr eaLnBrk="1" hangingPunct="1"/>
              <a:t>14</a:t>
            </a:fld>
            <a:endParaRPr lang="en-US" smtClean="0"/>
          </a:p>
        </p:txBody>
      </p:sp>
      <p:sp>
        <p:nvSpPr>
          <p:cNvPr id="788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0A5E67F-D7F4-4BF8-9E8C-BC326FD439D6}" type="slidenum">
              <a:rPr lang="en-US" sz="1200">
                <a:cs typeface="Arial" charset="0"/>
              </a:rPr>
              <a:pPr algn="r" eaLnBrk="1" hangingPunct="1"/>
              <a:t>14</a:t>
            </a:fld>
            <a:endParaRPr lang="en-US" sz="1200">
              <a:cs typeface="Arial" charset="0"/>
            </a:endParaRPr>
          </a:p>
        </p:txBody>
      </p:sp>
      <p:sp>
        <p:nvSpPr>
          <p:cNvPr id="78852" name="Rectangle 2"/>
          <p:cNvSpPr>
            <a:spLocks noGrp="1" noRot="1" noChangeAspect="1" noChangeArrowheads="1" noTextEdit="1"/>
          </p:cNvSpPr>
          <p:nvPr>
            <p:ph type="sldImg"/>
          </p:nvPr>
        </p:nvSpPr>
        <p:spPr>
          <a:xfrm>
            <a:off x="1504950" y="534988"/>
            <a:ext cx="3890963" cy="2917825"/>
          </a:xfrm>
          <a:ln/>
        </p:spPr>
      </p:sp>
      <p:sp>
        <p:nvSpPr>
          <p:cNvPr id="78853" name="Rectangle 3"/>
          <p:cNvSpPr>
            <a:spLocks noGrp="1" noChangeArrowheads="1"/>
          </p:cNvSpPr>
          <p:nvPr>
            <p:ph type="body" idx="1"/>
          </p:nvPr>
        </p:nvSpPr>
        <p:spPr>
          <a:xfrm>
            <a:off x="549275" y="3641725"/>
            <a:ext cx="5902325" cy="504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smtClean="0"/>
              <a:t>Suggestion:  Briefly explain each element of the graph as it appears.  (</a:t>
            </a:r>
            <a:r>
              <a:rPr lang="en-US" u="sng" dirty="0" smtClean="0"/>
              <a:t>Brief</a:t>
            </a:r>
            <a:r>
              <a:rPr lang="en-US" dirty="0" smtClean="0"/>
              <a:t> is appropriate because each element will be discussed carefully in the following slides.)</a:t>
            </a:r>
          </a:p>
          <a:p>
            <a:pPr eaLnBrk="1" hangingPunct="1"/>
            <a:endParaRPr lang="en-US" dirty="0" smtClean="0"/>
          </a:p>
          <a:p>
            <a:pPr eaLnBrk="1" hangingPunct="1"/>
            <a:r>
              <a:rPr lang="en-US" dirty="0" smtClean="0"/>
              <a:t>Note that the graph measures a nominal variable (P) on the vertical axis, and a real one (Y) on the horizontal axis.  Thus, the graph highlights the breakdown of the classical dichotomy. </a:t>
            </a:r>
          </a:p>
          <a:p>
            <a:pPr eaLnBrk="1" hangingPunct="1"/>
            <a:endParaRPr lang="en-US" dirty="0" smtClean="0"/>
          </a:p>
          <a:p>
            <a:pPr eaLnBrk="1" hangingPunct="1"/>
            <a:r>
              <a:rPr lang="en-US" dirty="0" smtClean="0"/>
              <a:t>If you are more of a micro person, then please disregard the following.   </a:t>
            </a:r>
          </a:p>
          <a:p>
            <a:pPr eaLnBrk="1" hangingPunct="1"/>
            <a:endParaRPr lang="en-US" dirty="0" smtClean="0"/>
          </a:p>
          <a:p>
            <a:pPr eaLnBrk="1" hangingPunct="1"/>
            <a:r>
              <a:rPr lang="en-US" dirty="0" smtClean="0"/>
              <a:t>Still reading?  Then you must be a macro person.  Excellent!  Here’s something you might tell your students.  This model LOOKS like the basic supply and demand model from Chapter 4, but there’s a big difference.  The basic supply &amp; demand model determines the equilibrium price and quantity of a particular good, say, apples.  The equilibrium price of apples is extremely important if you’re an apple grower.  Ask your students to raise their hand if they plan on going into the apple-growing business.  Chances are, none will raise their hands.  The model of aggregate demand and supply, however, determines the equilibrium price and quantity of EVERYTHING (loosely speaking), i.e., the price level (cost of living) and real GDP (national income).  So, the model of aggregate demand and aggregate supply is highly relevant to a broader group of people than just apple growers.  How ’bout them apples!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red.stlouisfed.org/graph/?g=5qBG"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hyperlink" Target="https://fred.stlouisfed.org/graph/?g=5qBX"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fred.stlouisfed.org/graph/?g=5qBc"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1" y="3505200"/>
            <a:ext cx="7010399" cy="2438400"/>
          </a:xfrm>
        </p:spPr>
        <p:txBody>
          <a:bodyPr/>
          <a:lstStyle/>
          <a:p>
            <a:pPr>
              <a:defRPr/>
            </a:pPr>
            <a:r>
              <a:rPr lang="en-US" sz="5000" dirty="0"/>
              <a:t>Aggregate Demand</a:t>
            </a:r>
          </a:p>
          <a:p>
            <a:pPr>
              <a:defRPr/>
            </a:pPr>
            <a:r>
              <a:rPr lang="en-US" sz="5000" dirty="0"/>
              <a:t>and Aggregate Supply</a:t>
            </a:r>
          </a:p>
        </p:txBody>
      </p:sp>
      <p:sp>
        <p:nvSpPr>
          <p:cNvPr id="11" name="Text Placeholder 10"/>
          <p:cNvSpPr>
            <a:spLocks noGrp="1"/>
          </p:cNvSpPr>
          <p:nvPr>
            <p:ph type="body" sz="quarter" idx="16"/>
          </p:nvPr>
        </p:nvSpPr>
        <p:spPr/>
        <p:txBody>
          <a:bodyPr/>
          <a:lstStyle/>
          <a:p>
            <a:r>
              <a:rPr lang="en-US" dirty="0" smtClean="0"/>
              <a:t>CHAPTER</a:t>
            </a:r>
          </a:p>
          <a:p>
            <a:r>
              <a:rPr lang="en-US" sz="6600" dirty="0" smtClean="0">
                <a:solidFill>
                  <a:schemeClr val="tx2"/>
                </a:solidFill>
                <a:latin typeface="Cambria Math" panose="02040503050406030204" pitchFamily="18" charset="0"/>
                <a:ea typeface="Cambria Math" panose="02040503050406030204" pitchFamily="18" charset="0"/>
              </a:rPr>
              <a:t>33</a:t>
            </a:r>
            <a:endParaRPr lang="en-US" sz="6600" dirty="0">
              <a:solidFill>
                <a:schemeClr val="tx2"/>
              </a:solidFill>
              <a:latin typeface="Cambria Math" panose="02040503050406030204" pitchFamily="18" charset="0"/>
              <a:ea typeface="Cambria Math" panose="02040503050406030204" pitchFamily="18" charset="0"/>
            </a:endParaRPr>
          </a:p>
        </p:txBody>
      </p:sp>
      <p:sp>
        <p:nvSpPr>
          <p:cNvPr id="5" name="Footer Placeholder 4"/>
          <p:cNvSpPr>
            <a:spLocks noGrp="1"/>
          </p:cNvSpPr>
          <p:nvPr>
            <p:ph type="ftr" sz="quarter" idx="15"/>
          </p:nvPr>
        </p:nvSpPr>
        <p:spPr/>
        <p:txBody>
          <a:body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Three Facts About Economic Fluctuations</a:t>
            </a:r>
          </a:p>
        </p:txBody>
      </p:sp>
      <p:sp>
        <p:nvSpPr>
          <p:cNvPr id="3" name="Text Placeholder 2"/>
          <p:cNvSpPr>
            <a:spLocks noGrp="1"/>
          </p:cNvSpPr>
          <p:nvPr>
            <p:ph type="body" sz="quarter" idx="12"/>
          </p:nvPr>
        </p:nvSpPr>
        <p:spPr>
          <a:xfrm>
            <a:off x="247650" y="609600"/>
            <a:ext cx="8648700" cy="457200"/>
          </a:xfrm>
          <a:solidFill>
            <a:srgbClr val="FFCCFF"/>
          </a:solidFill>
        </p:spPr>
        <p:txBody>
          <a:bodyPr/>
          <a:lstStyle/>
          <a:p>
            <a:r>
              <a:rPr lang="en-US" sz="2000" b="1" dirty="0">
                <a:solidFill>
                  <a:prstClr val="black"/>
                </a:solidFill>
                <a:cs typeface="Arial"/>
              </a:rPr>
              <a:t>FACT 2</a:t>
            </a:r>
            <a:r>
              <a:rPr lang="en-US" sz="2000" dirty="0">
                <a:solidFill>
                  <a:prstClr val="black"/>
                </a:solidFill>
                <a:cs typeface="Arial"/>
              </a:rPr>
              <a:t>: </a:t>
            </a:r>
            <a:r>
              <a:rPr lang="en-US" sz="2400" dirty="0" smtClean="0">
                <a:solidFill>
                  <a:prstClr val="black"/>
                </a:solidFill>
                <a:cs typeface="Arial"/>
              </a:rPr>
              <a:t>Most </a:t>
            </a:r>
            <a:r>
              <a:rPr lang="en-US" sz="2400" dirty="0">
                <a:solidFill>
                  <a:prstClr val="black"/>
                </a:solidFill>
                <a:cs typeface="Arial"/>
              </a:rPr>
              <a:t>macroeconomic quantities fluctuate together.</a:t>
            </a:r>
          </a:p>
          <a:p>
            <a:endParaRPr lang="en-US" sz="24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FRED Graph Chart" descr="FRED Graph">
            <a:hlinkClick r:id="rId3" tooltip="View this chart in your browser. "/>
          </p:cNvPr>
          <p:cNvPicPr>
            <a:picLocks noChangeAspect="1"/>
          </p:cNvPicPr>
          <p:nvPr/>
        </p:nvPicPr>
        <p:blipFill>
          <a:blip r:embed="rId4"/>
          <a:stretch>
            <a:fillRect/>
          </a:stretch>
        </p:blipFill>
        <p:spPr>
          <a:xfrm>
            <a:off x="685800" y="1171222"/>
            <a:ext cx="7620000" cy="5115278"/>
          </a:xfrm>
          <a:prstGeom prst="rect">
            <a:avLst/>
          </a:prstGeom>
        </p:spPr>
      </p:pic>
    </p:spTree>
    <p:extLst>
      <p:ext uri="{BB962C8B-B14F-4D97-AF65-F5344CB8AC3E}">
        <p14:creationId xmlns:p14="http://schemas.microsoft.com/office/powerpoint/2010/main" val="228294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Three Facts About Economic Fluctuations</a:t>
            </a:r>
          </a:p>
        </p:txBody>
      </p:sp>
      <p:sp>
        <p:nvSpPr>
          <p:cNvPr id="3" name="Text Placeholder 2"/>
          <p:cNvSpPr>
            <a:spLocks noGrp="1"/>
          </p:cNvSpPr>
          <p:nvPr>
            <p:ph type="body" sz="quarter" idx="12"/>
          </p:nvPr>
        </p:nvSpPr>
        <p:spPr>
          <a:xfrm>
            <a:off x="266700" y="609600"/>
            <a:ext cx="8648700" cy="457200"/>
          </a:xfrm>
          <a:solidFill>
            <a:srgbClr val="FFCCFF"/>
          </a:solidFill>
        </p:spPr>
        <p:txBody>
          <a:bodyPr/>
          <a:lstStyle/>
          <a:p>
            <a:r>
              <a:rPr lang="en-US" sz="2400" b="1" dirty="0">
                <a:solidFill>
                  <a:prstClr val="black"/>
                </a:solidFill>
                <a:cs typeface="Arial"/>
              </a:rPr>
              <a:t>FACT 3</a:t>
            </a:r>
            <a:r>
              <a:rPr lang="en-US" sz="2400" dirty="0">
                <a:solidFill>
                  <a:prstClr val="black"/>
                </a:solidFill>
                <a:cs typeface="Arial"/>
              </a:rPr>
              <a:t>: </a:t>
            </a:r>
            <a:r>
              <a:rPr lang="en-US" sz="2800" dirty="0">
                <a:solidFill>
                  <a:prstClr val="black"/>
                </a:solidFill>
                <a:cs typeface="Arial"/>
              </a:rPr>
              <a:t>	As output falls, unemployment rises.</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FRED Graph Chart" descr="FRED Graph">
            <a:hlinkClick r:id="rId3" tooltip="View this chart in your browser. "/>
          </p:cNvPr>
          <p:cNvPicPr>
            <a:picLocks noChangeAspect="1"/>
          </p:cNvPicPr>
          <p:nvPr/>
        </p:nvPicPr>
        <p:blipFill>
          <a:blip r:embed="rId4"/>
          <a:stretch>
            <a:fillRect/>
          </a:stretch>
        </p:blipFill>
        <p:spPr>
          <a:xfrm>
            <a:off x="627469" y="1104901"/>
            <a:ext cx="7889062" cy="5295899"/>
          </a:xfrm>
          <a:prstGeom prst="rect">
            <a:avLst/>
          </a:prstGeom>
        </p:spPr>
      </p:pic>
    </p:spTree>
    <p:extLst>
      <p:ext uri="{BB962C8B-B14F-4D97-AF65-F5344CB8AC3E}">
        <p14:creationId xmlns:p14="http://schemas.microsoft.com/office/powerpoint/2010/main" val="371772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Economics—A Recap</a:t>
            </a:r>
          </a:p>
        </p:txBody>
      </p:sp>
      <p:sp>
        <p:nvSpPr>
          <p:cNvPr id="3" name="Content Placeholder 2"/>
          <p:cNvSpPr>
            <a:spLocks noGrp="1"/>
          </p:cNvSpPr>
          <p:nvPr>
            <p:ph idx="1"/>
          </p:nvPr>
        </p:nvSpPr>
        <p:spPr/>
        <p:txBody>
          <a:bodyPr/>
          <a:lstStyle/>
          <a:p>
            <a:r>
              <a:rPr lang="en-US" dirty="0" smtClean="0"/>
              <a:t>Classical economics:</a:t>
            </a:r>
            <a:endParaRPr lang="en-US" dirty="0"/>
          </a:p>
          <a:p>
            <a:pPr lvl="1"/>
            <a:r>
              <a:rPr lang="en-US" dirty="0"/>
              <a:t>The Classical Dichotomy, the separation of variables into two groups:  </a:t>
            </a:r>
          </a:p>
          <a:p>
            <a:pPr lvl="2"/>
            <a:r>
              <a:rPr lang="en-US" dirty="0"/>
              <a:t>Real – quantities, relative prices</a:t>
            </a:r>
          </a:p>
          <a:p>
            <a:pPr lvl="2"/>
            <a:r>
              <a:rPr lang="en-US" dirty="0"/>
              <a:t>Nominal – measured in terms of money</a:t>
            </a:r>
          </a:p>
          <a:p>
            <a:pPr lvl="1"/>
            <a:r>
              <a:rPr lang="en-US" dirty="0"/>
              <a:t>The neutrality of money:  </a:t>
            </a:r>
            <a:r>
              <a:rPr lang="en-US" dirty="0" smtClean="0"/>
              <a:t>Changes </a:t>
            </a:r>
            <a:r>
              <a:rPr lang="en-US" dirty="0"/>
              <a:t>in the money supply affect nominal but not real variables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6790698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Economics—A Recap</a:t>
            </a:r>
          </a:p>
        </p:txBody>
      </p:sp>
      <p:sp>
        <p:nvSpPr>
          <p:cNvPr id="3" name="Content Placeholder 2"/>
          <p:cNvSpPr>
            <a:spLocks noGrp="1"/>
          </p:cNvSpPr>
          <p:nvPr>
            <p:ph idx="1"/>
          </p:nvPr>
        </p:nvSpPr>
        <p:spPr/>
        <p:txBody>
          <a:bodyPr/>
          <a:lstStyle/>
          <a:p>
            <a:r>
              <a:rPr lang="en-US" dirty="0" smtClean="0"/>
              <a:t>Classical theory</a:t>
            </a:r>
          </a:p>
          <a:p>
            <a:pPr lvl="1"/>
            <a:r>
              <a:rPr lang="en-US" dirty="0" smtClean="0"/>
              <a:t>Describes </a:t>
            </a:r>
            <a:r>
              <a:rPr lang="en-US" dirty="0"/>
              <a:t>the world in the long run, </a:t>
            </a:r>
            <a:r>
              <a:rPr lang="en-US" dirty="0" smtClean="0"/>
              <a:t>but </a:t>
            </a:r>
            <a:r>
              <a:rPr lang="en-US" dirty="0"/>
              <a:t>not the short </a:t>
            </a:r>
            <a:r>
              <a:rPr lang="en-US" dirty="0" smtClean="0"/>
              <a:t>run</a:t>
            </a:r>
            <a:endParaRPr lang="en-US" dirty="0"/>
          </a:p>
          <a:p>
            <a:r>
              <a:rPr lang="en-US" dirty="0"/>
              <a:t>In the short </a:t>
            </a:r>
            <a:r>
              <a:rPr lang="en-US" dirty="0" smtClean="0"/>
              <a:t>run</a:t>
            </a:r>
          </a:p>
          <a:p>
            <a:pPr lvl="1"/>
            <a:r>
              <a:rPr lang="en-US" dirty="0" smtClean="0"/>
              <a:t>Changes </a:t>
            </a:r>
            <a:r>
              <a:rPr lang="en-US" dirty="0"/>
              <a:t>in nominal variables (like the money supply or P ) can affect </a:t>
            </a:r>
            <a:r>
              <a:rPr lang="en-US" dirty="0" smtClean="0"/>
              <a:t>real </a:t>
            </a:r>
            <a:r>
              <a:rPr lang="en-US" dirty="0"/>
              <a:t>variables (like Y or the u-rate).  </a:t>
            </a:r>
          </a:p>
          <a:p>
            <a:pPr lvl="1"/>
            <a:r>
              <a:rPr lang="en-US" dirty="0" smtClean="0"/>
              <a:t>We </a:t>
            </a:r>
            <a:r>
              <a:rPr lang="en-US" dirty="0"/>
              <a:t>use a new </a:t>
            </a:r>
            <a:r>
              <a:rPr lang="en-US" dirty="0" smtClean="0"/>
              <a:t>model…</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200211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p:txBody>
          <a:bodyPr>
            <a:normAutofit fontScale="90000"/>
          </a:bodyPr>
          <a:lstStyle/>
          <a:p>
            <a:pPr eaLnBrk="1" hangingPunct="1"/>
            <a:r>
              <a:rPr lang="en-US" sz="3100" dirty="0" smtClean="0"/>
              <a:t>Model of Aggregate Demand and Aggregate Supply</a:t>
            </a:r>
          </a:p>
        </p:txBody>
      </p:sp>
      <p:grpSp>
        <p:nvGrpSpPr>
          <p:cNvPr id="2" name="Group 5"/>
          <p:cNvGrpSpPr>
            <a:grpSpLocks/>
          </p:cNvGrpSpPr>
          <p:nvPr/>
        </p:nvGrpSpPr>
        <p:grpSpPr bwMode="auto">
          <a:xfrm>
            <a:off x="4094163" y="732993"/>
            <a:ext cx="4422775" cy="4106862"/>
            <a:chOff x="2579" y="785"/>
            <a:chExt cx="2786" cy="2420"/>
          </a:xfrm>
        </p:grpSpPr>
        <p:grpSp>
          <p:nvGrpSpPr>
            <p:cNvPr id="17438" name="Group 6"/>
            <p:cNvGrpSpPr>
              <a:grpSpLocks/>
            </p:cNvGrpSpPr>
            <p:nvPr/>
          </p:nvGrpSpPr>
          <p:grpSpPr bwMode="auto">
            <a:xfrm>
              <a:off x="2697" y="1037"/>
              <a:ext cx="2409" cy="2049"/>
              <a:chOff x="1098" y="1361"/>
              <a:chExt cx="2116" cy="2027"/>
            </a:xfrm>
          </p:grpSpPr>
          <p:sp>
            <p:nvSpPr>
              <p:cNvPr id="17441"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9"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7440"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52"/>
          <p:cNvGrpSpPr>
            <a:grpSpLocks/>
          </p:cNvGrpSpPr>
          <p:nvPr/>
        </p:nvGrpSpPr>
        <p:grpSpPr bwMode="auto">
          <a:xfrm>
            <a:off x="4824413" y="1477530"/>
            <a:ext cx="3016250" cy="2284413"/>
            <a:chOff x="3039" y="1212"/>
            <a:chExt cx="1900" cy="1439"/>
          </a:xfrm>
        </p:grpSpPr>
        <p:sp>
          <p:nvSpPr>
            <p:cNvPr id="17436"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Text Box 12"/>
            <p:cNvSpPr txBox="1">
              <a:spLocks noChangeArrowheads="1"/>
            </p:cNvSpPr>
            <p:nvPr/>
          </p:nvSpPr>
          <p:spPr bwMode="auto">
            <a:xfrm>
              <a:off x="4489" y="2363"/>
              <a:ext cx="4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cs typeface="Arial" charset="0"/>
                </a:rPr>
                <a:t>AD</a:t>
              </a:r>
              <a:endParaRPr lang="en-US" sz="2400" i="1" baseline="-25000" dirty="0">
                <a:cs typeface="Arial" charset="0"/>
              </a:endParaRPr>
            </a:p>
          </p:txBody>
        </p:sp>
      </p:grpSp>
      <p:grpSp>
        <p:nvGrpSpPr>
          <p:cNvPr id="5" name="Group 53"/>
          <p:cNvGrpSpPr>
            <a:grpSpLocks/>
          </p:cNvGrpSpPr>
          <p:nvPr/>
        </p:nvGrpSpPr>
        <p:grpSpPr bwMode="auto">
          <a:xfrm>
            <a:off x="4868863" y="1523568"/>
            <a:ext cx="3371850" cy="2557462"/>
            <a:chOff x="3067" y="1241"/>
            <a:chExt cx="2124" cy="1611"/>
          </a:xfrm>
        </p:grpSpPr>
        <p:sp>
          <p:nvSpPr>
            <p:cNvPr id="17434"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14"/>
            <p:cNvSpPr txBox="1">
              <a:spLocks noChangeArrowheads="1"/>
            </p:cNvSpPr>
            <p:nvPr/>
          </p:nvSpPr>
          <p:spPr bwMode="auto">
            <a:xfrm>
              <a:off x="4489" y="1241"/>
              <a:ext cx="7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6" name="Group 61"/>
          <p:cNvGrpSpPr>
            <a:grpSpLocks/>
          </p:cNvGrpSpPr>
          <p:nvPr/>
        </p:nvGrpSpPr>
        <p:grpSpPr bwMode="auto">
          <a:xfrm>
            <a:off x="3773488" y="2657043"/>
            <a:ext cx="2500312" cy="365125"/>
            <a:chOff x="2377" y="1955"/>
            <a:chExt cx="1575" cy="230"/>
          </a:xfrm>
        </p:grpSpPr>
        <p:sp>
          <p:nvSpPr>
            <p:cNvPr id="17431" name="Text Box 16"/>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cs typeface="Arial" charset="0"/>
                </a:rPr>
                <a:t>P</a:t>
              </a:r>
              <a:r>
                <a:rPr lang="en-US" sz="2400" b="1" baseline="-25000" dirty="0">
                  <a:cs typeface="Arial" charset="0"/>
                </a:rPr>
                <a:t>1</a:t>
              </a:r>
            </a:p>
          </p:txBody>
        </p:sp>
        <p:sp>
          <p:nvSpPr>
            <p:cNvPr id="17432" name="Oval 28"/>
            <p:cNvSpPr>
              <a:spLocks noChangeArrowheads="1"/>
            </p:cNvSpPr>
            <p:nvPr/>
          </p:nvSpPr>
          <p:spPr bwMode="auto">
            <a:xfrm>
              <a:off x="3864" y="202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433" name="Line 35"/>
            <p:cNvSpPr>
              <a:spLocks noChangeShapeType="1"/>
            </p:cNvSpPr>
            <p:nvPr/>
          </p:nvSpPr>
          <p:spPr bwMode="auto">
            <a:xfrm>
              <a:off x="2700" y="2071"/>
              <a:ext cx="121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62"/>
          <p:cNvGrpSpPr>
            <a:grpSpLocks/>
          </p:cNvGrpSpPr>
          <p:nvPr/>
        </p:nvGrpSpPr>
        <p:grpSpPr bwMode="auto">
          <a:xfrm>
            <a:off x="5962650" y="2844368"/>
            <a:ext cx="488950" cy="2201862"/>
            <a:chOff x="3756" y="2073"/>
            <a:chExt cx="308" cy="1387"/>
          </a:xfrm>
        </p:grpSpPr>
        <p:sp>
          <p:nvSpPr>
            <p:cNvPr id="17429" name="Line 36"/>
            <p:cNvSpPr>
              <a:spLocks noChangeShapeType="1"/>
            </p:cNvSpPr>
            <p:nvPr/>
          </p:nvSpPr>
          <p:spPr bwMode="auto">
            <a:xfrm>
              <a:off x="3910" y="2073"/>
              <a:ext cx="0" cy="112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Text Box 38"/>
            <p:cNvSpPr txBox="1">
              <a:spLocks noChangeArrowheads="1"/>
            </p:cNvSpPr>
            <p:nvPr/>
          </p:nvSpPr>
          <p:spPr bwMode="auto">
            <a:xfrm>
              <a:off x="3756" y="323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cs typeface="Arial" charset="0"/>
                </a:rPr>
                <a:t>Y</a:t>
              </a:r>
              <a:r>
                <a:rPr lang="en-US" sz="2400" b="1" baseline="-25000" dirty="0">
                  <a:cs typeface="Arial" charset="0"/>
                </a:rPr>
                <a:t>1</a:t>
              </a:r>
            </a:p>
          </p:txBody>
        </p:sp>
      </p:grpSp>
      <p:grpSp>
        <p:nvGrpSpPr>
          <p:cNvPr id="8" name="Group 59"/>
          <p:cNvGrpSpPr>
            <a:grpSpLocks/>
          </p:cNvGrpSpPr>
          <p:nvPr/>
        </p:nvGrpSpPr>
        <p:grpSpPr bwMode="auto">
          <a:xfrm>
            <a:off x="2111375" y="966355"/>
            <a:ext cx="2024063" cy="831850"/>
            <a:chOff x="1330" y="890"/>
            <a:chExt cx="1275" cy="524"/>
          </a:xfrm>
        </p:grpSpPr>
        <p:sp>
          <p:nvSpPr>
            <p:cNvPr id="17427" name="Line 58"/>
            <p:cNvSpPr>
              <a:spLocks noChangeShapeType="1"/>
            </p:cNvSpPr>
            <p:nvPr/>
          </p:nvSpPr>
          <p:spPr bwMode="auto">
            <a:xfrm flipV="1">
              <a:off x="2271" y="907"/>
              <a:ext cx="334" cy="240"/>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28" name="Text Box 54"/>
            <p:cNvSpPr txBox="1">
              <a:spLocks noChangeArrowheads="1"/>
            </p:cNvSpPr>
            <p:nvPr/>
          </p:nvSpPr>
          <p:spPr bwMode="auto">
            <a:xfrm>
              <a:off x="1330" y="890"/>
              <a:ext cx="986" cy="52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The price level</a:t>
              </a:r>
            </a:p>
          </p:txBody>
        </p:sp>
      </p:grpSp>
      <p:grpSp>
        <p:nvGrpSpPr>
          <p:cNvPr id="9" name="Group 60"/>
          <p:cNvGrpSpPr>
            <a:grpSpLocks/>
          </p:cNvGrpSpPr>
          <p:nvPr/>
        </p:nvGrpSpPr>
        <p:grpSpPr bwMode="auto">
          <a:xfrm>
            <a:off x="5878513" y="4806518"/>
            <a:ext cx="2690812" cy="1214437"/>
            <a:chOff x="3703" y="3309"/>
            <a:chExt cx="1695" cy="765"/>
          </a:xfrm>
        </p:grpSpPr>
        <p:sp>
          <p:nvSpPr>
            <p:cNvPr id="17425" name="Line 57"/>
            <p:cNvSpPr>
              <a:spLocks noChangeShapeType="1"/>
            </p:cNvSpPr>
            <p:nvPr/>
          </p:nvSpPr>
          <p:spPr bwMode="auto">
            <a:xfrm flipV="1">
              <a:off x="5050" y="3309"/>
              <a:ext cx="127" cy="281"/>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26" name="Text Box 56"/>
            <p:cNvSpPr txBox="1">
              <a:spLocks noChangeArrowheads="1"/>
            </p:cNvSpPr>
            <p:nvPr/>
          </p:nvSpPr>
          <p:spPr bwMode="auto">
            <a:xfrm>
              <a:off x="3703" y="3550"/>
              <a:ext cx="1695" cy="52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Real GDP, the </a:t>
              </a:r>
              <a:br>
                <a:rPr lang="en-US" sz="2400">
                  <a:cs typeface="Arial" charset="0"/>
                </a:rPr>
              </a:br>
              <a:r>
                <a:rPr lang="en-US" sz="2400">
                  <a:cs typeface="Arial" charset="0"/>
                </a:rPr>
                <a:t>quantity of output</a:t>
              </a:r>
            </a:p>
          </p:txBody>
        </p:sp>
      </p:grpSp>
      <p:sp>
        <p:nvSpPr>
          <p:cNvPr id="148545" name="Text Box 65"/>
          <p:cNvSpPr txBox="1">
            <a:spLocks noChangeArrowheads="1"/>
          </p:cNvSpPr>
          <p:nvPr/>
        </p:nvSpPr>
        <p:spPr bwMode="auto">
          <a:xfrm>
            <a:off x="6599238" y="3843562"/>
            <a:ext cx="1917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dirty="0">
                <a:cs typeface="Arial" charset="0"/>
              </a:rPr>
              <a:t>“Aggregate Demand”</a:t>
            </a:r>
          </a:p>
        </p:txBody>
      </p:sp>
      <p:sp>
        <p:nvSpPr>
          <p:cNvPr id="148546" name="Text Box 66"/>
          <p:cNvSpPr txBox="1">
            <a:spLocks noChangeArrowheads="1"/>
          </p:cNvSpPr>
          <p:nvPr/>
        </p:nvSpPr>
        <p:spPr bwMode="auto">
          <a:xfrm>
            <a:off x="6242653" y="609600"/>
            <a:ext cx="2847974"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dirty="0">
                <a:cs typeface="Arial" charset="0"/>
              </a:rPr>
              <a:t>“Short-Run </a:t>
            </a:r>
            <a:r>
              <a:rPr lang="en-US" sz="2400" dirty="0" smtClean="0">
                <a:cs typeface="Arial" charset="0"/>
              </a:rPr>
              <a:t>Aggregate </a:t>
            </a:r>
            <a:r>
              <a:rPr lang="en-US" sz="2400" dirty="0">
                <a:cs typeface="Arial" charset="0"/>
              </a:rPr>
              <a:t>Supply”</a:t>
            </a:r>
          </a:p>
        </p:txBody>
      </p:sp>
      <p:sp>
        <p:nvSpPr>
          <p:cNvPr id="174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12" name="Group 11"/>
          <p:cNvGrpSpPr/>
          <p:nvPr/>
        </p:nvGrpSpPr>
        <p:grpSpPr>
          <a:xfrm>
            <a:off x="717550" y="2479243"/>
            <a:ext cx="3055938" cy="1772793"/>
            <a:chOff x="717550" y="2479243"/>
            <a:chExt cx="3055938" cy="1772793"/>
          </a:xfrm>
        </p:grpSpPr>
        <p:sp>
          <p:nvSpPr>
            <p:cNvPr id="148543" name="Text Box 63"/>
            <p:cNvSpPr txBox="1">
              <a:spLocks noChangeArrowheads="1"/>
            </p:cNvSpPr>
            <p:nvPr/>
          </p:nvSpPr>
          <p:spPr bwMode="auto">
            <a:xfrm>
              <a:off x="717550" y="2479243"/>
              <a:ext cx="2508250" cy="1772793"/>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600" dirty="0">
                  <a:latin typeface="Arial"/>
                  <a:cs typeface="Arial"/>
                </a:rPr>
                <a:t>The model determines the </a:t>
              </a:r>
              <a:r>
                <a:rPr lang="en-US" sz="2600" dirty="0" smtClean="0">
                  <a:latin typeface="Arial"/>
                  <a:cs typeface="Arial"/>
                </a:rPr>
                <a:t>equilibrium </a:t>
              </a:r>
              <a:r>
                <a:rPr lang="en-US" sz="2600" dirty="0">
                  <a:latin typeface="Arial"/>
                  <a:cs typeface="Arial"/>
                </a:rPr>
                <a:t>price level</a:t>
              </a:r>
            </a:p>
          </p:txBody>
        </p:sp>
        <p:cxnSp>
          <p:nvCxnSpPr>
            <p:cNvPr id="11" name="Straight Connector 10"/>
            <p:cNvCxnSpPr>
              <a:endCxn id="17431" idx="1"/>
            </p:cNvCxnSpPr>
            <p:nvPr/>
          </p:nvCxnSpPr>
          <p:spPr bwMode="auto">
            <a:xfrm flipV="1">
              <a:off x="3225800" y="2839606"/>
              <a:ext cx="547688" cy="4762"/>
            </a:xfrm>
            <a:prstGeom prst="line">
              <a:avLst/>
            </a:prstGeom>
            <a:noFill/>
            <a:ln w="9525" cap="flat" cmpd="sng" algn="ctr">
              <a:solidFill>
                <a:schemeClr val="tx1"/>
              </a:solidFill>
              <a:prstDash val="solid"/>
              <a:round/>
              <a:headEnd type="none" w="med" len="med"/>
              <a:tailEnd type="none" w="med" len="med"/>
            </a:ln>
            <a:effectLst/>
          </p:spPr>
        </p:cxnSp>
      </p:grpSp>
      <p:grpSp>
        <p:nvGrpSpPr>
          <p:cNvPr id="15" name="Group 14"/>
          <p:cNvGrpSpPr/>
          <p:nvPr/>
        </p:nvGrpSpPr>
        <p:grpSpPr>
          <a:xfrm>
            <a:off x="1901770" y="4863668"/>
            <a:ext cx="4060880" cy="1093879"/>
            <a:chOff x="1901770" y="4863668"/>
            <a:chExt cx="4060880" cy="1093879"/>
          </a:xfrm>
        </p:grpSpPr>
        <p:sp>
          <p:nvSpPr>
            <p:cNvPr id="148544" name="Text Box 64"/>
            <p:cNvSpPr txBox="1">
              <a:spLocks noChangeArrowheads="1"/>
            </p:cNvSpPr>
            <p:nvPr/>
          </p:nvSpPr>
          <p:spPr bwMode="auto">
            <a:xfrm>
              <a:off x="1901770" y="5024984"/>
              <a:ext cx="3028950" cy="932563"/>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nSpc>
                  <a:spcPct val="105000"/>
                </a:lnSpc>
                <a:spcBef>
                  <a:spcPct val="50000"/>
                </a:spcBef>
                <a:defRPr/>
              </a:pPr>
              <a:r>
                <a:rPr lang="en-US" sz="2600" dirty="0">
                  <a:latin typeface="Arial"/>
                  <a:cs typeface="Arial"/>
                </a:rPr>
                <a:t>and </a:t>
              </a:r>
              <a:r>
                <a:rPr lang="en-US" sz="2600" dirty="0">
                  <a:cs typeface="Arial"/>
                </a:rPr>
                <a:t>equilibrium </a:t>
              </a:r>
              <a:r>
                <a:rPr lang="en-US" sz="2600" dirty="0">
                  <a:latin typeface="Arial"/>
                  <a:cs typeface="Arial"/>
                </a:rPr>
                <a:t>output </a:t>
              </a:r>
              <a:r>
                <a:rPr lang="en-US" sz="2600" dirty="0" smtClean="0">
                  <a:latin typeface="Arial"/>
                  <a:cs typeface="Arial"/>
                </a:rPr>
                <a:t>(</a:t>
              </a:r>
              <a:r>
                <a:rPr lang="en-US" sz="2600" dirty="0">
                  <a:latin typeface="Arial"/>
                  <a:cs typeface="Arial"/>
                </a:rPr>
                <a:t>real GDP).</a:t>
              </a:r>
            </a:p>
          </p:txBody>
        </p:sp>
        <p:cxnSp>
          <p:nvCxnSpPr>
            <p:cNvPr id="14" name="Straight Connector 13"/>
            <p:cNvCxnSpPr>
              <a:endCxn id="17430" idx="1"/>
            </p:cNvCxnSpPr>
            <p:nvPr/>
          </p:nvCxnSpPr>
          <p:spPr bwMode="auto">
            <a:xfrm flipV="1">
              <a:off x="4930720" y="4863668"/>
              <a:ext cx="1031930" cy="325437"/>
            </a:xfrm>
            <a:prstGeom prst="line">
              <a:avLst/>
            </a:prstGeom>
            <a:noFill/>
            <a:ln w="9525" cap="flat" cmpd="sng" algn="ctr">
              <a:solidFill>
                <a:schemeClr val="tx1"/>
              </a:solidFill>
              <a:prstDash val="solid"/>
              <a:round/>
              <a:headEnd type="none" w="med" len="med"/>
              <a:tailEnd type="none" w="med" len="med"/>
            </a:ln>
            <a:effectLst/>
          </p:spPr>
        </p:cxnSp>
      </p:grpSp>
      <p:sp>
        <p:nvSpPr>
          <p:cNvPr id="16" name="Footer Placeholder 15"/>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7" name="Slide Number Placeholder 16"/>
          <p:cNvSpPr>
            <a:spLocks noGrp="1"/>
          </p:cNvSpPr>
          <p:nvPr>
            <p:ph type="sldNum" sz="quarter" idx="13"/>
          </p:nvPr>
        </p:nvSpPr>
        <p:spPr/>
        <p:txBody>
          <a:bodyPr/>
          <a:lstStyle/>
          <a:p>
            <a:pPr>
              <a:defRPr/>
            </a:pPr>
            <a:fld id="{2F37425F-5E17-4209-B948-B5CE2119E408}" type="slidenum">
              <a:rPr lang="en-US" smtClean="0"/>
              <a:pPr>
                <a:defRPr/>
              </a:pPr>
              <a:t>14</a:t>
            </a:fld>
            <a:endParaRPr lang="en-US" dirty="0"/>
          </a:p>
        </p:txBody>
      </p:sp>
    </p:spTree>
    <p:extLst>
      <p:ext uri="{BB962C8B-B14F-4D97-AF65-F5344CB8AC3E}">
        <p14:creationId xmlns:p14="http://schemas.microsoft.com/office/powerpoint/2010/main" val="422541416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Right)">
                                      <p:cBhvr>
                                        <p:cTn id="28" dur="500"/>
                                        <p:tgtEl>
                                          <p:spTgt spid="4"/>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8545"/>
                                        </p:tgtEl>
                                        <p:attrNameLst>
                                          <p:attrName>style.visibility</p:attrName>
                                        </p:attrNameLst>
                                      </p:cBhvr>
                                      <p:to>
                                        <p:strVal val="visible"/>
                                      </p:to>
                                    </p:set>
                                    <p:animEffect transition="in" filter="strips(downRight)">
                                      <p:cBhvr>
                                        <p:cTn id="31" dur="500"/>
                                        <p:tgtEl>
                                          <p:spTgt spid="1485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148545"/>
                                        </p:tgtEl>
                                      </p:cBhvr>
                                    </p:animEffect>
                                    <p:set>
                                      <p:cBhvr>
                                        <p:cTn id="36" dur="1" fill="hold">
                                          <p:stCondLst>
                                            <p:cond delay="499"/>
                                          </p:stCondLst>
                                        </p:cTn>
                                        <p:tgtEl>
                                          <p:spTgt spid="148545"/>
                                        </p:tgtEl>
                                        <p:attrNameLst>
                                          <p:attrName>style.visibility</p:attrName>
                                        </p:attrNameLst>
                                      </p:cBhvr>
                                      <p:to>
                                        <p:strVal val="hidden"/>
                                      </p:to>
                                    </p:set>
                                  </p:childTnLst>
                                </p:cTn>
                              </p:par>
                            </p:childTnLst>
                          </p:cTn>
                        </p:par>
                        <p:par>
                          <p:cTn id="37" fill="hold" nodeType="afterGroup">
                            <p:stCondLst>
                              <p:cond delay="500"/>
                            </p:stCondLst>
                            <p:childTnLst>
                              <p:par>
                                <p:cTn id="38" presetID="18" presetClass="entr" presetSubtype="3"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trips(upRight)">
                                      <p:cBhvr>
                                        <p:cTn id="40" dur="500"/>
                                        <p:tgtEl>
                                          <p:spTgt spid="5"/>
                                        </p:tgtEl>
                                      </p:cBhvr>
                                    </p:animEffect>
                                  </p:childTnLst>
                                </p:cTn>
                              </p:par>
                              <p:par>
                                <p:cTn id="41" presetID="18" presetClass="entr" presetSubtype="3" fill="hold" grpId="0" nodeType="withEffect">
                                  <p:stCondLst>
                                    <p:cond delay="0"/>
                                  </p:stCondLst>
                                  <p:childTnLst>
                                    <p:set>
                                      <p:cBhvr>
                                        <p:cTn id="42" dur="1" fill="hold">
                                          <p:stCondLst>
                                            <p:cond delay="0"/>
                                          </p:stCondLst>
                                        </p:cTn>
                                        <p:tgtEl>
                                          <p:spTgt spid="148546"/>
                                        </p:tgtEl>
                                        <p:attrNameLst>
                                          <p:attrName>style.visibility</p:attrName>
                                        </p:attrNameLst>
                                      </p:cBhvr>
                                      <p:to>
                                        <p:strVal val="visible"/>
                                      </p:to>
                                    </p:set>
                                    <p:animEffect transition="in" filter="strips(upRight)">
                                      <p:cBhvr>
                                        <p:cTn id="43" dur="500"/>
                                        <p:tgtEl>
                                          <p:spTgt spid="1485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48546"/>
                                        </p:tgtEl>
                                      </p:cBhvr>
                                    </p:animEffect>
                                    <p:set>
                                      <p:cBhvr>
                                        <p:cTn id="48" dur="1" fill="hold">
                                          <p:stCondLst>
                                            <p:cond delay="499"/>
                                          </p:stCondLst>
                                        </p:cTn>
                                        <p:tgtEl>
                                          <p:spTgt spid="148546"/>
                                        </p:tgtEl>
                                        <p:attrNameLst>
                                          <p:attrName>style.visibility</p:attrName>
                                        </p:attrNameLst>
                                      </p:cBhvr>
                                      <p:to>
                                        <p:strVal val="hidden"/>
                                      </p:to>
                                    </p:set>
                                  </p:childTnLst>
                                </p:cTn>
                              </p:par>
                            </p:childTnLst>
                          </p:cTn>
                        </p:par>
                        <p:par>
                          <p:cTn id="49" fill="hold" nodeType="afterGroup">
                            <p:stCondLst>
                              <p:cond delay="500"/>
                            </p:stCondLst>
                            <p:childTnLst>
                              <p:par>
                                <p:cTn id="50" presetID="22" presetClass="entr" presetSubtype="2"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right)">
                                      <p:cBhvr>
                                        <p:cTn id="52" dur="500"/>
                                        <p:tgtEl>
                                          <p:spTgt spid="6"/>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nodeType="after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up)">
                                      <p:cBhvr>
                                        <p:cTn id="61" dur="500"/>
                                        <p:tgtEl>
                                          <p:spTgt spid="7"/>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45" grpId="0"/>
      <p:bldP spid="148545" grpId="1"/>
      <p:bldP spid="148546" grpId="0"/>
      <p:bldP spid="148546" grpId="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noAutofit/>
          </a:bodyPr>
          <a:lstStyle/>
          <a:p>
            <a:pPr eaLnBrk="1" hangingPunct="1"/>
            <a:r>
              <a:rPr lang="en-US" sz="2800" dirty="0" smtClean="0"/>
              <a:t>The Aggregate-Demand (</a:t>
            </a:r>
            <a:r>
              <a:rPr lang="en-US" sz="2800" i="1" dirty="0" smtClean="0"/>
              <a:t>AD</a:t>
            </a:r>
            <a:r>
              <a:rPr lang="en-US" sz="2800" dirty="0" smtClean="0"/>
              <a:t>) Curve</a:t>
            </a:r>
          </a:p>
        </p:txBody>
      </p:sp>
      <p:sp>
        <p:nvSpPr>
          <p:cNvPr id="135172" name="Rectangle 4"/>
          <p:cNvSpPr>
            <a:spLocks noGrp="1" noChangeArrowheads="1"/>
          </p:cNvSpPr>
          <p:nvPr>
            <p:ph type="body" sz="quarter" idx="12"/>
          </p:nvPr>
        </p:nvSpPr>
        <p:spPr>
          <a:xfrm>
            <a:off x="304800" y="1233488"/>
            <a:ext cx="3365500" cy="3596380"/>
          </a:xfrm>
          <a:solidFill>
            <a:schemeClr val="bg1"/>
          </a:solidFill>
          <a:effectLst>
            <a:outerShdw blurRad="50800" dist="38100" dir="2700000" algn="tl" rotWithShape="0">
              <a:prstClr val="black">
                <a:alpha val="40000"/>
              </a:prstClr>
            </a:outerShdw>
          </a:effectLst>
        </p:spPr>
        <p:txBody>
          <a:bodyPr/>
          <a:lstStyle/>
          <a:p>
            <a:pPr marL="0" indent="0" eaLnBrk="1" hangingPunct="1">
              <a:lnSpc>
                <a:spcPct val="110000"/>
              </a:lnSpc>
              <a:buFont typeface="Wingdings" pitchFamily="2" charset="2"/>
              <a:buNone/>
            </a:pPr>
            <a:r>
              <a:rPr lang="en-US" sz="2800" dirty="0" smtClean="0"/>
              <a:t>The </a:t>
            </a:r>
            <a:r>
              <a:rPr lang="en-US" sz="2800" b="1" i="1" dirty="0" smtClean="0">
                <a:solidFill>
                  <a:srgbClr val="CC0000"/>
                </a:solidFill>
              </a:rPr>
              <a:t>AD</a:t>
            </a:r>
            <a:r>
              <a:rPr lang="en-US" sz="2800" b="1" dirty="0" smtClean="0">
                <a:solidFill>
                  <a:srgbClr val="CC0000"/>
                </a:solidFill>
              </a:rPr>
              <a:t> curve</a:t>
            </a:r>
            <a:r>
              <a:rPr lang="en-US" sz="2800" dirty="0" smtClean="0"/>
              <a:t> shows the quantity of all goods and services demanded </a:t>
            </a:r>
            <a:br>
              <a:rPr lang="en-US" sz="2800" dirty="0" smtClean="0"/>
            </a:br>
            <a:r>
              <a:rPr lang="en-US" sz="2800" dirty="0" smtClean="0"/>
              <a:t>in the economy at any given price level.</a:t>
            </a:r>
          </a:p>
        </p:txBody>
      </p:sp>
      <p:grpSp>
        <p:nvGrpSpPr>
          <p:cNvPr id="18438" name="Group 5"/>
          <p:cNvGrpSpPr>
            <a:grpSpLocks/>
          </p:cNvGrpSpPr>
          <p:nvPr/>
        </p:nvGrpSpPr>
        <p:grpSpPr bwMode="auto">
          <a:xfrm>
            <a:off x="4094163" y="1179513"/>
            <a:ext cx="4422775" cy="4106862"/>
            <a:chOff x="2579" y="785"/>
            <a:chExt cx="2786" cy="2420"/>
          </a:xfrm>
        </p:grpSpPr>
        <p:grpSp>
          <p:nvGrpSpPr>
            <p:cNvPr id="18457" name="Group 6"/>
            <p:cNvGrpSpPr>
              <a:grpSpLocks/>
            </p:cNvGrpSpPr>
            <p:nvPr/>
          </p:nvGrpSpPr>
          <p:grpSpPr bwMode="auto">
            <a:xfrm>
              <a:off x="2697" y="1037"/>
              <a:ext cx="2409" cy="2049"/>
              <a:chOff x="1098" y="1361"/>
              <a:chExt cx="2116" cy="2027"/>
            </a:xfrm>
          </p:grpSpPr>
          <p:sp>
            <p:nvSpPr>
              <p:cNvPr id="18460"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8"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8459"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18439" name="Group 72"/>
          <p:cNvGrpSpPr>
            <a:grpSpLocks/>
          </p:cNvGrpSpPr>
          <p:nvPr/>
        </p:nvGrpSpPr>
        <p:grpSpPr bwMode="auto">
          <a:xfrm>
            <a:off x="4824413" y="1924050"/>
            <a:ext cx="2982912" cy="2667000"/>
            <a:chOff x="3039" y="1212"/>
            <a:chExt cx="1879" cy="1680"/>
          </a:xfrm>
        </p:grpSpPr>
        <p:sp>
          <p:nvSpPr>
            <p:cNvPr id="18455"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Text Box 12"/>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grpSp>
      <p:grpSp>
        <p:nvGrpSpPr>
          <p:cNvPr id="5" name="Group 70"/>
          <p:cNvGrpSpPr>
            <a:grpSpLocks/>
          </p:cNvGrpSpPr>
          <p:nvPr/>
        </p:nvGrpSpPr>
        <p:grpSpPr bwMode="auto">
          <a:xfrm>
            <a:off x="3779838" y="3646488"/>
            <a:ext cx="3230562" cy="1844675"/>
            <a:chOff x="2381" y="2297"/>
            <a:chExt cx="2035" cy="1162"/>
          </a:xfrm>
        </p:grpSpPr>
        <p:sp>
          <p:nvSpPr>
            <p:cNvPr id="18449" name="Text Box 51"/>
            <p:cNvSpPr txBox="1">
              <a:spLocks noChangeArrowheads="1"/>
            </p:cNvSpPr>
            <p:nvPr/>
          </p:nvSpPr>
          <p:spPr bwMode="auto">
            <a:xfrm>
              <a:off x="2381" y="229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8450" name="Text Box 52"/>
            <p:cNvSpPr txBox="1">
              <a:spLocks noChangeArrowheads="1"/>
            </p:cNvSpPr>
            <p:nvPr/>
          </p:nvSpPr>
          <p:spPr bwMode="auto">
            <a:xfrm>
              <a:off x="4108"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18451" name="Group 56"/>
            <p:cNvGrpSpPr>
              <a:grpSpLocks/>
            </p:cNvGrpSpPr>
            <p:nvPr/>
          </p:nvGrpSpPr>
          <p:grpSpPr bwMode="auto">
            <a:xfrm>
              <a:off x="2699" y="2419"/>
              <a:ext cx="1571" cy="774"/>
              <a:chOff x="357" y="2450"/>
              <a:chExt cx="795" cy="646"/>
            </a:xfrm>
          </p:grpSpPr>
          <p:sp>
            <p:nvSpPr>
              <p:cNvPr id="18453" name="Line 5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5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2" name="Oval 67"/>
            <p:cNvSpPr>
              <a:spLocks noChangeArrowheads="1"/>
            </p:cNvSpPr>
            <p:nvPr/>
          </p:nvSpPr>
          <p:spPr bwMode="auto">
            <a:xfrm>
              <a:off x="4223" y="237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7" name="Group 71"/>
          <p:cNvGrpSpPr>
            <a:grpSpLocks/>
          </p:cNvGrpSpPr>
          <p:nvPr/>
        </p:nvGrpSpPr>
        <p:grpSpPr bwMode="auto">
          <a:xfrm>
            <a:off x="3775075" y="2144713"/>
            <a:ext cx="1709738" cy="3343275"/>
            <a:chOff x="2378" y="1351"/>
            <a:chExt cx="1077" cy="2106"/>
          </a:xfrm>
        </p:grpSpPr>
        <p:sp>
          <p:nvSpPr>
            <p:cNvPr id="18443" name="Text Box 55"/>
            <p:cNvSpPr txBox="1">
              <a:spLocks noChangeArrowheads="1"/>
            </p:cNvSpPr>
            <p:nvPr/>
          </p:nvSpPr>
          <p:spPr bwMode="auto">
            <a:xfrm>
              <a:off x="2378" y="135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18444" name="Oval 60"/>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8445" name="Group 64"/>
            <p:cNvGrpSpPr>
              <a:grpSpLocks/>
            </p:cNvGrpSpPr>
            <p:nvPr/>
          </p:nvGrpSpPr>
          <p:grpSpPr bwMode="auto">
            <a:xfrm>
              <a:off x="2700" y="1471"/>
              <a:ext cx="605" cy="1731"/>
              <a:chOff x="357" y="2450"/>
              <a:chExt cx="795" cy="646"/>
            </a:xfrm>
          </p:grpSpPr>
          <p:sp>
            <p:nvSpPr>
              <p:cNvPr id="18447" name="Line 6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6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46" name="Text Box 69"/>
            <p:cNvSpPr txBox="1">
              <a:spLocks noChangeArrowheads="1"/>
            </p:cNvSpPr>
            <p:nvPr/>
          </p:nvSpPr>
          <p:spPr bwMode="auto">
            <a:xfrm>
              <a:off x="3147"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184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15</a:t>
            </a:fld>
            <a:endParaRPr lang="en-US" dirty="0"/>
          </a:p>
        </p:txBody>
      </p:sp>
    </p:spTree>
    <p:extLst>
      <p:ext uri="{BB962C8B-B14F-4D97-AF65-F5344CB8AC3E}">
        <p14:creationId xmlns:p14="http://schemas.microsoft.com/office/powerpoint/2010/main" val="14215120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fade">
                                      <p:cBhvr>
                                        <p:cTn id="7" dur="500"/>
                                        <p:tgtEl>
                                          <p:spTgt spid="13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ldLvl="5"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Autofit/>
          </a:bodyPr>
          <a:lstStyle/>
          <a:p>
            <a:pPr eaLnBrk="1" hangingPunct="1"/>
            <a:r>
              <a:rPr lang="en-US" sz="2400" dirty="0" smtClean="0"/>
              <a:t>Why the </a:t>
            </a:r>
            <a:r>
              <a:rPr lang="en-US" sz="2400" i="1" dirty="0" smtClean="0"/>
              <a:t>AD</a:t>
            </a:r>
            <a:r>
              <a:rPr lang="en-US" sz="2400" dirty="0" smtClean="0"/>
              <a:t> Curve Slopes Downward</a:t>
            </a:r>
          </a:p>
        </p:txBody>
      </p:sp>
      <p:sp>
        <p:nvSpPr>
          <p:cNvPr id="143363" name="Rectangle 3"/>
          <p:cNvSpPr>
            <a:spLocks noGrp="1" noChangeArrowheads="1"/>
          </p:cNvSpPr>
          <p:nvPr>
            <p:ph type="body" sz="quarter" idx="12"/>
          </p:nvPr>
        </p:nvSpPr>
        <p:spPr>
          <a:xfrm>
            <a:off x="228600" y="931082"/>
            <a:ext cx="3365500" cy="4826000"/>
          </a:xfrm>
          <a:solidFill>
            <a:schemeClr val="bg1"/>
          </a:solidFill>
        </p:spPr>
        <p:txBody>
          <a:bodyPr/>
          <a:lstStyle/>
          <a:p>
            <a:pPr marL="0" indent="0" eaLnBrk="1" hangingPunct="1">
              <a:lnSpc>
                <a:spcPct val="110000"/>
              </a:lnSpc>
              <a:buFont typeface="Wingdings" pitchFamily="2" charset="2"/>
              <a:buNone/>
            </a:pPr>
            <a:r>
              <a:rPr lang="en-US" sz="2800" b="1" i="1" dirty="0" smtClean="0"/>
              <a:t>Y</a:t>
            </a:r>
            <a:r>
              <a:rPr lang="en-US" sz="2800" dirty="0" smtClean="0"/>
              <a:t> = </a:t>
            </a:r>
            <a:r>
              <a:rPr lang="en-US" sz="2800" b="1" i="1" dirty="0" smtClean="0"/>
              <a:t>C</a:t>
            </a:r>
            <a:r>
              <a:rPr lang="en-US" sz="2800" dirty="0" smtClean="0"/>
              <a:t> + </a:t>
            </a:r>
            <a:r>
              <a:rPr lang="en-US" sz="2800" b="1" i="1" dirty="0" smtClean="0"/>
              <a:t>I</a:t>
            </a:r>
            <a:r>
              <a:rPr lang="en-US" sz="2800" dirty="0" smtClean="0"/>
              <a:t> + </a:t>
            </a:r>
            <a:r>
              <a:rPr lang="en-US" sz="2800" b="1" i="1" dirty="0" smtClean="0"/>
              <a:t>G</a:t>
            </a:r>
            <a:r>
              <a:rPr lang="en-US" sz="2800" dirty="0" smtClean="0"/>
              <a:t> + </a:t>
            </a:r>
            <a:r>
              <a:rPr lang="en-US" sz="2800" b="1" i="1" dirty="0" smtClean="0"/>
              <a:t>NX</a:t>
            </a:r>
          </a:p>
          <a:p>
            <a:pPr marL="0" indent="0" eaLnBrk="1" hangingPunct="1">
              <a:lnSpc>
                <a:spcPct val="110000"/>
              </a:lnSpc>
              <a:buFont typeface="Wingdings" pitchFamily="2" charset="2"/>
              <a:buNone/>
            </a:pPr>
            <a:r>
              <a:rPr lang="en-US" sz="2800" dirty="0" smtClean="0"/>
              <a:t>Assume </a:t>
            </a:r>
            <a:r>
              <a:rPr lang="en-US" sz="2800" b="1" i="1" dirty="0" smtClean="0"/>
              <a:t>G</a:t>
            </a:r>
            <a:r>
              <a:rPr lang="en-US" sz="2800" dirty="0" smtClean="0"/>
              <a:t> is fixed </a:t>
            </a:r>
            <a:br>
              <a:rPr lang="en-US" sz="2800" dirty="0" smtClean="0"/>
            </a:br>
            <a:r>
              <a:rPr lang="en-US" sz="2800" dirty="0" smtClean="0"/>
              <a:t>by government policy. </a:t>
            </a:r>
          </a:p>
          <a:p>
            <a:pPr marL="0" indent="0" eaLnBrk="1" hangingPunct="1">
              <a:lnSpc>
                <a:spcPct val="110000"/>
              </a:lnSpc>
              <a:buFont typeface="Wingdings" pitchFamily="2" charset="2"/>
              <a:buNone/>
            </a:pPr>
            <a:r>
              <a:rPr lang="en-US" sz="2800" dirty="0" smtClean="0"/>
              <a:t>To understand the slope of </a:t>
            </a:r>
            <a:r>
              <a:rPr lang="en-US" sz="2800" i="1" dirty="0" smtClean="0"/>
              <a:t>AD</a:t>
            </a:r>
            <a:r>
              <a:rPr lang="en-US" sz="2800" dirty="0" smtClean="0"/>
              <a:t>, must determine how a change in </a:t>
            </a:r>
            <a:r>
              <a:rPr lang="en-US" sz="2800" b="1" i="1" dirty="0" smtClean="0"/>
              <a:t>P</a:t>
            </a:r>
            <a:r>
              <a:rPr lang="en-US" sz="2800" dirty="0" smtClean="0"/>
              <a:t> affects </a:t>
            </a:r>
            <a:r>
              <a:rPr lang="en-US" sz="2800" b="1" i="1" dirty="0" smtClean="0"/>
              <a:t>C</a:t>
            </a:r>
            <a:r>
              <a:rPr lang="en-US" sz="2800" dirty="0" smtClean="0"/>
              <a:t>, </a:t>
            </a:r>
            <a:r>
              <a:rPr lang="en-US" sz="2800" b="1" i="1" dirty="0" smtClean="0"/>
              <a:t>I</a:t>
            </a:r>
            <a:r>
              <a:rPr lang="en-US" sz="2800" dirty="0" smtClean="0"/>
              <a:t>, and </a:t>
            </a:r>
            <a:r>
              <a:rPr lang="en-US" sz="2800" b="1" i="1" dirty="0" smtClean="0"/>
              <a:t>NX</a:t>
            </a:r>
            <a:r>
              <a:rPr lang="en-US" sz="2800" dirty="0" smtClean="0"/>
              <a:t>. </a:t>
            </a:r>
          </a:p>
        </p:txBody>
      </p:sp>
      <p:grpSp>
        <p:nvGrpSpPr>
          <p:cNvPr id="19462" name="Group 4"/>
          <p:cNvGrpSpPr>
            <a:grpSpLocks/>
          </p:cNvGrpSpPr>
          <p:nvPr/>
        </p:nvGrpSpPr>
        <p:grpSpPr bwMode="auto">
          <a:xfrm>
            <a:off x="4094163" y="1179513"/>
            <a:ext cx="4422775" cy="4106862"/>
            <a:chOff x="2579" y="785"/>
            <a:chExt cx="2786" cy="2420"/>
          </a:xfrm>
        </p:grpSpPr>
        <p:grpSp>
          <p:nvGrpSpPr>
            <p:cNvPr id="19482" name="Group 5"/>
            <p:cNvGrpSpPr>
              <a:grpSpLocks/>
            </p:cNvGrpSpPr>
            <p:nvPr/>
          </p:nvGrpSpPr>
          <p:grpSpPr bwMode="auto">
            <a:xfrm>
              <a:off x="2697" y="1037"/>
              <a:ext cx="2409" cy="2049"/>
              <a:chOff x="1098" y="1361"/>
              <a:chExt cx="2116" cy="2027"/>
            </a:xfrm>
          </p:grpSpPr>
          <p:sp>
            <p:nvSpPr>
              <p:cNvPr id="19485"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83"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9484"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19463" name="Group 10"/>
          <p:cNvGrpSpPr>
            <a:grpSpLocks/>
          </p:cNvGrpSpPr>
          <p:nvPr/>
        </p:nvGrpSpPr>
        <p:grpSpPr bwMode="auto">
          <a:xfrm>
            <a:off x="4824413" y="1924050"/>
            <a:ext cx="2982912" cy="2667000"/>
            <a:chOff x="3039" y="1212"/>
            <a:chExt cx="1879" cy="1680"/>
          </a:xfrm>
        </p:grpSpPr>
        <p:sp>
          <p:nvSpPr>
            <p:cNvPr id="19480"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Text Box 12"/>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grpSp>
      <p:grpSp>
        <p:nvGrpSpPr>
          <p:cNvPr id="19464" name="Group 13"/>
          <p:cNvGrpSpPr>
            <a:grpSpLocks/>
          </p:cNvGrpSpPr>
          <p:nvPr/>
        </p:nvGrpSpPr>
        <p:grpSpPr bwMode="auto">
          <a:xfrm>
            <a:off x="3779838" y="3646488"/>
            <a:ext cx="3230562" cy="1844675"/>
            <a:chOff x="2381" y="2297"/>
            <a:chExt cx="2035" cy="1162"/>
          </a:xfrm>
        </p:grpSpPr>
        <p:sp>
          <p:nvSpPr>
            <p:cNvPr id="19474" name="Text Box 14"/>
            <p:cNvSpPr txBox="1">
              <a:spLocks noChangeArrowheads="1"/>
            </p:cNvSpPr>
            <p:nvPr/>
          </p:nvSpPr>
          <p:spPr bwMode="auto">
            <a:xfrm>
              <a:off x="2381" y="229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9475" name="Text Box 15"/>
            <p:cNvSpPr txBox="1">
              <a:spLocks noChangeArrowheads="1"/>
            </p:cNvSpPr>
            <p:nvPr/>
          </p:nvSpPr>
          <p:spPr bwMode="auto">
            <a:xfrm>
              <a:off x="4108"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19476" name="Group 16"/>
            <p:cNvGrpSpPr>
              <a:grpSpLocks/>
            </p:cNvGrpSpPr>
            <p:nvPr/>
          </p:nvGrpSpPr>
          <p:grpSpPr bwMode="auto">
            <a:xfrm>
              <a:off x="2699" y="2419"/>
              <a:ext cx="1571" cy="774"/>
              <a:chOff x="357" y="2450"/>
              <a:chExt cx="795" cy="646"/>
            </a:xfrm>
          </p:grpSpPr>
          <p:sp>
            <p:nvSpPr>
              <p:cNvPr id="19478" name="Line 1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1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7" name="Oval 19"/>
            <p:cNvSpPr>
              <a:spLocks noChangeArrowheads="1"/>
            </p:cNvSpPr>
            <p:nvPr/>
          </p:nvSpPr>
          <p:spPr bwMode="auto">
            <a:xfrm>
              <a:off x="4223" y="237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9465" name="Group 20"/>
          <p:cNvGrpSpPr>
            <a:grpSpLocks/>
          </p:cNvGrpSpPr>
          <p:nvPr/>
        </p:nvGrpSpPr>
        <p:grpSpPr bwMode="auto">
          <a:xfrm>
            <a:off x="3775075" y="2144713"/>
            <a:ext cx="1709738" cy="3343275"/>
            <a:chOff x="2378" y="1351"/>
            <a:chExt cx="1077" cy="2106"/>
          </a:xfrm>
        </p:grpSpPr>
        <p:sp>
          <p:nvSpPr>
            <p:cNvPr id="19468" name="Text Box 21"/>
            <p:cNvSpPr txBox="1">
              <a:spLocks noChangeArrowheads="1"/>
            </p:cNvSpPr>
            <p:nvPr/>
          </p:nvSpPr>
          <p:spPr bwMode="auto">
            <a:xfrm>
              <a:off x="2378" y="135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19469" name="Oval 22"/>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9470" name="Group 23"/>
            <p:cNvGrpSpPr>
              <a:grpSpLocks/>
            </p:cNvGrpSpPr>
            <p:nvPr/>
          </p:nvGrpSpPr>
          <p:grpSpPr bwMode="auto">
            <a:xfrm>
              <a:off x="2700" y="1471"/>
              <a:ext cx="605" cy="1731"/>
              <a:chOff x="357" y="2450"/>
              <a:chExt cx="795" cy="646"/>
            </a:xfrm>
          </p:grpSpPr>
          <p:sp>
            <p:nvSpPr>
              <p:cNvPr id="19472" name="Line 2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2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1" name="Text Box 26"/>
            <p:cNvSpPr txBox="1">
              <a:spLocks noChangeArrowheads="1"/>
            </p:cNvSpPr>
            <p:nvPr/>
          </p:nvSpPr>
          <p:spPr bwMode="auto">
            <a:xfrm>
              <a:off x="3147"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19466" name="Text Box 27"/>
          <p:cNvSpPr txBox="1">
            <a:spLocks noChangeArrowheads="1"/>
          </p:cNvSpPr>
          <p:nvPr/>
        </p:nvSpPr>
        <p:spPr bwMode="auto">
          <a:xfrm>
            <a:off x="6521450" y="512603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sp>
        <p:nvSpPr>
          <p:cNvPr id="1946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16</a:t>
            </a:fld>
            <a:endParaRPr lang="en-US" dirty="0"/>
          </a:p>
        </p:txBody>
      </p:sp>
    </p:spTree>
    <p:extLst>
      <p:ext uri="{BB962C8B-B14F-4D97-AF65-F5344CB8AC3E}">
        <p14:creationId xmlns:p14="http://schemas.microsoft.com/office/powerpoint/2010/main" val="34315681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63">
                                            <p:bg/>
                                          </p:spTgt>
                                        </p:tgtEl>
                                        <p:attrNameLst>
                                          <p:attrName>style.visibility</p:attrName>
                                        </p:attrNameLst>
                                      </p:cBhvr>
                                      <p:to>
                                        <p:strVal val="visible"/>
                                      </p:to>
                                    </p:set>
                                    <p:animEffect transition="in" filter="fade">
                                      <p:cBhvr>
                                        <p:cTn id="7" dur="500"/>
                                        <p:tgtEl>
                                          <p:spTgt spid="143363">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63">
                                            <p:txEl>
                                              <p:pRg st="0" end="0"/>
                                            </p:txEl>
                                          </p:spTgt>
                                        </p:tgtEl>
                                        <p:attrNameLst>
                                          <p:attrName>style.visibility</p:attrName>
                                        </p:attrNameLst>
                                      </p:cBhvr>
                                      <p:to>
                                        <p:strVal val="visible"/>
                                      </p:to>
                                    </p:set>
                                    <p:animEffect transition="in" filter="fade">
                                      <p:cBhvr>
                                        <p:cTn id="11" dur="500"/>
                                        <p:tgtEl>
                                          <p:spTgt spid="143363">
                                            <p:txEl>
                                              <p:pRg st="0" end="0"/>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3363">
                                            <p:txEl>
                                              <p:pRg st="1" end="1"/>
                                            </p:txEl>
                                          </p:spTgt>
                                        </p:tgtEl>
                                        <p:attrNameLst>
                                          <p:attrName>style.visibility</p:attrName>
                                        </p:attrNameLst>
                                      </p:cBhvr>
                                      <p:to>
                                        <p:strVal val="visible"/>
                                      </p:to>
                                    </p:set>
                                    <p:animEffect transition="in" filter="fade">
                                      <p:cBhvr>
                                        <p:cTn id="15" dur="500"/>
                                        <p:tgtEl>
                                          <p:spTgt spid="143363">
                                            <p:txEl>
                                              <p:pRg st="1" end="1"/>
                                            </p:txEl>
                                          </p:spTgt>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Effect transition="in" filter="fade">
                                      <p:cBhvr>
                                        <p:cTn id="19"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uiExpand="1" build="p" bldLvl="3"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dirty="0"/>
              <a:t>The Wealth Effect  (P and C )</a:t>
            </a:r>
            <a:endParaRPr lang="en-US" altLang="en-US" dirty="0" smtClean="0"/>
          </a:p>
        </p:txBody>
      </p:sp>
      <p:sp>
        <p:nvSpPr>
          <p:cNvPr id="23555" name="Content Placeholder 2"/>
          <p:cNvSpPr>
            <a:spLocks noGrp="1"/>
          </p:cNvSpPr>
          <p:nvPr>
            <p:ph idx="1"/>
          </p:nvPr>
        </p:nvSpPr>
        <p:spPr/>
        <p:txBody>
          <a:bodyPr/>
          <a:lstStyle/>
          <a:p>
            <a:r>
              <a:rPr lang="en-US" altLang="en-US" dirty="0" smtClean="0"/>
              <a:t>Suppose the price level, P, declines</a:t>
            </a:r>
          </a:p>
          <a:p>
            <a:pPr lvl="1"/>
            <a:r>
              <a:rPr lang="en-US" altLang="en-US" dirty="0" smtClean="0"/>
              <a:t>Increase in the real value of money</a:t>
            </a:r>
          </a:p>
          <a:p>
            <a:pPr lvl="1"/>
            <a:r>
              <a:rPr lang="en-US" altLang="en-US" dirty="0" smtClean="0"/>
              <a:t>Consumers are wealthier</a:t>
            </a:r>
          </a:p>
          <a:p>
            <a:pPr lvl="1"/>
            <a:r>
              <a:rPr lang="en-US" altLang="en-US" dirty="0" smtClean="0"/>
              <a:t>Increase in consumer spending, C</a:t>
            </a:r>
          </a:p>
          <a:p>
            <a:pPr lvl="1"/>
            <a:r>
              <a:rPr lang="en-US" altLang="en-US" dirty="0" smtClean="0"/>
              <a:t>Increase in quantity demanded of goods and services</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5C25452-9520-48B5-B3CB-3DEC81670DD8}" type="slidenum">
              <a:rPr lang="en-US" altLang="en-US" sz="1200" smtClean="0">
                <a:solidFill>
                  <a:srgbClr val="002060"/>
                </a:solidFill>
              </a:rPr>
              <a:pPr algn="ctr" eaLnBrk="1" hangingPunct="1"/>
              <a:t>17</a:t>
            </a:fld>
            <a:endParaRPr lang="en-US" altLang="en-US" sz="1200" smtClean="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77426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chor="t"/>
          <a:lstStyle/>
          <a:p>
            <a:r>
              <a:rPr lang="en-US" altLang="en-US" sz="3900" dirty="0"/>
              <a:t>The Interest-Rate Effect  (P and </a:t>
            </a:r>
            <a:r>
              <a:rPr lang="en-US" altLang="en-US" sz="3900" dirty="0" smtClean="0"/>
              <a:t>I)</a:t>
            </a:r>
          </a:p>
        </p:txBody>
      </p:sp>
      <p:sp>
        <p:nvSpPr>
          <p:cNvPr id="24579" name="Content Placeholder 2"/>
          <p:cNvSpPr>
            <a:spLocks noGrp="1"/>
          </p:cNvSpPr>
          <p:nvPr>
            <p:ph idx="1"/>
          </p:nvPr>
        </p:nvSpPr>
        <p:spPr/>
        <p:txBody>
          <a:bodyPr/>
          <a:lstStyle/>
          <a:p>
            <a:r>
              <a:rPr lang="en-US" altLang="en-US" dirty="0" smtClean="0"/>
              <a:t>Suppose the price level, P, declines</a:t>
            </a:r>
          </a:p>
          <a:p>
            <a:pPr lvl="1"/>
            <a:r>
              <a:rPr lang="en-US" altLang="en-US" dirty="0"/>
              <a:t>Buying </a:t>
            </a:r>
            <a:r>
              <a:rPr lang="en-US" altLang="en-US" dirty="0" smtClean="0"/>
              <a:t>goods and services </a:t>
            </a:r>
            <a:r>
              <a:rPr lang="en-US" altLang="en-US" dirty="0"/>
              <a:t>requires </a:t>
            </a:r>
            <a:r>
              <a:rPr lang="en-US" altLang="en-US" dirty="0" smtClean="0"/>
              <a:t>fewer dollars </a:t>
            </a:r>
          </a:p>
          <a:p>
            <a:pPr lvl="2"/>
            <a:r>
              <a:rPr lang="en-US" altLang="en-US" dirty="0" smtClean="0"/>
              <a:t>People buy bonds and other assets</a:t>
            </a:r>
            <a:endParaRPr lang="en-US" altLang="en-US" dirty="0"/>
          </a:p>
          <a:p>
            <a:pPr lvl="1"/>
            <a:r>
              <a:rPr lang="en-US" altLang="en-US" dirty="0" smtClean="0"/>
              <a:t>Decrease in the interest rate</a:t>
            </a:r>
          </a:p>
          <a:p>
            <a:pPr lvl="1"/>
            <a:r>
              <a:rPr lang="en-US" altLang="en-US" dirty="0" smtClean="0"/>
              <a:t>Increase spending on investment goods, I</a:t>
            </a:r>
          </a:p>
          <a:p>
            <a:pPr lvl="1"/>
            <a:r>
              <a:rPr lang="en-US" altLang="en-US" dirty="0" smtClean="0"/>
              <a:t>Increase in quantity demanded of goods and services</a:t>
            </a:r>
          </a:p>
        </p:txBody>
      </p:sp>
      <p:sp>
        <p:nvSpPr>
          <p:cNvPr id="245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4E0B0B3-4538-4814-A47D-1EAC25421B88}" type="slidenum">
              <a:rPr lang="en-US" altLang="en-US" sz="1200" smtClean="0">
                <a:solidFill>
                  <a:srgbClr val="002060"/>
                </a:solidFill>
              </a:rPr>
              <a:pPr algn="ctr" eaLnBrk="1" hangingPunct="1"/>
              <a:t>18</a:t>
            </a:fld>
            <a:endParaRPr lang="en-US" altLang="en-US" sz="1200" smtClean="0">
              <a:solidFill>
                <a:srgbClr val="002060"/>
              </a:solidFill>
            </a:endParaRP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4297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340068" y="1"/>
            <a:ext cx="7803931" cy="961900"/>
          </a:xfrm>
        </p:spPr>
        <p:txBody>
          <a:bodyPr wrap="square" anchor="t"/>
          <a:lstStyle/>
          <a:p>
            <a:r>
              <a:rPr lang="en-US" altLang="en-US" sz="3600" dirty="0"/>
              <a:t>The Exchange-Rate Effect  </a:t>
            </a:r>
            <a:r>
              <a:rPr lang="en-US" altLang="en-US" sz="3600" dirty="0" smtClean="0"/>
              <a:t/>
            </a:r>
            <a:br>
              <a:rPr lang="en-US" altLang="en-US" sz="3600" dirty="0" smtClean="0"/>
            </a:br>
            <a:r>
              <a:rPr lang="en-US" altLang="en-US" sz="3600" dirty="0" smtClean="0"/>
              <a:t>(</a:t>
            </a:r>
            <a:r>
              <a:rPr lang="en-US" altLang="en-US" sz="3600" dirty="0"/>
              <a:t>P and NX )</a:t>
            </a:r>
            <a:endParaRPr lang="en-US" altLang="en-US" sz="3600" dirty="0" smtClean="0"/>
          </a:p>
        </p:txBody>
      </p:sp>
      <p:sp>
        <p:nvSpPr>
          <p:cNvPr id="25603" name="Content Placeholder 2"/>
          <p:cNvSpPr>
            <a:spLocks noGrp="1"/>
          </p:cNvSpPr>
          <p:nvPr>
            <p:ph idx="1"/>
          </p:nvPr>
        </p:nvSpPr>
        <p:spPr/>
        <p:txBody>
          <a:bodyPr/>
          <a:lstStyle/>
          <a:p>
            <a:r>
              <a:rPr lang="en-US" altLang="en-US" dirty="0" smtClean="0"/>
              <a:t>Suppose the U.S. price level, P, declines</a:t>
            </a:r>
          </a:p>
          <a:p>
            <a:pPr lvl="1"/>
            <a:r>
              <a:rPr lang="en-US" altLang="en-US" dirty="0" smtClean="0"/>
              <a:t>Decrease in the interest rate</a:t>
            </a:r>
          </a:p>
          <a:p>
            <a:pPr lvl="1"/>
            <a:r>
              <a:rPr lang="en-US" altLang="en-US" dirty="0" smtClean="0"/>
              <a:t>U.S. dollar depreciates</a:t>
            </a:r>
          </a:p>
          <a:p>
            <a:pPr lvl="1"/>
            <a:r>
              <a:rPr lang="en-US" altLang="en-US" dirty="0" smtClean="0"/>
              <a:t>Stimulates U.S. net exports, NX</a:t>
            </a:r>
          </a:p>
          <a:p>
            <a:pPr lvl="1"/>
            <a:r>
              <a:rPr lang="en-US" altLang="en-US" dirty="0" smtClean="0"/>
              <a:t>Increase in quantity demanded of goods and services</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2F42D44-513A-4504-893C-4449C0870836}" type="slidenum">
              <a:rPr lang="en-US" altLang="en-US" sz="1200" smtClean="0">
                <a:solidFill>
                  <a:srgbClr val="002060"/>
                </a:solidFill>
              </a:rPr>
              <a:pPr algn="ctr" eaLnBrk="1" hangingPunct="1"/>
              <a:t>19</a:t>
            </a:fld>
            <a:endParaRPr lang="en-US" altLang="en-US" sz="1200" smtClean="0">
              <a:solidFill>
                <a:srgbClr val="002060"/>
              </a:solidFill>
            </a:endParaRP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17728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000" dirty="0"/>
              <a:t>What are economic fluctuations?  What are their characteristics?</a:t>
            </a:r>
          </a:p>
          <a:p>
            <a:r>
              <a:rPr lang="en-US" sz="3000" dirty="0"/>
              <a:t>How does the model of aggregate demand and aggregate supply explain economic fluctuations?</a:t>
            </a:r>
          </a:p>
          <a:p>
            <a:r>
              <a:rPr lang="en-US" sz="3000" dirty="0"/>
              <a:t>Why does the Aggregate-Demand curve slope downward?  What shifts the AD curve?</a:t>
            </a:r>
          </a:p>
          <a:p>
            <a:r>
              <a:rPr lang="en-US" sz="3000" dirty="0"/>
              <a:t>What is the slope of the Aggregate-Supply curve in the short run?  In the long run?  </a:t>
            </a:r>
            <a:br>
              <a:rPr lang="en-US" sz="3000" dirty="0"/>
            </a:br>
            <a:r>
              <a:rPr lang="en-US" sz="3000" dirty="0"/>
              <a:t>What shifts the AS curve(s)?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Autofit/>
          </a:bodyPr>
          <a:lstStyle/>
          <a:p>
            <a:pPr eaLnBrk="1" hangingPunct="1"/>
            <a:r>
              <a:rPr lang="en-US" sz="2800" dirty="0" smtClean="0"/>
              <a:t>The Slope of the </a:t>
            </a:r>
            <a:r>
              <a:rPr lang="en-US" sz="2800" i="1" dirty="0" smtClean="0"/>
              <a:t>AD</a:t>
            </a:r>
            <a:r>
              <a:rPr lang="en-US" sz="2800" dirty="0" smtClean="0"/>
              <a:t>  Curve:  Summary</a:t>
            </a:r>
          </a:p>
        </p:txBody>
      </p:sp>
      <p:sp>
        <p:nvSpPr>
          <p:cNvPr id="139267" name="Rectangle 3"/>
          <p:cNvSpPr>
            <a:spLocks noGrp="1" noChangeArrowheads="1"/>
          </p:cNvSpPr>
          <p:nvPr>
            <p:ph type="body" sz="quarter" idx="12"/>
          </p:nvPr>
        </p:nvSpPr>
        <p:spPr>
          <a:xfrm>
            <a:off x="288130" y="665162"/>
            <a:ext cx="3598069" cy="5202237"/>
          </a:xfrm>
          <a:solidFill>
            <a:schemeClr val="bg1"/>
          </a:solidFill>
        </p:spPr>
        <p:txBody>
          <a:bodyPr/>
          <a:lstStyle/>
          <a:p>
            <a:pPr marL="0" indent="0" eaLnBrk="1" hangingPunct="1">
              <a:buFont typeface="Wingdings" pitchFamily="2" charset="2"/>
              <a:buNone/>
            </a:pPr>
            <a:r>
              <a:rPr lang="en-US" sz="2800" dirty="0" smtClean="0"/>
              <a:t>An increase in </a:t>
            </a:r>
            <a:r>
              <a:rPr lang="en-US" sz="2800" b="1" i="1" dirty="0" smtClean="0"/>
              <a:t>P</a:t>
            </a:r>
            <a:r>
              <a:rPr lang="en-US" sz="2800" dirty="0" smtClean="0"/>
              <a:t> reduces the quantity of goods and services demanded because:</a:t>
            </a:r>
          </a:p>
          <a:p>
            <a:pPr marL="457200" indent="-457200" eaLnBrk="1" hangingPunct="1">
              <a:buFont typeface="Arial" panose="020B0604020202020204" pitchFamily="34" charset="0"/>
              <a:buChar char="•"/>
            </a:pPr>
            <a:r>
              <a:rPr lang="en-US" sz="2800" dirty="0">
                <a:solidFill>
                  <a:srgbClr val="FF0000"/>
                </a:solidFill>
              </a:rPr>
              <a:t>the wealth effect (C falls</a:t>
            </a:r>
            <a:r>
              <a:rPr lang="en-US" sz="2800" dirty="0" smtClean="0">
                <a:solidFill>
                  <a:srgbClr val="FF0000"/>
                </a:solidFill>
              </a:rPr>
              <a:t>)</a:t>
            </a:r>
          </a:p>
          <a:p>
            <a:pPr marL="457200" indent="-457200" eaLnBrk="1" hangingPunct="1">
              <a:buFont typeface="Arial" panose="020B0604020202020204" pitchFamily="34" charset="0"/>
              <a:buChar char="•"/>
            </a:pPr>
            <a:r>
              <a:rPr lang="en-US" sz="2800" dirty="0" smtClean="0">
                <a:solidFill>
                  <a:srgbClr val="006600"/>
                </a:solidFill>
              </a:rPr>
              <a:t>the </a:t>
            </a:r>
            <a:r>
              <a:rPr lang="en-US" sz="2800" dirty="0">
                <a:solidFill>
                  <a:srgbClr val="006600"/>
                </a:solidFill>
              </a:rPr>
              <a:t>interest-rate effect (I falls)</a:t>
            </a:r>
          </a:p>
          <a:p>
            <a:pPr marL="457200" indent="-457200" eaLnBrk="1" hangingPunct="1">
              <a:buFont typeface="Arial" panose="020B0604020202020204" pitchFamily="34" charset="0"/>
              <a:buChar char="•"/>
            </a:pPr>
            <a:r>
              <a:rPr lang="en-US" sz="2800" dirty="0">
                <a:solidFill>
                  <a:srgbClr val="996633"/>
                </a:solidFill>
              </a:rPr>
              <a:t>the exchange-rate effect (NX falls</a:t>
            </a:r>
            <a:r>
              <a:rPr lang="en-US" sz="2800" dirty="0" smtClean="0">
                <a:solidFill>
                  <a:srgbClr val="996633"/>
                </a:solidFill>
              </a:rPr>
              <a:t>)</a:t>
            </a:r>
            <a:endParaRPr lang="en-US" sz="2800" dirty="0">
              <a:solidFill>
                <a:srgbClr val="996633"/>
              </a:solidFill>
            </a:endParaRPr>
          </a:p>
        </p:txBody>
      </p:sp>
      <p:grpSp>
        <p:nvGrpSpPr>
          <p:cNvPr id="23558" name="Group 4"/>
          <p:cNvGrpSpPr>
            <a:grpSpLocks/>
          </p:cNvGrpSpPr>
          <p:nvPr/>
        </p:nvGrpSpPr>
        <p:grpSpPr bwMode="auto">
          <a:xfrm>
            <a:off x="4416425" y="1179513"/>
            <a:ext cx="4422775" cy="4106862"/>
            <a:chOff x="2579" y="785"/>
            <a:chExt cx="2786" cy="2420"/>
          </a:xfrm>
        </p:grpSpPr>
        <p:grpSp>
          <p:nvGrpSpPr>
            <p:cNvPr id="23583" name="Group 5"/>
            <p:cNvGrpSpPr>
              <a:grpSpLocks/>
            </p:cNvGrpSpPr>
            <p:nvPr/>
          </p:nvGrpSpPr>
          <p:grpSpPr bwMode="auto">
            <a:xfrm>
              <a:off x="2697" y="1037"/>
              <a:ext cx="2409" cy="2049"/>
              <a:chOff x="1098" y="1361"/>
              <a:chExt cx="2116" cy="2027"/>
            </a:xfrm>
          </p:grpSpPr>
          <p:sp>
            <p:nvSpPr>
              <p:cNvPr id="23586"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4"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3585"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23559" name="Line 10"/>
          <p:cNvSpPr>
            <a:spLocks noChangeShapeType="1"/>
          </p:cNvSpPr>
          <p:nvPr/>
        </p:nvSpPr>
        <p:spPr bwMode="auto">
          <a:xfrm>
            <a:off x="5146675" y="1924050"/>
            <a:ext cx="2317750" cy="228441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Text Box 11"/>
          <p:cNvSpPr txBox="1">
            <a:spLocks noChangeArrowheads="1"/>
          </p:cNvSpPr>
          <p:nvPr/>
        </p:nvSpPr>
        <p:spPr bwMode="auto">
          <a:xfrm>
            <a:off x="7331075" y="4133850"/>
            <a:ext cx="79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sp>
        <p:nvSpPr>
          <p:cNvPr id="23561" name="Oval 12"/>
          <p:cNvSpPr>
            <a:spLocks noChangeArrowheads="1"/>
          </p:cNvSpPr>
          <p:nvPr/>
        </p:nvSpPr>
        <p:spPr bwMode="auto">
          <a:xfrm>
            <a:off x="7023100" y="3768725"/>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3562" name="Text Box 13"/>
          <p:cNvSpPr txBox="1">
            <a:spLocks noChangeArrowheads="1"/>
          </p:cNvSpPr>
          <p:nvPr/>
        </p:nvSpPr>
        <p:spPr bwMode="auto">
          <a:xfrm>
            <a:off x="4102100" y="364648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23563" name="Text Box 14"/>
          <p:cNvSpPr txBox="1">
            <a:spLocks noChangeArrowheads="1"/>
          </p:cNvSpPr>
          <p:nvPr/>
        </p:nvSpPr>
        <p:spPr bwMode="auto">
          <a:xfrm>
            <a:off x="6843712" y="512603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4" name="Group 33"/>
          <p:cNvGrpSpPr>
            <a:grpSpLocks/>
          </p:cNvGrpSpPr>
          <p:nvPr/>
        </p:nvGrpSpPr>
        <p:grpSpPr bwMode="auto">
          <a:xfrm>
            <a:off x="4097337" y="2143125"/>
            <a:ext cx="2989263" cy="365125"/>
            <a:chOff x="2378" y="1175"/>
            <a:chExt cx="1883" cy="230"/>
          </a:xfrm>
        </p:grpSpPr>
        <p:sp>
          <p:nvSpPr>
            <p:cNvPr id="23581" name="Line 17"/>
            <p:cNvSpPr>
              <a:spLocks noChangeShapeType="1"/>
            </p:cNvSpPr>
            <p:nvPr/>
          </p:nvSpPr>
          <p:spPr bwMode="auto">
            <a:xfrm>
              <a:off x="2699" y="1299"/>
              <a:ext cx="156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Text Box 18"/>
            <p:cNvSpPr txBox="1">
              <a:spLocks noChangeArrowheads="1"/>
            </p:cNvSpPr>
            <p:nvPr/>
          </p:nvSpPr>
          <p:spPr bwMode="auto">
            <a:xfrm>
              <a:off x="2378" y="117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grpSp>
      <p:grpSp>
        <p:nvGrpSpPr>
          <p:cNvPr id="23566" name="Group 19"/>
          <p:cNvGrpSpPr>
            <a:grpSpLocks/>
          </p:cNvGrpSpPr>
          <p:nvPr/>
        </p:nvGrpSpPr>
        <p:grpSpPr bwMode="auto">
          <a:xfrm>
            <a:off x="4606925" y="3840163"/>
            <a:ext cx="2493962" cy="1228725"/>
            <a:chOff x="357" y="2450"/>
            <a:chExt cx="795" cy="646"/>
          </a:xfrm>
        </p:grpSpPr>
        <p:sp>
          <p:nvSpPr>
            <p:cNvPr id="23579" name="Line 2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5321300" y="2266950"/>
            <a:ext cx="488950" cy="3222625"/>
            <a:chOff x="3149" y="1428"/>
            <a:chExt cx="308" cy="2030"/>
          </a:xfrm>
        </p:grpSpPr>
        <p:sp>
          <p:nvSpPr>
            <p:cNvPr id="23575" name="Oval 23"/>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23576" name="Group 24"/>
            <p:cNvGrpSpPr>
              <a:grpSpLocks/>
            </p:cNvGrpSpPr>
            <p:nvPr/>
          </p:nvGrpSpPr>
          <p:grpSpPr bwMode="auto">
            <a:xfrm>
              <a:off x="3149" y="1478"/>
              <a:ext cx="308" cy="1980"/>
              <a:chOff x="3149" y="1478"/>
              <a:chExt cx="308" cy="1980"/>
            </a:xfrm>
          </p:grpSpPr>
          <p:sp>
            <p:nvSpPr>
              <p:cNvPr id="23577" name="Line 25"/>
              <p:cNvSpPr>
                <a:spLocks noChangeShapeType="1"/>
              </p:cNvSpPr>
              <p:nvPr/>
            </p:nvSpPr>
            <p:spPr bwMode="auto">
              <a:xfrm>
                <a:off x="3306" y="1478"/>
                <a:ext cx="0" cy="172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Text Box 26"/>
              <p:cNvSpPr txBox="1">
                <a:spLocks noChangeArrowheads="1"/>
              </p:cNvSpPr>
              <p:nvPr/>
            </p:nvSpPr>
            <p:spPr bwMode="auto">
              <a:xfrm>
                <a:off x="3149"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grpSp>
      <p:sp>
        <p:nvSpPr>
          <p:cNvPr id="139291" name="Line 27"/>
          <p:cNvSpPr>
            <a:spLocks noChangeShapeType="1"/>
          </p:cNvSpPr>
          <p:nvPr/>
        </p:nvSpPr>
        <p:spPr bwMode="auto">
          <a:xfrm flipV="1">
            <a:off x="7094537" y="2324100"/>
            <a:ext cx="0" cy="1485900"/>
          </a:xfrm>
          <a:prstGeom prst="line">
            <a:avLst/>
          </a:prstGeom>
          <a:noFill/>
          <a:ln w="3810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2" name="Line 28"/>
          <p:cNvSpPr>
            <a:spLocks noChangeShapeType="1"/>
          </p:cNvSpPr>
          <p:nvPr/>
        </p:nvSpPr>
        <p:spPr bwMode="auto">
          <a:xfrm rot="16200000" flipV="1">
            <a:off x="6873081" y="2116932"/>
            <a:ext cx="0" cy="442912"/>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3" name="Line 29"/>
          <p:cNvSpPr>
            <a:spLocks noChangeShapeType="1"/>
          </p:cNvSpPr>
          <p:nvPr/>
        </p:nvSpPr>
        <p:spPr bwMode="auto">
          <a:xfrm rot="16200000" flipV="1">
            <a:off x="5828506" y="2116932"/>
            <a:ext cx="0" cy="442912"/>
          </a:xfrm>
          <a:prstGeom prst="line">
            <a:avLst/>
          </a:prstGeom>
          <a:noFill/>
          <a:ln w="38100">
            <a:solidFill>
              <a:srgbClr val="996633"/>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4" name="Line 30"/>
          <p:cNvSpPr>
            <a:spLocks noChangeShapeType="1"/>
          </p:cNvSpPr>
          <p:nvPr/>
        </p:nvSpPr>
        <p:spPr bwMode="auto">
          <a:xfrm rot="5400000">
            <a:off x="6350000" y="2019300"/>
            <a:ext cx="0" cy="638175"/>
          </a:xfrm>
          <a:prstGeom prst="line">
            <a:avLst/>
          </a:prstGeom>
          <a:noFill/>
          <a:ln w="3810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357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20</a:t>
            </a:fld>
            <a:endParaRPr lang="en-US" dirty="0"/>
          </a:p>
        </p:txBody>
      </p:sp>
    </p:spTree>
    <p:extLst>
      <p:ext uri="{BB962C8B-B14F-4D97-AF65-F5344CB8AC3E}">
        <p14:creationId xmlns:p14="http://schemas.microsoft.com/office/powerpoint/2010/main" val="11907563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withEffect">
                                  <p:stCondLst>
                                    <p:cond delay="0"/>
                                  </p:stCondLst>
                                  <p:childTnLst>
                                    <p:set>
                                      <p:cBhvr>
                                        <p:cTn id="6" dur="1" fill="hold">
                                          <p:stCondLst>
                                            <p:cond delay="0"/>
                                          </p:stCondLst>
                                        </p:cTn>
                                        <p:tgtEl>
                                          <p:spTgt spid="139291"/>
                                        </p:tgtEl>
                                        <p:attrNameLst>
                                          <p:attrName>style.visibility</p:attrName>
                                        </p:attrNameLst>
                                      </p:cBhvr>
                                      <p:to>
                                        <p:strVal val="visible"/>
                                      </p:to>
                                    </p:set>
                                    <p:anim calcmode="lin" valueType="num">
                                      <p:cBhvr>
                                        <p:cTn id="7" dur="500" fill="hold"/>
                                        <p:tgtEl>
                                          <p:spTgt spid="139291"/>
                                        </p:tgtEl>
                                        <p:attrNameLst>
                                          <p:attrName>ppt_x</p:attrName>
                                        </p:attrNameLst>
                                      </p:cBhvr>
                                      <p:tavLst>
                                        <p:tav tm="0">
                                          <p:val>
                                            <p:strVal val="#ppt_x"/>
                                          </p:val>
                                        </p:tav>
                                        <p:tav tm="100000">
                                          <p:val>
                                            <p:strVal val="#ppt_x"/>
                                          </p:val>
                                        </p:tav>
                                      </p:tavLst>
                                    </p:anim>
                                    <p:anim calcmode="lin" valueType="num">
                                      <p:cBhvr>
                                        <p:cTn id="8" dur="500" fill="hold"/>
                                        <p:tgtEl>
                                          <p:spTgt spid="139291"/>
                                        </p:tgtEl>
                                        <p:attrNameLst>
                                          <p:attrName>ppt_y</p:attrName>
                                        </p:attrNameLst>
                                      </p:cBhvr>
                                      <p:tavLst>
                                        <p:tav tm="0">
                                          <p:val>
                                            <p:strVal val="#ppt_y+#ppt_h/2"/>
                                          </p:val>
                                        </p:tav>
                                        <p:tav tm="100000">
                                          <p:val>
                                            <p:strVal val="#ppt_y"/>
                                          </p:val>
                                        </p:tav>
                                      </p:tavLst>
                                    </p:anim>
                                    <p:anim calcmode="lin" valueType="num">
                                      <p:cBhvr>
                                        <p:cTn id="9" dur="500" fill="hold"/>
                                        <p:tgtEl>
                                          <p:spTgt spid="139291"/>
                                        </p:tgtEl>
                                        <p:attrNameLst>
                                          <p:attrName>ppt_w</p:attrName>
                                        </p:attrNameLst>
                                      </p:cBhvr>
                                      <p:tavLst>
                                        <p:tav tm="0">
                                          <p:val>
                                            <p:strVal val="#ppt_w"/>
                                          </p:val>
                                        </p:tav>
                                        <p:tav tm="100000">
                                          <p:val>
                                            <p:strVal val="#ppt_w"/>
                                          </p:val>
                                        </p:tav>
                                      </p:tavLst>
                                    </p:anim>
                                    <p:anim calcmode="lin" valueType="num">
                                      <p:cBhvr>
                                        <p:cTn id="10" dur="500" fill="hold"/>
                                        <p:tgtEl>
                                          <p:spTgt spid="139291"/>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39267">
                                            <p:bg/>
                                          </p:spTgt>
                                        </p:tgtEl>
                                        <p:attrNameLst>
                                          <p:attrName>style.visibility</p:attrName>
                                        </p:attrNameLst>
                                      </p:cBhvr>
                                      <p:to>
                                        <p:strVal val="visible"/>
                                      </p:to>
                                    </p:set>
                                    <p:animEffect transition="in" filter="wipe(left)">
                                      <p:cBhvr>
                                        <p:cTn id="14" dur="500"/>
                                        <p:tgtEl>
                                          <p:spTgt spid="139267">
                                            <p:bg/>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9267">
                                            <p:txEl>
                                              <p:pRg st="0" end="0"/>
                                            </p:txEl>
                                          </p:spTgt>
                                        </p:tgtEl>
                                        <p:attrNameLst>
                                          <p:attrName>style.visibility</p:attrName>
                                        </p:attrNameLst>
                                      </p:cBhvr>
                                      <p:to>
                                        <p:strVal val="visible"/>
                                      </p:to>
                                    </p:set>
                                    <p:animEffect transition="in" filter="wipe(left)">
                                      <p:cBhvr>
                                        <p:cTn id="18" dur="500"/>
                                        <p:tgtEl>
                                          <p:spTgt spid="139267">
                                            <p:txEl>
                                              <p:pRg st="0" end="0"/>
                                            </p:txEl>
                                          </p:spTgt>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139292"/>
                                        </p:tgtEl>
                                        <p:attrNameLst>
                                          <p:attrName>style.visibility</p:attrName>
                                        </p:attrNameLst>
                                      </p:cBhvr>
                                      <p:to>
                                        <p:strVal val="visible"/>
                                      </p:to>
                                    </p:set>
                                    <p:anim calcmode="lin" valueType="num">
                                      <p:cBhvr>
                                        <p:cTn id="27" dur="500" fill="hold"/>
                                        <p:tgtEl>
                                          <p:spTgt spid="139292"/>
                                        </p:tgtEl>
                                        <p:attrNameLst>
                                          <p:attrName>ppt_x</p:attrName>
                                        </p:attrNameLst>
                                      </p:cBhvr>
                                      <p:tavLst>
                                        <p:tav tm="0">
                                          <p:val>
                                            <p:strVal val="#ppt_x+#ppt_w/2"/>
                                          </p:val>
                                        </p:tav>
                                        <p:tav tm="100000">
                                          <p:val>
                                            <p:strVal val="#ppt_x"/>
                                          </p:val>
                                        </p:tav>
                                      </p:tavLst>
                                    </p:anim>
                                    <p:anim calcmode="lin" valueType="num">
                                      <p:cBhvr>
                                        <p:cTn id="28" dur="500" fill="hold"/>
                                        <p:tgtEl>
                                          <p:spTgt spid="139292"/>
                                        </p:tgtEl>
                                        <p:attrNameLst>
                                          <p:attrName>ppt_y</p:attrName>
                                        </p:attrNameLst>
                                      </p:cBhvr>
                                      <p:tavLst>
                                        <p:tav tm="0">
                                          <p:val>
                                            <p:strVal val="#ppt_y"/>
                                          </p:val>
                                        </p:tav>
                                        <p:tav tm="100000">
                                          <p:val>
                                            <p:strVal val="#ppt_y"/>
                                          </p:val>
                                        </p:tav>
                                      </p:tavLst>
                                    </p:anim>
                                    <p:anim calcmode="lin" valueType="num">
                                      <p:cBhvr>
                                        <p:cTn id="29" dur="500" fill="hold"/>
                                        <p:tgtEl>
                                          <p:spTgt spid="139292"/>
                                        </p:tgtEl>
                                        <p:attrNameLst>
                                          <p:attrName>ppt_w</p:attrName>
                                        </p:attrNameLst>
                                      </p:cBhvr>
                                      <p:tavLst>
                                        <p:tav tm="0">
                                          <p:val>
                                            <p:fltVal val="0"/>
                                          </p:val>
                                        </p:tav>
                                        <p:tav tm="100000">
                                          <p:val>
                                            <p:strVal val="#ppt_w"/>
                                          </p:val>
                                        </p:tav>
                                      </p:tavLst>
                                    </p:anim>
                                    <p:anim calcmode="lin" valueType="num">
                                      <p:cBhvr>
                                        <p:cTn id="30" dur="500" fill="hold"/>
                                        <p:tgtEl>
                                          <p:spTgt spid="139292"/>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39267">
                                            <p:txEl>
                                              <p:pRg st="1" end="1"/>
                                            </p:txEl>
                                          </p:spTgt>
                                        </p:tgtEl>
                                        <p:attrNameLst>
                                          <p:attrName>style.visibility</p:attrName>
                                        </p:attrNameLst>
                                      </p:cBhvr>
                                      <p:to>
                                        <p:strVal val="visible"/>
                                      </p:to>
                                    </p:set>
                                    <p:animEffect transition="in" filter="wipe(left)">
                                      <p:cBhvr>
                                        <p:cTn id="34" dur="500"/>
                                        <p:tgtEl>
                                          <p:spTgt spid="13926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grpId="0" nodeType="clickEffect">
                                  <p:stCondLst>
                                    <p:cond delay="0"/>
                                  </p:stCondLst>
                                  <p:childTnLst>
                                    <p:set>
                                      <p:cBhvr>
                                        <p:cTn id="38" dur="1" fill="hold">
                                          <p:stCondLst>
                                            <p:cond delay="0"/>
                                          </p:stCondLst>
                                        </p:cTn>
                                        <p:tgtEl>
                                          <p:spTgt spid="139294"/>
                                        </p:tgtEl>
                                        <p:attrNameLst>
                                          <p:attrName>style.visibility</p:attrName>
                                        </p:attrNameLst>
                                      </p:cBhvr>
                                      <p:to>
                                        <p:strVal val="visible"/>
                                      </p:to>
                                    </p:set>
                                    <p:anim calcmode="lin" valueType="num">
                                      <p:cBhvr>
                                        <p:cTn id="39" dur="500" fill="hold"/>
                                        <p:tgtEl>
                                          <p:spTgt spid="139294"/>
                                        </p:tgtEl>
                                        <p:attrNameLst>
                                          <p:attrName>ppt_x</p:attrName>
                                        </p:attrNameLst>
                                      </p:cBhvr>
                                      <p:tavLst>
                                        <p:tav tm="0">
                                          <p:val>
                                            <p:strVal val="#ppt_x+#ppt_w/2"/>
                                          </p:val>
                                        </p:tav>
                                        <p:tav tm="100000">
                                          <p:val>
                                            <p:strVal val="#ppt_x"/>
                                          </p:val>
                                        </p:tav>
                                      </p:tavLst>
                                    </p:anim>
                                    <p:anim calcmode="lin" valueType="num">
                                      <p:cBhvr>
                                        <p:cTn id="40" dur="500" fill="hold"/>
                                        <p:tgtEl>
                                          <p:spTgt spid="139294"/>
                                        </p:tgtEl>
                                        <p:attrNameLst>
                                          <p:attrName>ppt_y</p:attrName>
                                        </p:attrNameLst>
                                      </p:cBhvr>
                                      <p:tavLst>
                                        <p:tav tm="0">
                                          <p:val>
                                            <p:strVal val="#ppt_y"/>
                                          </p:val>
                                        </p:tav>
                                        <p:tav tm="100000">
                                          <p:val>
                                            <p:strVal val="#ppt_y"/>
                                          </p:val>
                                        </p:tav>
                                      </p:tavLst>
                                    </p:anim>
                                    <p:anim calcmode="lin" valueType="num">
                                      <p:cBhvr>
                                        <p:cTn id="41" dur="500" fill="hold"/>
                                        <p:tgtEl>
                                          <p:spTgt spid="139294"/>
                                        </p:tgtEl>
                                        <p:attrNameLst>
                                          <p:attrName>ppt_w</p:attrName>
                                        </p:attrNameLst>
                                      </p:cBhvr>
                                      <p:tavLst>
                                        <p:tav tm="0">
                                          <p:val>
                                            <p:fltVal val="0"/>
                                          </p:val>
                                        </p:tav>
                                        <p:tav tm="100000">
                                          <p:val>
                                            <p:strVal val="#ppt_w"/>
                                          </p:val>
                                        </p:tav>
                                      </p:tavLst>
                                    </p:anim>
                                    <p:anim calcmode="lin" valueType="num">
                                      <p:cBhvr>
                                        <p:cTn id="42" dur="500" fill="hold"/>
                                        <p:tgtEl>
                                          <p:spTgt spid="139294"/>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39267">
                                            <p:txEl>
                                              <p:pRg st="2" end="2"/>
                                            </p:txEl>
                                          </p:spTgt>
                                        </p:tgtEl>
                                        <p:attrNameLst>
                                          <p:attrName>style.visibility</p:attrName>
                                        </p:attrNameLst>
                                      </p:cBhvr>
                                      <p:to>
                                        <p:strVal val="visible"/>
                                      </p:to>
                                    </p:set>
                                    <p:animEffect transition="in" filter="wipe(left)">
                                      <p:cBhvr>
                                        <p:cTn id="46" dur="500"/>
                                        <p:tgtEl>
                                          <p:spTgt spid="139267">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grpId="0" nodeType="clickEffect">
                                  <p:stCondLst>
                                    <p:cond delay="0"/>
                                  </p:stCondLst>
                                  <p:childTnLst>
                                    <p:set>
                                      <p:cBhvr>
                                        <p:cTn id="50" dur="1" fill="hold">
                                          <p:stCondLst>
                                            <p:cond delay="0"/>
                                          </p:stCondLst>
                                        </p:cTn>
                                        <p:tgtEl>
                                          <p:spTgt spid="139293"/>
                                        </p:tgtEl>
                                        <p:attrNameLst>
                                          <p:attrName>style.visibility</p:attrName>
                                        </p:attrNameLst>
                                      </p:cBhvr>
                                      <p:to>
                                        <p:strVal val="visible"/>
                                      </p:to>
                                    </p:set>
                                    <p:anim calcmode="lin" valueType="num">
                                      <p:cBhvr>
                                        <p:cTn id="51" dur="500" fill="hold"/>
                                        <p:tgtEl>
                                          <p:spTgt spid="139293"/>
                                        </p:tgtEl>
                                        <p:attrNameLst>
                                          <p:attrName>ppt_x</p:attrName>
                                        </p:attrNameLst>
                                      </p:cBhvr>
                                      <p:tavLst>
                                        <p:tav tm="0">
                                          <p:val>
                                            <p:strVal val="#ppt_x+#ppt_w/2"/>
                                          </p:val>
                                        </p:tav>
                                        <p:tav tm="100000">
                                          <p:val>
                                            <p:strVal val="#ppt_x"/>
                                          </p:val>
                                        </p:tav>
                                      </p:tavLst>
                                    </p:anim>
                                    <p:anim calcmode="lin" valueType="num">
                                      <p:cBhvr>
                                        <p:cTn id="52" dur="500" fill="hold"/>
                                        <p:tgtEl>
                                          <p:spTgt spid="139293"/>
                                        </p:tgtEl>
                                        <p:attrNameLst>
                                          <p:attrName>ppt_y</p:attrName>
                                        </p:attrNameLst>
                                      </p:cBhvr>
                                      <p:tavLst>
                                        <p:tav tm="0">
                                          <p:val>
                                            <p:strVal val="#ppt_y"/>
                                          </p:val>
                                        </p:tav>
                                        <p:tav tm="100000">
                                          <p:val>
                                            <p:strVal val="#ppt_y"/>
                                          </p:val>
                                        </p:tav>
                                      </p:tavLst>
                                    </p:anim>
                                    <p:anim calcmode="lin" valueType="num">
                                      <p:cBhvr>
                                        <p:cTn id="53" dur="500" fill="hold"/>
                                        <p:tgtEl>
                                          <p:spTgt spid="139293"/>
                                        </p:tgtEl>
                                        <p:attrNameLst>
                                          <p:attrName>ppt_w</p:attrName>
                                        </p:attrNameLst>
                                      </p:cBhvr>
                                      <p:tavLst>
                                        <p:tav tm="0">
                                          <p:val>
                                            <p:fltVal val="0"/>
                                          </p:val>
                                        </p:tav>
                                        <p:tav tm="100000">
                                          <p:val>
                                            <p:strVal val="#ppt_w"/>
                                          </p:val>
                                        </p:tav>
                                      </p:tavLst>
                                    </p:anim>
                                    <p:anim calcmode="lin" valueType="num">
                                      <p:cBhvr>
                                        <p:cTn id="54" dur="500" fill="hold"/>
                                        <p:tgtEl>
                                          <p:spTgt spid="139293"/>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500"/>
                                        <p:tgtEl>
                                          <p:spTgt spid="6"/>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39267">
                                            <p:txEl>
                                              <p:pRg st="3" end="3"/>
                                            </p:txEl>
                                          </p:spTgt>
                                        </p:tgtEl>
                                        <p:attrNameLst>
                                          <p:attrName>style.visibility</p:attrName>
                                        </p:attrNameLst>
                                      </p:cBhvr>
                                      <p:to>
                                        <p:strVal val="visible"/>
                                      </p:to>
                                    </p:set>
                                    <p:animEffect transition="in" filter="wipe(left)">
                                      <p:cBhvr>
                                        <p:cTn id="62" dur="500"/>
                                        <p:tgtEl>
                                          <p:spTgt spid="139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uiExpand="1" build="p" bldLvl="5" animBg="1"/>
      <p:bldP spid="139291" grpId="0" animBg="1"/>
      <p:bldP spid="139292" grpId="0" animBg="1"/>
      <p:bldP spid="139293" grpId="0" animBg="1"/>
      <p:bldP spid="13929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3"/>
          <p:cNvSpPr>
            <a:spLocks noGrp="1" noChangeArrowheads="1"/>
          </p:cNvSpPr>
          <p:nvPr>
            <p:ph type="title"/>
          </p:nvPr>
        </p:nvSpPr>
        <p:spPr/>
        <p:txBody>
          <a:bodyPr>
            <a:noAutofit/>
          </a:bodyPr>
          <a:lstStyle/>
          <a:p>
            <a:pPr eaLnBrk="1" hangingPunct="1"/>
            <a:r>
              <a:rPr lang="en-US" sz="2800" dirty="0" smtClean="0"/>
              <a:t>Why the </a:t>
            </a:r>
            <a:r>
              <a:rPr lang="en-US" sz="2800" i="1" dirty="0" smtClean="0"/>
              <a:t>AD</a:t>
            </a:r>
            <a:r>
              <a:rPr lang="en-US" sz="2800" dirty="0" smtClean="0"/>
              <a:t>  Curve Might Shift</a:t>
            </a:r>
          </a:p>
        </p:txBody>
      </p:sp>
      <p:sp>
        <p:nvSpPr>
          <p:cNvPr id="387076" name="Rectangle 4"/>
          <p:cNvSpPr>
            <a:spLocks noGrp="1" noChangeArrowheads="1"/>
          </p:cNvSpPr>
          <p:nvPr>
            <p:ph type="body" sz="quarter" idx="12"/>
          </p:nvPr>
        </p:nvSpPr>
        <p:spPr>
          <a:xfrm>
            <a:off x="152399" y="901700"/>
            <a:ext cx="4321175" cy="5499100"/>
          </a:xfrm>
          <a:solidFill>
            <a:schemeClr val="bg1"/>
          </a:solidFill>
        </p:spPr>
        <p:txBody>
          <a:bodyPr/>
          <a:lstStyle/>
          <a:p>
            <a:pPr marL="0" indent="0">
              <a:lnSpc>
                <a:spcPct val="110000"/>
              </a:lnSpc>
              <a:buNone/>
            </a:pPr>
            <a:r>
              <a:rPr lang="en-US" sz="2800" dirty="0" smtClean="0"/>
              <a:t>Any event that changes </a:t>
            </a:r>
            <a:r>
              <a:rPr lang="en-US" sz="2800" b="1" i="1" dirty="0" smtClean="0"/>
              <a:t>C</a:t>
            </a:r>
            <a:r>
              <a:rPr lang="en-US" sz="2800" dirty="0" smtClean="0"/>
              <a:t>, </a:t>
            </a:r>
            <a:r>
              <a:rPr lang="en-US" sz="2800" b="1" i="1" dirty="0" smtClean="0"/>
              <a:t>I</a:t>
            </a:r>
            <a:r>
              <a:rPr lang="en-US" sz="2800" dirty="0" smtClean="0"/>
              <a:t>, </a:t>
            </a:r>
            <a:r>
              <a:rPr lang="en-US" sz="2800" b="1" i="1" dirty="0" smtClean="0"/>
              <a:t>G</a:t>
            </a:r>
            <a:r>
              <a:rPr lang="en-US" sz="2800" dirty="0" smtClean="0"/>
              <a:t>, or </a:t>
            </a:r>
            <a:r>
              <a:rPr lang="en-US" sz="2800" b="1" i="1" dirty="0" smtClean="0"/>
              <a:t>NX</a:t>
            </a:r>
            <a:r>
              <a:rPr lang="en-US" sz="2800" dirty="0" smtClean="0"/>
              <a:t>—except </a:t>
            </a:r>
            <a:br>
              <a:rPr lang="en-US" sz="2800" dirty="0" smtClean="0"/>
            </a:br>
            <a:r>
              <a:rPr lang="en-US" sz="2800" dirty="0" smtClean="0"/>
              <a:t>a change in </a:t>
            </a:r>
            <a:r>
              <a:rPr lang="en-US" sz="2800" b="1" i="1" dirty="0" smtClean="0"/>
              <a:t>P</a:t>
            </a:r>
            <a:r>
              <a:rPr lang="en-US" sz="2800" dirty="0" smtClean="0"/>
              <a:t>—will shift the </a:t>
            </a:r>
            <a:r>
              <a:rPr lang="en-US" sz="2800" i="1" dirty="0" smtClean="0"/>
              <a:t>AD</a:t>
            </a:r>
            <a:r>
              <a:rPr lang="en-US" sz="2800" dirty="0" smtClean="0"/>
              <a:t> curve.  </a:t>
            </a:r>
          </a:p>
          <a:p>
            <a:pPr marL="0" indent="0" eaLnBrk="1" hangingPunct="1">
              <a:lnSpc>
                <a:spcPct val="110000"/>
              </a:lnSpc>
              <a:spcBef>
                <a:spcPct val="60000"/>
              </a:spcBef>
              <a:buFont typeface="Wingdings" pitchFamily="2" charset="2"/>
              <a:buNone/>
            </a:pPr>
            <a:r>
              <a:rPr lang="en-US" sz="2800" dirty="0" smtClean="0"/>
              <a:t>Example:  </a:t>
            </a:r>
            <a:br>
              <a:rPr lang="en-US" sz="2800" dirty="0" smtClean="0"/>
            </a:br>
            <a:r>
              <a:rPr lang="en-US" sz="2800" dirty="0" smtClean="0"/>
              <a:t>A stock market boom makes households feel wealthier, </a:t>
            </a:r>
            <a:r>
              <a:rPr lang="en-US" sz="2800" b="1" i="1" dirty="0" smtClean="0"/>
              <a:t>C</a:t>
            </a:r>
            <a:r>
              <a:rPr lang="en-US" sz="2800" dirty="0" smtClean="0"/>
              <a:t> rises, </a:t>
            </a:r>
            <a:br>
              <a:rPr lang="en-US" sz="2800" dirty="0" smtClean="0"/>
            </a:br>
            <a:r>
              <a:rPr lang="en-US" sz="2800" dirty="0" smtClean="0"/>
              <a:t>the </a:t>
            </a:r>
            <a:r>
              <a:rPr lang="en-US" sz="2800" i="1" dirty="0" smtClean="0"/>
              <a:t>AD</a:t>
            </a:r>
            <a:r>
              <a:rPr lang="en-US" sz="2800" dirty="0" smtClean="0"/>
              <a:t> curve shifts right. </a:t>
            </a:r>
          </a:p>
        </p:txBody>
      </p:sp>
      <p:grpSp>
        <p:nvGrpSpPr>
          <p:cNvPr id="24582" name="Group 5"/>
          <p:cNvGrpSpPr>
            <a:grpSpLocks/>
          </p:cNvGrpSpPr>
          <p:nvPr/>
        </p:nvGrpSpPr>
        <p:grpSpPr bwMode="auto">
          <a:xfrm>
            <a:off x="4549775" y="1390650"/>
            <a:ext cx="4154488" cy="4106863"/>
            <a:chOff x="2579" y="785"/>
            <a:chExt cx="2786" cy="2420"/>
          </a:xfrm>
        </p:grpSpPr>
        <p:grpSp>
          <p:nvGrpSpPr>
            <p:cNvPr id="24603" name="Group 6"/>
            <p:cNvGrpSpPr>
              <a:grpSpLocks/>
            </p:cNvGrpSpPr>
            <p:nvPr/>
          </p:nvGrpSpPr>
          <p:grpSpPr bwMode="auto">
            <a:xfrm>
              <a:off x="2697" y="1037"/>
              <a:ext cx="2409" cy="2049"/>
              <a:chOff x="1098" y="1361"/>
              <a:chExt cx="2116" cy="2027"/>
            </a:xfrm>
          </p:grpSpPr>
          <p:sp>
            <p:nvSpPr>
              <p:cNvPr id="24606"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4"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4605"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24583" name="Group 11"/>
          <p:cNvGrpSpPr>
            <a:grpSpLocks/>
          </p:cNvGrpSpPr>
          <p:nvPr/>
        </p:nvGrpSpPr>
        <p:grpSpPr bwMode="auto">
          <a:xfrm>
            <a:off x="4924425" y="2346325"/>
            <a:ext cx="2982913" cy="2667000"/>
            <a:chOff x="3039" y="1212"/>
            <a:chExt cx="1879" cy="1680"/>
          </a:xfrm>
        </p:grpSpPr>
        <p:sp>
          <p:nvSpPr>
            <p:cNvPr id="24601" name="Line 12"/>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Text Box 13"/>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 name="Group 14"/>
          <p:cNvGrpSpPr>
            <a:grpSpLocks/>
          </p:cNvGrpSpPr>
          <p:nvPr/>
        </p:nvGrpSpPr>
        <p:grpSpPr bwMode="auto">
          <a:xfrm>
            <a:off x="5722938" y="2044700"/>
            <a:ext cx="2960687" cy="2603500"/>
            <a:chOff x="3542" y="1099"/>
            <a:chExt cx="1865" cy="1640"/>
          </a:xfrm>
        </p:grpSpPr>
        <p:sp>
          <p:nvSpPr>
            <p:cNvPr id="24599" name="Line 15"/>
            <p:cNvSpPr>
              <a:spLocks noChangeShapeType="1"/>
            </p:cNvSpPr>
            <p:nvPr/>
          </p:nvSpPr>
          <p:spPr bwMode="auto">
            <a:xfrm>
              <a:off x="3542" y="1099"/>
              <a:ext cx="1437" cy="142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Text Box 16"/>
            <p:cNvSpPr txBox="1">
              <a:spLocks noChangeArrowheads="1"/>
            </p:cNvSpPr>
            <p:nvPr/>
          </p:nvSpPr>
          <p:spPr bwMode="auto">
            <a:xfrm>
              <a:off x="4904" y="2451"/>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grpSp>
      <p:grpSp>
        <p:nvGrpSpPr>
          <p:cNvPr id="6" name="Group 18"/>
          <p:cNvGrpSpPr>
            <a:grpSpLocks/>
          </p:cNvGrpSpPr>
          <p:nvPr/>
        </p:nvGrpSpPr>
        <p:grpSpPr bwMode="auto">
          <a:xfrm>
            <a:off x="6726238" y="3276600"/>
            <a:ext cx="488950" cy="2425700"/>
            <a:chOff x="3950" y="1931"/>
            <a:chExt cx="308" cy="1528"/>
          </a:xfrm>
        </p:grpSpPr>
        <p:sp>
          <p:nvSpPr>
            <p:cNvPr id="24597" name="Text Box 19"/>
            <p:cNvSpPr txBox="1">
              <a:spLocks noChangeArrowheads="1"/>
            </p:cNvSpPr>
            <p:nvPr/>
          </p:nvSpPr>
          <p:spPr bwMode="auto">
            <a:xfrm>
              <a:off x="3950"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24598" name="Line 20"/>
            <p:cNvSpPr>
              <a:spLocks noChangeShapeType="1"/>
            </p:cNvSpPr>
            <p:nvPr/>
          </p:nvSpPr>
          <p:spPr bwMode="auto">
            <a:xfrm>
              <a:off x="4103" y="1931"/>
              <a:ext cx="0" cy="127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6" name="Group 21"/>
          <p:cNvGrpSpPr>
            <a:grpSpLocks/>
          </p:cNvGrpSpPr>
          <p:nvPr/>
        </p:nvGrpSpPr>
        <p:grpSpPr bwMode="auto">
          <a:xfrm>
            <a:off x="4229100" y="3086100"/>
            <a:ext cx="1868488" cy="2613025"/>
            <a:chOff x="2377" y="1811"/>
            <a:chExt cx="1177" cy="1646"/>
          </a:xfrm>
        </p:grpSpPr>
        <p:sp>
          <p:nvSpPr>
            <p:cNvPr id="24591" name="Text Box 22"/>
            <p:cNvSpPr txBox="1">
              <a:spLocks noChangeArrowheads="1"/>
            </p:cNvSpPr>
            <p:nvPr/>
          </p:nvSpPr>
          <p:spPr bwMode="auto">
            <a:xfrm>
              <a:off x="2377" y="181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24592" name="Oval 23"/>
            <p:cNvSpPr>
              <a:spLocks noChangeArrowheads="1"/>
            </p:cNvSpPr>
            <p:nvPr/>
          </p:nvSpPr>
          <p:spPr bwMode="auto">
            <a:xfrm>
              <a:off x="3364" y="18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4593" name="Text Box 24"/>
            <p:cNvSpPr txBox="1">
              <a:spLocks noChangeArrowheads="1"/>
            </p:cNvSpPr>
            <p:nvPr/>
          </p:nvSpPr>
          <p:spPr bwMode="auto">
            <a:xfrm>
              <a:off x="3246"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24594" name="Group 25"/>
            <p:cNvGrpSpPr>
              <a:grpSpLocks/>
            </p:cNvGrpSpPr>
            <p:nvPr/>
          </p:nvGrpSpPr>
          <p:grpSpPr bwMode="auto">
            <a:xfrm>
              <a:off x="2703" y="1929"/>
              <a:ext cx="704" cy="1276"/>
              <a:chOff x="357" y="2450"/>
              <a:chExt cx="795" cy="646"/>
            </a:xfrm>
          </p:grpSpPr>
          <p:sp>
            <p:nvSpPr>
              <p:cNvPr id="24595" name="Line 26"/>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27"/>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 name="Group 28"/>
          <p:cNvGrpSpPr>
            <a:grpSpLocks/>
          </p:cNvGrpSpPr>
          <p:nvPr/>
        </p:nvGrpSpPr>
        <p:grpSpPr bwMode="auto">
          <a:xfrm>
            <a:off x="5975350" y="3206750"/>
            <a:ext cx="1062038" cy="138113"/>
            <a:chOff x="3477" y="1887"/>
            <a:chExt cx="669" cy="87"/>
          </a:xfrm>
        </p:grpSpPr>
        <p:sp>
          <p:nvSpPr>
            <p:cNvPr id="24589" name="Oval 29"/>
            <p:cNvSpPr>
              <a:spLocks noChangeArrowheads="1"/>
            </p:cNvSpPr>
            <p:nvPr/>
          </p:nvSpPr>
          <p:spPr bwMode="auto">
            <a:xfrm>
              <a:off x="4058" y="18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4590" name="Line 30"/>
            <p:cNvSpPr>
              <a:spLocks noChangeShapeType="1"/>
            </p:cNvSpPr>
            <p:nvPr/>
          </p:nvSpPr>
          <p:spPr bwMode="auto">
            <a:xfrm>
              <a:off x="3477" y="1930"/>
              <a:ext cx="557" cy="0"/>
            </a:xfrm>
            <a:prstGeom prst="line">
              <a:avLst/>
            </a:prstGeom>
            <a:noFill/>
            <a:ln w="38100">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458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21</a:t>
            </a:fld>
            <a:endParaRPr lang="en-US" dirty="0"/>
          </a:p>
        </p:txBody>
      </p:sp>
    </p:spTree>
    <p:extLst>
      <p:ext uri="{BB962C8B-B14F-4D97-AF65-F5344CB8AC3E}">
        <p14:creationId xmlns:p14="http://schemas.microsoft.com/office/powerpoint/2010/main" val="23348954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7076">
                                            <p:bg/>
                                          </p:spTgt>
                                        </p:tgtEl>
                                        <p:attrNameLst>
                                          <p:attrName>style.visibility</p:attrName>
                                        </p:attrNameLst>
                                      </p:cBhvr>
                                      <p:to>
                                        <p:strVal val="visible"/>
                                      </p:to>
                                    </p:set>
                                    <p:animEffect transition="in" filter="wipe(left)">
                                      <p:cBhvr>
                                        <p:cTn id="7" dur="500"/>
                                        <p:tgtEl>
                                          <p:spTgt spid="387076">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7076">
                                            <p:txEl>
                                              <p:pRg st="0" end="0"/>
                                            </p:txEl>
                                          </p:spTgt>
                                        </p:tgtEl>
                                        <p:attrNameLst>
                                          <p:attrName>style.visibility</p:attrName>
                                        </p:attrNameLst>
                                      </p:cBhvr>
                                      <p:to>
                                        <p:strVal val="visible"/>
                                      </p:to>
                                    </p:set>
                                    <p:animEffect transition="in" filter="wipe(left)">
                                      <p:cBhvr>
                                        <p:cTn id="11" dur="500"/>
                                        <p:tgtEl>
                                          <p:spTgt spid="387076">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7076">
                                            <p:txEl>
                                              <p:pRg st="1" end="1"/>
                                            </p:txEl>
                                          </p:spTgt>
                                        </p:tgtEl>
                                        <p:attrNameLst>
                                          <p:attrName>style.visibility</p:attrName>
                                        </p:attrNameLst>
                                      </p:cBhvr>
                                      <p:to>
                                        <p:strVal val="visible"/>
                                      </p:to>
                                    </p:set>
                                    <p:animEffect transition="in" filter="wipe(left)">
                                      <p:cBhvr>
                                        <p:cTn id="15" dur="500"/>
                                        <p:tgtEl>
                                          <p:spTgt spid="387076">
                                            <p:txEl>
                                              <p:pRg st="1" end="1"/>
                                            </p:txEl>
                                          </p:spTgt>
                                        </p:tgtEl>
                                      </p:cBhvr>
                                    </p:animEffect>
                                  </p:childTnLst>
                                </p:cTn>
                              </p:par>
                            </p:childTnLst>
                          </p:cTn>
                        </p:par>
                        <p:par>
                          <p:cTn id="16" fill="hold" nodeType="with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nodeType="afterGroup">
                            <p:stCondLst>
                              <p:cond delay="2500"/>
                            </p:stCondLst>
                            <p:childTnLst>
                              <p:par>
                                <p:cTn id="25" presetID="18" presetClass="entr" presetSubtype="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uiExpand="1" build="p" bldLvl="5"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AD  Curve Might Shift</a:t>
            </a:r>
          </a:p>
        </p:txBody>
      </p:sp>
      <p:sp>
        <p:nvSpPr>
          <p:cNvPr id="6" name="Content Placeholder 5"/>
          <p:cNvSpPr>
            <a:spLocks noGrp="1"/>
          </p:cNvSpPr>
          <p:nvPr>
            <p:ph idx="1"/>
          </p:nvPr>
        </p:nvSpPr>
        <p:spPr>
          <a:xfrm>
            <a:off x="277813" y="1025525"/>
            <a:ext cx="8588375" cy="2022475"/>
          </a:xfrm>
        </p:spPr>
        <p:txBody>
          <a:bodyPr/>
          <a:lstStyle/>
          <a:p>
            <a:r>
              <a:rPr lang="en-US" sz="3200" dirty="0"/>
              <a:t>Changes in C</a:t>
            </a:r>
          </a:p>
          <a:p>
            <a:pPr lvl="1"/>
            <a:r>
              <a:rPr lang="en-US" sz="2800" dirty="0"/>
              <a:t>Stock market boom/crash </a:t>
            </a:r>
          </a:p>
          <a:p>
            <a:pPr lvl="1"/>
            <a:r>
              <a:rPr lang="en-US" sz="2800" dirty="0"/>
              <a:t>Preferences re: consumption/saving tradeoff</a:t>
            </a:r>
          </a:p>
          <a:p>
            <a:pPr lvl="1"/>
            <a:r>
              <a:rPr lang="en-US" sz="2800" dirty="0"/>
              <a:t>Tax hikes/cuts </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124200"/>
            <a:ext cx="8610600" cy="3124200"/>
          </a:xfrm>
        </p:spPr>
        <p:txBody>
          <a:bodyPr/>
          <a:lstStyle/>
          <a:p>
            <a:pPr eaLnBrk="1" hangingPunct="1"/>
            <a:r>
              <a:rPr lang="en-US" sz="3200" dirty="0"/>
              <a:t>Changes in </a:t>
            </a:r>
            <a:r>
              <a:rPr lang="en-US" sz="3200" b="1" i="1" dirty="0"/>
              <a:t>I</a:t>
            </a:r>
          </a:p>
          <a:p>
            <a:pPr lvl="1" eaLnBrk="1" hangingPunct="1"/>
            <a:r>
              <a:rPr lang="en-US" sz="2800" dirty="0"/>
              <a:t>Firms buy new computers, equipment, factories</a:t>
            </a:r>
          </a:p>
          <a:p>
            <a:pPr lvl="1" eaLnBrk="1" hangingPunct="1"/>
            <a:r>
              <a:rPr lang="en-US" sz="2800" dirty="0"/>
              <a:t>Expectations, optimism/pessimism</a:t>
            </a:r>
          </a:p>
          <a:p>
            <a:pPr lvl="1" eaLnBrk="1" hangingPunct="1"/>
            <a:r>
              <a:rPr lang="en-US" sz="2800" dirty="0"/>
              <a:t>Interest rates, </a:t>
            </a:r>
            <a:endParaRPr lang="en-US" sz="2800" dirty="0" smtClean="0"/>
          </a:p>
          <a:p>
            <a:pPr lvl="1" eaLnBrk="1" hangingPunct="1"/>
            <a:r>
              <a:rPr lang="en-US" sz="2800" dirty="0" smtClean="0"/>
              <a:t>Monetary policy,</a:t>
            </a:r>
            <a:endParaRPr lang="en-US" sz="2800" dirty="0"/>
          </a:p>
          <a:p>
            <a:pPr lvl="1" eaLnBrk="1" hangingPunct="1"/>
            <a:r>
              <a:rPr lang="en-US" sz="2800" dirty="0"/>
              <a:t>Investment Tax Credit or other tax </a:t>
            </a:r>
            <a:r>
              <a:rPr lang="en-US" sz="2800" dirty="0" smtClean="0"/>
              <a:t>incentives</a:t>
            </a:r>
            <a:endParaRPr lang="en-US" sz="2800" dirty="0"/>
          </a:p>
        </p:txBody>
      </p:sp>
    </p:spTree>
    <p:extLst>
      <p:ext uri="{BB962C8B-B14F-4D97-AF65-F5344CB8AC3E}">
        <p14:creationId xmlns:p14="http://schemas.microsoft.com/office/powerpoint/2010/main" val="1511463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left)">
                                      <p:cBhvr>
                                        <p:cTn id="19" dur="500"/>
                                        <p:tgtEl>
                                          <p:spTgt spid="7">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AD  Curve Might Shift</a:t>
            </a:r>
          </a:p>
        </p:txBody>
      </p:sp>
      <p:sp>
        <p:nvSpPr>
          <p:cNvPr id="6" name="Content Placeholder 5"/>
          <p:cNvSpPr>
            <a:spLocks noGrp="1"/>
          </p:cNvSpPr>
          <p:nvPr>
            <p:ph idx="1"/>
          </p:nvPr>
        </p:nvSpPr>
        <p:spPr>
          <a:xfrm>
            <a:off x="277813" y="1025525"/>
            <a:ext cx="8588375" cy="2022475"/>
          </a:xfrm>
        </p:spPr>
        <p:txBody>
          <a:bodyPr/>
          <a:lstStyle/>
          <a:p>
            <a:pPr eaLnBrk="1" hangingPunct="1"/>
            <a:r>
              <a:rPr lang="en-US" sz="3200" dirty="0"/>
              <a:t>Changes in </a:t>
            </a:r>
            <a:r>
              <a:rPr lang="en-US" sz="3200" b="1" i="1" dirty="0"/>
              <a:t>G</a:t>
            </a:r>
            <a:endParaRPr lang="en-US" sz="3200" dirty="0"/>
          </a:p>
          <a:p>
            <a:pPr lvl="1" eaLnBrk="1" hangingPunct="1"/>
            <a:r>
              <a:rPr lang="en-US" sz="2800" dirty="0"/>
              <a:t>Federal spending, e.g.</a:t>
            </a:r>
            <a:r>
              <a:rPr lang="en-US" sz="2800" i="1" dirty="0"/>
              <a:t>,</a:t>
            </a:r>
            <a:r>
              <a:rPr lang="en-US" sz="2800" dirty="0"/>
              <a:t> defense </a:t>
            </a:r>
          </a:p>
          <a:p>
            <a:pPr lvl="1" eaLnBrk="1" hangingPunct="1"/>
            <a:r>
              <a:rPr lang="en-US" sz="2800" dirty="0"/>
              <a:t>State &amp; local spending, e.g.</a:t>
            </a:r>
            <a:r>
              <a:rPr lang="en-US" sz="2800" i="1" dirty="0"/>
              <a:t>,</a:t>
            </a:r>
            <a:r>
              <a:rPr lang="en-US" sz="2800" dirty="0"/>
              <a:t> roads, schools</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2895600"/>
            <a:ext cx="8610600" cy="3352800"/>
          </a:xfrm>
        </p:spPr>
        <p:txBody>
          <a:bodyPr/>
          <a:lstStyle/>
          <a:p>
            <a:pPr eaLnBrk="1" hangingPunct="1"/>
            <a:r>
              <a:rPr lang="en-US" sz="3200" dirty="0"/>
              <a:t>Changes in </a:t>
            </a:r>
            <a:r>
              <a:rPr lang="en-US" sz="3200" b="1" i="1" dirty="0"/>
              <a:t>NX</a:t>
            </a:r>
          </a:p>
          <a:p>
            <a:pPr lvl="1" eaLnBrk="1" hangingPunct="1"/>
            <a:r>
              <a:rPr lang="en-US" sz="2800" dirty="0"/>
              <a:t>Booms/recessions in countries that buy our exports</a:t>
            </a:r>
          </a:p>
          <a:p>
            <a:pPr lvl="1" eaLnBrk="1" hangingPunct="1"/>
            <a:r>
              <a:rPr lang="en-US" sz="2800" dirty="0"/>
              <a:t>Appreciation/depreciation resulting from international speculation in foreign exchange market </a:t>
            </a:r>
          </a:p>
        </p:txBody>
      </p:sp>
    </p:spTree>
    <p:extLst>
      <p:ext uri="{BB962C8B-B14F-4D97-AF65-F5344CB8AC3E}">
        <p14:creationId xmlns:p14="http://schemas.microsoft.com/office/powerpoint/2010/main" val="1503912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1</a:t>
            </a:r>
            <a:r>
              <a:rPr lang="en-US" sz="2800" dirty="0">
                <a:solidFill>
                  <a:schemeClr val="accent6">
                    <a:lumMod val="50000"/>
                  </a:schemeClr>
                </a:solidFill>
              </a:rPr>
              <a:t>		</a:t>
            </a:r>
            <a:r>
              <a:rPr lang="en-US" sz="2800" dirty="0">
                <a:solidFill>
                  <a:srgbClr val="AE1221"/>
                </a:solidFill>
              </a:rPr>
              <a:t>The Aggregate-Demand curve</a:t>
            </a:r>
            <a:endParaRPr lang="en-US" sz="2800"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What happens to the AD curve in each of the following scenarios?</a:t>
            </a:r>
          </a:p>
          <a:p>
            <a:pPr marL="514350" indent="-514350">
              <a:buClr>
                <a:srgbClr val="C00000"/>
              </a:buClr>
              <a:buFont typeface="+mj-lt"/>
              <a:buAutoNum type="alphaUcPeriod"/>
            </a:pPr>
            <a:r>
              <a:rPr lang="en-US" dirty="0" smtClean="0"/>
              <a:t>A </a:t>
            </a:r>
            <a:r>
              <a:rPr lang="en-US" dirty="0"/>
              <a:t>ten-year-old investment tax credit expires. </a:t>
            </a:r>
          </a:p>
          <a:p>
            <a:pPr marL="514350" indent="-514350">
              <a:buClr>
                <a:srgbClr val="C00000"/>
              </a:buClr>
              <a:buFont typeface="+mj-lt"/>
              <a:buAutoNum type="alphaUcPeriod"/>
            </a:pPr>
            <a:r>
              <a:rPr lang="en-US" dirty="0" smtClean="0"/>
              <a:t>The </a:t>
            </a:r>
            <a:r>
              <a:rPr lang="en-US" dirty="0"/>
              <a:t>U.S. exchange rate falls.  </a:t>
            </a:r>
          </a:p>
          <a:p>
            <a:pPr marL="514350" indent="-514350">
              <a:buClr>
                <a:srgbClr val="C00000"/>
              </a:buClr>
              <a:buFont typeface="+mj-lt"/>
              <a:buAutoNum type="alphaUcPeriod"/>
            </a:pPr>
            <a:r>
              <a:rPr lang="en-US" dirty="0" smtClean="0"/>
              <a:t>A </a:t>
            </a:r>
            <a:r>
              <a:rPr lang="en-US" dirty="0"/>
              <a:t>fall in prices increases the real value of consumers’ wealth.   </a:t>
            </a:r>
          </a:p>
          <a:p>
            <a:pPr marL="514350" indent="-514350">
              <a:buClr>
                <a:srgbClr val="C00000"/>
              </a:buClr>
              <a:buFont typeface="+mj-lt"/>
              <a:buAutoNum type="alphaUcPeriod"/>
            </a:pPr>
            <a:r>
              <a:rPr lang="en-US" dirty="0" smtClean="0"/>
              <a:t>State </a:t>
            </a:r>
            <a:r>
              <a:rPr lang="en-US" dirty="0"/>
              <a:t>governments replace their </a:t>
            </a:r>
            <a:r>
              <a:rPr lang="en-US" dirty="0" smtClean="0"/>
              <a:t>sales taxes </a:t>
            </a:r>
            <a:r>
              <a:rPr lang="en-US" dirty="0"/>
              <a:t>with new taxes on interest, dividends, and capital gains.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160717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r>
              <a:rPr lang="en-US" dirty="0">
                <a:solidFill>
                  <a:srgbClr val="AE1221"/>
                </a:solidFill>
              </a:rPr>
              <a:t>Answers</a:t>
            </a:r>
            <a:endParaRPr lang="en-US" dirty="0"/>
          </a:p>
        </p:txBody>
      </p:sp>
      <p:sp>
        <p:nvSpPr>
          <p:cNvPr id="3" name="Content Placeholder 2"/>
          <p:cNvSpPr>
            <a:spLocks noGrp="1"/>
          </p:cNvSpPr>
          <p:nvPr>
            <p:ph idx="1"/>
          </p:nvPr>
        </p:nvSpPr>
        <p:spPr/>
        <p:txBody>
          <a:bodyPr>
            <a:normAutofit/>
          </a:bodyPr>
          <a:lstStyle/>
          <a:p>
            <a:pPr marL="514350" indent="-514350">
              <a:buClr>
                <a:srgbClr val="C00000"/>
              </a:buClr>
              <a:buFont typeface="+mj-lt"/>
              <a:buAutoNum type="alphaUcPeriod"/>
            </a:pPr>
            <a:r>
              <a:rPr lang="en-US" sz="2800" dirty="0" smtClean="0"/>
              <a:t>A </a:t>
            </a:r>
            <a:r>
              <a:rPr lang="en-US" sz="2800" dirty="0"/>
              <a:t>ten-year-old investment tax credit expires</a:t>
            </a:r>
            <a:r>
              <a:rPr lang="en-US" sz="2800" dirty="0" smtClean="0"/>
              <a:t>.</a:t>
            </a:r>
          </a:p>
          <a:p>
            <a:pPr marL="914400" lvl="1" indent="-514350">
              <a:buClr>
                <a:srgbClr val="C00000"/>
              </a:buClr>
            </a:pPr>
            <a:r>
              <a:rPr lang="en-US" dirty="0">
                <a:solidFill>
                  <a:srgbClr val="0000FF"/>
                </a:solidFill>
              </a:rPr>
              <a:t> I  falls, AD curve shifts left.</a:t>
            </a:r>
          </a:p>
          <a:p>
            <a:pPr marL="514350" indent="-514350">
              <a:buClr>
                <a:srgbClr val="C00000"/>
              </a:buClr>
              <a:buFont typeface="+mj-lt"/>
              <a:buAutoNum type="alphaUcPeriod"/>
            </a:pPr>
            <a:r>
              <a:rPr lang="en-US" sz="2800" dirty="0"/>
              <a:t>The U.S. exchange rate falls.  </a:t>
            </a:r>
            <a:endParaRPr lang="en-US" sz="2800" dirty="0" smtClean="0"/>
          </a:p>
          <a:p>
            <a:pPr marL="914400" lvl="1" indent="-514350">
              <a:buClr>
                <a:srgbClr val="C00000"/>
              </a:buClr>
            </a:pPr>
            <a:r>
              <a:rPr lang="en-US" dirty="0">
                <a:solidFill>
                  <a:srgbClr val="0000FF"/>
                </a:solidFill>
              </a:rPr>
              <a:t>NX rises, AD curve shifts right. </a:t>
            </a:r>
          </a:p>
          <a:p>
            <a:pPr marL="514350" indent="-514350">
              <a:buClr>
                <a:srgbClr val="C00000"/>
              </a:buClr>
              <a:buFont typeface="+mj-lt"/>
              <a:buAutoNum type="alphaUcPeriod"/>
            </a:pPr>
            <a:r>
              <a:rPr lang="en-US" sz="2800" dirty="0"/>
              <a:t>A fall in prices increases the real value of consumers’ wealth.   </a:t>
            </a:r>
            <a:endParaRPr lang="en-US" sz="2800" dirty="0" smtClean="0"/>
          </a:p>
          <a:p>
            <a:pPr marL="914400" lvl="1" indent="-514350">
              <a:buClr>
                <a:srgbClr val="C00000"/>
              </a:buClr>
            </a:pPr>
            <a:r>
              <a:rPr lang="en-US" dirty="0">
                <a:solidFill>
                  <a:srgbClr val="0000FF"/>
                </a:solidFill>
              </a:rPr>
              <a:t>Move down along AD curve (wealth-effect). </a:t>
            </a:r>
          </a:p>
          <a:p>
            <a:pPr marL="514350" indent="-514350">
              <a:buClr>
                <a:srgbClr val="C00000"/>
              </a:buClr>
              <a:buFont typeface="+mj-lt"/>
              <a:buAutoNum type="alphaUcPeriod"/>
            </a:pPr>
            <a:r>
              <a:rPr lang="en-US" sz="2800" dirty="0"/>
              <a:t>State governments replace their sales taxes with new taxes on interest, dividends, and capital gains</a:t>
            </a:r>
            <a:r>
              <a:rPr lang="en-US" sz="2800" dirty="0" smtClean="0"/>
              <a:t>.</a:t>
            </a:r>
          </a:p>
          <a:p>
            <a:pPr marL="914400" lvl="1" indent="-514350">
              <a:buClr>
                <a:srgbClr val="C00000"/>
              </a:buClr>
            </a:pPr>
            <a:r>
              <a:rPr lang="en-US" dirty="0">
                <a:solidFill>
                  <a:srgbClr val="0000FF"/>
                </a:solidFill>
              </a:rPr>
              <a:t>C rises, AD shifts right. </a:t>
            </a:r>
          </a:p>
          <a:p>
            <a:pPr marL="914400" lvl="1" indent="-514350">
              <a:buClr>
                <a:srgbClr val="C00000"/>
              </a:buClr>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29879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3"/>
          <p:cNvSpPr>
            <a:spLocks noGrp="1" noChangeArrowheads="1"/>
          </p:cNvSpPr>
          <p:nvPr>
            <p:ph type="title"/>
          </p:nvPr>
        </p:nvSpPr>
        <p:spPr/>
        <p:txBody>
          <a:bodyPr>
            <a:noAutofit/>
          </a:bodyPr>
          <a:lstStyle/>
          <a:p>
            <a:pPr eaLnBrk="1" hangingPunct="1"/>
            <a:r>
              <a:rPr lang="en-US" sz="2800" dirty="0" smtClean="0"/>
              <a:t>The Aggregate-Supply (</a:t>
            </a:r>
            <a:r>
              <a:rPr lang="en-US" sz="2800" i="1" dirty="0" smtClean="0"/>
              <a:t>AS </a:t>
            </a:r>
            <a:r>
              <a:rPr lang="en-US" sz="2800" dirty="0" smtClean="0"/>
              <a:t>) Curves</a:t>
            </a:r>
          </a:p>
        </p:txBody>
      </p:sp>
      <p:sp>
        <p:nvSpPr>
          <p:cNvPr id="159748" name="Rectangle 4"/>
          <p:cNvSpPr>
            <a:spLocks noGrp="1" noChangeArrowheads="1"/>
          </p:cNvSpPr>
          <p:nvPr>
            <p:ph type="body" sz="quarter" idx="12"/>
          </p:nvPr>
        </p:nvSpPr>
        <p:spPr>
          <a:xfrm>
            <a:off x="304800" y="1009541"/>
            <a:ext cx="3581400" cy="5391259"/>
          </a:xfrm>
          <a:solidFill>
            <a:schemeClr val="bg1"/>
          </a:solidFill>
        </p:spPr>
        <p:txBody>
          <a:bodyPr/>
          <a:lstStyle/>
          <a:p>
            <a:pPr marL="0" indent="0" eaLnBrk="1" hangingPunct="1">
              <a:buFont typeface="Wingdings" pitchFamily="2" charset="2"/>
              <a:buNone/>
            </a:pPr>
            <a:r>
              <a:rPr lang="en-US" sz="2800" dirty="0" smtClean="0"/>
              <a:t>The </a:t>
            </a:r>
            <a:r>
              <a:rPr lang="en-US" sz="2800" b="1" i="1" dirty="0" smtClean="0">
                <a:solidFill>
                  <a:srgbClr val="CC0000"/>
                </a:solidFill>
              </a:rPr>
              <a:t>AS</a:t>
            </a:r>
            <a:r>
              <a:rPr lang="en-US" sz="2800" b="1" dirty="0" smtClean="0">
                <a:solidFill>
                  <a:srgbClr val="CC0000"/>
                </a:solidFill>
              </a:rPr>
              <a:t> curve</a:t>
            </a:r>
            <a:r>
              <a:rPr lang="en-US" sz="2800" dirty="0" smtClean="0"/>
              <a:t> shows the total quantity of </a:t>
            </a:r>
            <a:br>
              <a:rPr lang="en-US" sz="2800" dirty="0" smtClean="0"/>
            </a:br>
            <a:r>
              <a:rPr lang="en-US" sz="2800" dirty="0" smtClean="0"/>
              <a:t>goods and services firms produce and sell at any given price level. </a:t>
            </a:r>
          </a:p>
          <a:p>
            <a:pPr marL="0" indent="0" eaLnBrk="1" hangingPunct="1">
              <a:buFont typeface="Wingdings" pitchFamily="2" charset="2"/>
              <a:buNone/>
            </a:pPr>
            <a:endParaRPr lang="en-US" sz="2800" dirty="0" smtClean="0"/>
          </a:p>
          <a:p>
            <a:pPr marL="292100" indent="-292100">
              <a:lnSpc>
                <a:spcPct val="105000"/>
              </a:lnSpc>
              <a:spcBef>
                <a:spcPct val="30000"/>
              </a:spcBef>
              <a:buClr>
                <a:srgbClr val="339966"/>
              </a:buClr>
              <a:buSzPct val="120000"/>
              <a:buFont typeface="Wingdings" pitchFamily="2" charset="2"/>
              <a:buNone/>
            </a:pPr>
            <a:r>
              <a:rPr lang="en-US" sz="2800" i="1" dirty="0">
                <a:cs typeface="Arial"/>
              </a:rPr>
              <a:t>AS</a:t>
            </a:r>
            <a:r>
              <a:rPr lang="en-US" sz="2800" dirty="0">
                <a:cs typeface="Arial"/>
              </a:rPr>
              <a:t> is: </a:t>
            </a:r>
          </a:p>
          <a:p>
            <a:pPr marL="457200" indent="-457200">
              <a:lnSpc>
                <a:spcPct val="105000"/>
              </a:lnSpc>
              <a:spcBef>
                <a:spcPct val="30000"/>
              </a:spcBef>
              <a:buClr>
                <a:srgbClr val="C00000"/>
              </a:buClr>
              <a:buSzPct val="120000"/>
              <a:buFont typeface="Wingdings" panose="05000000000000000000" pitchFamily="2" charset="2"/>
              <a:buChar char="§"/>
            </a:pPr>
            <a:r>
              <a:rPr lang="en-US" sz="2800" dirty="0" smtClean="0">
                <a:cs typeface="Arial"/>
              </a:rPr>
              <a:t>upward-sloping in </a:t>
            </a:r>
            <a:r>
              <a:rPr lang="en-US" sz="2800" dirty="0">
                <a:cs typeface="Arial"/>
              </a:rPr>
              <a:t>short run</a:t>
            </a:r>
          </a:p>
          <a:p>
            <a:pPr marL="457200" indent="-457200" eaLnBrk="1" hangingPunct="1">
              <a:buClr>
                <a:srgbClr val="C00000"/>
              </a:buClr>
              <a:buFont typeface="Wingdings" panose="05000000000000000000" pitchFamily="2" charset="2"/>
              <a:buChar char="§"/>
            </a:pPr>
            <a:r>
              <a:rPr lang="en-US" sz="2800" dirty="0">
                <a:cs typeface="Arial"/>
              </a:rPr>
              <a:t>vertical in long run</a:t>
            </a:r>
          </a:p>
          <a:p>
            <a:pPr marL="0" indent="0" eaLnBrk="1" hangingPunct="1">
              <a:buFont typeface="Wingdings" pitchFamily="2" charset="2"/>
              <a:buNone/>
            </a:pPr>
            <a:endParaRPr lang="en-US" sz="2800" dirty="0" smtClean="0"/>
          </a:p>
        </p:txBody>
      </p:sp>
      <p:grpSp>
        <p:nvGrpSpPr>
          <p:cNvPr id="29702" name="Group 5"/>
          <p:cNvGrpSpPr>
            <a:grpSpLocks/>
          </p:cNvGrpSpPr>
          <p:nvPr/>
        </p:nvGrpSpPr>
        <p:grpSpPr bwMode="auto">
          <a:xfrm>
            <a:off x="4094163" y="1179513"/>
            <a:ext cx="4422775" cy="4106862"/>
            <a:chOff x="2579" y="785"/>
            <a:chExt cx="2786" cy="2420"/>
          </a:xfrm>
        </p:grpSpPr>
        <p:grpSp>
          <p:nvGrpSpPr>
            <p:cNvPr id="29712" name="Group 6"/>
            <p:cNvGrpSpPr>
              <a:grpSpLocks/>
            </p:cNvGrpSpPr>
            <p:nvPr/>
          </p:nvGrpSpPr>
          <p:grpSpPr bwMode="auto">
            <a:xfrm>
              <a:off x="2697" y="1037"/>
              <a:ext cx="2409" cy="2049"/>
              <a:chOff x="1098" y="1361"/>
              <a:chExt cx="2116" cy="2027"/>
            </a:xfrm>
          </p:grpSpPr>
          <p:sp>
            <p:nvSpPr>
              <p:cNvPr id="29715"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3"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9714"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51"/>
          <p:cNvGrpSpPr>
            <a:grpSpLocks/>
          </p:cNvGrpSpPr>
          <p:nvPr/>
        </p:nvGrpSpPr>
        <p:grpSpPr bwMode="auto">
          <a:xfrm>
            <a:off x="4868863" y="1958975"/>
            <a:ext cx="3379787" cy="2568575"/>
            <a:chOff x="3067" y="1234"/>
            <a:chExt cx="2129" cy="1618"/>
          </a:xfrm>
        </p:grpSpPr>
        <p:sp>
          <p:nvSpPr>
            <p:cNvPr id="29710"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Text Box 14"/>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5" name="Group 52"/>
          <p:cNvGrpSpPr>
            <a:grpSpLocks/>
          </p:cNvGrpSpPr>
          <p:nvPr/>
        </p:nvGrpSpPr>
        <p:grpSpPr bwMode="auto">
          <a:xfrm>
            <a:off x="5613400" y="1235075"/>
            <a:ext cx="1177925" cy="3844925"/>
            <a:chOff x="3536" y="778"/>
            <a:chExt cx="742" cy="2422"/>
          </a:xfrm>
        </p:grpSpPr>
        <p:sp>
          <p:nvSpPr>
            <p:cNvPr id="29708" name="Line 17"/>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Text Box 19"/>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sp>
        <p:nvSpPr>
          <p:cNvPr id="2970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26</a:t>
            </a:fld>
            <a:endParaRPr lang="en-US" dirty="0"/>
          </a:p>
        </p:txBody>
      </p:sp>
    </p:spTree>
    <p:extLst>
      <p:ext uri="{BB962C8B-B14F-4D97-AF65-F5344CB8AC3E}">
        <p14:creationId xmlns:p14="http://schemas.microsoft.com/office/powerpoint/2010/main" val="28232206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9748">
                                            <p:bg/>
                                          </p:spTgt>
                                        </p:tgtEl>
                                        <p:attrNameLst>
                                          <p:attrName>style.visibility</p:attrName>
                                        </p:attrNameLst>
                                      </p:cBhvr>
                                      <p:to>
                                        <p:strVal val="visible"/>
                                      </p:to>
                                    </p:set>
                                    <p:animEffect transition="in" filter="wipe(left)">
                                      <p:cBhvr>
                                        <p:cTn id="7" dur="500"/>
                                        <p:tgtEl>
                                          <p:spTgt spid="159748">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9748">
                                            <p:txEl>
                                              <p:pRg st="0" end="0"/>
                                            </p:txEl>
                                          </p:spTgt>
                                        </p:tgtEl>
                                        <p:attrNameLst>
                                          <p:attrName>style.visibility</p:attrName>
                                        </p:attrNameLst>
                                      </p:cBhvr>
                                      <p:to>
                                        <p:strVal val="visible"/>
                                      </p:to>
                                    </p:set>
                                    <p:animEffect transition="in" filter="wipe(left)">
                                      <p:cBhvr>
                                        <p:cTn id="11" dur="500"/>
                                        <p:tgtEl>
                                          <p:spTgt spid="15974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9748">
                                            <p:txEl>
                                              <p:pRg st="2" end="2"/>
                                            </p:txEl>
                                          </p:spTgt>
                                        </p:tgtEl>
                                        <p:attrNameLst>
                                          <p:attrName>style.visibility</p:attrName>
                                        </p:attrNameLst>
                                      </p:cBhvr>
                                      <p:to>
                                        <p:strVal val="visible"/>
                                      </p:to>
                                    </p:set>
                                    <p:animEffect transition="in" filter="wipe(left)">
                                      <p:cBhvr>
                                        <p:cTn id="16" dur="500"/>
                                        <p:tgtEl>
                                          <p:spTgt spid="159748">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9748">
                                            <p:txEl>
                                              <p:pRg st="3" end="3"/>
                                            </p:txEl>
                                          </p:spTgt>
                                        </p:tgtEl>
                                        <p:attrNameLst>
                                          <p:attrName>style.visibility</p:attrName>
                                        </p:attrNameLst>
                                      </p:cBhvr>
                                      <p:to>
                                        <p:strVal val="visible"/>
                                      </p:to>
                                    </p:set>
                                    <p:animEffect transition="in" filter="wipe(left)">
                                      <p:cBhvr>
                                        <p:cTn id="20" dur="500"/>
                                        <p:tgtEl>
                                          <p:spTgt spid="159748">
                                            <p:txEl>
                                              <p:pRg st="3" end="3"/>
                                            </p:txEl>
                                          </p:spTgt>
                                        </p:tgtEl>
                                      </p:cBhvr>
                                    </p:animEffect>
                                  </p:childTnLst>
                                </p:cTn>
                              </p:par>
                            </p:childTnLst>
                          </p:cTn>
                        </p:par>
                        <p:par>
                          <p:cTn id="21" fill="hold">
                            <p:stCondLst>
                              <p:cond delay="1000"/>
                            </p:stCondLst>
                            <p:childTnLst>
                              <p:par>
                                <p:cTn id="22" presetID="18" presetClass="entr" presetSubtype="3"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upRigh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9748">
                                            <p:txEl>
                                              <p:pRg st="4" end="4"/>
                                            </p:txEl>
                                          </p:spTgt>
                                        </p:tgtEl>
                                        <p:attrNameLst>
                                          <p:attrName>style.visibility</p:attrName>
                                        </p:attrNameLst>
                                      </p:cBhvr>
                                      <p:to>
                                        <p:strVal val="visible"/>
                                      </p:to>
                                    </p:set>
                                    <p:animEffect transition="in" filter="wipe(left)">
                                      <p:cBhvr>
                                        <p:cTn id="29" dur="500"/>
                                        <p:tgtEl>
                                          <p:spTgt spid="159748">
                                            <p:txEl>
                                              <p:pRg st="4" end="4"/>
                                            </p:txEl>
                                          </p:spTgt>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uiExpand="1" build="p" bldLvl="5"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sz="2800" dirty="0" smtClean="0"/>
              <a:t>The Long-Run Aggregate-Supply Curve (</a:t>
            </a:r>
            <a:r>
              <a:rPr lang="en-US" sz="2800" i="1" dirty="0" smtClean="0"/>
              <a:t>LRAS</a:t>
            </a:r>
            <a:r>
              <a:rPr lang="en-US" sz="2800" dirty="0" smtClean="0"/>
              <a:t>)</a:t>
            </a:r>
          </a:p>
        </p:txBody>
      </p:sp>
      <p:sp>
        <p:nvSpPr>
          <p:cNvPr id="318467" name="Rectangle 3"/>
          <p:cNvSpPr>
            <a:spLocks noGrp="1" noChangeArrowheads="1"/>
          </p:cNvSpPr>
          <p:nvPr>
            <p:ph type="body" sz="quarter" idx="12"/>
          </p:nvPr>
        </p:nvSpPr>
        <p:spPr>
          <a:xfrm>
            <a:off x="152399" y="901700"/>
            <a:ext cx="4340225" cy="5041900"/>
          </a:xfrm>
          <a:solidFill>
            <a:schemeClr val="bg1"/>
          </a:solidFill>
        </p:spPr>
        <p:txBody>
          <a:bodyPr/>
          <a:lstStyle/>
          <a:p>
            <a:pPr marL="0" indent="0" eaLnBrk="1" hangingPunct="1">
              <a:lnSpc>
                <a:spcPct val="110000"/>
              </a:lnSpc>
              <a:spcBef>
                <a:spcPct val="35000"/>
              </a:spcBef>
              <a:buFont typeface="Wingdings" pitchFamily="2" charset="2"/>
              <a:buNone/>
            </a:pPr>
            <a:r>
              <a:rPr lang="en-US" sz="2800" dirty="0" smtClean="0"/>
              <a:t>The </a:t>
            </a:r>
            <a:r>
              <a:rPr lang="en-US" sz="2800" b="1" dirty="0" smtClean="0">
                <a:solidFill>
                  <a:srgbClr val="C00000"/>
                </a:solidFill>
              </a:rPr>
              <a:t>natural rate of output</a:t>
            </a:r>
            <a:r>
              <a:rPr lang="en-US" sz="2800" dirty="0" smtClean="0">
                <a:solidFill>
                  <a:srgbClr val="C00000"/>
                </a:solidFill>
              </a:rPr>
              <a:t> </a:t>
            </a:r>
            <a:r>
              <a:rPr lang="en-US" sz="2800" dirty="0" smtClean="0"/>
              <a:t>(</a:t>
            </a:r>
            <a:r>
              <a:rPr lang="en-US" sz="2800" b="1" i="1" dirty="0" smtClean="0"/>
              <a:t>Y</a:t>
            </a:r>
            <a:r>
              <a:rPr lang="en-US" sz="2800" b="1" baseline="-25000" dirty="0" smtClean="0"/>
              <a:t>N</a:t>
            </a:r>
            <a:r>
              <a:rPr lang="en-US" sz="2800" dirty="0" smtClean="0"/>
              <a:t>) is the amount of output the economy produces when unemployment is at its natural rate. </a:t>
            </a:r>
          </a:p>
          <a:p>
            <a:pPr marL="0" indent="0" eaLnBrk="1" hangingPunct="1">
              <a:lnSpc>
                <a:spcPct val="110000"/>
              </a:lnSpc>
              <a:buFont typeface="Wingdings" pitchFamily="2" charset="2"/>
              <a:buNone/>
            </a:pPr>
            <a:r>
              <a:rPr lang="en-US" sz="2800" dirty="0" smtClean="0"/>
              <a:t>Also called </a:t>
            </a:r>
          </a:p>
          <a:p>
            <a:pPr marL="0" indent="0" eaLnBrk="1" hangingPunct="1">
              <a:lnSpc>
                <a:spcPct val="110000"/>
              </a:lnSpc>
              <a:buFont typeface="Wingdings" pitchFamily="2" charset="2"/>
              <a:buNone/>
            </a:pPr>
            <a:r>
              <a:rPr lang="en-US" sz="2800" b="1" dirty="0" smtClean="0">
                <a:solidFill>
                  <a:srgbClr val="C00000"/>
                </a:solidFill>
              </a:rPr>
              <a:t>potential output</a:t>
            </a:r>
            <a:r>
              <a:rPr lang="en-US" sz="2800" dirty="0" smtClean="0">
                <a:solidFill>
                  <a:srgbClr val="C00000"/>
                </a:solidFill>
              </a:rPr>
              <a:t> </a:t>
            </a:r>
            <a:r>
              <a:rPr lang="en-US" sz="2800" dirty="0" smtClean="0"/>
              <a:t/>
            </a:r>
            <a:br>
              <a:rPr lang="en-US" sz="2800" dirty="0" smtClean="0"/>
            </a:br>
            <a:r>
              <a:rPr lang="en-US" sz="2800" dirty="0" smtClean="0"/>
              <a:t>  or </a:t>
            </a:r>
            <a:br>
              <a:rPr lang="en-US" sz="2800" dirty="0" smtClean="0"/>
            </a:br>
            <a:r>
              <a:rPr lang="en-US" sz="2800" b="1" dirty="0" smtClean="0">
                <a:solidFill>
                  <a:srgbClr val="C00000"/>
                </a:solidFill>
              </a:rPr>
              <a:t>full-employment output</a:t>
            </a:r>
            <a:r>
              <a:rPr lang="en-US" sz="2800" dirty="0" smtClean="0"/>
              <a:t>.  </a:t>
            </a:r>
          </a:p>
        </p:txBody>
      </p:sp>
      <p:grpSp>
        <p:nvGrpSpPr>
          <p:cNvPr id="30726" name="Group 4"/>
          <p:cNvGrpSpPr>
            <a:grpSpLocks/>
          </p:cNvGrpSpPr>
          <p:nvPr/>
        </p:nvGrpSpPr>
        <p:grpSpPr bwMode="auto">
          <a:xfrm>
            <a:off x="4492625" y="1179513"/>
            <a:ext cx="4422775" cy="4106862"/>
            <a:chOff x="2579" y="785"/>
            <a:chExt cx="2786" cy="2420"/>
          </a:xfrm>
        </p:grpSpPr>
        <p:grpSp>
          <p:nvGrpSpPr>
            <p:cNvPr id="30732" name="Group 5"/>
            <p:cNvGrpSpPr>
              <a:grpSpLocks/>
            </p:cNvGrpSpPr>
            <p:nvPr/>
          </p:nvGrpSpPr>
          <p:grpSpPr bwMode="auto">
            <a:xfrm>
              <a:off x="2697" y="1037"/>
              <a:ext cx="2409" cy="2049"/>
              <a:chOff x="1098" y="1361"/>
              <a:chExt cx="2116" cy="2027"/>
            </a:xfrm>
          </p:grpSpPr>
          <p:sp>
            <p:nvSpPr>
              <p:cNvPr id="30735"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33"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0734"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0727" name="Group 10"/>
          <p:cNvGrpSpPr>
            <a:grpSpLocks/>
          </p:cNvGrpSpPr>
          <p:nvPr/>
        </p:nvGrpSpPr>
        <p:grpSpPr bwMode="auto">
          <a:xfrm>
            <a:off x="6011862" y="1235075"/>
            <a:ext cx="1177925" cy="3844925"/>
            <a:chOff x="3536" y="778"/>
            <a:chExt cx="742" cy="2422"/>
          </a:xfrm>
        </p:grpSpPr>
        <p:sp>
          <p:nvSpPr>
            <p:cNvPr id="30730" name="Line 11"/>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sp>
        <p:nvSpPr>
          <p:cNvPr id="318477" name="Text Box 13"/>
          <p:cNvSpPr txBox="1">
            <a:spLocks noChangeArrowheads="1"/>
          </p:cNvSpPr>
          <p:nvPr/>
        </p:nvSpPr>
        <p:spPr bwMode="auto">
          <a:xfrm>
            <a:off x="6367462"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072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27</a:t>
            </a:fld>
            <a:endParaRPr lang="en-US" dirty="0"/>
          </a:p>
        </p:txBody>
      </p:sp>
    </p:spTree>
    <p:extLst>
      <p:ext uri="{BB962C8B-B14F-4D97-AF65-F5344CB8AC3E}">
        <p14:creationId xmlns:p14="http://schemas.microsoft.com/office/powerpoint/2010/main" val="42707602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8467">
                                            <p:bg/>
                                          </p:spTgt>
                                        </p:tgtEl>
                                        <p:attrNameLst>
                                          <p:attrName>style.visibility</p:attrName>
                                        </p:attrNameLst>
                                      </p:cBhvr>
                                      <p:to>
                                        <p:strVal val="visible"/>
                                      </p:to>
                                    </p:set>
                                    <p:animEffect transition="in" filter="wipe(left)">
                                      <p:cBhvr>
                                        <p:cTn id="7" dur="500"/>
                                        <p:tgtEl>
                                          <p:spTgt spid="318467">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8467">
                                            <p:txEl>
                                              <p:pRg st="0" end="0"/>
                                            </p:txEl>
                                          </p:spTgt>
                                        </p:tgtEl>
                                        <p:attrNameLst>
                                          <p:attrName>style.visibility</p:attrName>
                                        </p:attrNameLst>
                                      </p:cBhvr>
                                      <p:to>
                                        <p:strVal val="visible"/>
                                      </p:to>
                                    </p:set>
                                    <p:animEffect transition="in" filter="wipe(left)">
                                      <p:cBhvr>
                                        <p:cTn id="11" dur="500"/>
                                        <p:tgtEl>
                                          <p:spTgt spid="318467">
                                            <p:txEl>
                                              <p:pRg st="0" end="0"/>
                                            </p:txEl>
                                          </p:spTgt>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30727"/>
                                        </p:tgtEl>
                                        <p:attrNameLst>
                                          <p:attrName>style.visibility</p:attrName>
                                        </p:attrNameLst>
                                      </p:cBhvr>
                                      <p:to>
                                        <p:strVal val="visible"/>
                                      </p:to>
                                    </p:set>
                                    <p:animEffect transition="in" filter="wipe(down)">
                                      <p:cBhvr>
                                        <p:cTn id="15" dur="500"/>
                                        <p:tgtEl>
                                          <p:spTgt spid="30727"/>
                                        </p:tgtEl>
                                      </p:cBhvr>
                                    </p:animEffect>
                                  </p:childTnLst>
                                </p:cTn>
                              </p:par>
                            </p:childTnLst>
                          </p:cTn>
                        </p:par>
                        <p:par>
                          <p:cTn id="16" fill="hold">
                            <p:stCondLst>
                              <p:cond delay="1500"/>
                            </p:stCondLst>
                            <p:childTnLst>
                              <p:par>
                                <p:cTn id="17" presetID="23" presetClass="entr" presetSubtype="288" fill="hold" grpId="0" nodeType="afterEffect">
                                  <p:stCondLst>
                                    <p:cond delay="0"/>
                                  </p:stCondLst>
                                  <p:childTnLst>
                                    <p:set>
                                      <p:cBhvr>
                                        <p:cTn id="18" dur="1" fill="hold">
                                          <p:stCondLst>
                                            <p:cond delay="0"/>
                                          </p:stCondLst>
                                        </p:cTn>
                                        <p:tgtEl>
                                          <p:spTgt spid="318477"/>
                                        </p:tgtEl>
                                        <p:attrNameLst>
                                          <p:attrName>style.visibility</p:attrName>
                                        </p:attrNameLst>
                                      </p:cBhvr>
                                      <p:to>
                                        <p:strVal val="visible"/>
                                      </p:to>
                                    </p:set>
                                    <p:anim calcmode="lin" valueType="num">
                                      <p:cBhvr>
                                        <p:cTn id="19" dur="500" fill="hold"/>
                                        <p:tgtEl>
                                          <p:spTgt spid="318477"/>
                                        </p:tgtEl>
                                        <p:attrNameLst>
                                          <p:attrName>ppt_w</p:attrName>
                                        </p:attrNameLst>
                                      </p:cBhvr>
                                      <p:tavLst>
                                        <p:tav tm="0">
                                          <p:val>
                                            <p:strVal val="4/3*#ppt_w"/>
                                          </p:val>
                                        </p:tav>
                                        <p:tav tm="100000">
                                          <p:val>
                                            <p:strVal val="#ppt_w"/>
                                          </p:val>
                                        </p:tav>
                                      </p:tavLst>
                                    </p:anim>
                                    <p:anim calcmode="lin" valueType="num">
                                      <p:cBhvr>
                                        <p:cTn id="20" dur="500" fill="hold"/>
                                        <p:tgtEl>
                                          <p:spTgt spid="318477"/>
                                        </p:tgtEl>
                                        <p:attrNameLst>
                                          <p:attrName>ppt_h</p:attrName>
                                        </p:attrNameLst>
                                      </p:cBhvr>
                                      <p:tavLst>
                                        <p:tav tm="0">
                                          <p:val>
                                            <p:strVal val="4/3*#ppt_h"/>
                                          </p:val>
                                        </p:tav>
                                        <p:tav tm="100000">
                                          <p:val>
                                            <p:strVal val="#ppt_h"/>
                                          </p:val>
                                        </p:tav>
                                      </p:tavLst>
                                    </p:anim>
                                  </p:childTnLst>
                                </p:cTn>
                              </p:par>
                            </p:childTnLst>
                          </p:cTn>
                        </p:par>
                        <p:par>
                          <p:cTn id="21" fill="hold" nodeType="with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18467">
                                            <p:txEl>
                                              <p:pRg st="1" end="1"/>
                                            </p:txEl>
                                          </p:spTgt>
                                        </p:tgtEl>
                                        <p:attrNameLst>
                                          <p:attrName>style.visibility</p:attrName>
                                        </p:attrNameLst>
                                      </p:cBhvr>
                                      <p:to>
                                        <p:strVal val="visible"/>
                                      </p:to>
                                    </p:set>
                                    <p:animEffect transition="in" filter="wipe(left)">
                                      <p:cBhvr>
                                        <p:cTn id="24" dur="500"/>
                                        <p:tgtEl>
                                          <p:spTgt spid="318467">
                                            <p:txEl>
                                              <p:pRg st="1" end="1"/>
                                            </p:tx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18467">
                                            <p:txEl>
                                              <p:pRg st="2" end="2"/>
                                            </p:txEl>
                                          </p:spTgt>
                                        </p:tgtEl>
                                        <p:attrNameLst>
                                          <p:attrName>style.visibility</p:attrName>
                                        </p:attrNameLst>
                                      </p:cBhvr>
                                      <p:to>
                                        <p:strVal val="visible"/>
                                      </p:to>
                                    </p:set>
                                    <p:animEffect transition="in" filter="wipe(left)">
                                      <p:cBhvr>
                                        <p:cTn id="28" dur="500"/>
                                        <p:tgtEl>
                                          <p:spTgt spid="318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uiExpand="1" build="p" animBg="1"/>
      <p:bldP spid="318477" grpId="0" uiExpand="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Autofit/>
          </a:bodyPr>
          <a:lstStyle/>
          <a:p>
            <a:pPr eaLnBrk="1" hangingPunct="1"/>
            <a:r>
              <a:rPr lang="en-US" sz="2800" dirty="0" smtClean="0"/>
              <a:t>Why </a:t>
            </a:r>
            <a:r>
              <a:rPr lang="en-US" sz="2800" i="1" dirty="0" smtClean="0"/>
              <a:t>LRAS</a:t>
            </a:r>
            <a:r>
              <a:rPr lang="en-US" sz="2800" dirty="0" smtClean="0"/>
              <a:t>  Is Vertical</a:t>
            </a:r>
          </a:p>
        </p:txBody>
      </p:sp>
      <p:sp>
        <p:nvSpPr>
          <p:cNvPr id="420867" name="Rectangle 3"/>
          <p:cNvSpPr>
            <a:spLocks noGrp="1" noChangeArrowheads="1"/>
          </p:cNvSpPr>
          <p:nvPr>
            <p:ph type="body" sz="quarter" idx="12"/>
          </p:nvPr>
        </p:nvSpPr>
        <p:spPr>
          <a:xfrm>
            <a:off x="152400" y="901700"/>
            <a:ext cx="4168775" cy="5422900"/>
          </a:xfrm>
          <a:solidFill>
            <a:schemeClr val="bg1"/>
          </a:solidFill>
        </p:spPr>
        <p:txBody>
          <a:bodyPr/>
          <a:lstStyle/>
          <a:p>
            <a:pPr marL="0" indent="0" eaLnBrk="1" hangingPunct="1">
              <a:buFont typeface="Wingdings" pitchFamily="2" charset="2"/>
              <a:buNone/>
            </a:pPr>
            <a:r>
              <a:rPr lang="en-US" sz="2800" b="1" i="1" dirty="0" smtClean="0"/>
              <a:t>Y</a:t>
            </a:r>
            <a:r>
              <a:rPr lang="en-US" sz="2800" b="1" baseline="-25000" dirty="0" smtClean="0"/>
              <a:t>N</a:t>
            </a:r>
            <a:r>
              <a:rPr lang="en-US" sz="2800" dirty="0" smtClean="0"/>
              <a:t>  determined by the economy’s stocks of labor, capital, and natural resources, and on the level of technology.</a:t>
            </a:r>
          </a:p>
          <a:p>
            <a:pPr marL="0" indent="0" eaLnBrk="1" hangingPunct="1">
              <a:spcBef>
                <a:spcPct val="40000"/>
              </a:spcBef>
              <a:buFont typeface="Wingdings" pitchFamily="2" charset="2"/>
              <a:buNone/>
            </a:pPr>
            <a:r>
              <a:rPr lang="en-US" sz="2800" dirty="0" smtClean="0"/>
              <a:t>An increase in </a:t>
            </a:r>
            <a:r>
              <a:rPr lang="en-US" sz="2800" b="1" i="1" dirty="0" smtClean="0"/>
              <a:t>P</a:t>
            </a:r>
            <a:r>
              <a:rPr lang="en-US" sz="2800" dirty="0" smtClean="0"/>
              <a:t> </a:t>
            </a:r>
          </a:p>
          <a:p>
            <a:pPr>
              <a:lnSpc>
                <a:spcPct val="105000"/>
              </a:lnSpc>
              <a:spcBef>
                <a:spcPct val="30000"/>
              </a:spcBef>
              <a:buClr>
                <a:srgbClr val="00B85C"/>
              </a:buClr>
              <a:buSzPct val="120000"/>
              <a:buFont typeface="Wingdings" pitchFamily="2" charset="2"/>
              <a:buNone/>
            </a:pPr>
            <a:r>
              <a:rPr lang="en-US" sz="2800" dirty="0">
                <a:cs typeface="Arial"/>
              </a:rPr>
              <a:t>does not affect </a:t>
            </a:r>
            <a:r>
              <a:rPr lang="en-US" sz="2800" dirty="0" smtClean="0">
                <a:cs typeface="Arial"/>
              </a:rPr>
              <a:t> any </a:t>
            </a:r>
            <a:r>
              <a:rPr lang="en-US" sz="2800" dirty="0">
                <a:cs typeface="Arial"/>
              </a:rPr>
              <a:t>of these, </a:t>
            </a:r>
            <a:r>
              <a:rPr lang="en-US" sz="2800" dirty="0" smtClean="0">
                <a:cs typeface="Arial"/>
              </a:rPr>
              <a:t>so </a:t>
            </a:r>
            <a:r>
              <a:rPr lang="en-US" sz="2800" dirty="0">
                <a:cs typeface="Arial"/>
              </a:rPr>
              <a:t>it does not </a:t>
            </a:r>
            <a:br>
              <a:rPr lang="en-US" sz="2800" dirty="0">
                <a:cs typeface="Arial"/>
              </a:rPr>
            </a:br>
            <a:r>
              <a:rPr lang="en-US" sz="2800" dirty="0">
                <a:cs typeface="Arial"/>
              </a:rPr>
              <a:t>affect </a:t>
            </a:r>
            <a:r>
              <a:rPr lang="en-US" sz="2800" b="1" i="1" dirty="0">
                <a:cs typeface="Arial"/>
              </a:rPr>
              <a:t>Y</a:t>
            </a:r>
            <a:r>
              <a:rPr lang="en-US" sz="2800" b="1" baseline="-25000" dirty="0">
                <a:cs typeface="Arial"/>
              </a:rPr>
              <a:t>N</a:t>
            </a:r>
            <a:r>
              <a:rPr lang="en-US" sz="2800" dirty="0">
                <a:cs typeface="Arial"/>
              </a:rPr>
              <a:t>.  </a:t>
            </a:r>
          </a:p>
          <a:p>
            <a:pPr algn="ctr">
              <a:lnSpc>
                <a:spcPct val="105000"/>
              </a:lnSpc>
              <a:spcBef>
                <a:spcPct val="15000"/>
              </a:spcBef>
              <a:buClr>
                <a:srgbClr val="00B85C"/>
              </a:buClr>
              <a:buSzPct val="120000"/>
              <a:buFont typeface="Wingdings" pitchFamily="2" charset="2"/>
              <a:buNone/>
            </a:pPr>
            <a:r>
              <a:rPr lang="en-US" sz="2800" i="1" dirty="0">
                <a:cs typeface="Arial"/>
              </a:rPr>
              <a:t>(Classical dichotomy</a:t>
            </a:r>
            <a:r>
              <a:rPr lang="en-US" sz="2800" i="1" dirty="0" smtClean="0">
                <a:cs typeface="Arial"/>
              </a:rPr>
              <a:t>)</a:t>
            </a:r>
            <a:endParaRPr lang="en-US" sz="2800" i="1" dirty="0">
              <a:cs typeface="Arial"/>
            </a:endParaRPr>
          </a:p>
        </p:txBody>
      </p:sp>
      <p:grpSp>
        <p:nvGrpSpPr>
          <p:cNvPr id="31750" name="Group 4"/>
          <p:cNvGrpSpPr>
            <a:grpSpLocks/>
          </p:cNvGrpSpPr>
          <p:nvPr/>
        </p:nvGrpSpPr>
        <p:grpSpPr bwMode="auto">
          <a:xfrm>
            <a:off x="4645025" y="1179513"/>
            <a:ext cx="4422775" cy="4106862"/>
            <a:chOff x="2579" y="785"/>
            <a:chExt cx="2786" cy="2420"/>
          </a:xfrm>
        </p:grpSpPr>
        <p:grpSp>
          <p:nvGrpSpPr>
            <p:cNvPr id="31766" name="Group 5"/>
            <p:cNvGrpSpPr>
              <a:grpSpLocks/>
            </p:cNvGrpSpPr>
            <p:nvPr/>
          </p:nvGrpSpPr>
          <p:grpSpPr bwMode="auto">
            <a:xfrm>
              <a:off x="2697" y="1037"/>
              <a:ext cx="2409" cy="2049"/>
              <a:chOff x="1098" y="1361"/>
              <a:chExt cx="2116" cy="2027"/>
            </a:xfrm>
          </p:grpSpPr>
          <p:sp>
            <p:nvSpPr>
              <p:cNvPr id="31769"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67"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1768"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1751" name="Group 10"/>
          <p:cNvGrpSpPr>
            <a:grpSpLocks/>
          </p:cNvGrpSpPr>
          <p:nvPr/>
        </p:nvGrpSpPr>
        <p:grpSpPr bwMode="auto">
          <a:xfrm>
            <a:off x="6164262" y="1235075"/>
            <a:ext cx="1177925" cy="3844925"/>
            <a:chOff x="3536" y="778"/>
            <a:chExt cx="742" cy="2422"/>
          </a:xfrm>
        </p:grpSpPr>
        <p:sp>
          <p:nvSpPr>
            <p:cNvPr id="31764" name="Line 11"/>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cs typeface="Arial" charset="0"/>
                </a:rPr>
                <a:t>LRAS</a:t>
              </a:r>
              <a:endParaRPr lang="en-US" sz="2400" i="1" baseline="-25000" dirty="0">
                <a:cs typeface="Arial" charset="0"/>
              </a:endParaRPr>
            </a:p>
          </p:txBody>
        </p:sp>
      </p:grpSp>
      <p:grpSp>
        <p:nvGrpSpPr>
          <p:cNvPr id="31752" name="Group 13"/>
          <p:cNvGrpSpPr>
            <a:grpSpLocks/>
          </p:cNvGrpSpPr>
          <p:nvPr/>
        </p:nvGrpSpPr>
        <p:grpSpPr bwMode="auto">
          <a:xfrm>
            <a:off x="4324350" y="3448050"/>
            <a:ext cx="2503487" cy="365125"/>
            <a:chOff x="2377" y="1955"/>
            <a:chExt cx="1577" cy="230"/>
          </a:xfrm>
        </p:grpSpPr>
        <p:sp>
          <p:nvSpPr>
            <p:cNvPr id="31761" name="Line 14"/>
            <p:cNvSpPr>
              <a:spLocks noChangeShapeType="1"/>
            </p:cNvSpPr>
            <p:nvPr/>
          </p:nvSpPr>
          <p:spPr bwMode="auto">
            <a:xfrm>
              <a:off x="2704" y="2070"/>
              <a:ext cx="120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5"/>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31763" name="Oval 16"/>
            <p:cNvSpPr>
              <a:spLocks noChangeArrowheads="1"/>
            </p:cNvSpPr>
            <p:nvPr/>
          </p:nvSpPr>
          <p:spPr bwMode="auto">
            <a:xfrm>
              <a:off x="3866" y="202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6" name="Group 18"/>
          <p:cNvGrpSpPr>
            <a:grpSpLocks/>
          </p:cNvGrpSpPr>
          <p:nvPr/>
        </p:nvGrpSpPr>
        <p:grpSpPr bwMode="auto">
          <a:xfrm>
            <a:off x="4321175" y="2689225"/>
            <a:ext cx="2503487" cy="365125"/>
            <a:chOff x="2377" y="1955"/>
            <a:chExt cx="1577" cy="230"/>
          </a:xfrm>
        </p:grpSpPr>
        <p:sp>
          <p:nvSpPr>
            <p:cNvPr id="31758" name="Line 19"/>
            <p:cNvSpPr>
              <a:spLocks noChangeShapeType="1"/>
            </p:cNvSpPr>
            <p:nvPr/>
          </p:nvSpPr>
          <p:spPr bwMode="auto">
            <a:xfrm>
              <a:off x="2704" y="2070"/>
              <a:ext cx="120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Text Box 20"/>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31760" name="Oval 21"/>
            <p:cNvSpPr>
              <a:spLocks noChangeArrowheads="1"/>
            </p:cNvSpPr>
            <p:nvPr/>
          </p:nvSpPr>
          <p:spPr bwMode="auto">
            <a:xfrm>
              <a:off x="3866" y="202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20886" name="Line 22"/>
          <p:cNvSpPr>
            <a:spLocks noChangeShapeType="1"/>
          </p:cNvSpPr>
          <p:nvPr/>
        </p:nvSpPr>
        <p:spPr bwMode="auto">
          <a:xfrm flipV="1">
            <a:off x="4995862" y="2909888"/>
            <a:ext cx="0" cy="676275"/>
          </a:xfrm>
          <a:prstGeom prst="line">
            <a:avLst/>
          </a:prstGeom>
          <a:noFill/>
          <a:ln w="38100">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1756" name="Text Box 23"/>
          <p:cNvSpPr txBox="1">
            <a:spLocks noChangeArrowheads="1"/>
          </p:cNvSpPr>
          <p:nvPr/>
        </p:nvSpPr>
        <p:spPr bwMode="auto">
          <a:xfrm>
            <a:off x="6519862"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175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spTree>
    <p:extLst>
      <p:ext uri="{BB962C8B-B14F-4D97-AF65-F5344CB8AC3E}">
        <p14:creationId xmlns:p14="http://schemas.microsoft.com/office/powerpoint/2010/main" val="40941016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0867">
                                            <p:bg/>
                                          </p:spTgt>
                                        </p:tgtEl>
                                        <p:attrNameLst>
                                          <p:attrName>style.visibility</p:attrName>
                                        </p:attrNameLst>
                                      </p:cBhvr>
                                      <p:to>
                                        <p:strVal val="visible"/>
                                      </p:to>
                                    </p:set>
                                    <p:animEffect transition="in" filter="wipe(left)">
                                      <p:cBhvr>
                                        <p:cTn id="7" dur="500"/>
                                        <p:tgtEl>
                                          <p:spTgt spid="420867">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0867">
                                            <p:txEl>
                                              <p:pRg st="0" end="0"/>
                                            </p:txEl>
                                          </p:spTgt>
                                        </p:tgtEl>
                                        <p:attrNameLst>
                                          <p:attrName>style.visibility</p:attrName>
                                        </p:attrNameLst>
                                      </p:cBhvr>
                                      <p:to>
                                        <p:strVal val="visible"/>
                                      </p:to>
                                    </p:set>
                                    <p:animEffect transition="in" filter="wipe(left)">
                                      <p:cBhvr>
                                        <p:cTn id="11" dur="500"/>
                                        <p:tgtEl>
                                          <p:spTgt spid="4208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20867">
                                            <p:txEl>
                                              <p:pRg st="1" end="1"/>
                                            </p:txEl>
                                          </p:spTgt>
                                        </p:tgtEl>
                                        <p:attrNameLst>
                                          <p:attrName>style.visibility</p:attrName>
                                        </p:attrNameLst>
                                      </p:cBhvr>
                                      <p:to>
                                        <p:strVal val="visible"/>
                                      </p:to>
                                    </p:set>
                                    <p:animEffect transition="in" filter="wipe(left)">
                                      <p:cBhvr>
                                        <p:cTn id="16" dur="500"/>
                                        <p:tgtEl>
                                          <p:spTgt spid="420867">
                                            <p:txEl>
                                              <p:pRg st="1" end="1"/>
                                            </p:txEl>
                                          </p:spTgt>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420886"/>
                                        </p:tgtEl>
                                        <p:attrNameLst>
                                          <p:attrName>style.visibility</p:attrName>
                                        </p:attrNameLst>
                                      </p:cBhvr>
                                      <p:to>
                                        <p:strVal val="visible"/>
                                      </p:to>
                                    </p:set>
                                    <p:animEffect transition="in" filter="wipe(down)">
                                      <p:cBhvr>
                                        <p:cTn id="20" dur="500"/>
                                        <p:tgtEl>
                                          <p:spTgt spid="420886"/>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420867">
                                            <p:txEl>
                                              <p:pRg st="2" end="2"/>
                                            </p:txEl>
                                          </p:spTgt>
                                        </p:tgtEl>
                                        <p:attrNameLst>
                                          <p:attrName>style.visibility</p:attrName>
                                        </p:attrNameLst>
                                      </p:cBhvr>
                                      <p:to>
                                        <p:strVal val="visible"/>
                                      </p:to>
                                    </p:set>
                                    <p:animEffect transition="in" filter="wipe(left)">
                                      <p:cBhvr>
                                        <p:cTn id="28" dur="500"/>
                                        <p:tgtEl>
                                          <p:spTgt spid="420867">
                                            <p:txEl>
                                              <p:pRg st="2" end="2"/>
                                            </p:tx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420867">
                                            <p:txEl>
                                              <p:pRg st="3" end="3"/>
                                            </p:txEl>
                                          </p:spTgt>
                                        </p:tgtEl>
                                        <p:attrNameLst>
                                          <p:attrName>style.visibility</p:attrName>
                                        </p:attrNameLst>
                                      </p:cBhvr>
                                      <p:to>
                                        <p:strVal val="visible"/>
                                      </p:to>
                                    </p:set>
                                    <p:animEffect transition="in" filter="wipe(left)">
                                      <p:cBhvr>
                                        <p:cTn id="32" dur="500"/>
                                        <p:tgtEl>
                                          <p:spTgt spid="420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uiExpand="1" build="p" animBg="1"/>
      <p:bldP spid="42088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Autofit/>
          </a:bodyPr>
          <a:lstStyle/>
          <a:p>
            <a:pPr eaLnBrk="1" hangingPunct="1"/>
            <a:r>
              <a:rPr lang="en-US" sz="2800" dirty="0" smtClean="0"/>
              <a:t>Why the </a:t>
            </a:r>
            <a:r>
              <a:rPr lang="en-US" sz="2800" i="1" dirty="0" smtClean="0"/>
              <a:t>LRAS</a:t>
            </a:r>
            <a:r>
              <a:rPr lang="en-US" sz="2800" dirty="0" smtClean="0"/>
              <a:t>  Curve Might Shift</a:t>
            </a:r>
          </a:p>
        </p:txBody>
      </p:sp>
      <p:sp>
        <p:nvSpPr>
          <p:cNvPr id="239619" name="Rectangle 3"/>
          <p:cNvSpPr>
            <a:spLocks noGrp="1" noChangeArrowheads="1"/>
          </p:cNvSpPr>
          <p:nvPr>
            <p:ph type="body" sz="quarter" idx="12"/>
          </p:nvPr>
        </p:nvSpPr>
        <p:spPr>
          <a:xfrm>
            <a:off x="228600" y="1155699"/>
            <a:ext cx="3581400" cy="4178301"/>
          </a:xfrm>
          <a:solidFill>
            <a:schemeClr val="bg1"/>
          </a:solidFill>
        </p:spPr>
        <p:txBody>
          <a:bodyPr/>
          <a:lstStyle/>
          <a:p>
            <a:pPr marL="0" indent="0" eaLnBrk="1" hangingPunct="1">
              <a:lnSpc>
                <a:spcPct val="110000"/>
              </a:lnSpc>
              <a:spcBef>
                <a:spcPct val="40000"/>
              </a:spcBef>
              <a:buFont typeface="Wingdings" pitchFamily="2" charset="2"/>
              <a:buNone/>
            </a:pPr>
            <a:r>
              <a:rPr lang="en-US" sz="2800" dirty="0" smtClean="0"/>
              <a:t>Any event that changes any of the determinants of </a:t>
            </a:r>
            <a:r>
              <a:rPr lang="en-US" sz="2800" b="1" i="1" dirty="0" smtClean="0"/>
              <a:t>Y</a:t>
            </a:r>
            <a:r>
              <a:rPr lang="en-US" sz="2800" b="1" baseline="-25000" dirty="0" smtClean="0"/>
              <a:t>N</a:t>
            </a:r>
            <a:r>
              <a:rPr lang="en-US" sz="2800" dirty="0" smtClean="0"/>
              <a:t>  will shift </a:t>
            </a:r>
            <a:r>
              <a:rPr lang="en-US" sz="2800" i="1" dirty="0" smtClean="0"/>
              <a:t>LRAS</a:t>
            </a:r>
            <a:r>
              <a:rPr lang="en-US" sz="2800" dirty="0" smtClean="0"/>
              <a:t>. </a:t>
            </a:r>
          </a:p>
          <a:p>
            <a:pPr marL="0" indent="0" eaLnBrk="1" hangingPunct="1">
              <a:lnSpc>
                <a:spcPct val="110000"/>
              </a:lnSpc>
              <a:spcBef>
                <a:spcPct val="40000"/>
              </a:spcBef>
              <a:buFont typeface="Wingdings" pitchFamily="2" charset="2"/>
              <a:buNone/>
            </a:pPr>
            <a:r>
              <a:rPr lang="en-US" sz="2800" dirty="0" smtClean="0"/>
              <a:t>Example:  Immigration </a:t>
            </a:r>
            <a:br>
              <a:rPr lang="en-US" sz="2800" dirty="0" smtClean="0"/>
            </a:br>
            <a:r>
              <a:rPr lang="en-US" sz="2800" dirty="0" smtClean="0"/>
              <a:t>increases </a:t>
            </a:r>
            <a:r>
              <a:rPr lang="en-US" sz="2800" b="1" i="1" dirty="0" smtClean="0"/>
              <a:t>L</a:t>
            </a:r>
            <a:r>
              <a:rPr lang="en-US" sz="2800" dirty="0" smtClean="0"/>
              <a:t>, </a:t>
            </a:r>
            <a:br>
              <a:rPr lang="en-US" sz="2800" dirty="0" smtClean="0"/>
            </a:br>
            <a:r>
              <a:rPr lang="en-US" sz="2800" dirty="0" smtClean="0"/>
              <a:t>causing </a:t>
            </a:r>
            <a:r>
              <a:rPr lang="en-US" sz="2800" b="1" i="1" dirty="0" smtClean="0"/>
              <a:t>Y</a:t>
            </a:r>
            <a:r>
              <a:rPr lang="en-US" sz="2800" b="1" baseline="-25000" dirty="0" smtClean="0"/>
              <a:t>N</a:t>
            </a:r>
            <a:r>
              <a:rPr lang="en-US" sz="2800" dirty="0" smtClean="0"/>
              <a:t>  to rise. </a:t>
            </a:r>
          </a:p>
        </p:txBody>
      </p:sp>
      <p:grpSp>
        <p:nvGrpSpPr>
          <p:cNvPr id="32774" name="Group 4"/>
          <p:cNvGrpSpPr>
            <a:grpSpLocks/>
          </p:cNvGrpSpPr>
          <p:nvPr/>
        </p:nvGrpSpPr>
        <p:grpSpPr bwMode="auto">
          <a:xfrm>
            <a:off x="4094163" y="1179513"/>
            <a:ext cx="4422775" cy="4106862"/>
            <a:chOff x="2579" y="785"/>
            <a:chExt cx="2786" cy="2420"/>
          </a:xfrm>
        </p:grpSpPr>
        <p:grpSp>
          <p:nvGrpSpPr>
            <p:cNvPr id="32788" name="Group 5"/>
            <p:cNvGrpSpPr>
              <a:grpSpLocks/>
            </p:cNvGrpSpPr>
            <p:nvPr/>
          </p:nvGrpSpPr>
          <p:grpSpPr bwMode="auto">
            <a:xfrm>
              <a:off x="2697" y="1037"/>
              <a:ext cx="2409" cy="2049"/>
              <a:chOff x="1098" y="1361"/>
              <a:chExt cx="2116" cy="2027"/>
            </a:xfrm>
          </p:grpSpPr>
          <p:sp>
            <p:nvSpPr>
              <p:cNvPr id="32791"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9"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2790"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2775" name="Group 10"/>
          <p:cNvGrpSpPr>
            <a:grpSpLocks/>
          </p:cNvGrpSpPr>
          <p:nvPr/>
        </p:nvGrpSpPr>
        <p:grpSpPr bwMode="auto">
          <a:xfrm>
            <a:off x="5613400" y="1235075"/>
            <a:ext cx="1177925" cy="3844925"/>
            <a:chOff x="3536" y="778"/>
            <a:chExt cx="742" cy="2422"/>
          </a:xfrm>
        </p:grpSpPr>
        <p:sp>
          <p:nvSpPr>
            <p:cNvPr id="32786" name="Line 11"/>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1</a:t>
              </a:r>
            </a:p>
          </p:txBody>
        </p:sp>
      </p:grpSp>
      <p:sp>
        <p:nvSpPr>
          <p:cNvPr id="32776" name="Text Box 23"/>
          <p:cNvSpPr txBox="1">
            <a:spLocks noChangeArrowheads="1"/>
          </p:cNvSpPr>
          <p:nvPr/>
        </p:nvSpPr>
        <p:spPr bwMode="auto">
          <a:xfrm>
            <a:off x="5969000"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grpSp>
        <p:nvGrpSpPr>
          <p:cNvPr id="5" name="Group 36"/>
          <p:cNvGrpSpPr>
            <a:grpSpLocks/>
          </p:cNvGrpSpPr>
          <p:nvPr/>
        </p:nvGrpSpPr>
        <p:grpSpPr bwMode="auto">
          <a:xfrm>
            <a:off x="6280150" y="2684463"/>
            <a:ext cx="914400" cy="2587625"/>
            <a:chOff x="3956" y="1691"/>
            <a:chExt cx="576" cy="1630"/>
          </a:xfrm>
        </p:grpSpPr>
        <p:sp>
          <p:nvSpPr>
            <p:cNvPr id="32784" name="Line 34"/>
            <p:cNvSpPr>
              <a:spLocks noChangeShapeType="1"/>
            </p:cNvSpPr>
            <p:nvPr/>
          </p:nvSpPr>
          <p:spPr bwMode="auto">
            <a:xfrm>
              <a:off x="4039" y="3321"/>
              <a:ext cx="419"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2785" name="Line 35"/>
            <p:cNvSpPr>
              <a:spLocks noChangeShapeType="1"/>
            </p:cNvSpPr>
            <p:nvPr/>
          </p:nvSpPr>
          <p:spPr bwMode="auto">
            <a:xfrm>
              <a:off x="3956" y="1691"/>
              <a:ext cx="576" cy="0"/>
            </a:xfrm>
            <a:prstGeom prst="line">
              <a:avLst/>
            </a:prstGeom>
            <a:noFill/>
            <a:ln w="4445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8"/>
          <p:cNvGrpSpPr>
            <a:grpSpLocks/>
          </p:cNvGrpSpPr>
          <p:nvPr/>
        </p:nvGrpSpPr>
        <p:grpSpPr bwMode="auto">
          <a:xfrm>
            <a:off x="6677025" y="1243013"/>
            <a:ext cx="1177925" cy="4257675"/>
            <a:chOff x="4206" y="783"/>
            <a:chExt cx="742" cy="2682"/>
          </a:xfrm>
        </p:grpSpPr>
        <p:sp>
          <p:nvSpPr>
            <p:cNvPr id="32780" name="Line 25"/>
            <p:cNvSpPr>
              <a:spLocks noChangeShapeType="1"/>
            </p:cNvSpPr>
            <p:nvPr/>
          </p:nvSpPr>
          <p:spPr bwMode="auto">
            <a:xfrm rot="16200000" flipH="1">
              <a:off x="3494" y="2120"/>
              <a:ext cx="2167" cy="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Text Box 26"/>
            <p:cNvSpPr txBox="1">
              <a:spLocks noChangeArrowheads="1"/>
            </p:cNvSpPr>
            <p:nvPr/>
          </p:nvSpPr>
          <p:spPr bwMode="auto">
            <a:xfrm>
              <a:off x="4206" y="783"/>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2</a:t>
              </a:r>
            </a:p>
          </p:txBody>
        </p:sp>
        <p:sp>
          <p:nvSpPr>
            <p:cNvPr id="32782" name="Text Box 27"/>
            <p:cNvSpPr txBox="1">
              <a:spLocks noChangeArrowheads="1"/>
            </p:cNvSpPr>
            <p:nvPr/>
          </p:nvSpPr>
          <p:spPr bwMode="auto">
            <a:xfrm>
              <a:off x="4416" y="3235"/>
              <a:ext cx="32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2783" name="Text Box 37"/>
            <p:cNvSpPr txBox="1">
              <a:spLocks noChangeArrowheads="1"/>
            </p:cNvSpPr>
            <p:nvPr/>
          </p:nvSpPr>
          <p:spPr bwMode="auto">
            <a:xfrm>
              <a:off x="4555" y="3228"/>
              <a:ext cx="1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Courier New" pitchFamily="49" charset="0"/>
                  <a:cs typeface="Arial" charset="0"/>
                </a:rPr>
                <a:t>’</a:t>
              </a:r>
              <a:endParaRPr lang="en-US" sz="2400" b="1" baseline="-25000">
                <a:latin typeface="Courier New" pitchFamily="49" charset="0"/>
                <a:cs typeface="Arial" charset="0"/>
              </a:endParaRPr>
            </a:p>
          </p:txBody>
        </p:sp>
      </p:grpSp>
      <p:sp>
        <p:nvSpPr>
          <p:cNvPr id="327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29</a:t>
            </a:fld>
            <a:endParaRPr lang="en-US" dirty="0"/>
          </a:p>
        </p:txBody>
      </p:sp>
    </p:spTree>
    <p:extLst>
      <p:ext uri="{BB962C8B-B14F-4D97-AF65-F5344CB8AC3E}">
        <p14:creationId xmlns:p14="http://schemas.microsoft.com/office/powerpoint/2010/main" val="2913658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9619">
                                            <p:bg/>
                                          </p:spTgt>
                                        </p:tgtEl>
                                        <p:attrNameLst>
                                          <p:attrName>style.visibility</p:attrName>
                                        </p:attrNameLst>
                                      </p:cBhvr>
                                      <p:to>
                                        <p:strVal val="visible"/>
                                      </p:to>
                                    </p:set>
                                    <p:animEffect transition="in" filter="wipe(left)">
                                      <p:cBhvr>
                                        <p:cTn id="7" dur="500"/>
                                        <p:tgtEl>
                                          <p:spTgt spid="239619">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9619">
                                            <p:txEl>
                                              <p:pRg st="0" end="0"/>
                                            </p:txEl>
                                          </p:spTgt>
                                        </p:tgtEl>
                                        <p:attrNameLst>
                                          <p:attrName>style.visibility</p:attrName>
                                        </p:attrNameLst>
                                      </p:cBhvr>
                                      <p:to>
                                        <p:strVal val="visible"/>
                                      </p:to>
                                    </p:set>
                                    <p:animEffect transition="in" filter="wipe(left)">
                                      <p:cBhvr>
                                        <p:cTn id="11" dur="500"/>
                                        <p:tgtEl>
                                          <p:spTgt spid="239619">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9619">
                                            <p:txEl>
                                              <p:pRg st="1" end="1"/>
                                            </p:txEl>
                                          </p:spTgt>
                                        </p:tgtEl>
                                        <p:attrNameLst>
                                          <p:attrName>style.visibility</p:attrName>
                                        </p:attrNameLst>
                                      </p:cBhvr>
                                      <p:to>
                                        <p:strVal val="visible"/>
                                      </p:to>
                                    </p:set>
                                    <p:animEffect transition="in" filter="wipe(left)">
                                      <p:cBhvr>
                                        <p:cTn id="15" dur="500"/>
                                        <p:tgtEl>
                                          <p:spTgt spid="239619">
                                            <p:txEl>
                                              <p:pRg st="1" end="1"/>
                                            </p:txEl>
                                          </p:spTgt>
                                        </p:tgtEl>
                                      </p:cBhvr>
                                    </p:animEffect>
                                  </p:childTnLst>
                                </p:cTn>
                              </p:par>
                            </p:childTnLst>
                          </p:cTn>
                        </p:par>
                        <p:par>
                          <p:cTn id="16" fill="hold" nodeType="with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景氣循環 </a:t>
            </a:r>
            <a:r>
              <a:rPr lang="en-US" altLang="zh-TW" dirty="0" smtClean="0"/>
              <a:t>(Busyness cycles)</a:t>
            </a:r>
            <a:endParaRPr lang="zh-TW" altLang="en-US" dirty="0"/>
          </a:p>
        </p:txBody>
      </p:sp>
      <p:sp>
        <p:nvSpPr>
          <p:cNvPr id="3" name="內容版面配置區 2"/>
          <p:cNvSpPr>
            <a:spLocks noGrp="1"/>
          </p:cNvSpPr>
          <p:nvPr>
            <p:ph idx="1"/>
          </p:nvPr>
        </p:nvSpPr>
        <p:spPr/>
        <p:txBody>
          <a:bodyPr/>
          <a:lstStyle/>
          <a:p>
            <a:r>
              <a:rPr lang="zh-TW" altLang="en-US" dirty="0"/>
              <a:t>景氣循環是一種國家總體性經濟活動的波動，一個循環是指許多經濟活動大約同時發生擴張，隨後發生收縮、衰退，然後又開始復甦的情形。這一連串的波動會週而復始但不定期的發生，其持續期間由一年以上到十年不等</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4447577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the LRAS  Curve Might Shift</a:t>
            </a:r>
          </a:p>
        </p:txBody>
      </p:sp>
      <p:sp>
        <p:nvSpPr>
          <p:cNvPr id="7" name="Content Placeholder 6"/>
          <p:cNvSpPr>
            <a:spLocks noGrp="1"/>
          </p:cNvSpPr>
          <p:nvPr>
            <p:ph idx="1"/>
          </p:nvPr>
        </p:nvSpPr>
        <p:spPr>
          <a:xfrm>
            <a:off x="277813" y="1025525"/>
            <a:ext cx="8588375" cy="2784475"/>
          </a:xfrm>
        </p:spPr>
        <p:txBody>
          <a:bodyPr/>
          <a:lstStyle/>
          <a:p>
            <a:pPr eaLnBrk="1" hangingPunct="1"/>
            <a:r>
              <a:rPr lang="en-US" dirty="0"/>
              <a:t>Changes in </a:t>
            </a:r>
            <a:r>
              <a:rPr lang="en-US" b="1" i="1" dirty="0"/>
              <a:t>L</a:t>
            </a:r>
            <a:r>
              <a:rPr lang="en-US" dirty="0"/>
              <a:t> or natural rate of unemployment</a:t>
            </a:r>
          </a:p>
          <a:p>
            <a:pPr lvl="1" eaLnBrk="1" hangingPunct="1"/>
            <a:r>
              <a:rPr lang="en-US" dirty="0"/>
              <a:t>Immigration </a:t>
            </a:r>
          </a:p>
          <a:p>
            <a:pPr lvl="1" eaLnBrk="1" hangingPunct="1"/>
            <a:r>
              <a:rPr lang="en-US" dirty="0"/>
              <a:t>Baby-boomers retire</a:t>
            </a:r>
          </a:p>
          <a:p>
            <a:pPr lvl="1" eaLnBrk="1" hangingPunct="1"/>
            <a:r>
              <a:rPr lang="en-US" dirty="0" smtClean="0"/>
              <a:t>Government </a:t>
            </a:r>
            <a:r>
              <a:rPr lang="en-US" dirty="0"/>
              <a:t>policies reduce natural u-rate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Text Placeholder 7"/>
          <p:cNvSpPr>
            <a:spLocks noGrp="1"/>
          </p:cNvSpPr>
          <p:nvPr>
            <p:ph type="body" sz="quarter" idx="12"/>
          </p:nvPr>
        </p:nvSpPr>
        <p:spPr>
          <a:xfrm>
            <a:off x="304800" y="3810000"/>
            <a:ext cx="8610600" cy="2438400"/>
          </a:xfrm>
        </p:spPr>
        <p:txBody>
          <a:bodyPr/>
          <a:lstStyle/>
          <a:p>
            <a:pPr eaLnBrk="1" hangingPunct="1"/>
            <a:r>
              <a:rPr lang="en-US" dirty="0"/>
              <a:t>Changes in </a:t>
            </a:r>
            <a:r>
              <a:rPr lang="en-US" b="1" i="1" dirty="0"/>
              <a:t>K</a:t>
            </a:r>
            <a:r>
              <a:rPr lang="en-US" dirty="0"/>
              <a:t> or </a:t>
            </a:r>
            <a:r>
              <a:rPr lang="en-US" b="1" i="1" dirty="0"/>
              <a:t>H</a:t>
            </a:r>
          </a:p>
          <a:p>
            <a:pPr lvl="1" eaLnBrk="1" hangingPunct="1"/>
            <a:r>
              <a:rPr lang="en-US" dirty="0"/>
              <a:t>Investment in factories, equipment</a:t>
            </a:r>
          </a:p>
          <a:p>
            <a:pPr lvl="1" eaLnBrk="1" hangingPunct="1"/>
            <a:r>
              <a:rPr lang="en-US" dirty="0"/>
              <a:t>More people get college degrees</a:t>
            </a:r>
          </a:p>
          <a:p>
            <a:pPr lvl="1" eaLnBrk="1" hangingPunct="1"/>
            <a:r>
              <a:rPr lang="en-US" dirty="0"/>
              <a:t>Factories destroyed by a </a:t>
            </a:r>
            <a:r>
              <a:rPr lang="en-US" dirty="0" smtClean="0"/>
              <a:t>hurricane</a:t>
            </a:r>
            <a:endParaRPr lang="en-US" dirty="0"/>
          </a:p>
        </p:txBody>
      </p:sp>
    </p:spTree>
    <p:extLst>
      <p:ext uri="{BB962C8B-B14F-4D97-AF65-F5344CB8AC3E}">
        <p14:creationId xmlns:p14="http://schemas.microsoft.com/office/powerpoint/2010/main" val="2025087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the LRAS  Curve Might Shift</a:t>
            </a:r>
          </a:p>
        </p:txBody>
      </p:sp>
      <p:sp>
        <p:nvSpPr>
          <p:cNvPr id="7" name="Content Placeholder 6"/>
          <p:cNvSpPr>
            <a:spLocks noGrp="1"/>
          </p:cNvSpPr>
          <p:nvPr>
            <p:ph idx="1"/>
          </p:nvPr>
        </p:nvSpPr>
        <p:spPr>
          <a:xfrm>
            <a:off x="277813" y="1025525"/>
            <a:ext cx="8588375" cy="2784475"/>
          </a:xfrm>
        </p:spPr>
        <p:txBody>
          <a:bodyPr/>
          <a:lstStyle/>
          <a:p>
            <a:pPr eaLnBrk="1" hangingPunct="1"/>
            <a:r>
              <a:rPr lang="en-US" dirty="0"/>
              <a:t>Changes in natural resources</a:t>
            </a:r>
          </a:p>
          <a:p>
            <a:pPr lvl="1" eaLnBrk="1" hangingPunct="1"/>
            <a:r>
              <a:rPr lang="en-US" dirty="0"/>
              <a:t>Discovery of new mineral deposits</a:t>
            </a:r>
          </a:p>
          <a:p>
            <a:pPr lvl="1" eaLnBrk="1" hangingPunct="1"/>
            <a:r>
              <a:rPr lang="en-US" dirty="0"/>
              <a:t>Reduction in supply of imported oil</a:t>
            </a:r>
          </a:p>
          <a:p>
            <a:pPr lvl="1" eaLnBrk="1" hangingPunct="1"/>
            <a:r>
              <a:rPr lang="en-US" dirty="0"/>
              <a:t>Changing weather patterns that affect agricultural </a:t>
            </a:r>
            <a:r>
              <a:rPr lang="en-US" dirty="0" smtClean="0"/>
              <a:t>production</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Text Placeholder 7"/>
          <p:cNvSpPr>
            <a:spLocks noGrp="1"/>
          </p:cNvSpPr>
          <p:nvPr>
            <p:ph type="body" sz="quarter" idx="12"/>
          </p:nvPr>
        </p:nvSpPr>
        <p:spPr>
          <a:xfrm>
            <a:off x="304800" y="3810000"/>
            <a:ext cx="8610600" cy="2438400"/>
          </a:xfrm>
        </p:spPr>
        <p:txBody>
          <a:bodyPr/>
          <a:lstStyle/>
          <a:p>
            <a:pPr eaLnBrk="1" hangingPunct="1"/>
            <a:r>
              <a:rPr lang="en-US" dirty="0"/>
              <a:t>Changes in technology</a:t>
            </a:r>
          </a:p>
          <a:p>
            <a:pPr lvl="1" eaLnBrk="1" hangingPunct="1"/>
            <a:r>
              <a:rPr lang="en-US" dirty="0"/>
              <a:t>Productivity improvements from technological progress </a:t>
            </a:r>
          </a:p>
        </p:txBody>
      </p:sp>
    </p:spTree>
    <p:extLst>
      <p:ext uri="{BB962C8B-B14F-4D97-AF65-F5344CB8AC3E}">
        <p14:creationId xmlns:p14="http://schemas.microsoft.com/office/powerpoint/2010/main" val="3416673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5844" name="Group 21"/>
          <p:cNvGrpSpPr>
            <a:grpSpLocks/>
          </p:cNvGrpSpPr>
          <p:nvPr/>
        </p:nvGrpSpPr>
        <p:grpSpPr bwMode="auto">
          <a:xfrm>
            <a:off x="4527550" y="1763713"/>
            <a:ext cx="1522413" cy="3711575"/>
            <a:chOff x="2852" y="859"/>
            <a:chExt cx="959" cy="2338"/>
          </a:xfrm>
        </p:grpSpPr>
        <p:sp>
          <p:nvSpPr>
            <p:cNvPr id="35890" name="Line 22"/>
            <p:cNvSpPr>
              <a:spLocks noChangeShapeType="1"/>
            </p:cNvSpPr>
            <p:nvPr/>
          </p:nvSpPr>
          <p:spPr bwMode="auto">
            <a:xfrm rot="16200000" flipH="1">
              <a:off x="2231" y="2147"/>
              <a:ext cx="2090" cy="1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1" name="Text Box 23"/>
            <p:cNvSpPr txBox="1">
              <a:spLocks noChangeArrowheads="1"/>
            </p:cNvSpPr>
            <p:nvPr/>
          </p:nvSpPr>
          <p:spPr bwMode="auto">
            <a:xfrm>
              <a:off x="2852" y="859"/>
              <a:ext cx="9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1990</a:t>
              </a:r>
            </a:p>
          </p:txBody>
        </p:sp>
      </p:grpSp>
      <p:sp>
        <p:nvSpPr>
          <p:cNvPr id="35845" name="Rectangle 2"/>
          <p:cNvSpPr>
            <a:spLocks noGrp="1" noChangeArrowheads="1"/>
          </p:cNvSpPr>
          <p:nvPr>
            <p:ph type="title"/>
          </p:nvPr>
        </p:nvSpPr>
        <p:spPr>
          <a:xfrm>
            <a:off x="209550" y="0"/>
            <a:ext cx="8934450" cy="533400"/>
          </a:xfrm>
        </p:spPr>
        <p:txBody>
          <a:bodyPr>
            <a:noAutofit/>
          </a:bodyPr>
          <a:lstStyle/>
          <a:p>
            <a:pPr>
              <a:lnSpc>
                <a:spcPct val="105000"/>
              </a:lnSpc>
            </a:pPr>
            <a:r>
              <a:rPr lang="en-US" sz="2800" dirty="0" smtClean="0"/>
              <a:t>Using </a:t>
            </a:r>
            <a:r>
              <a:rPr lang="en-US" sz="2800" i="1" dirty="0" smtClean="0"/>
              <a:t>AD</a:t>
            </a:r>
            <a:r>
              <a:rPr lang="en-US" sz="2800" dirty="0" smtClean="0"/>
              <a:t> &amp; </a:t>
            </a:r>
            <a:r>
              <a:rPr lang="en-US" sz="2800" i="1" dirty="0" smtClean="0"/>
              <a:t>AS</a:t>
            </a:r>
            <a:r>
              <a:rPr lang="en-US" sz="2800" dirty="0" smtClean="0"/>
              <a:t> </a:t>
            </a:r>
            <a:r>
              <a:rPr lang="en-US" sz="2800" dirty="0"/>
              <a:t> </a:t>
            </a:r>
            <a:r>
              <a:rPr lang="en-US" sz="2800" dirty="0" smtClean="0"/>
              <a:t>to Depict Long-Run Growth &amp; Inflation</a:t>
            </a:r>
          </a:p>
        </p:txBody>
      </p:sp>
      <p:sp>
        <p:nvSpPr>
          <p:cNvPr id="199683" name="Rectangle 3"/>
          <p:cNvSpPr>
            <a:spLocks noGrp="1" noChangeArrowheads="1"/>
          </p:cNvSpPr>
          <p:nvPr>
            <p:ph type="body" sz="quarter" idx="12"/>
          </p:nvPr>
        </p:nvSpPr>
        <p:spPr>
          <a:xfrm>
            <a:off x="228599" y="901700"/>
            <a:ext cx="3287714" cy="5194300"/>
          </a:xfrm>
          <a:solidFill>
            <a:schemeClr val="bg1"/>
          </a:solidFill>
        </p:spPr>
        <p:txBody>
          <a:bodyPr/>
          <a:lstStyle/>
          <a:p>
            <a:pPr marL="0" indent="0" eaLnBrk="1" hangingPunct="1">
              <a:buFont typeface="Wingdings" pitchFamily="2" charset="2"/>
              <a:buNone/>
            </a:pPr>
            <a:r>
              <a:rPr lang="en-US" sz="2800" dirty="0" smtClean="0"/>
              <a:t>Over the long run, tech. progress shifts </a:t>
            </a:r>
            <a:r>
              <a:rPr lang="en-US" sz="2800" i="1" dirty="0" smtClean="0"/>
              <a:t>LRAS</a:t>
            </a:r>
            <a:r>
              <a:rPr lang="en-US" sz="2800" dirty="0" smtClean="0"/>
              <a:t> to the right</a:t>
            </a:r>
          </a:p>
          <a:p>
            <a:pPr eaLnBrk="1" hangingPunct="1"/>
            <a:r>
              <a:rPr lang="en-US" sz="2800" dirty="0">
                <a:cs typeface="Arial"/>
              </a:rPr>
              <a:t>and growth in the money supply shifts </a:t>
            </a:r>
            <a:r>
              <a:rPr lang="en-US" sz="2800" i="1" dirty="0">
                <a:cs typeface="Arial"/>
              </a:rPr>
              <a:t>AD</a:t>
            </a:r>
            <a:r>
              <a:rPr lang="en-US" sz="2800" dirty="0">
                <a:cs typeface="Arial"/>
              </a:rPr>
              <a:t> to the right.</a:t>
            </a:r>
          </a:p>
          <a:p>
            <a:pPr eaLnBrk="1" hangingPunct="1"/>
            <a:r>
              <a:rPr lang="en-US" sz="2800" dirty="0">
                <a:cs typeface="Arial"/>
              </a:rPr>
              <a:t>Result:  </a:t>
            </a:r>
            <a:br>
              <a:rPr lang="en-US" sz="2800" dirty="0">
                <a:cs typeface="Arial"/>
              </a:rPr>
            </a:br>
            <a:r>
              <a:rPr lang="en-US" sz="2800" dirty="0">
                <a:cs typeface="Arial"/>
              </a:rPr>
              <a:t>ongoing inflation and growth in output.</a:t>
            </a:r>
          </a:p>
          <a:p>
            <a:pPr marL="0" indent="0" eaLnBrk="1" hangingPunct="1">
              <a:buFont typeface="Wingdings" pitchFamily="2" charset="2"/>
              <a:buNone/>
            </a:pPr>
            <a:endParaRPr lang="en-US" sz="2800" dirty="0" smtClean="0"/>
          </a:p>
        </p:txBody>
      </p:sp>
      <p:grpSp>
        <p:nvGrpSpPr>
          <p:cNvPr id="35847" name="Group 4"/>
          <p:cNvGrpSpPr>
            <a:grpSpLocks/>
          </p:cNvGrpSpPr>
          <p:nvPr/>
        </p:nvGrpSpPr>
        <p:grpSpPr bwMode="auto">
          <a:xfrm>
            <a:off x="4094163" y="1579563"/>
            <a:ext cx="4422775" cy="4106862"/>
            <a:chOff x="2579" y="785"/>
            <a:chExt cx="2786" cy="2420"/>
          </a:xfrm>
        </p:grpSpPr>
        <p:grpSp>
          <p:nvGrpSpPr>
            <p:cNvPr id="35885" name="Group 5"/>
            <p:cNvGrpSpPr>
              <a:grpSpLocks/>
            </p:cNvGrpSpPr>
            <p:nvPr/>
          </p:nvGrpSpPr>
          <p:grpSpPr bwMode="auto">
            <a:xfrm>
              <a:off x="2697" y="1037"/>
              <a:ext cx="2409" cy="2049"/>
              <a:chOff x="1098" y="1361"/>
              <a:chExt cx="2116" cy="2027"/>
            </a:xfrm>
          </p:grpSpPr>
          <p:sp>
            <p:nvSpPr>
              <p:cNvPr id="3588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86"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5887"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 name="Group 10"/>
          <p:cNvGrpSpPr>
            <a:grpSpLocks/>
          </p:cNvGrpSpPr>
          <p:nvPr/>
        </p:nvGrpSpPr>
        <p:grpSpPr bwMode="auto">
          <a:xfrm>
            <a:off x="5046663" y="2559050"/>
            <a:ext cx="3375025" cy="2555875"/>
            <a:chOff x="3179" y="1360"/>
            <a:chExt cx="2126" cy="1610"/>
          </a:xfrm>
        </p:grpSpPr>
        <p:sp>
          <p:nvSpPr>
            <p:cNvPr id="35883" name="Line 11"/>
            <p:cNvSpPr>
              <a:spLocks noChangeShapeType="1"/>
            </p:cNvSpPr>
            <p:nvPr/>
          </p:nvSpPr>
          <p:spPr bwMode="auto">
            <a:xfrm>
              <a:off x="3179" y="1360"/>
              <a:ext cx="1460" cy="143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4" name="Text Box 12"/>
            <p:cNvSpPr txBox="1">
              <a:spLocks noChangeArrowheads="1"/>
            </p:cNvSpPr>
            <p:nvPr/>
          </p:nvSpPr>
          <p:spPr bwMode="auto">
            <a:xfrm>
              <a:off x="4542" y="2682"/>
              <a:ext cx="7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2000</a:t>
              </a:r>
            </a:p>
          </p:txBody>
        </p:sp>
      </p:grpSp>
      <p:grpSp>
        <p:nvGrpSpPr>
          <p:cNvPr id="6" name="Group 13"/>
          <p:cNvGrpSpPr>
            <a:grpSpLocks/>
          </p:cNvGrpSpPr>
          <p:nvPr/>
        </p:nvGrpSpPr>
        <p:grpSpPr bwMode="auto">
          <a:xfrm>
            <a:off x="5435600" y="1498600"/>
            <a:ext cx="1679575" cy="3981450"/>
            <a:chOff x="3424" y="589"/>
            <a:chExt cx="1058" cy="2611"/>
          </a:xfrm>
        </p:grpSpPr>
        <p:sp>
          <p:nvSpPr>
            <p:cNvPr id="35881" name="Line 14"/>
            <p:cNvSpPr>
              <a:spLocks noChangeShapeType="1"/>
            </p:cNvSpPr>
            <p:nvPr/>
          </p:nvSpPr>
          <p:spPr bwMode="auto">
            <a:xfrm rot="5400000">
              <a:off x="2732" y="2020"/>
              <a:ext cx="2357" cy="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2" name="Text Box 15"/>
            <p:cNvSpPr txBox="1">
              <a:spLocks noChangeArrowheads="1"/>
            </p:cNvSpPr>
            <p:nvPr/>
          </p:nvSpPr>
          <p:spPr bwMode="auto">
            <a:xfrm>
              <a:off x="3424" y="589"/>
              <a:ext cx="10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2000</a:t>
              </a:r>
            </a:p>
          </p:txBody>
        </p:sp>
      </p:grpSp>
      <p:grpSp>
        <p:nvGrpSpPr>
          <p:cNvPr id="35850" name="Group 16"/>
          <p:cNvGrpSpPr>
            <a:grpSpLocks/>
          </p:cNvGrpSpPr>
          <p:nvPr/>
        </p:nvGrpSpPr>
        <p:grpSpPr bwMode="auto">
          <a:xfrm>
            <a:off x="4387850" y="3467100"/>
            <a:ext cx="2803525" cy="2009775"/>
            <a:chOff x="2764" y="1932"/>
            <a:chExt cx="1766" cy="1266"/>
          </a:xfrm>
        </p:grpSpPr>
        <p:sp>
          <p:nvSpPr>
            <p:cNvPr id="35879" name="Text Box 17"/>
            <p:cNvSpPr txBox="1">
              <a:spLocks noChangeArrowheads="1"/>
            </p:cNvSpPr>
            <p:nvPr/>
          </p:nvSpPr>
          <p:spPr bwMode="auto">
            <a:xfrm>
              <a:off x="3852" y="2910"/>
              <a:ext cx="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1990</a:t>
              </a:r>
            </a:p>
          </p:txBody>
        </p:sp>
        <p:sp>
          <p:nvSpPr>
            <p:cNvPr id="35880" name="Line 18"/>
            <p:cNvSpPr>
              <a:spLocks noChangeShapeType="1"/>
            </p:cNvSpPr>
            <p:nvPr/>
          </p:nvSpPr>
          <p:spPr bwMode="auto">
            <a:xfrm>
              <a:off x="2764" y="1932"/>
              <a:ext cx="1113" cy="10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9699" name="Text Box 19"/>
          <p:cNvSpPr txBox="1">
            <a:spLocks noChangeArrowheads="1"/>
          </p:cNvSpPr>
          <p:nvPr/>
        </p:nvSpPr>
        <p:spPr bwMode="auto">
          <a:xfrm>
            <a:off x="5962650" y="5522913"/>
            <a:ext cx="86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2000</a:t>
            </a:r>
          </a:p>
        </p:txBody>
      </p:sp>
      <p:sp>
        <p:nvSpPr>
          <p:cNvPr id="35853" name="Text Box 24"/>
          <p:cNvSpPr txBox="1">
            <a:spLocks noChangeArrowheads="1"/>
          </p:cNvSpPr>
          <p:nvPr/>
        </p:nvSpPr>
        <p:spPr bwMode="auto">
          <a:xfrm>
            <a:off x="5002213" y="5522913"/>
            <a:ext cx="735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1990</a:t>
            </a:r>
          </a:p>
        </p:txBody>
      </p:sp>
      <p:grpSp>
        <p:nvGrpSpPr>
          <p:cNvPr id="8" name="Group 25"/>
          <p:cNvGrpSpPr>
            <a:grpSpLocks/>
          </p:cNvGrpSpPr>
          <p:nvPr/>
        </p:nvGrpSpPr>
        <p:grpSpPr bwMode="auto">
          <a:xfrm>
            <a:off x="6346825" y="2192338"/>
            <a:ext cx="2559050" cy="2133600"/>
            <a:chOff x="3998" y="1129"/>
            <a:chExt cx="1612" cy="1344"/>
          </a:xfrm>
        </p:grpSpPr>
        <p:sp>
          <p:nvSpPr>
            <p:cNvPr id="35877" name="Text Box 26"/>
            <p:cNvSpPr txBox="1">
              <a:spLocks noChangeArrowheads="1"/>
            </p:cNvSpPr>
            <p:nvPr/>
          </p:nvSpPr>
          <p:spPr bwMode="auto">
            <a:xfrm>
              <a:off x="4881" y="2185"/>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2010</a:t>
              </a:r>
            </a:p>
          </p:txBody>
        </p:sp>
        <p:sp>
          <p:nvSpPr>
            <p:cNvPr id="35878" name="Line 27"/>
            <p:cNvSpPr>
              <a:spLocks noChangeShapeType="1"/>
            </p:cNvSpPr>
            <p:nvPr/>
          </p:nvSpPr>
          <p:spPr bwMode="auto">
            <a:xfrm>
              <a:off x="3998" y="1129"/>
              <a:ext cx="1113" cy="1096"/>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28"/>
          <p:cNvGrpSpPr>
            <a:grpSpLocks/>
          </p:cNvGrpSpPr>
          <p:nvPr/>
        </p:nvGrpSpPr>
        <p:grpSpPr bwMode="auto">
          <a:xfrm>
            <a:off x="6742113" y="1284288"/>
            <a:ext cx="1522412" cy="4198937"/>
            <a:chOff x="4247" y="864"/>
            <a:chExt cx="959" cy="2338"/>
          </a:xfrm>
        </p:grpSpPr>
        <p:sp>
          <p:nvSpPr>
            <p:cNvPr id="35875" name="Line 29"/>
            <p:cNvSpPr>
              <a:spLocks noChangeShapeType="1"/>
            </p:cNvSpPr>
            <p:nvPr/>
          </p:nvSpPr>
          <p:spPr bwMode="auto">
            <a:xfrm rot="16200000" flipH="1">
              <a:off x="3507" y="2152"/>
              <a:ext cx="2090" cy="1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6" name="Text Box 30"/>
            <p:cNvSpPr txBox="1">
              <a:spLocks noChangeArrowheads="1"/>
            </p:cNvSpPr>
            <p:nvPr/>
          </p:nvSpPr>
          <p:spPr bwMode="auto">
            <a:xfrm>
              <a:off x="4247" y="864"/>
              <a:ext cx="95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cs typeface="Arial" charset="0"/>
                </a:rPr>
                <a:t>LRAS</a:t>
              </a:r>
              <a:r>
                <a:rPr lang="en-US" sz="2400" baseline="-25000" dirty="0">
                  <a:cs typeface="Arial" charset="0"/>
                </a:rPr>
                <a:t>2010</a:t>
              </a:r>
            </a:p>
          </p:txBody>
        </p:sp>
      </p:grpSp>
      <p:sp>
        <p:nvSpPr>
          <p:cNvPr id="199711" name="Text Box 31"/>
          <p:cNvSpPr txBox="1">
            <a:spLocks noChangeArrowheads="1"/>
          </p:cNvSpPr>
          <p:nvPr/>
        </p:nvSpPr>
        <p:spPr bwMode="auto">
          <a:xfrm>
            <a:off x="6972300" y="5519738"/>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2010</a:t>
            </a:r>
          </a:p>
        </p:txBody>
      </p:sp>
      <p:grpSp>
        <p:nvGrpSpPr>
          <p:cNvPr id="35857" name="Group 32"/>
          <p:cNvGrpSpPr>
            <a:grpSpLocks/>
          </p:cNvGrpSpPr>
          <p:nvPr/>
        </p:nvGrpSpPr>
        <p:grpSpPr bwMode="auto">
          <a:xfrm>
            <a:off x="3516313" y="4081463"/>
            <a:ext cx="1755775" cy="369887"/>
            <a:chOff x="2215" y="2319"/>
            <a:chExt cx="1106" cy="233"/>
          </a:xfrm>
        </p:grpSpPr>
        <p:sp>
          <p:nvSpPr>
            <p:cNvPr id="35872" name="Text Box 33"/>
            <p:cNvSpPr txBox="1">
              <a:spLocks noChangeArrowheads="1"/>
            </p:cNvSpPr>
            <p:nvPr/>
          </p:nvSpPr>
          <p:spPr bwMode="auto">
            <a:xfrm>
              <a:off x="2215" y="2319"/>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1990</a:t>
              </a:r>
            </a:p>
          </p:txBody>
        </p:sp>
        <p:sp>
          <p:nvSpPr>
            <p:cNvPr id="35873" name="Line 34"/>
            <p:cNvSpPr>
              <a:spLocks noChangeShapeType="1"/>
            </p:cNvSpPr>
            <p:nvPr/>
          </p:nvSpPr>
          <p:spPr bwMode="auto">
            <a:xfrm flipH="1">
              <a:off x="2700" y="2436"/>
              <a:ext cx="57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74" name="Oval 35"/>
            <p:cNvSpPr>
              <a:spLocks noChangeArrowheads="1"/>
            </p:cNvSpPr>
            <p:nvPr/>
          </p:nvSpPr>
          <p:spPr bwMode="auto">
            <a:xfrm>
              <a:off x="3233" y="238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99725" name="Line 45"/>
          <p:cNvSpPr>
            <a:spLocks noChangeShapeType="1"/>
          </p:cNvSpPr>
          <p:nvPr/>
        </p:nvSpPr>
        <p:spPr bwMode="auto">
          <a:xfrm>
            <a:off x="5386388" y="5654675"/>
            <a:ext cx="666750"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6" name="Line 46"/>
          <p:cNvSpPr>
            <a:spLocks noChangeShapeType="1"/>
          </p:cNvSpPr>
          <p:nvPr/>
        </p:nvSpPr>
        <p:spPr bwMode="auto">
          <a:xfrm>
            <a:off x="6373813" y="5653088"/>
            <a:ext cx="666750"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7" name="Line 47"/>
          <p:cNvSpPr>
            <a:spLocks noChangeShapeType="1"/>
          </p:cNvSpPr>
          <p:nvPr/>
        </p:nvSpPr>
        <p:spPr bwMode="auto">
          <a:xfrm rot="-5400000">
            <a:off x="3767137" y="4089401"/>
            <a:ext cx="358775"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8" name="Line 48"/>
          <p:cNvSpPr>
            <a:spLocks noChangeShapeType="1"/>
          </p:cNvSpPr>
          <p:nvPr/>
        </p:nvSpPr>
        <p:spPr bwMode="auto">
          <a:xfrm rot="-5400000">
            <a:off x="3767137" y="3479801"/>
            <a:ext cx="358775"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1" name="Group 36"/>
          <p:cNvGrpSpPr>
            <a:grpSpLocks/>
          </p:cNvGrpSpPr>
          <p:nvPr/>
        </p:nvGrpSpPr>
        <p:grpSpPr bwMode="auto">
          <a:xfrm>
            <a:off x="3521075" y="3513138"/>
            <a:ext cx="2752725" cy="369887"/>
            <a:chOff x="2218" y="1961"/>
            <a:chExt cx="1734" cy="233"/>
          </a:xfrm>
        </p:grpSpPr>
        <p:sp>
          <p:nvSpPr>
            <p:cNvPr id="35869" name="Oval 37"/>
            <p:cNvSpPr>
              <a:spLocks noChangeArrowheads="1"/>
            </p:cNvSpPr>
            <p:nvPr/>
          </p:nvSpPr>
          <p:spPr bwMode="auto">
            <a:xfrm>
              <a:off x="3864" y="203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5870" name="Line 38"/>
            <p:cNvSpPr>
              <a:spLocks noChangeShapeType="1"/>
            </p:cNvSpPr>
            <p:nvPr/>
          </p:nvSpPr>
          <p:spPr bwMode="auto">
            <a:xfrm flipH="1">
              <a:off x="2700" y="2079"/>
              <a:ext cx="121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71" name="Text Box 39"/>
            <p:cNvSpPr txBox="1">
              <a:spLocks noChangeArrowheads="1"/>
            </p:cNvSpPr>
            <p:nvPr/>
          </p:nvSpPr>
          <p:spPr bwMode="auto">
            <a:xfrm>
              <a:off x="2218" y="1961"/>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2000</a:t>
              </a:r>
            </a:p>
          </p:txBody>
        </p:sp>
      </p:grpSp>
      <p:grpSp>
        <p:nvGrpSpPr>
          <p:cNvPr id="12" name="Group 40"/>
          <p:cNvGrpSpPr>
            <a:grpSpLocks/>
          </p:cNvGrpSpPr>
          <p:nvPr/>
        </p:nvGrpSpPr>
        <p:grpSpPr bwMode="auto">
          <a:xfrm>
            <a:off x="3521075" y="2867025"/>
            <a:ext cx="3771900" cy="369888"/>
            <a:chOff x="2218" y="1554"/>
            <a:chExt cx="2376" cy="233"/>
          </a:xfrm>
        </p:grpSpPr>
        <p:sp>
          <p:nvSpPr>
            <p:cNvPr id="35866" name="Line 41"/>
            <p:cNvSpPr>
              <a:spLocks noChangeShapeType="1"/>
            </p:cNvSpPr>
            <p:nvPr/>
          </p:nvSpPr>
          <p:spPr bwMode="auto">
            <a:xfrm flipH="1">
              <a:off x="2700" y="1668"/>
              <a:ext cx="185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Oval 42"/>
            <p:cNvSpPr>
              <a:spLocks noChangeArrowheads="1"/>
            </p:cNvSpPr>
            <p:nvPr/>
          </p:nvSpPr>
          <p:spPr bwMode="auto">
            <a:xfrm>
              <a:off x="4506" y="162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5868" name="Text Box 43"/>
            <p:cNvSpPr txBox="1">
              <a:spLocks noChangeArrowheads="1"/>
            </p:cNvSpPr>
            <p:nvPr/>
          </p:nvSpPr>
          <p:spPr bwMode="auto">
            <a:xfrm>
              <a:off x="2218" y="1554"/>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2010</a:t>
              </a:r>
            </a:p>
          </p:txBody>
        </p:sp>
      </p:grpSp>
      <p:sp>
        <p:nvSpPr>
          <p:cNvPr id="3586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32</a:t>
            </a:fld>
            <a:endParaRPr lang="en-US" dirty="0"/>
          </a:p>
        </p:txBody>
      </p:sp>
    </p:spTree>
    <p:extLst>
      <p:ext uri="{BB962C8B-B14F-4D97-AF65-F5344CB8AC3E}">
        <p14:creationId xmlns:p14="http://schemas.microsoft.com/office/powerpoint/2010/main" val="21493805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683">
                                            <p:bg/>
                                          </p:spTgt>
                                        </p:tgtEl>
                                        <p:attrNameLst>
                                          <p:attrName>style.visibility</p:attrName>
                                        </p:attrNameLst>
                                      </p:cBhvr>
                                      <p:to>
                                        <p:strVal val="visible"/>
                                      </p:to>
                                    </p:set>
                                    <p:animEffect transition="in" filter="wipe(left)">
                                      <p:cBhvr>
                                        <p:cTn id="7" dur="500"/>
                                        <p:tgtEl>
                                          <p:spTgt spid="19968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9683">
                                            <p:txEl>
                                              <p:pRg st="0" end="0"/>
                                            </p:txEl>
                                          </p:spTgt>
                                        </p:tgtEl>
                                        <p:attrNameLst>
                                          <p:attrName>style.visibility</p:attrName>
                                        </p:attrNameLst>
                                      </p:cBhvr>
                                      <p:to>
                                        <p:strVal val="visible"/>
                                      </p:to>
                                    </p:set>
                                    <p:animEffect transition="in" filter="wipe(left)">
                                      <p:cBhvr>
                                        <p:cTn id="11" dur="500"/>
                                        <p:tgtEl>
                                          <p:spTgt spid="199683">
                                            <p:txEl>
                                              <p:pRg st="0" end="0"/>
                                            </p:txEl>
                                          </p:spTgt>
                                        </p:tgtEl>
                                      </p:cBhvr>
                                    </p:animEffect>
                                  </p:childTnLst>
                                </p:cTn>
                              </p:par>
                            </p:childTnLst>
                          </p:cTn>
                        </p:par>
                        <p:par>
                          <p:cTn id="12" fill="hold">
                            <p:stCondLst>
                              <p:cond delay="1000"/>
                            </p:stCondLst>
                            <p:childTnLst>
                              <p:par>
                                <p:cTn id="13" presetID="17"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ppt_w/2"/>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childTnLst>
                                </p:cTn>
                              </p:par>
                            </p:childTnLst>
                          </p:cTn>
                        </p:par>
                        <p:par>
                          <p:cTn id="19" fill="hold" nodeType="withGroup">
                            <p:stCondLst>
                              <p:cond delay="1500"/>
                            </p:stCondLst>
                            <p:childTnLst>
                              <p:par>
                                <p:cTn id="20" presetID="17"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ppt_w/2"/>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9683">
                                            <p:txEl>
                                              <p:pRg st="1" end="1"/>
                                            </p:txEl>
                                          </p:spTgt>
                                        </p:tgtEl>
                                        <p:attrNameLst>
                                          <p:attrName>style.visibility</p:attrName>
                                        </p:attrNameLst>
                                      </p:cBhvr>
                                      <p:to>
                                        <p:strVal val="visible"/>
                                      </p:to>
                                    </p:set>
                                    <p:animEffect transition="in" filter="wipe(left)">
                                      <p:cBhvr>
                                        <p:cTn id="30" dur="500"/>
                                        <p:tgtEl>
                                          <p:spTgt spid="199683">
                                            <p:txEl>
                                              <p:pRg st="1" end="1"/>
                                            </p:txEl>
                                          </p:spTgt>
                                        </p:tgtEl>
                                      </p:cBhvr>
                                    </p:animEffect>
                                  </p:childTnLst>
                                </p:cTn>
                              </p:par>
                            </p:childTnLst>
                          </p:cTn>
                        </p:par>
                        <p:par>
                          <p:cTn id="31" fill="hold" nodeType="withGroup">
                            <p:stCondLst>
                              <p:cond delay="500"/>
                            </p:stCondLst>
                            <p:childTnLst>
                              <p:par>
                                <p:cTn id="32" presetID="2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ppt_x</p:attrName>
                                        </p:attrNameLst>
                                      </p:cBhvr>
                                      <p:tavLst>
                                        <p:tav tm="0">
                                          <p:val>
                                            <p:strVal val="#ppt_x-.2"/>
                                          </p:val>
                                        </p:tav>
                                        <p:tav tm="100000">
                                          <p:val>
                                            <p:strVal val="#ppt_x"/>
                                          </p:val>
                                        </p:tav>
                                      </p:tavLst>
                                    </p:anim>
                                    <p:anim calcmode="lin" valueType="num">
                                      <p:cBhvr>
                                        <p:cTn id="3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6" dur="500"/>
                                        <p:tgtEl>
                                          <p:spTgt spid="5"/>
                                        </p:tgtEl>
                                      </p:cBhvr>
                                    </p:animEffect>
                                  </p:childTnLst>
                                </p:cTn>
                              </p:par>
                            </p:childTnLst>
                          </p:cTn>
                        </p:par>
                        <p:par>
                          <p:cTn id="37" fill="hold" nodeType="withGroup">
                            <p:stCondLst>
                              <p:cond delay="1000"/>
                            </p:stCondLst>
                            <p:childTnLst>
                              <p:par>
                                <p:cTn id="38" presetID="29"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2"/>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99727"/>
                                        </p:tgtEl>
                                        <p:attrNameLst>
                                          <p:attrName>style.visibility</p:attrName>
                                        </p:attrNameLst>
                                      </p:cBhvr>
                                      <p:to>
                                        <p:strVal val="visible"/>
                                      </p:to>
                                    </p:set>
                                    <p:anim calcmode="lin" valueType="num">
                                      <p:cBhvr>
                                        <p:cTn id="47" dur="500" fill="hold"/>
                                        <p:tgtEl>
                                          <p:spTgt spid="199727"/>
                                        </p:tgtEl>
                                        <p:attrNameLst>
                                          <p:attrName>ppt_x</p:attrName>
                                        </p:attrNameLst>
                                      </p:cBhvr>
                                      <p:tavLst>
                                        <p:tav tm="0">
                                          <p:val>
                                            <p:strVal val="#ppt_x"/>
                                          </p:val>
                                        </p:tav>
                                        <p:tav tm="100000">
                                          <p:val>
                                            <p:strVal val="#ppt_x"/>
                                          </p:val>
                                        </p:tav>
                                      </p:tavLst>
                                    </p:anim>
                                    <p:anim calcmode="lin" valueType="num">
                                      <p:cBhvr>
                                        <p:cTn id="48" dur="500" fill="hold"/>
                                        <p:tgtEl>
                                          <p:spTgt spid="199727"/>
                                        </p:tgtEl>
                                        <p:attrNameLst>
                                          <p:attrName>ppt_y</p:attrName>
                                        </p:attrNameLst>
                                      </p:cBhvr>
                                      <p:tavLst>
                                        <p:tav tm="0">
                                          <p:val>
                                            <p:strVal val="#ppt_y+#ppt_h/2"/>
                                          </p:val>
                                        </p:tav>
                                        <p:tav tm="100000">
                                          <p:val>
                                            <p:strVal val="#ppt_y"/>
                                          </p:val>
                                        </p:tav>
                                      </p:tavLst>
                                    </p:anim>
                                    <p:anim calcmode="lin" valueType="num">
                                      <p:cBhvr>
                                        <p:cTn id="49" dur="500" fill="hold"/>
                                        <p:tgtEl>
                                          <p:spTgt spid="199727"/>
                                        </p:tgtEl>
                                        <p:attrNameLst>
                                          <p:attrName>ppt_w</p:attrName>
                                        </p:attrNameLst>
                                      </p:cBhvr>
                                      <p:tavLst>
                                        <p:tav tm="0">
                                          <p:val>
                                            <p:strVal val="#ppt_w"/>
                                          </p:val>
                                        </p:tav>
                                        <p:tav tm="100000">
                                          <p:val>
                                            <p:strVal val="#ppt_w"/>
                                          </p:val>
                                        </p:tav>
                                      </p:tavLst>
                                    </p:anim>
                                    <p:anim calcmode="lin" valueType="num">
                                      <p:cBhvr>
                                        <p:cTn id="50" dur="500" fill="hold"/>
                                        <p:tgtEl>
                                          <p:spTgt spid="199727"/>
                                        </p:tgtEl>
                                        <p:attrNameLst>
                                          <p:attrName>ppt_h</p:attrName>
                                        </p:attrNameLst>
                                      </p:cBhvr>
                                      <p:tavLst>
                                        <p:tav tm="0">
                                          <p:val>
                                            <p:fltVal val="0"/>
                                          </p:val>
                                        </p:tav>
                                        <p:tav tm="100000">
                                          <p:val>
                                            <p:strVal val="#ppt_h"/>
                                          </p:val>
                                        </p:tav>
                                      </p:tavLst>
                                    </p:anim>
                                  </p:childTnLst>
                                </p:cTn>
                              </p:par>
                              <p:par>
                                <p:cTn id="51" presetID="17" presetClass="entr" presetSubtype="8" fill="hold" grpId="0" nodeType="withEffect">
                                  <p:stCondLst>
                                    <p:cond delay="0"/>
                                  </p:stCondLst>
                                  <p:childTnLst>
                                    <p:set>
                                      <p:cBhvr>
                                        <p:cTn id="52" dur="1" fill="hold">
                                          <p:stCondLst>
                                            <p:cond delay="0"/>
                                          </p:stCondLst>
                                        </p:cTn>
                                        <p:tgtEl>
                                          <p:spTgt spid="199725"/>
                                        </p:tgtEl>
                                        <p:attrNameLst>
                                          <p:attrName>style.visibility</p:attrName>
                                        </p:attrNameLst>
                                      </p:cBhvr>
                                      <p:to>
                                        <p:strVal val="visible"/>
                                      </p:to>
                                    </p:set>
                                    <p:anim calcmode="lin" valueType="num">
                                      <p:cBhvr>
                                        <p:cTn id="53" dur="500" fill="hold"/>
                                        <p:tgtEl>
                                          <p:spTgt spid="199725"/>
                                        </p:tgtEl>
                                        <p:attrNameLst>
                                          <p:attrName>ppt_x</p:attrName>
                                        </p:attrNameLst>
                                      </p:cBhvr>
                                      <p:tavLst>
                                        <p:tav tm="0">
                                          <p:val>
                                            <p:strVal val="#ppt_x-#ppt_w/2"/>
                                          </p:val>
                                        </p:tav>
                                        <p:tav tm="100000">
                                          <p:val>
                                            <p:strVal val="#ppt_x"/>
                                          </p:val>
                                        </p:tav>
                                      </p:tavLst>
                                    </p:anim>
                                    <p:anim calcmode="lin" valueType="num">
                                      <p:cBhvr>
                                        <p:cTn id="54" dur="500" fill="hold"/>
                                        <p:tgtEl>
                                          <p:spTgt spid="199725"/>
                                        </p:tgtEl>
                                        <p:attrNameLst>
                                          <p:attrName>ppt_y</p:attrName>
                                        </p:attrNameLst>
                                      </p:cBhvr>
                                      <p:tavLst>
                                        <p:tav tm="0">
                                          <p:val>
                                            <p:strVal val="#ppt_y"/>
                                          </p:val>
                                        </p:tav>
                                        <p:tav tm="100000">
                                          <p:val>
                                            <p:strVal val="#ppt_y"/>
                                          </p:val>
                                        </p:tav>
                                      </p:tavLst>
                                    </p:anim>
                                    <p:anim calcmode="lin" valueType="num">
                                      <p:cBhvr>
                                        <p:cTn id="55" dur="500" fill="hold"/>
                                        <p:tgtEl>
                                          <p:spTgt spid="199725"/>
                                        </p:tgtEl>
                                        <p:attrNameLst>
                                          <p:attrName>ppt_w</p:attrName>
                                        </p:attrNameLst>
                                      </p:cBhvr>
                                      <p:tavLst>
                                        <p:tav tm="0">
                                          <p:val>
                                            <p:fltVal val="0"/>
                                          </p:val>
                                        </p:tav>
                                        <p:tav tm="100000">
                                          <p:val>
                                            <p:strVal val="#ppt_w"/>
                                          </p:val>
                                        </p:tav>
                                      </p:tavLst>
                                    </p:anim>
                                    <p:anim calcmode="lin" valueType="num">
                                      <p:cBhvr>
                                        <p:cTn id="56" dur="500" fill="hold"/>
                                        <p:tgtEl>
                                          <p:spTgt spid="199725"/>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22" presetClass="entr" presetSubtype="2"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right)">
                                      <p:cBhvr>
                                        <p:cTn id="60" dur="500"/>
                                        <p:tgtEl>
                                          <p:spTgt spid="1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99699"/>
                                        </p:tgtEl>
                                        <p:attrNameLst>
                                          <p:attrName>style.visibility</p:attrName>
                                        </p:attrNameLst>
                                      </p:cBhvr>
                                      <p:to>
                                        <p:strVal val="visible"/>
                                      </p:to>
                                    </p:set>
                                    <p:animEffect transition="in" filter="wipe(left)">
                                      <p:cBhvr>
                                        <p:cTn id="63" dur="500"/>
                                        <p:tgtEl>
                                          <p:spTgt spid="199699"/>
                                        </p:tgtEl>
                                      </p:cBhvr>
                                    </p:animEffect>
                                  </p:childTnLst>
                                </p:cTn>
                              </p:par>
                            </p:childTnLst>
                          </p:cTn>
                        </p:par>
                        <p:par>
                          <p:cTn id="64" fill="hold" nodeType="withGroup">
                            <p:stCondLst>
                              <p:cond delay="1000"/>
                            </p:stCondLst>
                            <p:childTnLst>
                              <p:par>
                                <p:cTn id="65" presetID="17" presetClass="entr" presetSubtype="4" fill="hold" grpId="0" nodeType="afterEffect">
                                  <p:stCondLst>
                                    <p:cond delay="0"/>
                                  </p:stCondLst>
                                  <p:childTnLst>
                                    <p:set>
                                      <p:cBhvr>
                                        <p:cTn id="66" dur="1" fill="hold">
                                          <p:stCondLst>
                                            <p:cond delay="0"/>
                                          </p:stCondLst>
                                        </p:cTn>
                                        <p:tgtEl>
                                          <p:spTgt spid="199728"/>
                                        </p:tgtEl>
                                        <p:attrNameLst>
                                          <p:attrName>style.visibility</p:attrName>
                                        </p:attrNameLst>
                                      </p:cBhvr>
                                      <p:to>
                                        <p:strVal val="visible"/>
                                      </p:to>
                                    </p:set>
                                    <p:anim calcmode="lin" valueType="num">
                                      <p:cBhvr>
                                        <p:cTn id="67" dur="500" fill="hold"/>
                                        <p:tgtEl>
                                          <p:spTgt spid="199728"/>
                                        </p:tgtEl>
                                        <p:attrNameLst>
                                          <p:attrName>ppt_x</p:attrName>
                                        </p:attrNameLst>
                                      </p:cBhvr>
                                      <p:tavLst>
                                        <p:tav tm="0">
                                          <p:val>
                                            <p:strVal val="#ppt_x"/>
                                          </p:val>
                                        </p:tav>
                                        <p:tav tm="100000">
                                          <p:val>
                                            <p:strVal val="#ppt_x"/>
                                          </p:val>
                                        </p:tav>
                                      </p:tavLst>
                                    </p:anim>
                                    <p:anim calcmode="lin" valueType="num">
                                      <p:cBhvr>
                                        <p:cTn id="68" dur="500" fill="hold"/>
                                        <p:tgtEl>
                                          <p:spTgt spid="199728"/>
                                        </p:tgtEl>
                                        <p:attrNameLst>
                                          <p:attrName>ppt_y</p:attrName>
                                        </p:attrNameLst>
                                      </p:cBhvr>
                                      <p:tavLst>
                                        <p:tav tm="0">
                                          <p:val>
                                            <p:strVal val="#ppt_y+#ppt_h/2"/>
                                          </p:val>
                                        </p:tav>
                                        <p:tav tm="100000">
                                          <p:val>
                                            <p:strVal val="#ppt_y"/>
                                          </p:val>
                                        </p:tav>
                                      </p:tavLst>
                                    </p:anim>
                                    <p:anim calcmode="lin" valueType="num">
                                      <p:cBhvr>
                                        <p:cTn id="69" dur="500" fill="hold"/>
                                        <p:tgtEl>
                                          <p:spTgt spid="199728"/>
                                        </p:tgtEl>
                                        <p:attrNameLst>
                                          <p:attrName>ppt_w</p:attrName>
                                        </p:attrNameLst>
                                      </p:cBhvr>
                                      <p:tavLst>
                                        <p:tav tm="0">
                                          <p:val>
                                            <p:strVal val="#ppt_w"/>
                                          </p:val>
                                        </p:tav>
                                        <p:tav tm="100000">
                                          <p:val>
                                            <p:strVal val="#ppt_w"/>
                                          </p:val>
                                        </p:tav>
                                      </p:tavLst>
                                    </p:anim>
                                    <p:anim calcmode="lin" valueType="num">
                                      <p:cBhvr>
                                        <p:cTn id="70" dur="500" fill="hold"/>
                                        <p:tgtEl>
                                          <p:spTgt spid="199728"/>
                                        </p:tgtEl>
                                        <p:attrNameLst>
                                          <p:attrName>ppt_h</p:attrName>
                                        </p:attrNameLst>
                                      </p:cBhvr>
                                      <p:tavLst>
                                        <p:tav tm="0">
                                          <p:val>
                                            <p:fltVal val="0"/>
                                          </p:val>
                                        </p:tav>
                                        <p:tav tm="100000">
                                          <p:val>
                                            <p:strVal val="#ppt_h"/>
                                          </p:val>
                                        </p:tav>
                                      </p:tavLst>
                                    </p:anim>
                                  </p:childTnLst>
                                </p:cTn>
                              </p:par>
                              <p:par>
                                <p:cTn id="71" presetID="17" presetClass="entr" presetSubtype="8" fill="hold" grpId="0" nodeType="withEffect">
                                  <p:stCondLst>
                                    <p:cond delay="0"/>
                                  </p:stCondLst>
                                  <p:childTnLst>
                                    <p:set>
                                      <p:cBhvr>
                                        <p:cTn id="72" dur="1" fill="hold">
                                          <p:stCondLst>
                                            <p:cond delay="0"/>
                                          </p:stCondLst>
                                        </p:cTn>
                                        <p:tgtEl>
                                          <p:spTgt spid="199726"/>
                                        </p:tgtEl>
                                        <p:attrNameLst>
                                          <p:attrName>style.visibility</p:attrName>
                                        </p:attrNameLst>
                                      </p:cBhvr>
                                      <p:to>
                                        <p:strVal val="visible"/>
                                      </p:to>
                                    </p:set>
                                    <p:anim calcmode="lin" valueType="num">
                                      <p:cBhvr>
                                        <p:cTn id="73" dur="500" fill="hold"/>
                                        <p:tgtEl>
                                          <p:spTgt spid="199726"/>
                                        </p:tgtEl>
                                        <p:attrNameLst>
                                          <p:attrName>ppt_x</p:attrName>
                                        </p:attrNameLst>
                                      </p:cBhvr>
                                      <p:tavLst>
                                        <p:tav tm="0">
                                          <p:val>
                                            <p:strVal val="#ppt_x-#ppt_w/2"/>
                                          </p:val>
                                        </p:tav>
                                        <p:tav tm="100000">
                                          <p:val>
                                            <p:strVal val="#ppt_x"/>
                                          </p:val>
                                        </p:tav>
                                      </p:tavLst>
                                    </p:anim>
                                    <p:anim calcmode="lin" valueType="num">
                                      <p:cBhvr>
                                        <p:cTn id="74" dur="500" fill="hold"/>
                                        <p:tgtEl>
                                          <p:spTgt spid="199726"/>
                                        </p:tgtEl>
                                        <p:attrNameLst>
                                          <p:attrName>ppt_y</p:attrName>
                                        </p:attrNameLst>
                                      </p:cBhvr>
                                      <p:tavLst>
                                        <p:tav tm="0">
                                          <p:val>
                                            <p:strVal val="#ppt_y"/>
                                          </p:val>
                                        </p:tav>
                                        <p:tav tm="100000">
                                          <p:val>
                                            <p:strVal val="#ppt_y"/>
                                          </p:val>
                                        </p:tav>
                                      </p:tavLst>
                                    </p:anim>
                                    <p:anim calcmode="lin" valueType="num">
                                      <p:cBhvr>
                                        <p:cTn id="75" dur="500" fill="hold"/>
                                        <p:tgtEl>
                                          <p:spTgt spid="199726"/>
                                        </p:tgtEl>
                                        <p:attrNameLst>
                                          <p:attrName>ppt_w</p:attrName>
                                        </p:attrNameLst>
                                      </p:cBhvr>
                                      <p:tavLst>
                                        <p:tav tm="0">
                                          <p:val>
                                            <p:fltVal val="0"/>
                                          </p:val>
                                        </p:tav>
                                        <p:tav tm="100000">
                                          <p:val>
                                            <p:strVal val="#ppt_w"/>
                                          </p:val>
                                        </p:tav>
                                      </p:tavLst>
                                    </p:anim>
                                    <p:anim calcmode="lin" valueType="num">
                                      <p:cBhvr>
                                        <p:cTn id="76" dur="500" fill="hold"/>
                                        <p:tgtEl>
                                          <p:spTgt spid="199726"/>
                                        </p:tgtEl>
                                        <p:attrNameLst>
                                          <p:attrName>ppt_h</p:attrName>
                                        </p:attrNameLst>
                                      </p:cBhvr>
                                      <p:tavLst>
                                        <p:tav tm="0">
                                          <p:val>
                                            <p:strVal val="#ppt_h"/>
                                          </p:val>
                                        </p:tav>
                                        <p:tav tm="100000">
                                          <p:val>
                                            <p:strVal val="#ppt_h"/>
                                          </p:val>
                                        </p:tav>
                                      </p:tavLst>
                                    </p:anim>
                                  </p:childTnLst>
                                </p:cTn>
                              </p:par>
                            </p:childTnLst>
                          </p:cTn>
                        </p:par>
                        <p:par>
                          <p:cTn id="77" fill="hold" nodeType="afterGroup">
                            <p:stCondLst>
                              <p:cond delay="1500"/>
                            </p:stCondLst>
                            <p:childTnLst>
                              <p:par>
                                <p:cTn id="78" presetID="22" presetClass="entr" presetSubtype="2"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right)">
                                      <p:cBhvr>
                                        <p:cTn id="80" dur="500"/>
                                        <p:tgtEl>
                                          <p:spTgt spid="1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99711"/>
                                        </p:tgtEl>
                                        <p:attrNameLst>
                                          <p:attrName>style.visibility</p:attrName>
                                        </p:attrNameLst>
                                      </p:cBhvr>
                                      <p:to>
                                        <p:strVal val="visible"/>
                                      </p:to>
                                    </p:set>
                                    <p:animEffect transition="in" filter="wipe(left)">
                                      <p:cBhvr>
                                        <p:cTn id="83" dur="500"/>
                                        <p:tgtEl>
                                          <p:spTgt spid="199711"/>
                                        </p:tgtEl>
                                      </p:cBhvr>
                                    </p:animEffect>
                                  </p:childTnLst>
                                </p:cTn>
                              </p:par>
                            </p:childTnLst>
                          </p:cTn>
                        </p:par>
                        <p:par>
                          <p:cTn id="84" fill="hold">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199683">
                                            <p:txEl>
                                              <p:pRg st="2" end="2"/>
                                            </p:txEl>
                                          </p:spTgt>
                                        </p:tgtEl>
                                        <p:attrNameLst>
                                          <p:attrName>style.visibility</p:attrName>
                                        </p:attrNameLst>
                                      </p:cBhvr>
                                      <p:to>
                                        <p:strVal val="visible"/>
                                      </p:to>
                                    </p:set>
                                    <p:animEffect transition="in" filter="wipe(left)">
                                      <p:cBhvr>
                                        <p:cTn id="87" dur="500"/>
                                        <p:tgtEl>
                                          <p:spTgt spid="199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uiExpand="1" build="p" bldLvl="5" animBg="1"/>
      <p:bldP spid="199699" grpId="0"/>
      <p:bldP spid="199711" grpId="0"/>
      <p:bldP spid="199725" grpId="0" animBg="1"/>
      <p:bldP spid="199726" grpId="0" animBg="1"/>
      <p:bldP spid="199727" grpId="0" animBg="1"/>
      <p:bldP spid="1997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Autofit/>
          </a:bodyPr>
          <a:lstStyle/>
          <a:p>
            <a:pPr eaLnBrk="1" hangingPunct="1"/>
            <a:r>
              <a:rPr lang="en-US" sz="2800" dirty="0" smtClean="0"/>
              <a:t>Short Run Aggregate Supply (</a:t>
            </a:r>
            <a:r>
              <a:rPr lang="en-US" sz="2800" i="1" dirty="0" smtClean="0"/>
              <a:t>SRAS</a:t>
            </a:r>
            <a:r>
              <a:rPr lang="en-US" sz="2800" dirty="0" smtClean="0"/>
              <a:t>)</a:t>
            </a:r>
          </a:p>
        </p:txBody>
      </p:sp>
      <p:sp>
        <p:nvSpPr>
          <p:cNvPr id="245763" name="Rectangle 3"/>
          <p:cNvSpPr>
            <a:spLocks noGrp="1" noChangeArrowheads="1"/>
          </p:cNvSpPr>
          <p:nvPr>
            <p:ph type="body" sz="quarter" idx="12"/>
          </p:nvPr>
        </p:nvSpPr>
        <p:spPr>
          <a:xfrm>
            <a:off x="215900" y="1270000"/>
            <a:ext cx="3365500" cy="4902200"/>
          </a:xfrm>
          <a:solidFill>
            <a:schemeClr val="bg1"/>
          </a:solidFill>
        </p:spPr>
        <p:txBody>
          <a:bodyPr/>
          <a:lstStyle/>
          <a:p>
            <a:pPr marL="0" indent="0" eaLnBrk="1" hangingPunct="1">
              <a:buFont typeface="Wingdings" pitchFamily="2" charset="2"/>
              <a:buNone/>
            </a:pPr>
            <a:r>
              <a:rPr lang="en-US" sz="2800" dirty="0" smtClean="0"/>
              <a:t>The </a:t>
            </a:r>
            <a:r>
              <a:rPr lang="en-US" sz="2800" i="1" dirty="0" smtClean="0"/>
              <a:t>SRAS</a:t>
            </a:r>
            <a:r>
              <a:rPr lang="en-US" sz="2800" dirty="0" smtClean="0"/>
              <a:t> curve </a:t>
            </a:r>
            <a:br>
              <a:rPr lang="en-US" sz="2800" dirty="0" smtClean="0"/>
            </a:br>
            <a:r>
              <a:rPr lang="en-US" sz="2800" dirty="0" smtClean="0"/>
              <a:t>is upward sloping:</a:t>
            </a:r>
          </a:p>
          <a:p>
            <a:pPr marL="0" indent="0" eaLnBrk="1" hangingPunct="1">
              <a:buFont typeface="Wingdings" pitchFamily="2" charset="2"/>
              <a:buNone/>
            </a:pPr>
            <a:endParaRPr lang="en-US" sz="2800" dirty="0" smtClean="0"/>
          </a:p>
          <a:p>
            <a:pPr marL="0" indent="0" eaLnBrk="1" hangingPunct="1">
              <a:buFont typeface="Wingdings" pitchFamily="2" charset="2"/>
              <a:buNone/>
            </a:pPr>
            <a:r>
              <a:rPr lang="en-US" sz="2800" dirty="0" smtClean="0"/>
              <a:t>Over the period </a:t>
            </a:r>
            <a:br>
              <a:rPr lang="en-US" sz="2800" dirty="0" smtClean="0"/>
            </a:br>
            <a:r>
              <a:rPr lang="en-US" sz="2800" dirty="0" smtClean="0"/>
              <a:t>of 1–2 years, </a:t>
            </a:r>
            <a:br>
              <a:rPr lang="en-US" sz="2800" dirty="0" smtClean="0"/>
            </a:br>
            <a:r>
              <a:rPr lang="en-US" sz="2800" dirty="0" smtClean="0"/>
              <a:t>an increase in </a:t>
            </a:r>
            <a:r>
              <a:rPr lang="en-US" sz="2800" b="1" i="1" dirty="0" smtClean="0"/>
              <a:t>P</a:t>
            </a:r>
          </a:p>
          <a:p>
            <a:pPr marL="0" indent="0" eaLnBrk="1" hangingPunct="1">
              <a:buFont typeface="Wingdings" pitchFamily="2" charset="2"/>
              <a:buNone/>
            </a:pPr>
            <a:endParaRPr lang="en-US" sz="2800" b="1" i="1" dirty="0"/>
          </a:p>
          <a:p>
            <a:pPr eaLnBrk="1" hangingPunct="1"/>
            <a:r>
              <a:rPr lang="en-US" sz="2800" dirty="0">
                <a:cs typeface="Arial"/>
              </a:rPr>
              <a:t>causes an increase in the quantity of </a:t>
            </a:r>
            <a:r>
              <a:rPr lang="en-US" sz="2800" dirty="0" smtClean="0">
                <a:cs typeface="Arial"/>
              </a:rPr>
              <a:t>goods and services </a:t>
            </a:r>
            <a:r>
              <a:rPr lang="en-US" sz="2800" dirty="0">
                <a:cs typeface="Arial"/>
              </a:rPr>
              <a:t>supplied.  </a:t>
            </a:r>
          </a:p>
          <a:p>
            <a:pPr marL="0" indent="0" eaLnBrk="1" hangingPunct="1">
              <a:buFont typeface="Wingdings" pitchFamily="2" charset="2"/>
              <a:buNone/>
            </a:pPr>
            <a:endParaRPr lang="en-US" sz="2800" dirty="0" smtClean="0"/>
          </a:p>
        </p:txBody>
      </p:sp>
      <p:grpSp>
        <p:nvGrpSpPr>
          <p:cNvPr id="36870" name="Group 4"/>
          <p:cNvGrpSpPr>
            <a:grpSpLocks/>
          </p:cNvGrpSpPr>
          <p:nvPr/>
        </p:nvGrpSpPr>
        <p:grpSpPr bwMode="auto">
          <a:xfrm>
            <a:off x="4094163" y="1179513"/>
            <a:ext cx="4422775" cy="4106862"/>
            <a:chOff x="2579" y="785"/>
            <a:chExt cx="2786" cy="2420"/>
          </a:xfrm>
        </p:grpSpPr>
        <p:grpSp>
          <p:nvGrpSpPr>
            <p:cNvPr id="36894" name="Group 5"/>
            <p:cNvGrpSpPr>
              <a:grpSpLocks/>
            </p:cNvGrpSpPr>
            <p:nvPr/>
          </p:nvGrpSpPr>
          <p:grpSpPr bwMode="auto">
            <a:xfrm>
              <a:off x="2697" y="1037"/>
              <a:ext cx="2409" cy="2049"/>
              <a:chOff x="1098" y="1361"/>
              <a:chExt cx="2116" cy="2027"/>
            </a:xfrm>
          </p:grpSpPr>
          <p:sp>
            <p:nvSpPr>
              <p:cNvPr id="36897"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95"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6896"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10"/>
          <p:cNvGrpSpPr>
            <a:grpSpLocks/>
          </p:cNvGrpSpPr>
          <p:nvPr/>
        </p:nvGrpSpPr>
        <p:grpSpPr bwMode="auto">
          <a:xfrm>
            <a:off x="4868863" y="1958975"/>
            <a:ext cx="3379787" cy="2568575"/>
            <a:chOff x="3067" y="1234"/>
            <a:chExt cx="2129" cy="1618"/>
          </a:xfrm>
        </p:grpSpPr>
        <p:sp>
          <p:nvSpPr>
            <p:cNvPr id="36892" name="Line 11"/>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Text Box 12"/>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5" name="Group 39"/>
          <p:cNvGrpSpPr>
            <a:grpSpLocks/>
          </p:cNvGrpSpPr>
          <p:nvPr/>
        </p:nvGrpSpPr>
        <p:grpSpPr bwMode="auto">
          <a:xfrm>
            <a:off x="4284663" y="2765425"/>
            <a:ext cx="2676525" cy="2725738"/>
            <a:chOff x="2699" y="1742"/>
            <a:chExt cx="1686" cy="1717"/>
          </a:xfrm>
        </p:grpSpPr>
        <p:grpSp>
          <p:nvGrpSpPr>
            <p:cNvPr id="36886" name="Group 38"/>
            <p:cNvGrpSpPr>
              <a:grpSpLocks/>
            </p:cNvGrpSpPr>
            <p:nvPr/>
          </p:nvGrpSpPr>
          <p:grpSpPr bwMode="auto">
            <a:xfrm>
              <a:off x="2699" y="1742"/>
              <a:ext cx="1568" cy="87"/>
              <a:chOff x="2699" y="1742"/>
              <a:chExt cx="1568" cy="87"/>
            </a:xfrm>
          </p:grpSpPr>
          <p:sp>
            <p:nvSpPr>
              <p:cNvPr id="36890" name="Oval 20"/>
              <p:cNvSpPr>
                <a:spLocks noChangeArrowheads="1"/>
              </p:cNvSpPr>
              <p:nvPr/>
            </p:nvSpPr>
            <p:spPr bwMode="auto">
              <a:xfrm>
                <a:off x="4179" y="174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6891" name="Line 27"/>
              <p:cNvSpPr>
                <a:spLocks noChangeShapeType="1"/>
              </p:cNvSpPr>
              <p:nvPr/>
            </p:nvSpPr>
            <p:spPr bwMode="auto">
              <a:xfrm>
                <a:off x="2699" y="1781"/>
                <a:ext cx="152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87" name="Group 34"/>
            <p:cNvGrpSpPr>
              <a:grpSpLocks/>
            </p:cNvGrpSpPr>
            <p:nvPr/>
          </p:nvGrpSpPr>
          <p:grpSpPr bwMode="auto">
            <a:xfrm>
              <a:off x="4077" y="1783"/>
              <a:ext cx="308" cy="1676"/>
              <a:chOff x="4077" y="1783"/>
              <a:chExt cx="308" cy="1676"/>
            </a:xfrm>
          </p:grpSpPr>
          <p:sp>
            <p:nvSpPr>
              <p:cNvPr id="36888" name="Line 28"/>
              <p:cNvSpPr>
                <a:spLocks noChangeShapeType="1"/>
              </p:cNvSpPr>
              <p:nvPr/>
            </p:nvSpPr>
            <p:spPr bwMode="auto">
              <a:xfrm>
                <a:off x="4228" y="1783"/>
                <a:ext cx="0" cy="141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Text Box 30"/>
              <p:cNvSpPr txBox="1">
                <a:spLocks noChangeArrowheads="1"/>
              </p:cNvSpPr>
              <p:nvPr/>
            </p:nvSpPr>
            <p:spPr bwMode="auto">
              <a:xfrm>
                <a:off x="4077"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grpSp>
      <p:grpSp>
        <p:nvGrpSpPr>
          <p:cNvPr id="8" name="Group 32"/>
          <p:cNvGrpSpPr>
            <a:grpSpLocks/>
          </p:cNvGrpSpPr>
          <p:nvPr/>
        </p:nvGrpSpPr>
        <p:grpSpPr bwMode="auto">
          <a:xfrm>
            <a:off x="3779838" y="3568700"/>
            <a:ext cx="2152650" cy="1920875"/>
            <a:chOff x="2381" y="2248"/>
            <a:chExt cx="1356" cy="1210"/>
          </a:xfrm>
        </p:grpSpPr>
        <p:sp>
          <p:nvSpPr>
            <p:cNvPr id="36880" name="Oval 21"/>
            <p:cNvSpPr>
              <a:spLocks noChangeArrowheads="1"/>
            </p:cNvSpPr>
            <p:nvPr/>
          </p:nvSpPr>
          <p:spPr bwMode="auto">
            <a:xfrm>
              <a:off x="3535" y="232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36881" name="Group 22"/>
            <p:cNvGrpSpPr>
              <a:grpSpLocks/>
            </p:cNvGrpSpPr>
            <p:nvPr/>
          </p:nvGrpSpPr>
          <p:grpSpPr bwMode="auto">
            <a:xfrm>
              <a:off x="2701" y="2365"/>
              <a:ext cx="883" cy="841"/>
              <a:chOff x="357" y="2450"/>
              <a:chExt cx="795" cy="646"/>
            </a:xfrm>
          </p:grpSpPr>
          <p:sp>
            <p:nvSpPr>
              <p:cNvPr id="36884" name="Line 2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82" name="Text Box 25"/>
            <p:cNvSpPr txBox="1">
              <a:spLocks noChangeArrowheads="1"/>
            </p:cNvSpPr>
            <p:nvPr/>
          </p:nvSpPr>
          <p:spPr bwMode="auto">
            <a:xfrm>
              <a:off x="2381" y="224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36883" name="Text Box 31"/>
            <p:cNvSpPr txBox="1">
              <a:spLocks noChangeArrowheads="1"/>
            </p:cNvSpPr>
            <p:nvPr/>
          </p:nvSpPr>
          <p:spPr bwMode="auto">
            <a:xfrm>
              <a:off x="3429"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grpSp>
        <p:nvGrpSpPr>
          <p:cNvPr id="10" name="Group 37"/>
          <p:cNvGrpSpPr>
            <a:grpSpLocks/>
          </p:cNvGrpSpPr>
          <p:nvPr/>
        </p:nvGrpSpPr>
        <p:grpSpPr bwMode="auto">
          <a:xfrm>
            <a:off x="3778250" y="2635250"/>
            <a:ext cx="488950" cy="958850"/>
            <a:chOff x="2380" y="1660"/>
            <a:chExt cx="308" cy="604"/>
          </a:xfrm>
        </p:grpSpPr>
        <p:sp>
          <p:nvSpPr>
            <p:cNvPr id="36878" name="Text Box 29"/>
            <p:cNvSpPr txBox="1">
              <a:spLocks noChangeArrowheads="1"/>
            </p:cNvSpPr>
            <p:nvPr/>
          </p:nvSpPr>
          <p:spPr bwMode="auto">
            <a:xfrm>
              <a:off x="2380" y="166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36879" name="Line 35"/>
            <p:cNvSpPr>
              <a:spLocks noChangeShapeType="1"/>
            </p:cNvSpPr>
            <p:nvPr/>
          </p:nvSpPr>
          <p:spPr bwMode="auto">
            <a:xfrm flipV="1">
              <a:off x="2508" y="1870"/>
              <a:ext cx="0" cy="394"/>
            </a:xfrm>
            <a:prstGeom prst="line">
              <a:avLst/>
            </a:prstGeom>
            <a:noFill/>
            <a:ln w="381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45796" name="Line 36"/>
          <p:cNvSpPr>
            <a:spLocks noChangeShapeType="1"/>
          </p:cNvSpPr>
          <p:nvPr/>
        </p:nvSpPr>
        <p:spPr bwMode="auto">
          <a:xfrm rot="5400000" flipV="1">
            <a:off x="6212682" y="4937918"/>
            <a:ext cx="0" cy="715963"/>
          </a:xfrm>
          <a:prstGeom prst="line">
            <a:avLst/>
          </a:prstGeom>
          <a:noFill/>
          <a:ln w="381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87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33</a:t>
            </a:fld>
            <a:endParaRPr lang="en-US" dirty="0"/>
          </a:p>
        </p:txBody>
      </p:sp>
    </p:spTree>
    <p:extLst>
      <p:ext uri="{BB962C8B-B14F-4D97-AF65-F5344CB8AC3E}">
        <p14:creationId xmlns:p14="http://schemas.microsoft.com/office/powerpoint/2010/main" val="27917976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3">
                                            <p:bg/>
                                          </p:spTgt>
                                        </p:tgtEl>
                                        <p:attrNameLst>
                                          <p:attrName>style.visibility</p:attrName>
                                        </p:attrNameLst>
                                      </p:cBhvr>
                                      <p:to>
                                        <p:strVal val="visible"/>
                                      </p:to>
                                    </p:set>
                                    <p:animEffect transition="in" filter="wipe(left)">
                                      <p:cBhvr>
                                        <p:cTn id="7" dur="500"/>
                                        <p:tgtEl>
                                          <p:spTgt spid="24576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5763">
                                            <p:txEl>
                                              <p:pRg st="0" end="0"/>
                                            </p:txEl>
                                          </p:spTgt>
                                        </p:tgtEl>
                                        <p:attrNameLst>
                                          <p:attrName>style.visibility</p:attrName>
                                        </p:attrNameLst>
                                      </p:cBhvr>
                                      <p:to>
                                        <p:strVal val="visible"/>
                                      </p:to>
                                    </p:set>
                                    <p:animEffect transition="in" filter="wipe(left)">
                                      <p:cBhvr>
                                        <p:cTn id="11" dur="500"/>
                                        <p:tgtEl>
                                          <p:spTgt spid="245763">
                                            <p:txEl>
                                              <p:pRg st="0" end="0"/>
                                            </p:txEl>
                                          </p:spTgt>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upRight)">
                                      <p:cBhvr>
                                        <p:cTn id="15" dur="500"/>
                                        <p:tgtEl>
                                          <p:spTgt spid="4"/>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5763">
                                            <p:txEl>
                                              <p:pRg st="2" end="2"/>
                                            </p:txEl>
                                          </p:spTgt>
                                        </p:tgtEl>
                                        <p:attrNameLst>
                                          <p:attrName>style.visibility</p:attrName>
                                        </p:attrNameLst>
                                      </p:cBhvr>
                                      <p:to>
                                        <p:strVal val="visible"/>
                                      </p:to>
                                    </p:set>
                                    <p:animEffect transition="in" filter="wipe(left)">
                                      <p:cBhvr>
                                        <p:cTn id="24" dur="500"/>
                                        <p:tgtEl>
                                          <p:spTgt spid="245763">
                                            <p:txEl>
                                              <p:pRg st="2" end="2"/>
                                            </p:txEl>
                                          </p:spTgt>
                                        </p:tgtEl>
                                      </p:cBhvr>
                                    </p:animEffec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par>
                          <p:cTn id="29" fill="hold" nodeType="afterGroup">
                            <p:stCondLst>
                              <p:cond delay="1000"/>
                            </p:stCondLst>
                            <p:childTnLst>
                              <p:par>
                                <p:cTn id="30" presetID="18" presetClass="entr" presetSubtype="6"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Right)">
                                      <p:cBhvr>
                                        <p:cTn id="32" dur="500"/>
                                        <p:tgtEl>
                                          <p:spTgt spid="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5796"/>
                                        </p:tgtEl>
                                        <p:attrNameLst>
                                          <p:attrName>style.visibility</p:attrName>
                                        </p:attrNameLst>
                                      </p:cBhvr>
                                      <p:to>
                                        <p:strVal val="visible"/>
                                      </p:to>
                                    </p:set>
                                    <p:animEffect transition="in" filter="wipe(left)">
                                      <p:cBhvr>
                                        <p:cTn id="35" dur="500"/>
                                        <p:tgtEl>
                                          <p:spTgt spid="245796"/>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245763">
                                            <p:txEl>
                                              <p:pRg st="4" end="4"/>
                                            </p:txEl>
                                          </p:spTgt>
                                        </p:tgtEl>
                                        <p:attrNameLst>
                                          <p:attrName>style.visibility</p:attrName>
                                        </p:attrNameLst>
                                      </p:cBhvr>
                                      <p:to>
                                        <p:strVal val="visible"/>
                                      </p:to>
                                    </p:set>
                                    <p:animEffect transition="in" filter="wipe(left)">
                                      <p:cBhvr>
                                        <p:cTn id="39" dur="500"/>
                                        <p:tgtEl>
                                          <p:spTgt spid="245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uiExpand="1" build="p" bldLvl="5" animBg="1"/>
      <p:bldP spid="24579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normAutofit fontScale="90000"/>
          </a:bodyPr>
          <a:lstStyle/>
          <a:p>
            <a:pPr algn="ctr" eaLnBrk="1" hangingPunct="1"/>
            <a:r>
              <a:rPr lang="en-US" sz="3700" dirty="0" smtClean="0"/>
              <a:t>Why the Slope of </a:t>
            </a:r>
            <a:r>
              <a:rPr lang="en-US" sz="3700" i="1" dirty="0" smtClean="0"/>
              <a:t>SRAS</a:t>
            </a:r>
            <a:r>
              <a:rPr lang="en-US" sz="3700" dirty="0" smtClean="0"/>
              <a:t> </a:t>
            </a:r>
            <a:r>
              <a:rPr lang="en-US" sz="2400" dirty="0" smtClean="0"/>
              <a:t> </a:t>
            </a:r>
            <a:r>
              <a:rPr lang="en-US" sz="3700" dirty="0" smtClean="0"/>
              <a:t>Matters</a:t>
            </a:r>
          </a:p>
        </p:txBody>
      </p:sp>
      <p:sp>
        <p:nvSpPr>
          <p:cNvPr id="358403" name="Rectangle 3"/>
          <p:cNvSpPr>
            <a:spLocks noGrp="1" noChangeArrowheads="1"/>
          </p:cNvSpPr>
          <p:nvPr>
            <p:ph type="body" sz="quarter" idx="12"/>
          </p:nvPr>
        </p:nvSpPr>
        <p:spPr>
          <a:xfrm>
            <a:off x="215900" y="965200"/>
            <a:ext cx="3365500" cy="4826000"/>
          </a:xfrm>
          <a:solidFill>
            <a:schemeClr val="bg1"/>
          </a:solidFill>
        </p:spPr>
        <p:txBody>
          <a:bodyPr>
            <a:normAutofit/>
          </a:bodyPr>
          <a:lstStyle/>
          <a:p>
            <a:pPr marL="0" indent="0" eaLnBrk="1" hangingPunct="1">
              <a:buFont typeface="Wingdings" pitchFamily="2" charset="2"/>
              <a:buNone/>
            </a:pPr>
            <a:r>
              <a:rPr lang="en-US" sz="2800" dirty="0" smtClean="0"/>
              <a:t>If </a:t>
            </a:r>
            <a:r>
              <a:rPr lang="en-US" sz="2800" i="1" dirty="0" smtClean="0"/>
              <a:t>AS</a:t>
            </a:r>
            <a:r>
              <a:rPr lang="en-US" sz="2800" dirty="0" smtClean="0"/>
              <a:t> is vertical, fluctuations in </a:t>
            </a:r>
            <a:r>
              <a:rPr lang="en-US" sz="2800" i="1" dirty="0" smtClean="0"/>
              <a:t>AD</a:t>
            </a:r>
            <a:r>
              <a:rPr lang="en-US" sz="2800" dirty="0" smtClean="0"/>
              <a:t> </a:t>
            </a:r>
            <a:br>
              <a:rPr lang="en-US" sz="2800" dirty="0" smtClean="0"/>
            </a:br>
            <a:r>
              <a:rPr lang="en-US" sz="2800" dirty="0" smtClean="0"/>
              <a:t>do not cause fluctuations in output or employment. </a:t>
            </a:r>
          </a:p>
          <a:p>
            <a:pPr marL="0" indent="0" eaLnBrk="1" hangingPunct="1">
              <a:buFont typeface="Wingdings" pitchFamily="2" charset="2"/>
              <a:buNone/>
            </a:pPr>
            <a:endParaRPr lang="en-US" sz="2800" dirty="0"/>
          </a:p>
          <a:p>
            <a:pPr eaLnBrk="1" hangingPunct="1"/>
            <a:r>
              <a:rPr lang="en-US" sz="2800" dirty="0">
                <a:cs typeface="Arial"/>
              </a:rPr>
              <a:t>If </a:t>
            </a:r>
            <a:r>
              <a:rPr lang="en-US" sz="2800" i="1" dirty="0">
                <a:cs typeface="Arial"/>
              </a:rPr>
              <a:t>AS</a:t>
            </a:r>
            <a:r>
              <a:rPr lang="en-US" sz="2800" dirty="0">
                <a:cs typeface="Arial"/>
              </a:rPr>
              <a:t> slopes up, </a:t>
            </a:r>
            <a:br>
              <a:rPr lang="en-US" sz="2800" dirty="0">
                <a:cs typeface="Arial"/>
              </a:rPr>
            </a:br>
            <a:r>
              <a:rPr lang="en-US" sz="2800" dirty="0">
                <a:cs typeface="Arial"/>
              </a:rPr>
              <a:t>then shifts in </a:t>
            </a:r>
            <a:r>
              <a:rPr lang="en-US" sz="2800" i="1" dirty="0">
                <a:cs typeface="Arial"/>
              </a:rPr>
              <a:t>AD</a:t>
            </a:r>
            <a:r>
              <a:rPr lang="en-US" sz="2800" dirty="0">
                <a:cs typeface="Arial"/>
              </a:rPr>
              <a:t> </a:t>
            </a:r>
            <a:br>
              <a:rPr lang="en-US" sz="2800" dirty="0">
                <a:cs typeface="Arial"/>
              </a:rPr>
            </a:br>
            <a:r>
              <a:rPr lang="en-US" sz="2800" u="sng" dirty="0">
                <a:cs typeface="Arial"/>
              </a:rPr>
              <a:t>do</a:t>
            </a:r>
            <a:r>
              <a:rPr lang="en-US" sz="2800" dirty="0">
                <a:cs typeface="Arial"/>
              </a:rPr>
              <a:t> affect output and employment. </a:t>
            </a:r>
          </a:p>
        </p:txBody>
      </p:sp>
      <p:grpSp>
        <p:nvGrpSpPr>
          <p:cNvPr id="37894" name="Group 4"/>
          <p:cNvGrpSpPr>
            <a:grpSpLocks/>
          </p:cNvGrpSpPr>
          <p:nvPr/>
        </p:nvGrpSpPr>
        <p:grpSpPr bwMode="auto">
          <a:xfrm>
            <a:off x="4094163" y="1179513"/>
            <a:ext cx="4422775" cy="4106862"/>
            <a:chOff x="2579" y="785"/>
            <a:chExt cx="2786" cy="2420"/>
          </a:xfrm>
        </p:grpSpPr>
        <p:grpSp>
          <p:nvGrpSpPr>
            <p:cNvPr id="37938" name="Group 5"/>
            <p:cNvGrpSpPr>
              <a:grpSpLocks/>
            </p:cNvGrpSpPr>
            <p:nvPr/>
          </p:nvGrpSpPr>
          <p:grpSpPr bwMode="auto">
            <a:xfrm>
              <a:off x="2697" y="1037"/>
              <a:ext cx="2409" cy="2049"/>
              <a:chOff x="1098" y="1361"/>
              <a:chExt cx="2116" cy="2027"/>
            </a:xfrm>
          </p:grpSpPr>
          <p:sp>
            <p:nvSpPr>
              <p:cNvPr id="37941"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2"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39"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7940"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37895" name="Line 10"/>
          <p:cNvSpPr>
            <a:spLocks noChangeShapeType="1"/>
          </p:cNvSpPr>
          <p:nvPr/>
        </p:nvSpPr>
        <p:spPr bwMode="auto">
          <a:xfrm>
            <a:off x="4824413" y="1924050"/>
            <a:ext cx="2317750" cy="228441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7008813" y="4133850"/>
            <a:ext cx="79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nvGrpSpPr>
          <p:cNvPr id="4" name="Group 12"/>
          <p:cNvGrpSpPr>
            <a:grpSpLocks/>
          </p:cNvGrpSpPr>
          <p:nvPr/>
        </p:nvGrpSpPr>
        <p:grpSpPr bwMode="auto">
          <a:xfrm>
            <a:off x="4868863" y="1958975"/>
            <a:ext cx="3308350" cy="2568575"/>
            <a:chOff x="3067" y="1234"/>
            <a:chExt cx="2084" cy="1618"/>
          </a:xfrm>
        </p:grpSpPr>
        <p:sp>
          <p:nvSpPr>
            <p:cNvPr id="37936"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7" name="Text Box 14"/>
            <p:cNvSpPr txBox="1">
              <a:spLocks noChangeArrowheads="1"/>
            </p:cNvSpPr>
            <p:nvPr/>
          </p:nvSpPr>
          <p:spPr bwMode="auto">
            <a:xfrm>
              <a:off x="4475" y="1234"/>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sp>
        <p:nvSpPr>
          <p:cNvPr id="37898" name="Line 15"/>
          <p:cNvSpPr>
            <a:spLocks noChangeShapeType="1"/>
          </p:cNvSpPr>
          <p:nvPr/>
        </p:nvSpPr>
        <p:spPr bwMode="auto">
          <a:xfrm rot="16200000" flipH="1">
            <a:off x="4375151" y="3249612"/>
            <a:ext cx="3656012" cy="47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Text Box 16"/>
          <p:cNvSpPr txBox="1">
            <a:spLocks noChangeArrowheads="1"/>
          </p:cNvSpPr>
          <p:nvPr/>
        </p:nvSpPr>
        <p:spPr bwMode="auto">
          <a:xfrm>
            <a:off x="5815013" y="1077913"/>
            <a:ext cx="942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nvGrpSpPr>
          <p:cNvPr id="5" name="Group 17"/>
          <p:cNvGrpSpPr>
            <a:grpSpLocks/>
          </p:cNvGrpSpPr>
          <p:nvPr/>
        </p:nvGrpSpPr>
        <p:grpSpPr bwMode="auto">
          <a:xfrm>
            <a:off x="5556250" y="1344613"/>
            <a:ext cx="2960688" cy="2603500"/>
            <a:chOff x="3500" y="847"/>
            <a:chExt cx="1865" cy="1640"/>
          </a:xfrm>
        </p:grpSpPr>
        <p:sp>
          <p:nvSpPr>
            <p:cNvPr id="37934" name="Line 18"/>
            <p:cNvSpPr>
              <a:spLocks noChangeShapeType="1"/>
            </p:cNvSpPr>
            <p:nvPr/>
          </p:nvSpPr>
          <p:spPr bwMode="auto">
            <a:xfrm>
              <a:off x="3500" y="847"/>
              <a:ext cx="1437" cy="1421"/>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5" name="Text Box 19"/>
            <p:cNvSpPr txBox="1">
              <a:spLocks noChangeArrowheads="1"/>
            </p:cNvSpPr>
            <p:nvPr/>
          </p:nvSpPr>
          <p:spPr bwMode="auto">
            <a:xfrm>
              <a:off x="4862" y="2199"/>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hi</a:t>
              </a:r>
            </a:p>
          </p:txBody>
        </p:sp>
      </p:grpSp>
      <p:grpSp>
        <p:nvGrpSpPr>
          <p:cNvPr id="6" name="Group 20"/>
          <p:cNvGrpSpPr>
            <a:grpSpLocks/>
          </p:cNvGrpSpPr>
          <p:nvPr/>
        </p:nvGrpSpPr>
        <p:grpSpPr bwMode="auto">
          <a:xfrm>
            <a:off x="4387850" y="2752725"/>
            <a:ext cx="2681288" cy="2290763"/>
            <a:chOff x="2764" y="1734"/>
            <a:chExt cx="1689" cy="1443"/>
          </a:xfrm>
        </p:grpSpPr>
        <p:sp>
          <p:nvSpPr>
            <p:cNvPr id="37932" name="Text Box 21"/>
            <p:cNvSpPr txBox="1">
              <a:spLocks noChangeArrowheads="1"/>
            </p:cNvSpPr>
            <p:nvPr/>
          </p:nvSpPr>
          <p:spPr bwMode="auto">
            <a:xfrm>
              <a:off x="3950" y="2889"/>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lo</a:t>
              </a:r>
            </a:p>
          </p:txBody>
        </p:sp>
        <p:sp>
          <p:nvSpPr>
            <p:cNvPr id="37933" name="Line 22"/>
            <p:cNvSpPr>
              <a:spLocks noChangeShapeType="1"/>
            </p:cNvSpPr>
            <p:nvPr/>
          </p:nvSpPr>
          <p:spPr bwMode="auto">
            <a:xfrm>
              <a:off x="2764" y="1734"/>
              <a:ext cx="1260" cy="12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02" name="Oval 23"/>
          <p:cNvSpPr>
            <a:spLocks noChangeArrowheads="1"/>
          </p:cNvSpPr>
          <p:nvPr/>
        </p:nvSpPr>
        <p:spPr bwMode="auto">
          <a:xfrm>
            <a:off x="6137275" y="321310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7903" name="Text Box 24"/>
          <p:cNvSpPr txBox="1">
            <a:spLocks noChangeArrowheads="1"/>
          </p:cNvSpPr>
          <p:nvPr/>
        </p:nvSpPr>
        <p:spPr bwMode="auto">
          <a:xfrm>
            <a:off x="5957888"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7" name="Group 26"/>
          <p:cNvGrpSpPr>
            <a:grpSpLocks/>
          </p:cNvGrpSpPr>
          <p:nvPr/>
        </p:nvGrpSpPr>
        <p:grpSpPr bwMode="auto">
          <a:xfrm>
            <a:off x="3776663" y="3717925"/>
            <a:ext cx="2016125" cy="1771650"/>
            <a:chOff x="2379" y="2342"/>
            <a:chExt cx="1270" cy="1116"/>
          </a:xfrm>
        </p:grpSpPr>
        <p:grpSp>
          <p:nvGrpSpPr>
            <p:cNvPr id="37925" name="Group 27"/>
            <p:cNvGrpSpPr>
              <a:grpSpLocks/>
            </p:cNvGrpSpPr>
            <p:nvPr/>
          </p:nvGrpSpPr>
          <p:grpSpPr bwMode="auto">
            <a:xfrm>
              <a:off x="2379" y="2342"/>
              <a:ext cx="1109" cy="230"/>
              <a:chOff x="2379" y="2342"/>
              <a:chExt cx="1109" cy="230"/>
            </a:xfrm>
          </p:grpSpPr>
          <p:sp>
            <p:nvSpPr>
              <p:cNvPr id="37930" name="Line 28"/>
              <p:cNvSpPr>
                <a:spLocks noChangeShapeType="1"/>
              </p:cNvSpPr>
              <p:nvPr/>
            </p:nvSpPr>
            <p:spPr bwMode="auto">
              <a:xfrm>
                <a:off x="2706" y="2457"/>
                <a:ext cx="78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1" name="Text Box 29"/>
              <p:cNvSpPr txBox="1">
                <a:spLocks noChangeArrowheads="1"/>
              </p:cNvSpPr>
              <p:nvPr/>
            </p:nvSpPr>
            <p:spPr bwMode="auto">
              <a:xfrm>
                <a:off x="2379" y="234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P</a:t>
                </a:r>
                <a:r>
                  <a:rPr lang="en-US" sz="2400" baseline="-25000">
                    <a:solidFill>
                      <a:srgbClr val="CC0000"/>
                    </a:solidFill>
                    <a:cs typeface="Arial" charset="0"/>
                  </a:rPr>
                  <a:t>lo</a:t>
                </a:r>
              </a:p>
            </p:txBody>
          </p:sp>
        </p:grpSp>
        <p:grpSp>
          <p:nvGrpSpPr>
            <p:cNvPr id="37926" name="Group 30"/>
            <p:cNvGrpSpPr>
              <a:grpSpLocks/>
            </p:cNvGrpSpPr>
            <p:nvPr/>
          </p:nvGrpSpPr>
          <p:grpSpPr bwMode="auto">
            <a:xfrm>
              <a:off x="3341" y="2411"/>
              <a:ext cx="308" cy="1047"/>
              <a:chOff x="3341" y="2411"/>
              <a:chExt cx="308" cy="1047"/>
            </a:xfrm>
          </p:grpSpPr>
          <p:sp>
            <p:nvSpPr>
              <p:cNvPr id="37927" name="Line 31"/>
              <p:cNvSpPr>
                <a:spLocks noChangeShapeType="1"/>
              </p:cNvSpPr>
              <p:nvPr/>
            </p:nvSpPr>
            <p:spPr bwMode="auto">
              <a:xfrm>
                <a:off x="3493" y="2445"/>
                <a:ext cx="3" cy="761"/>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8" name="Text Box 32"/>
              <p:cNvSpPr txBox="1">
                <a:spLocks noChangeArrowheads="1"/>
              </p:cNvSpPr>
              <p:nvPr/>
            </p:nvSpPr>
            <p:spPr bwMode="auto">
              <a:xfrm>
                <a:off x="3341"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Y</a:t>
                </a:r>
                <a:r>
                  <a:rPr lang="en-US" sz="2400" baseline="-25000">
                    <a:solidFill>
                      <a:srgbClr val="CC0000"/>
                    </a:solidFill>
                    <a:cs typeface="Arial" charset="0"/>
                  </a:rPr>
                  <a:t>lo</a:t>
                </a:r>
              </a:p>
            </p:txBody>
          </p:sp>
          <p:sp>
            <p:nvSpPr>
              <p:cNvPr id="37929" name="Oval 33"/>
              <p:cNvSpPr>
                <a:spLocks noChangeArrowheads="1"/>
              </p:cNvSpPr>
              <p:nvPr/>
            </p:nvSpPr>
            <p:spPr bwMode="auto">
              <a:xfrm>
                <a:off x="3450" y="241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grpSp>
        <p:nvGrpSpPr>
          <p:cNvPr id="10" name="Group 34"/>
          <p:cNvGrpSpPr>
            <a:grpSpLocks/>
          </p:cNvGrpSpPr>
          <p:nvPr/>
        </p:nvGrpSpPr>
        <p:grpSpPr bwMode="auto">
          <a:xfrm>
            <a:off x="3775075" y="2473325"/>
            <a:ext cx="3355975" cy="3017838"/>
            <a:chOff x="2378" y="1558"/>
            <a:chExt cx="2114" cy="1901"/>
          </a:xfrm>
        </p:grpSpPr>
        <p:grpSp>
          <p:nvGrpSpPr>
            <p:cNvPr id="37918" name="Group 35"/>
            <p:cNvGrpSpPr>
              <a:grpSpLocks/>
            </p:cNvGrpSpPr>
            <p:nvPr/>
          </p:nvGrpSpPr>
          <p:grpSpPr bwMode="auto">
            <a:xfrm>
              <a:off x="2378" y="1558"/>
              <a:ext cx="1961" cy="230"/>
              <a:chOff x="2378" y="1558"/>
              <a:chExt cx="1961" cy="230"/>
            </a:xfrm>
          </p:grpSpPr>
          <p:sp>
            <p:nvSpPr>
              <p:cNvPr id="37923" name="Line 36"/>
              <p:cNvSpPr>
                <a:spLocks noChangeShapeType="1"/>
              </p:cNvSpPr>
              <p:nvPr/>
            </p:nvSpPr>
            <p:spPr bwMode="auto">
              <a:xfrm flipV="1">
                <a:off x="2702" y="1673"/>
                <a:ext cx="1637" cy="3"/>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4" name="Text Box 37"/>
              <p:cNvSpPr txBox="1">
                <a:spLocks noChangeArrowheads="1"/>
              </p:cNvSpPr>
              <p:nvPr/>
            </p:nvSpPr>
            <p:spPr bwMode="auto">
              <a:xfrm>
                <a:off x="2378" y="155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008000"/>
                    </a:solidFill>
                    <a:cs typeface="Arial" charset="0"/>
                  </a:rPr>
                  <a:t>P</a:t>
                </a:r>
                <a:r>
                  <a:rPr lang="en-US" sz="2400" baseline="-25000">
                    <a:solidFill>
                      <a:srgbClr val="008000"/>
                    </a:solidFill>
                    <a:cs typeface="Arial" charset="0"/>
                  </a:rPr>
                  <a:t>hi</a:t>
                </a:r>
              </a:p>
            </p:txBody>
          </p:sp>
        </p:grpSp>
        <p:grpSp>
          <p:nvGrpSpPr>
            <p:cNvPr id="37919" name="Group 38"/>
            <p:cNvGrpSpPr>
              <a:grpSpLocks/>
            </p:cNvGrpSpPr>
            <p:nvPr/>
          </p:nvGrpSpPr>
          <p:grpSpPr bwMode="auto">
            <a:xfrm>
              <a:off x="4184" y="1632"/>
              <a:ext cx="308" cy="1827"/>
              <a:chOff x="4184" y="1632"/>
              <a:chExt cx="308" cy="1827"/>
            </a:xfrm>
          </p:grpSpPr>
          <p:sp>
            <p:nvSpPr>
              <p:cNvPr id="37920" name="Text Box 39"/>
              <p:cNvSpPr txBox="1">
                <a:spLocks noChangeArrowheads="1"/>
              </p:cNvSpPr>
              <p:nvPr/>
            </p:nvSpPr>
            <p:spPr bwMode="auto">
              <a:xfrm>
                <a:off x="4184"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008000"/>
                    </a:solidFill>
                    <a:cs typeface="Arial" charset="0"/>
                  </a:rPr>
                  <a:t>Y</a:t>
                </a:r>
                <a:r>
                  <a:rPr lang="en-US" sz="2400" baseline="-25000">
                    <a:solidFill>
                      <a:srgbClr val="008000"/>
                    </a:solidFill>
                    <a:cs typeface="Arial" charset="0"/>
                  </a:rPr>
                  <a:t>hi</a:t>
                </a:r>
              </a:p>
            </p:txBody>
          </p:sp>
          <p:sp>
            <p:nvSpPr>
              <p:cNvPr id="37921" name="Line 40"/>
              <p:cNvSpPr>
                <a:spLocks noChangeShapeType="1"/>
              </p:cNvSpPr>
              <p:nvPr/>
            </p:nvSpPr>
            <p:spPr bwMode="auto">
              <a:xfrm>
                <a:off x="4339" y="1677"/>
                <a:ext cx="0" cy="1522"/>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2" name="Oval 41"/>
              <p:cNvSpPr>
                <a:spLocks noChangeArrowheads="1"/>
              </p:cNvSpPr>
              <p:nvPr/>
            </p:nvSpPr>
            <p:spPr bwMode="auto">
              <a:xfrm>
                <a:off x="4296" y="16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sp>
        <p:nvSpPr>
          <p:cNvPr id="358442" name="Line 42"/>
          <p:cNvSpPr>
            <a:spLocks noChangeShapeType="1"/>
          </p:cNvSpPr>
          <p:nvPr/>
        </p:nvSpPr>
        <p:spPr bwMode="auto">
          <a:xfrm rot="5400000" flipV="1">
            <a:off x="6869907" y="2774156"/>
            <a:ext cx="0" cy="1014413"/>
          </a:xfrm>
          <a:prstGeom prst="line">
            <a:avLst/>
          </a:prstGeom>
          <a:noFill/>
          <a:ln w="5715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58443" name="Line 43"/>
          <p:cNvSpPr>
            <a:spLocks noChangeShapeType="1"/>
          </p:cNvSpPr>
          <p:nvPr/>
        </p:nvSpPr>
        <p:spPr bwMode="auto">
          <a:xfrm rot="16200000" flipV="1">
            <a:off x="5545932" y="2770981"/>
            <a:ext cx="0" cy="1014413"/>
          </a:xfrm>
          <a:prstGeom prst="line">
            <a:avLst/>
          </a:prstGeom>
          <a:noFill/>
          <a:ln w="571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3" name="Group 44"/>
          <p:cNvGrpSpPr>
            <a:grpSpLocks/>
          </p:cNvGrpSpPr>
          <p:nvPr/>
        </p:nvGrpSpPr>
        <p:grpSpPr bwMode="auto">
          <a:xfrm>
            <a:off x="3775075" y="1801813"/>
            <a:ext cx="2495550" cy="365125"/>
            <a:chOff x="2378" y="1135"/>
            <a:chExt cx="1572" cy="230"/>
          </a:xfrm>
        </p:grpSpPr>
        <p:sp>
          <p:nvSpPr>
            <p:cNvPr id="37915" name="Line 45"/>
            <p:cNvSpPr>
              <a:spLocks noChangeShapeType="1"/>
            </p:cNvSpPr>
            <p:nvPr/>
          </p:nvSpPr>
          <p:spPr bwMode="auto">
            <a:xfrm>
              <a:off x="2705" y="1250"/>
              <a:ext cx="120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6" name="Text Box 46"/>
            <p:cNvSpPr txBox="1">
              <a:spLocks noChangeArrowheads="1"/>
            </p:cNvSpPr>
            <p:nvPr/>
          </p:nvSpPr>
          <p:spPr bwMode="auto">
            <a:xfrm>
              <a:off x="2378" y="113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smtClean="0">
                  <a:solidFill>
                    <a:srgbClr val="008000"/>
                  </a:solidFill>
                  <a:cs typeface="Arial" charset="0"/>
                </a:rPr>
                <a:t>P</a:t>
              </a:r>
              <a:r>
                <a:rPr lang="en-US" sz="2400" baseline="-25000" dirty="0" smtClean="0">
                  <a:solidFill>
                    <a:srgbClr val="008000"/>
                  </a:solidFill>
                  <a:cs typeface="Arial" charset="0"/>
                </a:rPr>
                <a:t>hi</a:t>
              </a:r>
              <a:endParaRPr lang="en-US" sz="2400" baseline="-25000" dirty="0">
                <a:solidFill>
                  <a:srgbClr val="008000"/>
                </a:solidFill>
                <a:cs typeface="Arial" charset="0"/>
              </a:endParaRPr>
            </a:p>
          </p:txBody>
        </p:sp>
        <p:sp>
          <p:nvSpPr>
            <p:cNvPr id="37917" name="Oval 47"/>
            <p:cNvSpPr>
              <a:spLocks noChangeArrowheads="1"/>
            </p:cNvSpPr>
            <p:nvPr/>
          </p:nvSpPr>
          <p:spPr bwMode="auto">
            <a:xfrm>
              <a:off x="3862" y="120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4" name="Group 48"/>
          <p:cNvGrpSpPr>
            <a:grpSpLocks/>
          </p:cNvGrpSpPr>
          <p:nvPr/>
        </p:nvGrpSpPr>
        <p:grpSpPr bwMode="auto">
          <a:xfrm>
            <a:off x="3776663" y="4356100"/>
            <a:ext cx="2497137" cy="365125"/>
            <a:chOff x="2379" y="2744"/>
            <a:chExt cx="1573" cy="230"/>
          </a:xfrm>
        </p:grpSpPr>
        <p:sp>
          <p:nvSpPr>
            <p:cNvPr id="37912" name="Line 49"/>
            <p:cNvSpPr>
              <a:spLocks noChangeShapeType="1"/>
            </p:cNvSpPr>
            <p:nvPr/>
          </p:nvSpPr>
          <p:spPr bwMode="auto">
            <a:xfrm>
              <a:off x="2706" y="2859"/>
              <a:ext cx="120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3" name="Text Box 50"/>
            <p:cNvSpPr txBox="1">
              <a:spLocks noChangeArrowheads="1"/>
            </p:cNvSpPr>
            <p:nvPr/>
          </p:nvSpPr>
          <p:spPr bwMode="auto">
            <a:xfrm>
              <a:off x="2379" y="2744"/>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P</a:t>
              </a:r>
              <a:r>
                <a:rPr lang="en-US" sz="2400" baseline="-25000">
                  <a:solidFill>
                    <a:srgbClr val="CC0000"/>
                  </a:solidFill>
                  <a:cs typeface="Arial" charset="0"/>
                </a:rPr>
                <a:t>lo</a:t>
              </a:r>
            </a:p>
          </p:txBody>
        </p:sp>
        <p:sp>
          <p:nvSpPr>
            <p:cNvPr id="37914" name="Oval 51"/>
            <p:cNvSpPr>
              <a:spLocks noChangeArrowheads="1"/>
            </p:cNvSpPr>
            <p:nvPr/>
          </p:nvSpPr>
          <p:spPr bwMode="auto">
            <a:xfrm>
              <a:off x="3864" y="281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791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34</a:t>
            </a:fld>
            <a:endParaRPr lang="en-US" dirty="0"/>
          </a:p>
        </p:txBody>
      </p:sp>
    </p:spTree>
    <p:extLst>
      <p:ext uri="{BB962C8B-B14F-4D97-AF65-F5344CB8AC3E}">
        <p14:creationId xmlns:p14="http://schemas.microsoft.com/office/powerpoint/2010/main" val="29895066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03">
                                            <p:bg/>
                                          </p:spTgt>
                                        </p:tgtEl>
                                        <p:attrNameLst>
                                          <p:attrName>style.visibility</p:attrName>
                                        </p:attrNameLst>
                                      </p:cBhvr>
                                      <p:to>
                                        <p:strVal val="visible"/>
                                      </p:to>
                                    </p:set>
                                    <p:animEffect transition="in" filter="wipe(left)">
                                      <p:cBhvr>
                                        <p:cTn id="7" dur="500"/>
                                        <p:tgtEl>
                                          <p:spTgt spid="35840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03">
                                            <p:txEl>
                                              <p:pRg st="0" end="0"/>
                                            </p:txEl>
                                          </p:spTgt>
                                        </p:tgtEl>
                                        <p:attrNameLst>
                                          <p:attrName>style.visibility</p:attrName>
                                        </p:attrNameLst>
                                      </p:cBhvr>
                                      <p:to>
                                        <p:strVal val="visible"/>
                                      </p:to>
                                    </p:set>
                                    <p:animEffect transition="in" filter="wipe(left)">
                                      <p:cBhvr>
                                        <p:cTn id="11" dur="500"/>
                                        <p:tgtEl>
                                          <p:spTgt spid="358403">
                                            <p:txEl>
                                              <p:pRg st="0" end="0"/>
                                            </p:txEl>
                                          </p:spTgt>
                                        </p:tgtEl>
                                      </p:cBhvr>
                                    </p:animEffect>
                                  </p:childTnLst>
                                </p:cTn>
                              </p:par>
                            </p:childTnLst>
                          </p:cTn>
                        </p:par>
                        <p:par>
                          <p:cTn id="12" fill="hold" nodeType="withGroup">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358442"/>
                                        </p:tgtEl>
                                        <p:attrNameLst>
                                          <p:attrName>style.visibility</p:attrName>
                                        </p:attrNameLst>
                                      </p:cBhvr>
                                      <p:to>
                                        <p:strVal val="visible"/>
                                      </p:to>
                                    </p:set>
                                    <p:anim calcmode="lin" valueType="num">
                                      <p:cBhvr>
                                        <p:cTn id="15" dur="500" fill="hold"/>
                                        <p:tgtEl>
                                          <p:spTgt spid="358442"/>
                                        </p:tgtEl>
                                        <p:attrNameLst>
                                          <p:attrName>ppt_x</p:attrName>
                                        </p:attrNameLst>
                                      </p:cBhvr>
                                      <p:tavLst>
                                        <p:tav tm="0">
                                          <p:val>
                                            <p:strVal val="#ppt_x-#ppt_w/2"/>
                                          </p:val>
                                        </p:tav>
                                        <p:tav tm="100000">
                                          <p:val>
                                            <p:strVal val="#ppt_x"/>
                                          </p:val>
                                        </p:tav>
                                      </p:tavLst>
                                    </p:anim>
                                    <p:anim calcmode="lin" valueType="num">
                                      <p:cBhvr>
                                        <p:cTn id="16" dur="500" fill="hold"/>
                                        <p:tgtEl>
                                          <p:spTgt spid="358442"/>
                                        </p:tgtEl>
                                        <p:attrNameLst>
                                          <p:attrName>ppt_y</p:attrName>
                                        </p:attrNameLst>
                                      </p:cBhvr>
                                      <p:tavLst>
                                        <p:tav tm="0">
                                          <p:val>
                                            <p:strVal val="#ppt_y"/>
                                          </p:val>
                                        </p:tav>
                                        <p:tav tm="100000">
                                          <p:val>
                                            <p:strVal val="#ppt_y"/>
                                          </p:val>
                                        </p:tav>
                                      </p:tavLst>
                                    </p:anim>
                                    <p:anim calcmode="lin" valueType="num">
                                      <p:cBhvr>
                                        <p:cTn id="17" dur="500" fill="hold"/>
                                        <p:tgtEl>
                                          <p:spTgt spid="358442"/>
                                        </p:tgtEl>
                                        <p:attrNameLst>
                                          <p:attrName>ppt_w</p:attrName>
                                        </p:attrNameLst>
                                      </p:cBhvr>
                                      <p:tavLst>
                                        <p:tav tm="0">
                                          <p:val>
                                            <p:fltVal val="0"/>
                                          </p:val>
                                        </p:tav>
                                        <p:tav tm="100000">
                                          <p:val>
                                            <p:strVal val="#ppt_w"/>
                                          </p:val>
                                        </p:tav>
                                      </p:tavLst>
                                    </p:anim>
                                    <p:anim calcmode="lin" valueType="num">
                                      <p:cBhvr>
                                        <p:cTn id="18" dur="500" fill="hold"/>
                                        <p:tgtEl>
                                          <p:spTgt spid="358442"/>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par>
                          <p:cTn id="23" fill="hold" nodeType="afterGroup">
                            <p:stCondLst>
                              <p:cond delay="2000"/>
                            </p:stCondLst>
                            <p:childTnLst>
                              <p:par>
                                <p:cTn id="24" presetID="22" presetClass="entr" presetSubtype="2"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right)">
                                      <p:cBhvr>
                                        <p:cTn id="26" dur="500"/>
                                        <p:tgtEl>
                                          <p:spTgt spid="13"/>
                                        </p:tgtEl>
                                      </p:cBhvr>
                                    </p:animEffect>
                                  </p:childTnLst>
                                </p:cTn>
                              </p:par>
                            </p:childTnLst>
                          </p:cTn>
                        </p:par>
                        <p:par>
                          <p:cTn id="27" fill="hold" nodeType="withGroup">
                            <p:stCondLst>
                              <p:cond delay="2500"/>
                            </p:stCondLst>
                            <p:childTnLst>
                              <p:par>
                                <p:cTn id="28" presetID="17" presetClass="entr" presetSubtype="2" fill="hold" grpId="0" nodeType="afterEffect">
                                  <p:stCondLst>
                                    <p:cond delay="0"/>
                                  </p:stCondLst>
                                  <p:childTnLst>
                                    <p:set>
                                      <p:cBhvr>
                                        <p:cTn id="29" dur="1" fill="hold">
                                          <p:stCondLst>
                                            <p:cond delay="0"/>
                                          </p:stCondLst>
                                        </p:cTn>
                                        <p:tgtEl>
                                          <p:spTgt spid="358443"/>
                                        </p:tgtEl>
                                        <p:attrNameLst>
                                          <p:attrName>style.visibility</p:attrName>
                                        </p:attrNameLst>
                                      </p:cBhvr>
                                      <p:to>
                                        <p:strVal val="visible"/>
                                      </p:to>
                                    </p:set>
                                    <p:anim calcmode="lin" valueType="num">
                                      <p:cBhvr>
                                        <p:cTn id="30" dur="500" fill="hold"/>
                                        <p:tgtEl>
                                          <p:spTgt spid="358443"/>
                                        </p:tgtEl>
                                        <p:attrNameLst>
                                          <p:attrName>ppt_x</p:attrName>
                                        </p:attrNameLst>
                                      </p:cBhvr>
                                      <p:tavLst>
                                        <p:tav tm="0">
                                          <p:val>
                                            <p:strVal val="#ppt_x+#ppt_w/2"/>
                                          </p:val>
                                        </p:tav>
                                        <p:tav tm="100000">
                                          <p:val>
                                            <p:strVal val="#ppt_x"/>
                                          </p:val>
                                        </p:tav>
                                      </p:tavLst>
                                    </p:anim>
                                    <p:anim calcmode="lin" valueType="num">
                                      <p:cBhvr>
                                        <p:cTn id="31" dur="500" fill="hold"/>
                                        <p:tgtEl>
                                          <p:spTgt spid="358443"/>
                                        </p:tgtEl>
                                        <p:attrNameLst>
                                          <p:attrName>ppt_y</p:attrName>
                                        </p:attrNameLst>
                                      </p:cBhvr>
                                      <p:tavLst>
                                        <p:tav tm="0">
                                          <p:val>
                                            <p:strVal val="#ppt_y"/>
                                          </p:val>
                                        </p:tav>
                                        <p:tav tm="100000">
                                          <p:val>
                                            <p:strVal val="#ppt_y"/>
                                          </p:val>
                                        </p:tav>
                                      </p:tavLst>
                                    </p:anim>
                                    <p:anim calcmode="lin" valueType="num">
                                      <p:cBhvr>
                                        <p:cTn id="32" dur="500" fill="hold"/>
                                        <p:tgtEl>
                                          <p:spTgt spid="358443"/>
                                        </p:tgtEl>
                                        <p:attrNameLst>
                                          <p:attrName>ppt_w</p:attrName>
                                        </p:attrNameLst>
                                      </p:cBhvr>
                                      <p:tavLst>
                                        <p:tav tm="0">
                                          <p:val>
                                            <p:fltVal val="0"/>
                                          </p:val>
                                        </p:tav>
                                        <p:tav tm="100000">
                                          <p:val>
                                            <p:strVal val="#ppt_w"/>
                                          </p:val>
                                        </p:tav>
                                      </p:tavLst>
                                    </p:anim>
                                    <p:anim calcmode="lin" valueType="num">
                                      <p:cBhvr>
                                        <p:cTn id="33" dur="500" fill="hold"/>
                                        <p:tgtEl>
                                          <p:spTgt spid="358443"/>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3000"/>
                            </p:stCondLst>
                            <p:childTnLst>
                              <p:par>
                                <p:cTn id="35" presetID="18" presetClass="entr" presetSubtype="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Right)">
                                      <p:cBhvr>
                                        <p:cTn id="37" dur="500"/>
                                        <p:tgtEl>
                                          <p:spTgt spid="6"/>
                                        </p:tgtEl>
                                      </p:cBhvr>
                                    </p:animEffect>
                                  </p:childTnLst>
                                </p:cTn>
                              </p:par>
                            </p:childTnLst>
                          </p:cTn>
                        </p:par>
                        <p:par>
                          <p:cTn id="38" fill="hold" nodeType="afterGroup">
                            <p:stCondLst>
                              <p:cond delay="3500"/>
                            </p:stCondLst>
                            <p:childTnLst>
                              <p:par>
                                <p:cTn id="39" presetID="22" presetClass="entr" presetSubtype="2"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xit" presetSubtype="0" fill="hold" nodeType="click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58403">
                                            <p:txEl>
                                              <p:pRg st="2" end="2"/>
                                            </p:txEl>
                                          </p:spTgt>
                                        </p:tgtEl>
                                        <p:attrNameLst>
                                          <p:attrName>style.visibility</p:attrName>
                                        </p:attrNameLst>
                                      </p:cBhvr>
                                      <p:to>
                                        <p:strVal val="visible"/>
                                      </p:to>
                                    </p:set>
                                    <p:animEffect transition="in" filter="wipe(left)">
                                      <p:cBhvr>
                                        <p:cTn id="53" dur="500"/>
                                        <p:tgtEl>
                                          <p:spTgt spid="358403">
                                            <p:txEl>
                                              <p:pRg st="2" end="2"/>
                                            </p:txEl>
                                          </p:spTgt>
                                        </p:tgtEl>
                                      </p:cBhvr>
                                    </p:animEffect>
                                  </p:childTnLst>
                                </p:cTn>
                              </p:par>
                            </p:childTnLst>
                          </p:cTn>
                        </p:par>
                        <p:par>
                          <p:cTn id="54" fill="hold" nodeType="withGroup">
                            <p:stCondLst>
                              <p:cond delay="1000"/>
                            </p:stCondLst>
                            <p:childTnLst>
                              <p:par>
                                <p:cTn id="55" presetID="18" presetClass="entr" presetSubtype="12"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strips(downLeft)">
                                      <p:cBhvr>
                                        <p:cTn id="57" dur="500"/>
                                        <p:tgtEl>
                                          <p:spTgt spid="4"/>
                                        </p:tgtEl>
                                      </p:cBhvr>
                                    </p:animEffect>
                                  </p:childTnLst>
                                </p:cTn>
                              </p:par>
                            </p:childTnLst>
                          </p:cTn>
                        </p:par>
                        <p:par>
                          <p:cTn id="58" fill="hold" nodeType="withGroup">
                            <p:stCondLst>
                              <p:cond delay="1500"/>
                            </p:stCondLst>
                            <p:childTnLst>
                              <p:par>
                                <p:cTn id="59" presetID="18" presetClass="entr" presetSubtype="12"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strips(downLeft)">
                                      <p:cBhvr>
                                        <p:cTn id="61" dur="1000"/>
                                        <p:tgtEl>
                                          <p:spTgt spid="10"/>
                                        </p:tgtEl>
                                      </p:cBhvr>
                                    </p:animEffect>
                                  </p:childTnLst>
                                </p:cTn>
                              </p:par>
                            </p:childTnLst>
                          </p:cTn>
                        </p:par>
                        <p:par>
                          <p:cTn id="62" fill="hold" nodeType="withGroup">
                            <p:stCondLst>
                              <p:cond delay="2500"/>
                            </p:stCondLst>
                            <p:childTnLst>
                              <p:par>
                                <p:cTn id="63" presetID="18" presetClass="entr" presetSubtype="12"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strips(downLeft)">
                                      <p:cBhvr>
                                        <p:cTn id="6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uiExpand="1" build="p" bldLvl="5" animBg="1"/>
      <p:bldP spid="358442" grpId="0" animBg="1"/>
      <p:bldP spid="3584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Theories of SRAS</a:t>
            </a:r>
          </a:p>
        </p:txBody>
      </p:sp>
      <p:sp>
        <p:nvSpPr>
          <p:cNvPr id="3" name="Content Placeholder 2"/>
          <p:cNvSpPr>
            <a:spLocks noGrp="1"/>
          </p:cNvSpPr>
          <p:nvPr>
            <p:ph idx="1"/>
          </p:nvPr>
        </p:nvSpPr>
        <p:spPr/>
        <p:txBody>
          <a:bodyPr/>
          <a:lstStyle/>
          <a:p>
            <a:r>
              <a:rPr lang="en-US" dirty="0"/>
              <a:t>Theories that explain why the AS curve slopes upward in short-run:</a:t>
            </a:r>
          </a:p>
          <a:p>
            <a:pPr lvl="1"/>
            <a:r>
              <a:rPr lang="en-US" dirty="0"/>
              <a:t>Sticky-wage theory</a:t>
            </a:r>
          </a:p>
          <a:p>
            <a:pPr lvl="1"/>
            <a:r>
              <a:rPr lang="en-US" dirty="0"/>
              <a:t>Sticky-price theory</a:t>
            </a:r>
          </a:p>
          <a:p>
            <a:pPr lvl="1"/>
            <a:r>
              <a:rPr lang="en-US" dirty="0"/>
              <a:t>Misperceptions theory</a:t>
            </a:r>
          </a:p>
          <a:p>
            <a:pPr marL="457200" indent="-457200"/>
            <a:r>
              <a:rPr lang="en-US" sz="3200" dirty="0">
                <a:solidFill>
                  <a:srgbClr val="005EA4"/>
                </a:solidFill>
              </a:rPr>
              <a:t>In each, </a:t>
            </a:r>
            <a:r>
              <a:rPr lang="en-US" sz="3200" dirty="0" smtClean="0">
                <a:solidFill>
                  <a:srgbClr val="005EA4"/>
                </a:solidFill>
              </a:rPr>
              <a:t>some </a:t>
            </a:r>
            <a:r>
              <a:rPr lang="en-US" sz="3200" dirty="0">
                <a:solidFill>
                  <a:srgbClr val="005EA4"/>
                </a:solidFill>
              </a:rPr>
              <a:t>type of market </a:t>
            </a:r>
            <a:r>
              <a:rPr lang="en-US" sz="3200" dirty="0" smtClean="0">
                <a:solidFill>
                  <a:srgbClr val="005EA4"/>
                </a:solidFill>
              </a:rPr>
              <a:t>imperfection: </a:t>
            </a:r>
            <a:r>
              <a:rPr lang="en-US" i="1" dirty="0">
                <a:solidFill>
                  <a:srgbClr val="C00000"/>
                </a:solidFill>
                <a:latin typeface="Cambria" panose="02040503050406030204" pitchFamily="18" charset="0"/>
              </a:rPr>
              <a:t/>
            </a:r>
            <a:br>
              <a:rPr lang="en-US" i="1" dirty="0">
                <a:solidFill>
                  <a:srgbClr val="C00000"/>
                </a:solidFill>
                <a:latin typeface="Cambria" panose="02040503050406030204" pitchFamily="18" charset="0"/>
              </a:rPr>
            </a:br>
            <a:r>
              <a:rPr lang="en-US" i="1" dirty="0">
                <a:solidFill>
                  <a:srgbClr val="C00000"/>
                </a:solidFill>
                <a:latin typeface="Cambria" panose="02040503050406030204" pitchFamily="18" charset="0"/>
              </a:rPr>
              <a:t>Output deviates from its natural rate </a:t>
            </a:r>
            <a:r>
              <a:rPr lang="en-US" i="1" dirty="0" smtClean="0">
                <a:solidFill>
                  <a:srgbClr val="C00000"/>
                </a:solidFill>
                <a:latin typeface="Cambria" panose="02040503050406030204" pitchFamily="18" charset="0"/>
              </a:rPr>
              <a:t>when </a:t>
            </a:r>
            <a:r>
              <a:rPr lang="en-US" i="1" dirty="0">
                <a:solidFill>
                  <a:srgbClr val="C00000"/>
                </a:solidFill>
                <a:latin typeface="Cambria" panose="02040503050406030204" pitchFamily="18" charset="0"/>
              </a:rPr>
              <a:t>the actual price level deviates </a:t>
            </a:r>
            <a:r>
              <a:rPr lang="en-US" i="1" dirty="0" smtClean="0">
                <a:solidFill>
                  <a:srgbClr val="C00000"/>
                </a:solidFill>
                <a:latin typeface="Cambria" panose="02040503050406030204" pitchFamily="18" charset="0"/>
              </a:rPr>
              <a:t>from </a:t>
            </a:r>
            <a:r>
              <a:rPr lang="en-US" i="1" dirty="0">
                <a:solidFill>
                  <a:srgbClr val="C00000"/>
                </a:solidFill>
                <a:latin typeface="Cambria" panose="02040503050406030204" pitchFamily="18" charset="0"/>
              </a:rPr>
              <a:t>the price level people expected.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831532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Sticky-Wage Theory</a:t>
            </a:r>
          </a:p>
        </p:txBody>
      </p:sp>
      <p:sp>
        <p:nvSpPr>
          <p:cNvPr id="3" name="Content Placeholder 2"/>
          <p:cNvSpPr>
            <a:spLocks noGrp="1"/>
          </p:cNvSpPr>
          <p:nvPr>
            <p:ph idx="1"/>
          </p:nvPr>
        </p:nvSpPr>
        <p:spPr/>
        <p:txBody>
          <a:bodyPr/>
          <a:lstStyle/>
          <a:p>
            <a:r>
              <a:rPr lang="en-US" dirty="0"/>
              <a:t>Imperfection:  </a:t>
            </a:r>
            <a:endParaRPr lang="en-US" dirty="0" smtClean="0"/>
          </a:p>
          <a:p>
            <a:pPr lvl="1"/>
            <a:r>
              <a:rPr lang="en-US" dirty="0" smtClean="0"/>
              <a:t>Nominal </a:t>
            </a:r>
            <a:r>
              <a:rPr lang="en-US" dirty="0"/>
              <a:t>wages are sticky in the short run,</a:t>
            </a:r>
            <a:br>
              <a:rPr lang="en-US" dirty="0"/>
            </a:br>
            <a:r>
              <a:rPr lang="en-US" dirty="0"/>
              <a:t>they adjust sluggishly. </a:t>
            </a:r>
          </a:p>
          <a:p>
            <a:pPr lvl="2"/>
            <a:r>
              <a:rPr lang="en-US" dirty="0"/>
              <a:t>Due to labor contracts, social norms  </a:t>
            </a:r>
          </a:p>
          <a:p>
            <a:pPr lvl="2"/>
            <a:r>
              <a:rPr lang="en-US" dirty="0"/>
              <a:t>Firms and workers set the nominal wage in advance based on P</a:t>
            </a:r>
            <a:r>
              <a:rPr lang="en-US" baseline="-25000" dirty="0"/>
              <a:t>E</a:t>
            </a:r>
            <a:r>
              <a:rPr lang="en-US" dirty="0"/>
              <a:t>, the price level they expect to prevail. </a:t>
            </a:r>
            <a:endParaRPr lang="en-US" dirty="0" smtClean="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3358530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Sticky-Wage Theory</a:t>
            </a:r>
          </a:p>
        </p:txBody>
      </p:sp>
      <p:sp>
        <p:nvSpPr>
          <p:cNvPr id="3" name="Content Placeholder 2"/>
          <p:cNvSpPr>
            <a:spLocks noGrp="1"/>
          </p:cNvSpPr>
          <p:nvPr>
            <p:ph idx="1"/>
          </p:nvPr>
        </p:nvSpPr>
        <p:spPr/>
        <p:txBody>
          <a:bodyPr/>
          <a:lstStyle/>
          <a:p>
            <a:r>
              <a:rPr lang="en-US" dirty="0" smtClean="0"/>
              <a:t>If </a:t>
            </a:r>
            <a:r>
              <a:rPr lang="en-US" dirty="0"/>
              <a:t>P &gt; P</a:t>
            </a:r>
            <a:r>
              <a:rPr lang="en-US" baseline="-25000" dirty="0"/>
              <a:t>E</a:t>
            </a:r>
            <a:r>
              <a:rPr lang="en-US" dirty="0"/>
              <a:t>, </a:t>
            </a:r>
          </a:p>
          <a:p>
            <a:pPr lvl="1"/>
            <a:r>
              <a:rPr lang="en-US" dirty="0" smtClean="0"/>
              <a:t>Revenue </a:t>
            </a:r>
            <a:r>
              <a:rPr lang="en-US" dirty="0"/>
              <a:t>is higher, but labor cost is not. </a:t>
            </a:r>
          </a:p>
          <a:p>
            <a:pPr lvl="1"/>
            <a:r>
              <a:rPr lang="en-US" dirty="0" smtClean="0"/>
              <a:t>Production </a:t>
            </a:r>
            <a:r>
              <a:rPr lang="en-US" dirty="0"/>
              <a:t>is more profitable, </a:t>
            </a:r>
            <a:r>
              <a:rPr lang="en-US" dirty="0" smtClean="0"/>
              <a:t>so </a:t>
            </a:r>
            <a:r>
              <a:rPr lang="en-US" dirty="0"/>
              <a:t>firms increase output and employment. </a:t>
            </a:r>
          </a:p>
          <a:p>
            <a:pPr marL="457200" lvl="1" indent="0">
              <a:buNone/>
            </a:pPr>
            <a:r>
              <a:rPr lang="en-US" i="1" dirty="0">
                <a:solidFill>
                  <a:srgbClr val="C00000"/>
                </a:solidFill>
                <a:latin typeface="Cambria" panose="02040503050406030204" pitchFamily="18" charset="0"/>
              </a:rPr>
              <a:t>Hence, higher P causes higher Y</a:t>
            </a:r>
            <a:r>
              <a:rPr lang="en-US" i="1" dirty="0" smtClean="0">
                <a:solidFill>
                  <a:srgbClr val="C00000"/>
                </a:solidFill>
                <a:latin typeface="Cambria" panose="02040503050406030204" pitchFamily="18" charset="0"/>
              </a:rPr>
              <a:t>, so </a:t>
            </a:r>
            <a:r>
              <a:rPr lang="en-US" i="1" dirty="0">
                <a:solidFill>
                  <a:srgbClr val="C00000"/>
                </a:solidFill>
                <a:latin typeface="Cambria" panose="02040503050406030204" pitchFamily="18" charset="0"/>
              </a:rPr>
              <a:t>the SRAS curve slopes upward</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0161678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Sticky-Price Theory</a:t>
            </a:r>
          </a:p>
        </p:txBody>
      </p:sp>
      <p:sp>
        <p:nvSpPr>
          <p:cNvPr id="3" name="Content Placeholder 2"/>
          <p:cNvSpPr>
            <a:spLocks noGrp="1"/>
          </p:cNvSpPr>
          <p:nvPr>
            <p:ph idx="1"/>
          </p:nvPr>
        </p:nvSpPr>
        <p:spPr/>
        <p:txBody>
          <a:bodyPr/>
          <a:lstStyle/>
          <a:p>
            <a:r>
              <a:rPr lang="en-US" dirty="0"/>
              <a:t>Imperfection:  </a:t>
            </a:r>
            <a:endParaRPr lang="en-US" dirty="0" smtClean="0"/>
          </a:p>
          <a:p>
            <a:pPr lvl="1"/>
            <a:r>
              <a:rPr lang="en-US" dirty="0" smtClean="0"/>
              <a:t>Many </a:t>
            </a:r>
            <a:r>
              <a:rPr lang="en-US" dirty="0"/>
              <a:t>prices are sticky in the short run.</a:t>
            </a:r>
          </a:p>
          <a:p>
            <a:pPr lvl="2"/>
            <a:r>
              <a:rPr lang="en-US" dirty="0"/>
              <a:t>Due to menu costs, the costs of adjusting prices.  </a:t>
            </a:r>
          </a:p>
          <a:p>
            <a:pPr lvl="2"/>
            <a:r>
              <a:rPr lang="en-US" dirty="0"/>
              <a:t>Examples:  cost of printing new menus, </a:t>
            </a:r>
            <a:br>
              <a:rPr lang="en-US" dirty="0"/>
            </a:br>
            <a:r>
              <a:rPr lang="en-US" dirty="0"/>
              <a:t>the time required to change price tags </a:t>
            </a:r>
          </a:p>
          <a:p>
            <a:pPr lvl="1"/>
            <a:r>
              <a:rPr lang="en-US" dirty="0"/>
              <a:t>Firms set sticky prices in advance based </a:t>
            </a:r>
            <a:br>
              <a:rPr lang="en-US" dirty="0"/>
            </a:br>
            <a:r>
              <a:rPr lang="en-US" dirty="0"/>
              <a:t>on </a:t>
            </a:r>
            <a:r>
              <a:rPr lang="en-US" dirty="0" smtClean="0"/>
              <a:t>P</a:t>
            </a:r>
            <a:r>
              <a:rPr lang="en-US" baseline="-25000" dirty="0" smtClean="0"/>
              <a:t>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5989981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Sticky-Price Theory</a:t>
            </a:r>
          </a:p>
        </p:txBody>
      </p:sp>
      <p:sp>
        <p:nvSpPr>
          <p:cNvPr id="3" name="Content Placeholder 2"/>
          <p:cNvSpPr>
            <a:spLocks noGrp="1"/>
          </p:cNvSpPr>
          <p:nvPr>
            <p:ph idx="1"/>
          </p:nvPr>
        </p:nvSpPr>
        <p:spPr>
          <a:xfrm>
            <a:off x="277813" y="1025525"/>
            <a:ext cx="8866187" cy="5422900"/>
          </a:xfrm>
        </p:spPr>
        <p:txBody>
          <a:bodyPr/>
          <a:lstStyle/>
          <a:p>
            <a:r>
              <a:rPr lang="en-US" sz="3200" dirty="0" smtClean="0"/>
              <a:t>Suppose </a:t>
            </a:r>
            <a:r>
              <a:rPr lang="en-US" sz="3200" dirty="0"/>
              <a:t>the Fed increases the money supply </a:t>
            </a:r>
            <a:r>
              <a:rPr lang="en-US" sz="3200" dirty="0" smtClean="0"/>
              <a:t>unexpectedly  </a:t>
            </a:r>
          </a:p>
          <a:p>
            <a:pPr lvl="1"/>
            <a:r>
              <a:rPr lang="en-US" sz="2800" dirty="0" smtClean="0"/>
              <a:t>In </a:t>
            </a:r>
            <a:r>
              <a:rPr lang="en-US" sz="2800" dirty="0"/>
              <a:t>the long run, P will </a:t>
            </a:r>
            <a:r>
              <a:rPr lang="en-US" sz="2800" dirty="0" smtClean="0"/>
              <a:t>rise  </a:t>
            </a:r>
            <a:endParaRPr lang="en-US" sz="2800" dirty="0"/>
          </a:p>
          <a:p>
            <a:pPr lvl="1"/>
            <a:r>
              <a:rPr lang="en-US" sz="2800" dirty="0"/>
              <a:t>In the short </a:t>
            </a:r>
            <a:r>
              <a:rPr lang="en-US" sz="2800" dirty="0" smtClean="0"/>
              <a:t>run:</a:t>
            </a:r>
          </a:p>
          <a:p>
            <a:pPr lvl="2"/>
            <a:r>
              <a:rPr lang="en-US" dirty="0" smtClean="0"/>
              <a:t>Firms </a:t>
            </a:r>
            <a:r>
              <a:rPr lang="en-US" dirty="0"/>
              <a:t>without menu costs can raise their prices </a:t>
            </a:r>
            <a:r>
              <a:rPr lang="en-US" dirty="0" smtClean="0"/>
              <a:t>immediately </a:t>
            </a:r>
            <a:endParaRPr lang="en-US" dirty="0"/>
          </a:p>
          <a:p>
            <a:pPr lvl="2"/>
            <a:r>
              <a:rPr lang="en-US" dirty="0"/>
              <a:t>Firms with menu costs wait to raise </a:t>
            </a:r>
            <a:r>
              <a:rPr lang="en-US" dirty="0" smtClean="0"/>
              <a:t>prices. </a:t>
            </a:r>
            <a:r>
              <a:rPr lang="en-US" sz="2800" dirty="0" smtClean="0"/>
              <a:t>With relatively low prices: increase demand </a:t>
            </a:r>
            <a:r>
              <a:rPr lang="en-US" sz="2800" dirty="0"/>
              <a:t>for their </a:t>
            </a:r>
            <a:r>
              <a:rPr lang="en-US" sz="2800" dirty="0" smtClean="0"/>
              <a:t>products: </a:t>
            </a:r>
            <a:r>
              <a:rPr lang="en-US" sz="2800" dirty="0"/>
              <a:t>increase output and </a:t>
            </a:r>
            <a:r>
              <a:rPr lang="en-US" sz="2800" dirty="0" smtClean="0"/>
              <a:t>employment</a:t>
            </a:r>
            <a:endParaRPr lang="en-US" sz="2800" dirty="0"/>
          </a:p>
          <a:p>
            <a:pPr marL="457200" lvl="1" indent="0">
              <a:buNone/>
            </a:pPr>
            <a:r>
              <a:rPr lang="en-US" sz="3000" i="1" dirty="0">
                <a:solidFill>
                  <a:srgbClr val="C00000"/>
                </a:solidFill>
                <a:latin typeface="Cambria" panose="02040503050406030204" pitchFamily="18" charset="0"/>
              </a:rPr>
              <a:t>Hence, higher P is associated with higher Y, </a:t>
            </a:r>
            <a:r>
              <a:rPr lang="en-US" sz="3000" i="1" dirty="0" smtClean="0">
                <a:solidFill>
                  <a:srgbClr val="C00000"/>
                </a:solidFill>
                <a:latin typeface="Cambria" panose="02040503050406030204" pitchFamily="18" charset="0"/>
              </a:rPr>
              <a:t>so </a:t>
            </a:r>
            <a:r>
              <a:rPr lang="en-US" sz="3000" i="1" dirty="0">
                <a:solidFill>
                  <a:srgbClr val="C00000"/>
                </a:solidFill>
                <a:latin typeface="Cambria" panose="02040503050406030204" pitchFamily="18" charset="0"/>
              </a:rPr>
              <a:t>the SRAS curve slopes upward.</a:t>
            </a:r>
          </a:p>
          <a:p>
            <a:endParaRPr lang="en-US" sz="3200" dirty="0"/>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296390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277813" y="1025525"/>
            <a:ext cx="8713787" cy="5422900"/>
          </a:xfrm>
        </p:spPr>
        <p:txBody>
          <a:bodyPr/>
          <a:lstStyle/>
          <a:p>
            <a:r>
              <a:rPr lang="zh-TW" altLang="en-US" dirty="0"/>
              <a:t>一個景氣循環週期</a:t>
            </a:r>
            <a:r>
              <a:rPr lang="zh-TW" altLang="en-US" dirty="0" smtClean="0"/>
              <a:t>包含</a:t>
            </a:r>
            <a:endParaRPr lang="en-US" altLang="zh-TW" dirty="0" smtClean="0"/>
          </a:p>
          <a:p>
            <a:r>
              <a:rPr lang="zh-TW" altLang="en-US" dirty="0" smtClean="0"/>
              <a:t>一個</a:t>
            </a:r>
            <a:r>
              <a:rPr lang="zh-TW" altLang="en-US" dirty="0"/>
              <a:t>擴張期</a:t>
            </a:r>
            <a:r>
              <a:rPr lang="en-US" altLang="zh-TW" dirty="0"/>
              <a:t>(expansion</a:t>
            </a:r>
            <a:r>
              <a:rPr lang="zh-TW" altLang="en-US" dirty="0"/>
              <a:t>，即介於景氣谷底</a:t>
            </a:r>
            <a:r>
              <a:rPr lang="en-US" altLang="zh-TW" dirty="0"/>
              <a:t>(trough)</a:t>
            </a:r>
            <a:r>
              <a:rPr lang="zh-TW" altLang="en-US" dirty="0"/>
              <a:t>至景氣高峰</a:t>
            </a:r>
            <a:r>
              <a:rPr lang="en-US" altLang="zh-TW" dirty="0"/>
              <a:t>(peak)</a:t>
            </a:r>
            <a:r>
              <a:rPr lang="zh-TW" altLang="en-US" dirty="0"/>
              <a:t>之期間</a:t>
            </a:r>
            <a:r>
              <a:rPr lang="en-US" altLang="zh-TW" dirty="0"/>
              <a:t>)</a:t>
            </a:r>
            <a:r>
              <a:rPr lang="zh-TW" altLang="en-US" dirty="0" smtClean="0"/>
              <a:t>及</a:t>
            </a:r>
            <a:endParaRPr lang="en-US" altLang="zh-TW" dirty="0" smtClean="0"/>
          </a:p>
          <a:p>
            <a:r>
              <a:rPr lang="zh-TW" altLang="en-US" dirty="0" smtClean="0"/>
              <a:t>一個</a:t>
            </a:r>
            <a:r>
              <a:rPr lang="zh-TW" altLang="en-US" dirty="0"/>
              <a:t>收縮期</a:t>
            </a:r>
            <a:r>
              <a:rPr lang="en-US" altLang="zh-TW" dirty="0"/>
              <a:t>(contraction</a:t>
            </a:r>
            <a:r>
              <a:rPr lang="zh-TW" altLang="en-US" dirty="0"/>
              <a:t>，即介於景氣高峰至景氣谷底之期間</a:t>
            </a:r>
            <a:r>
              <a:rPr lang="en-US" altLang="zh-TW" dirty="0"/>
              <a:t>)</a:t>
            </a:r>
            <a:r>
              <a:rPr lang="zh-TW" altLang="en-US" dirty="0" smtClean="0"/>
              <a:t>。</a:t>
            </a:r>
            <a:endParaRPr lang="en-US" altLang="zh-TW" dirty="0" smtClean="0"/>
          </a:p>
          <a:p>
            <a:r>
              <a:rPr lang="zh-TW" altLang="en-US" dirty="0" smtClean="0"/>
              <a:t>實務</a:t>
            </a:r>
            <a:r>
              <a:rPr lang="zh-TW" altLang="en-US" dirty="0"/>
              <a:t>上，擴張期及收縮期個別應持續至少</a:t>
            </a:r>
            <a:r>
              <a:rPr lang="en-US" altLang="zh-TW" dirty="0"/>
              <a:t>5</a:t>
            </a:r>
            <a:r>
              <a:rPr lang="zh-TW" altLang="en-US" dirty="0"/>
              <a:t>個月，全循環至少需</a:t>
            </a:r>
            <a:r>
              <a:rPr lang="en-US" altLang="zh-TW" dirty="0"/>
              <a:t>15</a:t>
            </a:r>
            <a:r>
              <a:rPr lang="zh-TW" altLang="en-US" dirty="0"/>
              <a:t>個</a:t>
            </a:r>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4</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文字版面配置區 5"/>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236812064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The Misperceptions Theory</a:t>
            </a:r>
          </a:p>
        </p:txBody>
      </p:sp>
      <p:sp>
        <p:nvSpPr>
          <p:cNvPr id="3" name="Content Placeholder 2"/>
          <p:cNvSpPr>
            <a:spLocks noGrp="1"/>
          </p:cNvSpPr>
          <p:nvPr>
            <p:ph idx="1"/>
          </p:nvPr>
        </p:nvSpPr>
        <p:spPr>
          <a:xfrm>
            <a:off x="277813" y="1025525"/>
            <a:ext cx="8713787" cy="5422900"/>
          </a:xfrm>
        </p:spPr>
        <p:txBody>
          <a:bodyPr/>
          <a:lstStyle/>
          <a:p>
            <a:r>
              <a:rPr lang="en-US" sz="3200" dirty="0"/>
              <a:t>Imperfection:  </a:t>
            </a:r>
            <a:endParaRPr lang="en-US" sz="3200" dirty="0" smtClean="0"/>
          </a:p>
          <a:p>
            <a:pPr lvl="1"/>
            <a:r>
              <a:rPr lang="en-US" sz="2800" dirty="0" smtClean="0"/>
              <a:t>Firms </a:t>
            </a:r>
            <a:r>
              <a:rPr lang="en-US" sz="2800" dirty="0"/>
              <a:t>may confuse changes in P with changes </a:t>
            </a:r>
            <a:r>
              <a:rPr lang="en-US" sz="2800" dirty="0" smtClean="0"/>
              <a:t>in </a:t>
            </a:r>
            <a:r>
              <a:rPr lang="en-US" sz="2800" dirty="0"/>
              <a:t>the relative price of the products they sell.</a:t>
            </a:r>
          </a:p>
          <a:p>
            <a:r>
              <a:rPr lang="en-US" sz="3200" dirty="0"/>
              <a:t>If P rises above </a:t>
            </a:r>
            <a:r>
              <a:rPr lang="en-US" sz="3200" dirty="0" smtClean="0"/>
              <a:t>P</a:t>
            </a:r>
            <a:r>
              <a:rPr lang="en-US" sz="3200" baseline="-25000" dirty="0" smtClean="0"/>
              <a:t>E</a:t>
            </a:r>
            <a:endParaRPr lang="en-US" sz="3200" dirty="0" smtClean="0"/>
          </a:p>
          <a:p>
            <a:pPr lvl="1"/>
            <a:r>
              <a:rPr lang="en-US" sz="2800" dirty="0" smtClean="0"/>
              <a:t>A </a:t>
            </a:r>
            <a:r>
              <a:rPr lang="en-US" sz="2800" dirty="0"/>
              <a:t>firm sees its price rise before realizing all prices are rising. </a:t>
            </a:r>
          </a:p>
          <a:p>
            <a:pPr lvl="2"/>
            <a:r>
              <a:rPr lang="en-US" dirty="0" smtClean="0"/>
              <a:t>The </a:t>
            </a:r>
            <a:r>
              <a:rPr lang="en-US" dirty="0"/>
              <a:t>firm may believe its relative price </a:t>
            </a:r>
            <a:r>
              <a:rPr lang="en-US" dirty="0" smtClean="0"/>
              <a:t>is rising</a:t>
            </a:r>
            <a:r>
              <a:rPr lang="en-US" dirty="0"/>
              <a:t>, </a:t>
            </a:r>
            <a:r>
              <a:rPr lang="en-US" dirty="0" smtClean="0"/>
              <a:t>and </a:t>
            </a:r>
            <a:r>
              <a:rPr lang="en-US" dirty="0"/>
              <a:t>may increase output and employment.  </a:t>
            </a:r>
          </a:p>
          <a:p>
            <a:pPr marL="0" indent="0">
              <a:buNone/>
            </a:pPr>
            <a:r>
              <a:rPr lang="en-US" sz="3000" i="1" dirty="0">
                <a:solidFill>
                  <a:srgbClr val="C00000"/>
                </a:solidFill>
                <a:latin typeface="Cambria" panose="02040503050406030204" pitchFamily="18" charset="0"/>
              </a:rPr>
              <a:t>So, an increase in P can cause an increase in Y, </a:t>
            </a:r>
            <a:r>
              <a:rPr lang="en-US" sz="3000" i="1" dirty="0" smtClean="0">
                <a:solidFill>
                  <a:srgbClr val="C00000"/>
                </a:solidFill>
                <a:latin typeface="Cambria" panose="02040503050406030204" pitchFamily="18" charset="0"/>
              </a:rPr>
              <a:t>making </a:t>
            </a:r>
            <a:r>
              <a:rPr lang="en-US" sz="3000" i="1" dirty="0">
                <a:solidFill>
                  <a:srgbClr val="C00000"/>
                </a:solidFill>
                <a:latin typeface="Cambria" panose="02040503050406030204" pitchFamily="18" charset="0"/>
              </a:rPr>
              <a:t>the SRAS curve upward-sloping. </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0458760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3 Theories Have in Common:</a:t>
            </a:r>
          </a:p>
        </p:txBody>
      </p:sp>
      <p:sp>
        <p:nvSpPr>
          <p:cNvPr id="3" name="Content Placeholder 2"/>
          <p:cNvSpPr>
            <a:spLocks noGrp="1"/>
          </p:cNvSpPr>
          <p:nvPr>
            <p:ph idx="1"/>
          </p:nvPr>
        </p:nvSpPr>
        <p:spPr/>
        <p:txBody>
          <a:bodyPr/>
          <a:lstStyle/>
          <a:p>
            <a:r>
              <a:rPr lang="en-US" dirty="0"/>
              <a:t>In all 3 theories, </a:t>
            </a:r>
            <a:r>
              <a:rPr lang="en-US" b="1" i="1" dirty="0"/>
              <a:t>Y</a:t>
            </a:r>
            <a:r>
              <a:rPr lang="en-US" dirty="0"/>
              <a:t> deviates from </a:t>
            </a:r>
            <a:r>
              <a:rPr lang="en-US" b="1" i="1" dirty="0"/>
              <a:t>Y</a:t>
            </a:r>
            <a:r>
              <a:rPr lang="en-US" b="1" baseline="-25000" dirty="0"/>
              <a:t>N</a:t>
            </a:r>
            <a:r>
              <a:rPr lang="en-US" dirty="0"/>
              <a:t>  when </a:t>
            </a:r>
            <a:br>
              <a:rPr lang="en-US" dirty="0"/>
            </a:br>
            <a:r>
              <a:rPr lang="en-US" b="1" i="1" dirty="0"/>
              <a:t>P</a:t>
            </a:r>
            <a:r>
              <a:rPr lang="en-US" b="1" dirty="0"/>
              <a:t> </a:t>
            </a:r>
            <a:r>
              <a:rPr lang="en-US" dirty="0"/>
              <a:t>deviates from </a:t>
            </a:r>
            <a:r>
              <a:rPr lang="en-US" b="1" i="1" dirty="0"/>
              <a:t>P</a:t>
            </a:r>
            <a:r>
              <a:rPr lang="en-US" b="1" baseline="-25000" dirty="0"/>
              <a:t>E</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Rectangle 5"/>
          <p:cNvSpPr>
            <a:spLocks noChangeArrowheads="1"/>
          </p:cNvSpPr>
          <p:nvPr/>
        </p:nvSpPr>
        <p:spPr bwMode="auto">
          <a:xfrm>
            <a:off x="2297113" y="2060575"/>
            <a:ext cx="44370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200" b="1" i="1" dirty="0">
                <a:latin typeface="Arial"/>
                <a:cs typeface="Arial"/>
              </a:rPr>
              <a:t>Y</a:t>
            </a:r>
            <a:r>
              <a:rPr lang="en-US" sz="3200" dirty="0">
                <a:latin typeface="Arial"/>
                <a:cs typeface="Arial"/>
              </a:rPr>
              <a:t>  =  </a:t>
            </a:r>
            <a:r>
              <a:rPr lang="en-US" sz="3200" b="1" i="1" dirty="0">
                <a:latin typeface="Arial"/>
                <a:cs typeface="Arial"/>
              </a:rPr>
              <a:t>Y</a:t>
            </a:r>
            <a:r>
              <a:rPr lang="en-US" sz="3200" b="1" baseline="-25000" dirty="0">
                <a:latin typeface="Arial"/>
                <a:cs typeface="Arial"/>
              </a:rPr>
              <a:t>N</a:t>
            </a:r>
            <a:r>
              <a:rPr lang="en-US" sz="3200" dirty="0">
                <a:latin typeface="Arial"/>
                <a:cs typeface="Arial"/>
              </a:rPr>
              <a:t>  +  </a:t>
            </a:r>
            <a:r>
              <a:rPr lang="en-US" sz="3200" b="1" i="1" dirty="0">
                <a:latin typeface="Times New Roman" pitchFamily="18" charset="0"/>
                <a:cs typeface="Arial" charset="0"/>
              </a:rPr>
              <a:t>a</a:t>
            </a:r>
            <a:r>
              <a:rPr lang="en-US" sz="1200" dirty="0">
                <a:latin typeface="Arial"/>
                <a:cs typeface="Arial"/>
              </a:rPr>
              <a:t> </a:t>
            </a:r>
            <a:r>
              <a:rPr lang="en-US" sz="3200" dirty="0">
                <a:latin typeface="Arial"/>
                <a:cs typeface="Arial"/>
              </a:rPr>
              <a:t>(</a:t>
            </a:r>
            <a:r>
              <a:rPr lang="en-US" sz="3200" b="1" i="1" dirty="0">
                <a:latin typeface="Arial"/>
                <a:cs typeface="Arial"/>
              </a:rPr>
              <a:t>P</a:t>
            </a:r>
            <a:r>
              <a:rPr lang="en-US" sz="3200" b="1" dirty="0">
                <a:latin typeface="Arial"/>
                <a:cs typeface="Arial"/>
              </a:rPr>
              <a:t>  </a:t>
            </a:r>
            <a:r>
              <a:rPr lang="en-US" sz="3200" dirty="0">
                <a:latin typeface="Arial"/>
                <a:cs typeface="Arial"/>
              </a:rPr>
              <a:t>–  </a:t>
            </a:r>
            <a:r>
              <a:rPr lang="en-US" sz="3200" b="1" i="1" dirty="0">
                <a:latin typeface="Arial"/>
                <a:cs typeface="Arial"/>
              </a:rPr>
              <a:t>P</a:t>
            </a:r>
            <a:r>
              <a:rPr lang="en-US" sz="3200" b="1" baseline="-25000" dirty="0">
                <a:latin typeface="Arial"/>
                <a:cs typeface="Arial"/>
              </a:rPr>
              <a:t>E</a:t>
            </a:r>
            <a:r>
              <a:rPr lang="en-US" sz="3200" dirty="0">
                <a:latin typeface="Arial"/>
                <a:cs typeface="Arial"/>
              </a:rPr>
              <a:t>)</a:t>
            </a:r>
          </a:p>
        </p:txBody>
      </p:sp>
      <p:grpSp>
        <p:nvGrpSpPr>
          <p:cNvPr id="7" name="Group 17"/>
          <p:cNvGrpSpPr>
            <a:grpSpLocks/>
          </p:cNvGrpSpPr>
          <p:nvPr/>
        </p:nvGrpSpPr>
        <p:grpSpPr bwMode="auto">
          <a:xfrm>
            <a:off x="554038" y="2563813"/>
            <a:ext cx="1865312" cy="642937"/>
            <a:chOff x="335" y="1594"/>
            <a:chExt cx="1175" cy="405"/>
          </a:xfrm>
        </p:grpSpPr>
        <p:sp>
          <p:nvSpPr>
            <p:cNvPr id="8" name="Line 12"/>
            <p:cNvSpPr>
              <a:spLocks noChangeShapeType="1"/>
            </p:cNvSpPr>
            <p:nvPr/>
          </p:nvSpPr>
          <p:spPr bwMode="auto">
            <a:xfrm flipV="1">
              <a:off x="1103" y="1594"/>
              <a:ext cx="407"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 Box 6"/>
            <p:cNvSpPr txBox="1">
              <a:spLocks noChangeArrowheads="1"/>
            </p:cNvSpPr>
            <p:nvPr/>
          </p:nvSpPr>
          <p:spPr bwMode="auto">
            <a:xfrm>
              <a:off x="335" y="1701"/>
              <a:ext cx="780" cy="29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Output</a:t>
              </a:r>
            </a:p>
          </p:txBody>
        </p:sp>
      </p:grpSp>
      <p:grpSp>
        <p:nvGrpSpPr>
          <p:cNvPr id="10" name="Group 18"/>
          <p:cNvGrpSpPr>
            <a:grpSpLocks/>
          </p:cNvGrpSpPr>
          <p:nvPr/>
        </p:nvGrpSpPr>
        <p:grpSpPr bwMode="auto">
          <a:xfrm>
            <a:off x="738188" y="2676525"/>
            <a:ext cx="2863850" cy="2044700"/>
            <a:chOff x="451" y="1665"/>
            <a:chExt cx="1804" cy="1288"/>
          </a:xfrm>
        </p:grpSpPr>
        <p:sp>
          <p:nvSpPr>
            <p:cNvPr id="11" name="Line 13"/>
            <p:cNvSpPr>
              <a:spLocks noChangeShapeType="1"/>
            </p:cNvSpPr>
            <p:nvPr/>
          </p:nvSpPr>
          <p:spPr bwMode="auto">
            <a:xfrm flipV="1">
              <a:off x="1413" y="1665"/>
              <a:ext cx="842" cy="7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51" y="2175"/>
              <a:ext cx="1221" cy="77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Natural rate of output (long-run)</a:t>
              </a:r>
            </a:p>
          </p:txBody>
        </p:sp>
      </p:grpSp>
      <p:grpSp>
        <p:nvGrpSpPr>
          <p:cNvPr id="13" name="Group 19"/>
          <p:cNvGrpSpPr>
            <a:grpSpLocks/>
          </p:cNvGrpSpPr>
          <p:nvPr/>
        </p:nvGrpSpPr>
        <p:grpSpPr bwMode="auto">
          <a:xfrm>
            <a:off x="3070225" y="2698750"/>
            <a:ext cx="2227263" cy="3444875"/>
            <a:chOff x="1920" y="1679"/>
            <a:chExt cx="1403" cy="2170"/>
          </a:xfrm>
        </p:grpSpPr>
        <p:sp>
          <p:nvSpPr>
            <p:cNvPr id="14" name="Line 14"/>
            <p:cNvSpPr>
              <a:spLocks noChangeShapeType="1"/>
            </p:cNvSpPr>
            <p:nvPr/>
          </p:nvSpPr>
          <p:spPr bwMode="auto">
            <a:xfrm flipH="1">
              <a:off x="2732" y="1679"/>
              <a:ext cx="183" cy="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8"/>
            <p:cNvSpPr txBox="1">
              <a:spLocks noChangeArrowheads="1"/>
            </p:cNvSpPr>
            <p:nvPr/>
          </p:nvSpPr>
          <p:spPr bwMode="auto">
            <a:xfrm>
              <a:off x="1920" y="2284"/>
              <a:ext cx="1403" cy="156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9144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200" b="1" i="1" dirty="0">
                  <a:latin typeface="Times New Roman" pitchFamily="18" charset="0"/>
                  <a:cs typeface="Arial" charset="0"/>
                </a:rPr>
                <a:t>a</a:t>
              </a:r>
              <a:r>
                <a:rPr lang="en-US" sz="2500" dirty="0">
                  <a:cs typeface="Arial" charset="0"/>
                </a:rPr>
                <a:t> &gt; 0, measures how much </a:t>
              </a:r>
              <a:r>
                <a:rPr lang="en-US" sz="2500" b="1" i="1" dirty="0">
                  <a:cs typeface="Arial" charset="0"/>
                </a:rPr>
                <a:t>Y</a:t>
              </a:r>
              <a:r>
                <a:rPr lang="en-US" sz="2500" dirty="0">
                  <a:cs typeface="Arial" charset="0"/>
                </a:rPr>
                <a:t> responds to unexpected changes in </a:t>
              </a:r>
              <a:r>
                <a:rPr lang="en-US" sz="2500" b="1" i="1" dirty="0">
                  <a:cs typeface="Arial" charset="0"/>
                </a:rPr>
                <a:t>P</a:t>
              </a:r>
            </a:p>
          </p:txBody>
        </p:sp>
      </p:grpSp>
      <p:grpSp>
        <p:nvGrpSpPr>
          <p:cNvPr id="16" name="Group 20"/>
          <p:cNvGrpSpPr>
            <a:grpSpLocks/>
          </p:cNvGrpSpPr>
          <p:nvPr/>
        </p:nvGrpSpPr>
        <p:grpSpPr bwMode="auto">
          <a:xfrm>
            <a:off x="5129213" y="2665413"/>
            <a:ext cx="2181225" cy="2152650"/>
            <a:chOff x="3217" y="1658"/>
            <a:chExt cx="1374" cy="1356"/>
          </a:xfrm>
        </p:grpSpPr>
        <p:sp>
          <p:nvSpPr>
            <p:cNvPr id="17" name="Line 15"/>
            <p:cNvSpPr>
              <a:spLocks noChangeShapeType="1"/>
            </p:cNvSpPr>
            <p:nvPr/>
          </p:nvSpPr>
          <p:spPr bwMode="auto">
            <a:xfrm flipH="1" flipV="1">
              <a:off x="3217" y="1658"/>
              <a:ext cx="589" cy="9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3529" y="2476"/>
              <a:ext cx="1062" cy="5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Actual price level</a:t>
              </a:r>
            </a:p>
          </p:txBody>
        </p:sp>
      </p:grpSp>
      <p:grpSp>
        <p:nvGrpSpPr>
          <p:cNvPr id="19" name="Group 21"/>
          <p:cNvGrpSpPr>
            <a:grpSpLocks/>
          </p:cNvGrpSpPr>
          <p:nvPr/>
        </p:nvGrpSpPr>
        <p:grpSpPr bwMode="auto">
          <a:xfrm>
            <a:off x="6145213" y="2698750"/>
            <a:ext cx="2243137" cy="1036638"/>
            <a:chOff x="3857" y="1679"/>
            <a:chExt cx="1413" cy="653"/>
          </a:xfrm>
        </p:grpSpPr>
        <p:sp>
          <p:nvSpPr>
            <p:cNvPr id="20" name="Line 16"/>
            <p:cNvSpPr>
              <a:spLocks noChangeShapeType="1"/>
            </p:cNvSpPr>
            <p:nvPr/>
          </p:nvSpPr>
          <p:spPr bwMode="auto">
            <a:xfrm flipH="1" flipV="1">
              <a:off x="3857" y="1679"/>
              <a:ext cx="316" cy="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Text Box 11"/>
            <p:cNvSpPr txBox="1">
              <a:spLocks noChangeArrowheads="1"/>
            </p:cNvSpPr>
            <p:nvPr/>
          </p:nvSpPr>
          <p:spPr bwMode="auto">
            <a:xfrm>
              <a:off x="4159" y="1794"/>
              <a:ext cx="1111" cy="5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Expected price level</a:t>
              </a:r>
            </a:p>
          </p:txBody>
        </p:sp>
      </p:grpSp>
    </p:spTree>
    <p:extLst>
      <p:ext uri="{BB962C8B-B14F-4D97-AF65-F5344CB8AC3E}">
        <p14:creationId xmlns:p14="http://schemas.microsoft.com/office/powerpoint/2010/main" val="907183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down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z="2800" dirty="0" smtClean="0"/>
              <a:t>What the 3 Theories Have in Common:</a:t>
            </a:r>
          </a:p>
        </p:txBody>
      </p:sp>
      <p:grpSp>
        <p:nvGrpSpPr>
          <p:cNvPr id="2" name="Group 4"/>
          <p:cNvGrpSpPr>
            <a:grpSpLocks/>
          </p:cNvGrpSpPr>
          <p:nvPr/>
        </p:nvGrpSpPr>
        <p:grpSpPr bwMode="auto">
          <a:xfrm>
            <a:off x="4106863" y="1254125"/>
            <a:ext cx="4422775" cy="4111953"/>
            <a:chOff x="2579" y="785"/>
            <a:chExt cx="2786" cy="2423"/>
          </a:xfrm>
        </p:grpSpPr>
        <p:grpSp>
          <p:nvGrpSpPr>
            <p:cNvPr id="46115" name="Group 5"/>
            <p:cNvGrpSpPr>
              <a:grpSpLocks/>
            </p:cNvGrpSpPr>
            <p:nvPr/>
          </p:nvGrpSpPr>
          <p:grpSpPr bwMode="auto">
            <a:xfrm>
              <a:off x="2697" y="1037"/>
              <a:ext cx="2409" cy="2049"/>
              <a:chOff x="1098" y="1361"/>
              <a:chExt cx="2116" cy="2027"/>
            </a:xfrm>
          </p:grpSpPr>
          <p:sp>
            <p:nvSpPr>
              <p:cNvPr id="4611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1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46116" name="Text Box 8"/>
            <p:cNvSpPr txBox="1">
              <a:spLocks noChangeArrowheads="1"/>
            </p:cNvSpPr>
            <p:nvPr/>
          </p:nvSpPr>
          <p:spPr bwMode="auto">
            <a:xfrm>
              <a:off x="2579" y="785"/>
              <a:ext cx="2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p>
          </p:txBody>
        </p:sp>
        <p:sp>
          <p:nvSpPr>
            <p:cNvPr id="46117" name="Text Box 9"/>
            <p:cNvSpPr txBox="1">
              <a:spLocks noChangeArrowheads="1"/>
            </p:cNvSpPr>
            <p:nvPr/>
          </p:nvSpPr>
          <p:spPr bwMode="auto">
            <a:xfrm>
              <a:off x="5075" y="2936"/>
              <a:ext cx="29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p>
          </p:txBody>
        </p:sp>
      </p:grpSp>
      <p:grpSp>
        <p:nvGrpSpPr>
          <p:cNvPr id="4" name="Group 10"/>
          <p:cNvGrpSpPr>
            <a:grpSpLocks/>
          </p:cNvGrpSpPr>
          <p:nvPr/>
        </p:nvGrpSpPr>
        <p:grpSpPr bwMode="auto">
          <a:xfrm>
            <a:off x="4881563" y="2033587"/>
            <a:ext cx="3379787" cy="2568575"/>
            <a:chOff x="3067" y="1234"/>
            <a:chExt cx="2129" cy="1618"/>
          </a:xfrm>
        </p:grpSpPr>
        <p:sp>
          <p:nvSpPr>
            <p:cNvPr id="46113" name="Line 11"/>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14" name="Text Box 12"/>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SRAS</a:t>
              </a:r>
              <a:endParaRPr lang="en-US" sz="2400" i="1" baseline="-25000">
                <a:latin typeface="Arial"/>
                <a:cs typeface="Arial"/>
              </a:endParaRPr>
            </a:p>
          </p:txBody>
        </p:sp>
      </p:grpSp>
      <p:grpSp>
        <p:nvGrpSpPr>
          <p:cNvPr id="5" name="Group 39"/>
          <p:cNvGrpSpPr>
            <a:grpSpLocks/>
          </p:cNvGrpSpPr>
          <p:nvPr/>
        </p:nvGrpSpPr>
        <p:grpSpPr bwMode="auto">
          <a:xfrm>
            <a:off x="6005513" y="1714500"/>
            <a:ext cx="488950" cy="3852863"/>
            <a:chOff x="3775" y="1033"/>
            <a:chExt cx="308" cy="2427"/>
          </a:xfrm>
        </p:grpSpPr>
        <p:sp>
          <p:nvSpPr>
            <p:cNvPr id="46111" name="Line 14"/>
            <p:cNvSpPr>
              <a:spLocks noChangeShapeType="1"/>
            </p:cNvSpPr>
            <p:nvPr/>
          </p:nvSpPr>
          <p:spPr bwMode="auto">
            <a:xfrm rot="16200000" flipH="1">
              <a:off x="2824" y="2115"/>
              <a:ext cx="2167" cy="3"/>
            </a:xfrm>
            <a:prstGeom prst="line">
              <a:avLst/>
            </a:prstGeom>
            <a:noFill/>
            <a:ln w="19050">
              <a:solidFill>
                <a:srgbClr val="DE8400"/>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12" name="Text Box 18"/>
            <p:cNvSpPr txBox="1">
              <a:spLocks noChangeArrowheads="1"/>
            </p:cNvSpPr>
            <p:nvPr/>
          </p:nvSpPr>
          <p:spPr bwMode="auto">
            <a:xfrm>
              <a:off x="3775" y="3227"/>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r>
                <a:rPr lang="en-US" sz="2400" b="1" baseline="-25000">
                  <a:latin typeface="Arial"/>
                  <a:cs typeface="Arial"/>
                </a:rPr>
                <a:t>N</a:t>
              </a:r>
            </a:p>
          </p:txBody>
        </p:sp>
      </p:grpSp>
      <p:grpSp>
        <p:nvGrpSpPr>
          <p:cNvPr id="6" name="Group 50"/>
          <p:cNvGrpSpPr>
            <a:grpSpLocks/>
          </p:cNvGrpSpPr>
          <p:nvPr/>
        </p:nvGrpSpPr>
        <p:grpSpPr bwMode="auto">
          <a:xfrm>
            <a:off x="1603375" y="1744662"/>
            <a:ext cx="2560638" cy="1489075"/>
            <a:chOff x="1002" y="1052"/>
            <a:chExt cx="1613" cy="938"/>
          </a:xfrm>
        </p:grpSpPr>
        <p:sp>
          <p:nvSpPr>
            <p:cNvPr id="46109" name="AutoShape 22"/>
            <p:cNvSpPr>
              <a:spLocks/>
            </p:cNvSpPr>
            <p:nvPr/>
          </p:nvSpPr>
          <p:spPr bwMode="auto">
            <a:xfrm>
              <a:off x="2400" y="1052"/>
              <a:ext cx="215" cy="938"/>
            </a:xfrm>
            <a:prstGeom prst="leftBrace">
              <a:avLst>
                <a:gd name="adj1" fmla="val 4233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sp>
          <p:nvSpPr>
            <p:cNvPr id="46110" name="Rectangle 23"/>
            <p:cNvSpPr>
              <a:spLocks noChangeArrowheads="1"/>
            </p:cNvSpPr>
            <p:nvPr/>
          </p:nvSpPr>
          <p:spPr bwMode="auto">
            <a:xfrm>
              <a:off x="1002" y="1324"/>
              <a:ext cx="1390" cy="35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When </a:t>
              </a:r>
              <a:r>
                <a:rPr lang="en-US" sz="2500" b="1" i="1" dirty="0">
                  <a:latin typeface="Arial"/>
                  <a:cs typeface="Arial"/>
                </a:rPr>
                <a:t>P</a:t>
              </a:r>
              <a:r>
                <a:rPr lang="en-US" sz="2500" dirty="0">
                  <a:latin typeface="Arial"/>
                  <a:cs typeface="Arial"/>
                </a:rPr>
                <a:t> &gt; </a:t>
              </a:r>
              <a:r>
                <a:rPr lang="en-US" sz="2400" b="1" i="1" dirty="0">
                  <a:latin typeface="Arial"/>
                  <a:cs typeface="Arial"/>
                </a:rPr>
                <a:t>P</a:t>
              </a:r>
              <a:r>
                <a:rPr lang="en-US" sz="2400" b="1" baseline="-25000" dirty="0">
                  <a:latin typeface="Arial"/>
                  <a:cs typeface="Arial"/>
                </a:rPr>
                <a:t>E</a:t>
              </a:r>
            </a:p>
          </p:txBody>
        </p:sp>
      </p:grpSp>
      <p:grpSp>
        <p:nvGrpSpPr>
          <p:cNvPr id="7" name="Group 38"/>
          <p:cNvGrpSpPr>
            <a:grpSpLocks/>
          </p:cNvGrpSpPr>
          <p:nvPr/>
        </p:nvGrpSpPr>
        <p:grpSpPr bwMode="auto">
          <a:xfrm>
            <a:off x="6357938" y="5267325"/>
            <a:ext cx="1765300" cy="949325"/>
            <a:chOff x="3997" y="3271"/>
            <a:chExt cx="1112" cy="598"/>
          </a:xfrm>
        </p:grpSpPr>
        <p:sp>
          <p:nvSpPr>
            <p:cNvPr id="46107" name="Rectangle 26"/>
            <p:cNvSpPr>
              <a:spLocks noChangeArrowheads="1"/>
            </p:cNvSpPr>
            <p:nvPr/>
          </p:nvSpPr>
          <p:spPr bwMode="auto">
            <a:xfrm>
              <a:off x="4207" y="3536"/>
              <a:ext cx="700" cy="3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b="1" i="1" dirty="0">
                  <a:latin typeface="Arial"/>
                  <a:cs typeface="Arial"/>
                </a:rPr>
                <a:t>Y</a:t>
              </a:r>
              <a:r>
                <a:rPr lang="en-US" sz="2500" dirty="0">
                  <a:latin typeface="Arial"/>
                  <a:cs typeface="Arial"/>
                </a:rPr>
                <a:t> &gt; </a:t>
              </a:r>
              <a:r>
                <a:rPr lang="en-US" sz="2400" b="1" i="1" dirty="0">
                  <a:latin typeface="Arial"/>
                  <a:cs typeface="Arial"/>
                </a:rPr>
                <a:t>Y</a:t>
              </a:r>
              <a:r>
                <a:rPr lang="en-US" sz="2400" b="1" baseline="-25000" dirty="0">
                  <a:latin typeface="Arial"/>
                  <a:cs typeface="Arial"/>
                </a:rPr>
                <a:t>N</a:t>
              </a:r>
            </a:p>
          </p:txBody>
        </p:sp>
        <p:sp>
          <p:nvSpPr>
            <p:cNvPr id="46108" name="AutoShape 27"/>
            <p:cNvSpPr>
              <a:spLocks/>
            </p:cNvSpPr>
            <p:nvPr/>
          </p:nvSpPr>
          <p:spPr bwMode="auto">
            <a:xfrm rot="-5400000">
              <a:off x="4445" y="2823"/>
              <a:ext cx="215" cy="1112"/>
            </a:xfrm>
            <a:prstGeom prst="leftBrace">
              <a:avLst>
                <a:gd name="adj1" fmla="val 5018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grpSp>
        <p:nvGrpSpPr>
          <p:cNvPr id="8" name="Group 51"/>
          <p:cNvGrpSpPr>
            <a:grpSpLocks/>
          </p:cNvGrpSpPr>
          <p:nvPr/>
        </p:nvGrpSpPr>
        <p:grpSpPr bwMode="auto">
          <a:xfrm>
            <a:off x="1566863" y="3608387"/>
            <a:ext cx="2560637" cy="1489075"/>
            <a:chOff x="979" y="2226"/>
            <a:chExt cx="1613" cy="938"/>
          </a:xfrm>
        </p:grpSpPr>
        <p:sp>
          <p:nvSpPr>
            <p:cNvPr id="46105" name="AutoShape 28"/>
            <p:cNvSpPr>
              <a:spLocks/>
            </p:cNvSpPr>
            <p:nvPr/>
          </p:nvSpPr>
          <p:spPr bwMode="auto">
            <a:xfrm>
              <a:off x="2377" y="2226"/>
              <a:ext cx="215" cy="938"/>
            </a:xfrm>
            <a:prstGeom prst="leftBrace">
              <a:avLst>
                <a:gd name="adj1" fmla="val 4233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sp>
          <p:nvSpPr>
            <p:cNvPr id="46106" name="Rectangle 29"/>
            <p:cNvSpPr>
              <a:spLocks noChangeArrowheads="1"/>
            </p:cNvSpPr>
            <p:nvPr/>
          </p:nvSpPr>
          <p:spPr bwMode="auto">
            <a:xfrm>
              <a:off x="979" y="2511"/>
              <a:ext cx="1376" cy="35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When </a:t>
              </a:r>
              <a:r>
                <a:rPr lang="en-US" sz="2500" b="1" i="1">
                  <a:latin typeface="Arial"/>
                  <a:cs typeface="Arial"/>
                </a:rPr>
                <a:t>P</a:t>
              </a:r>
              <a:r>
                <a:rPr lang="en-US" sz="2500">
                  <a:latin typeface="Arial"/>
                  <a:cs typeface="Arial"/>
                </a:rPr>
                <a:t> &lt; </a:t>
              </a:r>
              <a:r>
                <a:rPr lang="en-US" sz="2400" b="1" i="1">
                  <a:latin typeface="Arial"/>
                  <a:cs typeface="Arial"/>
                </a:rPr>
                <a:t>P</a:t>
              </a:r>
              <a:r>
                <a:rPr lang="en-US" sz="2400" b="1" baseline="-25000">
                  <a:latin typeface="Arial"/>
                  <a:cs typeface="Arial"/>
                </a:rPr>
                <a:t>E</a:t>
              </a:r>
            </a:p>
          </p:txBody>
        </p:sp>
      </p:grpSp>
      <p:grpSp>
        <p:nvGrpSpPr>
          <p:cNvPr id="9" name="Group 37"/>
          <p:cNvGrpSpPr>
            <a:grpSpLocks/>
          </p:cNvGrpSpPr>
          <p:nvPr/>
        </p:nvGrpSpPr>
        <p:grpSpPr bwMode="auto">
          <a:xfrm>
            <a:off x="4319588" y="5272087"/>
            <a:ext cx="1744662" cy="941388"/>
            <a:chOff x="2713" y="3274"/>
            <a:chExt cx="1099" cy="593"/>
          </a:xfrm>
        </p:grpSpPr>
        <p:sp>
          <p:nvSpPr>
            <p:cNvPr id="46103" name="Rectangle 30"/>
            <p:cNvSpPr>
              <a:spLocks noChangeArrowheads="1"/>
            </p:cNvSpPr>
            <p:nvPr/>
          </p:nvSpPr>
          <p:spPr bwMode="auto">
            <a:xfrm>
              <a:off x="2910" y="3534"/>
              <a:ext cx="700" cy="33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b="1" i="1">
                  <a:latin typeface="Arial"/>
                  <a:cs typeface="Arial"/>
                </a:rPr>
                <a:t>Y</a:t>
              </a:r>
              <a:r>
                <a:rPr lang="en-US" sz="2500">
                  <a:latin typeface="Arial"/>
                  <a:cs typeface="Arial"/>
                </a:rPr>
                <a:t> &lt; </a:t>
              </a:r>
              <a:r>
                <a:rPr lang="en-US" sz="2400" b="1" i="1">
                  <a:latin typeface="Arial"/>
                  <a:cs typeface="Arial"/>
                </a:rPr>
                <a:t>Y</a:t>
              </a:r>
              <a:r>
                <a:rPr lang="en-US" sz="2400" b="1" baseline="-25000">
                  <a:latin typeface="Arial"/>
                  <a:cs typeface="Arial"/>
                </a:rPr>
                <a:t>N</a:t>
              </a:r>
            </a:p>
          </p:txBody>
        </p:sp>
        <p:sp>
          <p:nvSpPr>
            <p:cNvPr id="46104" name="AutoShape 31"/>
            <p:cNvSpPr>
              <a:spLocks/>
            </p:cNvSpPr>
            <p:nvPr/>
          </p:nvSpPr>
          <p:spPr bwMode="auto">
            <a:xfrm rot="-5400000">
              <a:off x="3155" y="2832"/>
              <a:ext cx="215" cy="1099"/>
            </a:xfrm>
            <a:prstGeom prst="leftBrace">
              <a:avLst>
                <a:gd name="adj1" fmla="val 4960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grpSp>
        <p:nvGrpSpPr>
          <p:cNvPr id="10" name="Group 40"/>
          <p:cNvGrpSpPr>
            <a:grpSpLocks/>
          </p:cNvGrpSpPr>
          <p:nvPr/>
        </p:nvGrpSpPr>
        <p:grpSpPr bwMode="auto">
          <a:xfrm>
            <a:off x="3771900" y="3189291"/>
            <a:ext cx="2509838" cy="369888"/>
            <a:chOff x="2368" y="1962"/>
            <a:chExt cx="1581" cy="233"/>
          </a:xfrm>
        </p:grpSpPr>
        <p:sp>
          <p:nvSpPr>
            <p:cNvPr id="46100" name="Line 19"/>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01" name="Text Box 20"/>
            <p:cNvSpPr txBox="1">
              <a:spLocks noChangeArrowheads="1"/>
            </p:cNvSpPr>
            <p:nvPr/>
          </p:nvSpPr>
          <p:spPr bwMode="auto">
            <a:xfrm>
              <a:off x="2368" y="1962"/>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E</a:t>
              </a:r>
            </a:p>
          </p:txBody>
        </p:sp>
        <p:sp>
          <p:nvSpPr>
            <p:cNvPr id="46102" name="Oval 33"/>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grpSp>
        <p:nvGrpSpPr>
          <p:cNvPr id="11" name="Group 42"/>
          <p:cNvGrpSpPr>
            <a:grpSpLocks/>
          </p:cNvGrpSpPr>
          <p:nvPr/>
        </p:nvGrpSpPr>
        <p:grpSpPr bwMode="auto">
          <a:xfrm>
            <a:off x="522288" y="2954337"/>
            <a:ext cx="3227387" cy="863600"/>
            <a:chOff x="321" y="1814"/>
            <a:chExt cx="2033" cy="544"/>
          </a:xfrm>
        </p:grpSpPr>
        <p:sp>
          <p:nvSpPr>
            <p:cNvPr id="46098" name="Line 21"/>
            <p:cNvSpPr>
              <a:spLocks noChangeShapeType="1"/>
            </p:cNvSpPr>
            <p:nvPr/>
          </p:nvSpPr>
          <p:spPr bwMode="auto">
            <a:xfrm>
              <a:off x="1583" y="2083"/>
              <a:ext cx="771"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6099" name="Text Box 41"/>
            <p:cNvSpPr txBox="1">
              <a:spLocks noChangeArrowheads="1"/>
            </p:cNvSpPr>
            <p:nvPr/>
          </p:nvSpPr>
          <p:spPr bwMode="auto">
            <a:xfrm>
              <a:off x="321" y="1814"/>
              <a:ext cx="1346" cy="544"/>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the expected price level</a:t>
              </a:r>
            </a:p>
          </p:txBody>
        </p:sp>
      </p:grpSp>
      <p:sp>
        <p:nvSpPr>
          <p:cNvPr id="248879" name="Line 47"/>
          <p:cNvSpPr>
            <a:spLocks noChangeShapeType="1"/>
          </p:cNvSpPr>
          <p:nvPr/>
        </p:nvSpPr>
        <p:spPr bwMode="auto">
          <a:xfrm flipV="1">
            <a:off x="6281738" y="2432050"/>
            <a:ext cx="995362" cy="919162"/>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8881" name="Line 49"/>
          <p:cNvSpPr>
            <a:spLocks noChangeShapeType="1"/>
          </p:cNvSpPr>
          <p:nvPr/>
        </p:nvSpPr>
        <p:spPr bwMode="auto">
          <a:xfrm flipV="1">
            <a:off x="4902200" y="3436937"/>
            <a:ext cx="1281113" cy="118903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096" name="FlagCount" hidden="1">
            <a:hlinkClick r:id="rId3" action="ppaction://hlinkfile"/>
          </p:cNvPr>
          <p:cNvSpPr>
            <a:spLocks noChangeArrowheads="1"/>
          </p:cNvSpPr>
          <p:nvPr/>
        </p:nvSpPr>
        <p:spPr bwMode="auto">
          <a:xfrm>
            <a:off x="8267700" y="6604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48885" name="Rectangle 53"/>
          <p:cNvSpPr>
            <a:spLocks noChangeArrowheads="1"/>
          </p:cNvSpPr>
          <p:nvPr/>
        </p:nvSpPr>
        <p:spPr bwMode="auto">
          <a:xfrm>
            <a:off x="360363" y="685800"/>
            <a:ext cx="3652837" cy="70485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nchor="ctr"/>
          <a:lstStyle/>
          <a:p>
            <a:pPr algn="ctr">
              <a:defRPr/>
            </a:pPr>
            <a:r>
              <a:rPr lang="en-US" sz="2800" b="1" i="1" dirty="0">
                <a:latin typeface="Arial"/>
                <a:cs typeface="Arial"/>
              </a:rPr>
              <a:t>Y</a:t>
            </a:r>
            <a:r>
              <a:rPr lang="en-US" sz="2800" dirty="0">
                <a:latin typeface="Arial"/>
                <a:cs typeface="Arial"/>
              </a:rPr>
              <a:t>  = </a:t>
            </a:r>
            <a:r>
              <a:rPr lang="en-US" sz="1000" dirty="0">
                <a:latin typeface="Arial"/>
                <a:cs typeface="Arial"/>
              </a:rPr>
              <a:t> </a:t>
            </a:r>
            <a:r>
              <a:rPr lang="en-US" sz="2800" b="1" i="1" dirty="0">
                <a:latin typeface="Arial"/>
                <a:cs typeface="Arial"/>
              </a:rPr>
              <a:t>Y</a:t>
            </a:r>
            <a:r>
              <a:rPr lang="en-US" sz="2800" b="1" baseline="-25000" dirty="0">
                <a:latin typeface="Arial"/>
                <a:cs typeface="Arial"/>
              </a:rPr>
              <a:t>N</a:t>
            </a:r>
            <a:r>
              <a:rPr lang="en-US" sz="2800" dirty="0">
                <a:latin typeface="Arial"/>
                <a:cs typeface="Arial"/>
              </a:rPr>
              <a:t>  +  </a:t>
            </a:r>
            <a:r>
              <a:rPr lang="en-US" sz="2800" b="1" i="1" dirty="0">
                <a:latin typeface="Times New Roman" pitchFamily="18" charset="0"/>
                <a:cs typeface="Arial" charset="0"/>
              </a:rPr>
              <a:t>a</a:t>
            </a:r>
            <a:r>
              <a:rPr lang="en-US" sz="1000" dirty="0">
                <a:cs typeface="Arial" charset="0"/>
              </a:rPr>
              <a:t> </a:t>
            </a:r>
            <a:r>
              <a:rPr lang="en-US" sz="2800" dirty="0">
                <a:latin typeface="Arial"/>
                <a:cs typeface="Arial"/>
              </a:rPr>
              <a:t>(</a:t>
            </a:r>
            <a:r>
              <a:rPr lang="en-US" sz="2800" b="1" i="1" dirty="0">
                <a:latin typeface="Arial"/>
                <a:cs typeface="Arial"/>
              </a:rPr>
              <a:t>P</a:t>
            </a:r>
            <a:r>
              <a:rPr lang="en-US" sz="2800" b="1" dirty="0">
                <a:latin typeface="Arial"/>
                <a:cs typeface="Arial"/>
              </a:rPr>
              <a:t>  </a:t>
            </a:r>
            <a:r>
              <a:rPr lang="en-US" sz="2800" dirty="0">
                <a:latin typeface="Arial"/>
                <a:cs typeface="Arial"/>
              </a:rPr>
              <a:t>–  </a:t>
            </a:r>
            <a:r>
              <a:rPr lang="en-US" sz="2800" b="1" i="1" dirty="0">
                <a:latin typeface="Arial"/>
                <a:cs typeface="Arial"/>
              </a:rPr>
              <a:t>P</a:t>
            </a:r>
            <a:r>
              <a:rPr lang="en-US" sz="2800" b="1" baseline="-25000" dirty="0">
                <a:latin typeface="Arial"/>
                <a:cs typeface="Arial"/>
              </a:rPr>
              <a:t>E</a:t>
            </a:r>
            <a:r>
              <a:rPr lang="en-US" sz="2800" dirty="0">
                <a:latin typeface="Arial"/>
                <a:cs typeface="Arial"/>
              </a:rPr>
              <a:t>)</a:t>
            </a:r>
          </a:p>
        </p:txBody>
      </p:sp>
      <p:sp>
        <p:nvSpPr>
          <p:cNvPr id="12" name="Footer Placeholder 1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3" name="Slide Number Placeholder 12"/>
          <p:cNvSpPr>
            <a:spLocks noGrp="1"/>
          </p:cNvSpPr>
          <p:nvPr>
            <p:ph type="sldNum" sz="quarter" idx="13"/>
          </p:nvPr>
        </p:nvSpPr>
        <p:spPr/>
        <p:txBody>
          <a:bodyPr/>
          <a:lstStyle/>
          <a:p>
            <a:pPr>
              <a:defRPr/>
            </a:pPr>
            <a:fld id="{2F37425F-5E17-4209-B948-B5CE2119E408}" type="slidenum">
              <a:rPr lang="en-US" smtClean="0"/>
              <a:pPr>
                <a:defRPr/>
              </a:pPr>
              <a:t>42</a:t>
            </a:fld>
            <a:endParaRPr lang="en-US" dirty="0"/>
          </a:p>
        </p:txBody>
      </p:sp>
    </p:spTree>
    <p:extLst>
      <p:ext uri="{BB962C8B-B14F-4D97-AF65-F5344CB8AC3E}">
        <p14:creationId xmlns:p14="http://schemas.microsoft.com/office/powerpoint/2010/main" val="24213469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downLeft)">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8879"/>
                                        </p:tgtEl>
                                        <p:attrNameLst>
                                          <p:attrName>style.visibility</p:attrName>
                                        </p:attrNameLst>
                                      </p:cBhvr>
                                      <p:to>
                                        <p:strVal val="visible"/>
                                      </p:to>
                                    </p:set>
                                    <p:animEffect transition="in" filter="fade">
                                      <p:cBhvr>
                                        <p:cTn id="32" dur="500"/>
                                        <p:tgtEl>
                                          <p:spTgt spid="248879"/>
                                        </p:tgtEl>
                                      </p:cBhvr>
                                    </p:animEffect>
                                  </p:childTnLst>
                                </p:cTn>
                              </p:par>
                              <p:par>
                                <p:cTn id="33" presetID="18" presetClass="entr" presetSubtype="3"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upRight)">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trips(downLeft)">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8881"/>
                                        </p:tgtEl>
                                        <p:attrNameLst>
                                          <p:attrName>style.visibility</p:attrName>
                                        </p:attrNameLst>
                                      </p:cBhvr>
                                      <p:to>
                                        <p:strVal val="visible"/>
                                      </p:to>
                                    </p:set>
                                    <p:animEffect transition="in" filter="fade">
                                      <p:cBhvr>
                                        <p:cTn id="43" dur="500"/>
                                        <p:tgtEl>
                                          <p:spTgt spid="248881"/>
                                        </p:tgtEl>
                                      </p:cBhvr>
                                    </p:animEffect>
                                  </p:childTnLst>
                                </p:cTn>
                              </p:par>
                              <p:par>
                                <p:cTn id="44" presetID="18" presetClass="entr" presetSubtype="3"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strips(upRigh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79" grpId="0" animBg="1"/>
      <p:bldP spid="2488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SRAS</a:t>
            </a:r>
            <a:r>
              <a:rPr lang="en-US" dirty="0"/>
              <a:t> </a:t>
            </a:r>
            <a:r>
              <a:rPr lang="en-US" sz="2400" dirty="0"/>
              <a:t> </a:t>
            </a:r>
            <a:r>
              <a:rPr lang="en-US" dirty="0"/>
              <a:t>and </a:t>
            </a:r>
            <a:r>
              <a:rPr lang="en-US" i="1" dirty="0"/>
              <a:t>LRAS</a:t>
            </a:r>
            <a:endParaRPr lang="en-US" dirty="0"/>
          </a:p>
        </p:txBody>
      </p:sp>
      <p:sp>
        <p:nvSpPr>
          <p:cNvPr id="3" name="Content Placeholder 2"/>
          <p:cNvSpPr>
            <a:spLocks noGrp="1"/>
          </p:cNvSpPr>
          <p:nvPr>
            <p:ph idx="1"/>
          </p:nvPr>
        </p:nvSpPr>
        <p:spPr/>
        <p:txBody>
          <a:bodyPr/>
          <a:lstStyle/>
          <a:p>
            <a:r>
              <a:rPr lang="en-US" dirty="0"/>
              <a:t>The imperfections in these theories are temporary.  Over time, </a:t>
            </a:r>
          </a:p>
          <a:p>
            <a:pPr lvl="1"/>
            <a:r>
              <a:rPr lang="en-US" dirty="0" smtClean="0"/>
              <a:t>Sticky wages and prices become flexible</a:t>
            </a:r>
          </a:p>
          <a:p>
            <a:pPr lvl="1"/>
            <a:r>
              <a:rPr lang="en-US" dirty="0" smtClean="0"/>
              <a:t>Misperceptions </a:t>
            </a:r>
            <a:r>
              <a:rPr lang="en-US" dirty="0"/>
              <a:t>are corrected</a:t>
            </a:r>
          </a:p>
          <a:p>
            <a:r>
              <a:rPr lang="en-US" dirty="0"/>
              <a:t>In the LR, </a:t>
            </a:r>
          </a:p>
          <a:p>
            <a:pPr lvl="1"/>
            <a:r>
              <a:rPr lang="en-US" dirty="0"/>
              <a:t>P</a:t>
            </a:r>
            <a:r>
              <a:rPr lang="en-US" baseline="-25000" dirty="0"/>
              <a:t>E</a:t>
            </a:r>
            <a:r>
              <a:rPr lang="en-US" dirty="0"/>
              <a:t> = P </a:t>
            </a:r>
          </a:p>
          <a:p>
            <a:pPr lvl="1"/>
            <a:r>
              <a:rPr lang="en-US" dirty="0"/>
              <a:t>AS curve is vertical</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0847569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8132" name="Group 41"/>
          <p:cNvGrpSpPr>
            <a:grpSpLocks/>
          </p:cNvGrpSpPr>
          <p:nvPr/>
        </p:nvGrpSpPr>
        <p:grpSpPr bwMode="auto">
          <a:xfrm>
            <a:off x="5637213" y="1931988"/>
            <a:ext cx="1177925" cy="3844925"/>
            <a:chOff x="3536" y="778"/>
            <a:chExt cx="742" cy="2422"/>
          </a:xfrm>
        </p:grpSpPr>
        <p:sp>
          <p:nvSpPr>
            <p:cNvPr id="48151" name="Line 42"/>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2" name="Text Box 43"/>
            <p:cNvSpPr txBox="1">
              <a:spLocks noChangeArrowheads="1"/>
            </p:cNvSpPr>
            <p:nvPr/>
          </p:nvSpPr>
          <p:spPr bwMode="auto">
            <a:xfrm>
              <a:off x="3536" y="778"/>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LRAS</a:t>
              </a:r>
              <a:endParaRPr lang="en-US" sz="2600" i="1" baseline="-25000">
                <a:cs typeface="Arial" charset="0"/>
              </a:endParaRPr>
            </a:p>
          </p:txBody>
        </p:sp>
      </p:grpSp>
      <p:sp>
        <p:nvSpPr>
          <p:cNvPr id="48133" name="Rectangle 2"/>
          <p:cNvSpPr>
            <a:spLocks noGrp="1" noChangeArrowheads="1"/>
          </p:cNvSpPr>
          <p:nvPr>
            <p:ph type="title"/>
          </p:nvPr>
        </p:nvSpPr>
        <p:spPr>
          <a:noFill/>
        </p:spPr>
        <p:txBody>
          <a:bodyPr/>
          <a:lstStyle/>
          <a:p>
            <a:pPr eaLnBrk="1" hangingPunct="1">
              <a:lnSpc>
                <a:spcPct val="110000"/>
              </a:lnSpc>
            </a:pPr>
            <a:r>
              <a:rPr lang="en-US" sz="2800" i="1" dirty="0" smtClean="0"/>
              <a:t>SRAS</a:t>
            </a:r>
            <a:r>
              <a:rPr lang="en-US" sz="2800" dirty="0" smtClean="0"/>
              <a:t>  and </a:t>
            </a:r>
            <a:r>
              <a:rPr lang="en-US" sz="2800" i="1" dirty="0" smtClean="0"/>
              <a:t>LRAS</a:t>
            </a:r>
          </a:p>
        </p:txBody>
      </p:sp>
      <p:sp>
        <p:nvSpPr>
          <p:cNvPr id="48138" name="Rectangle 45"/>
          <p:cNvSpPr>
            <a:spLocks noGrp="1" noChangeArrowheads="1"/>
          </p:cNvSpPr>
          <p:nvPr>
            <p:ph type="body" sz="quarter" idx="12"/>
          </p:nvPr>
        </p:nvSpPr>
        <p:spPr>
          <a:xfrm>
            <a:off x="409630" y="1916222"/>
            <a:ext cx="3365500" cy="2295416"/>
          </a:xfrm>
          <a:noFill/>
          <a:ln>
            <a:solidFill>
              <a:srgbClr val="FF0000"/>
            </a:solidFill>
            <a:miter lim="800000"/>
            <a:headEnd/>
            <a:tailEnd/>
          </a:ln>
        </p:spPr>
        <p:txBody>
          <a:bodyPr/>
          <a:lstStyle/>
          <a:p>
            <a:pPr marL="290513" indent="-290513" eaLnBrk="1" hangingPunct="1">
              <a:lnSpc>
                <a:spcPct val="125000"/>
              </a:lnSpc>
              <a:buFont typeface="Wingdings" pitchFamily="2" charset="2"/>
              <a:buNone/>
            </a:pPr>
            <a:r>
              <a:rPr lang="en-US" sz="2800" dirty="0" smtClean="0"/>
              <a:t>In the long run, </a:t>
            </a:r>
            <a:br>
              <a:rPr lang="en-US" sz="2800" dirty="0" smtClean="0"/>
            </a:br>
            <a:r>
              <a:rPr lang="en-US" sz="2800" b="1" i="1" dirty="0" smtClean="0"/>
              <a:t>P</a:t>
            </a:r>
            <a:r>
              <a:rPr lang="en-US" sz="2800" b="1" baseline="-25000" dirty="0" smtClean="0"/>
              <a:t>E</a:t>
            </a:r>
            <a:r>
              <a:rPr lang="en-US" sz="2800" dirty="0" smtClean="0"/>
              <a:t> = </a:t>
            </a:r>
            <a:r>
              <a:rPr lang="en-US" sz="2800" b="1" i="1" dirty="0" smtClean="0"/>
              <a:t>P</a:t>
            </a:r>
            <a:r>
              <a:rPr lang="en-US" sz="2800" dirty="0" smtClean="0"/>
              <a:t> </a:t>
            </a:r>
          </a:p>
          <a:p>
            <a:pPr marL="290513" indent="-290513" eaLnBrk="1" hangingPunct="1">
              <a:lnSpc>
                <a:spcPct val="125000"/>
              </a:lnSpc>
              <a:spcBef>
                <a:spcPct val="10000"/>
              </a:spcBef>
              <a:buFont typeface="Wingdings" pitchFamily="2" charset="2"/>
              <a:buNone/>
            </a:pPr>
            <a:r>
              <a:rPr lang="en-US" sz="2800" dirty="0" smtClean="0"/>
              <a:t>and </a:t>
            </a:r>
            <a:br>
              <a:rPr lang="en-US" sz="2800" dirty="0" smtClean="0"/>
            </a:br>
            <a:r>
              <a:rPr lang="en-US" sz="2800" b="1" i="1" dirty="0" smtClean="0"/>
              <a:t>Y</a:t>
            </a:r>
            <a:r>
              <a:rPr lang="en-US" sz="2800" dirty="0" smtClean="0"/>
              <a:t> = </a:t>
            </a:r>
            <a:r>
              <a:rPr lang="en-US" sz="2800" b="1" i="1" dirty="0" smtClean="0"/>
              <a:t>Y</a:t>
            </a:r>
            <a:r>
              <a:rPr lang="en-US" sz="2800" b="1" baseline="-25000" dirty="0" smtClean="0"/>
              <a:t>N</a:t>
            </a:r>
            <a:r>
              <a:rPr lang="en-US" sz="2800" dirty="0" smtClean="0"/>
              <a:t>.</a:t>
            </a:r>
          </a:p>
        </p:txBody>
      </p:sp>
      <p:grpSp>
        <p:nvGrpSpPr>
          <p:cNvPr id="48134" name="Group 3"/>
          <p:cNvGrpSpPr>
            <a:grpSpLocks/>
          </p:cNvGrpSpPr>
          <p:nvPr/>
        </p:nvGrpSpPr>
        <p:grpSpPr bwMode="auto">
          <a:xfrm>
            <a:off x="4116388" y="1879600"/>
            <a:ext cx="4422775" cy="4138613"/>
            <a:chOff x="2579" y="785"/>
            <a:chExt cx="2786" cy="2439"/>
          </a:xfrm>
        </p:grpSpPr>
        <p:grpSp>
          <p:nvGrpSpPr>
            <p:cNvPr id="48146" name="Group 4"/>
            <p:cNvGrpSpPr>
              <a:grpSpLocks/>
            </p:cNvGrpSpPr>
            <p:nvPr/>
          </p:nvGrpSpPr>
          <p:grpSpPr bwMode="auto">
            <a:xfrm>
              <a:off x="2697" y="1037"/>
              <a:ext cx="2409" cy="2049"/>
              <a:chOff x="1098" y="1361"/>
              <a:chExt cx="2116" cy="2027"/>
            </a:xfrm>
          </p:grpSpPr>
          <p:sp>
            <p:nvSpPr>
              <p:cNvPr id="48149" name="Line 5"/>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0" name="Line 6"/>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47" name="Text Box 7"/>
            <p:cNvSpPr txBox="1">
              <a:spLocks noChangeArrowheads="1"/>
            </p:cNvSpPr>
            <p:nvPr/>
          </p:nvSpPr>
          <p:spPr bwMode="auto">
            <a:xfrm>
              <a:off x="2579" y="785"/>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p>
          </p:txBody>
        </p:sp>
        <p:sp>
          <p:nvSpPr>
            <p:cNvPr id="48148" name="Text Box 8"/>
            <p:cNvSpPr txBox="1">
              <a:spLocks noChangeArrowheads="1"/>
            </p:cNvSpPr>
            <p:nvPr/>
          </p:nvSpPr>
          <p:spPr bwMode="auto">
            <a:xfrm>
              <a:off x="5075" y="2936"/>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Y</a:t>
              </a:r>
            </a:p>
          </p:txBody>
        </p:sp>
      </p:grpSp>
      <p:grpSp>
        <p:nvGrpSpPr>
          <p:cNvPr id="48135" name="Group 9"/>
          <p:cNvGrpSpPr>
            <a:grpSpLocks/>
          </p:cNvGrpSpPr>
          <p:nvPr/>
        </p:nvGrpSpPr>
        <p:grpSpPr bwMode="auto">
          <a:xfrm>
            <a:off x="4891088" y="2659063"/>
            <a:ext cx="3379787" cy="2568575"/>
            <a:chOff x="3067" y="1234"/>
            <a:chExt cx="2129" cy="1618"/>
          </a:xfrm>
        </p:grpSpPr>
        <p:sp>
          <p:nvSpPr>
            <p:cNvPr id="48144" name="Line 10"/>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Text Box 11"/>
            <p:cNvSpPr txBox="1">
              <a:spLocks noChangeArrowheads="1"/>
            </p:cNvSpPr>
            <p:nvPr/>
          </p:nvSpPr>
          <p:spPr bwMode="auto">
            <a:xfrm>
              <a:off x="4454" y="1234"/>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SRAS</a:t>
              </a:r>
              <a:endParaRPr lang="en-US" sz="2600" i="1" baseline="-25000">
                <a:cs typeface="Arial" charset="0"/>
              </a:endParaRPr>
            </a:p>
          </p:txBody>
        </p:sp>
      </p:grpSp>
      <p:grpSp>
        <p:nvGrpSpPr>
          <p:cNvPr id="48136" name="Group 31"/>
          <p:cNvGrpSpPr>
            <a:grpSpLocks/>
          </p:cNvGrpSpPr>
          <p:nvPr/>
        </p:nvGrpSpPr>
        <p:grpSpPr bwMode="auto">
          <a:xfrm>
            <a:off x="3781425" y="3814763"/>
            <a:ext cx="2509838" cy="396875"/>
            <a:chOff x="2368" y="1962"/>
            <a:chExt cx="1581" cy="250"/>
          </a:xfrm>
        </p:grpSpPr>
        <p:sp>
          <p:nvSpPr>
            <p:cNvPr id="48141" name="Line 32"/>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Text Box 33"/>
            <p:cNvSpPr txBox="1">
              <a:spLocks noChangeArrowheads="1"/>
            </p:cNvSpPr>
            <p:nvPr/>
          </p:nvSpPr>
          <p:spPr bwMode="auto">
            <a:xfrm>
              <a:off x="2368" y="1962"/>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r>
                <a:rPr lang="en-US" sz="2600" b="1" baseline="-25000">
                  <a:cs typeface="Arial" charset="0"/>
                </a:rPr>
                <a:t>E</a:t>
              </a:r>
            </a:p>
          </p:txBody>
        </p:sp>
        <p:sp>
          <p:nvSpPr>
            <p:cNvPr id="48143" name="Oval 34"/>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8137" name="Text Box 44"/>
          <p:cNvSpPr txBox="1">
            <a:spLocks noChangeArrowheads="1"/>
          </p:cNvSpPr>
          <p:nvPr/>
        </p:nvSpPr>
        <p:spPr bwMode="auto">
          <a:xfrm>
            <a:off x="5981700" y="58261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4813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77551" name="Rectangle 47"/>
          <p:cNvSpPr>
            <a:spLocks noChangeArrowheads="1"/>
          </p:cNvSpPr>
          <p:nvPr/>
        </p:nvSpPr>
        <p:spPr bwMode="auto">
          <a:xfrm>
            <a:off x="411163" y="1063625"/>
            <a:ext cx="3652837" cy="70485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nchor="ctr"/>
          <a:lstStyle/>
          <a:p>
            <a:pPr algn="ctr">
              <a:defRPr/>
            </a:pPr>
            <a:r>
              <a:rPr lang="en-US" sz="2800" b="1" i="1" dirty="0">
                <a:latin typeface="Arial"/>
                <a:cs typeface="Arial"/>
              </a:rPr>
              <a:t>Y</a:t>
            </a:r>
            <a:r>
              <a:rPr lang="en-US" sz="2800" dirty="0">
                <a:latin typeface="Arial"/>
                <a:cs typeface="Arial"/>
              </a:rPr>
              <a:t>  = </a:t>
            </a:r>
            <a:r>
              <a:rPr lang="en-US" sz="1000" dirty="0">
                <a:latin typeface="Arial"/>
                <a:cs typeface="Arial"/>
              </a:rPr>
              <a:t> </a:t>
            </a:r>
            <a:r>
              <a:rPr lang="en-US" sz="2800" b="1" i="1" dirty="0">
                <a:latin typeface="Arial"/>
                <a:cs typeface="Arial"/>
              </a:rPr>
              <a:t>Y</a:t>
            </a:r>
            <a:r>
              <a:rPr lang="en-US" sz="2800" b="1" baseline="-25000" dirty="0">
                <a:latin typeface="Arial"/>
                <a:cs typeface="Arial"/>
              </a:rPr>
              <a:t>N</a:t>
            </a:r>
            <a:r>
              <a:rPr lang="en-US" sz="2800" dirty="0">
                <a:latin typeface="Arial"/>
                <a:cs typeface="Arial"/>
              </a:rPr>
              <a:t>  +  </a:t>
            </a:r>
            <a:r>
              <a:rPr lang="en-US" sz="2800" b="1" i="1" dirty="0">
                <a:latin typeface="Times New Roman" pitchFamily="18" charset="0"/>
                <a:cs typeface="Arial" charset="0"/>
              </a:rPr>
              <a:t>a</a:t>
            </a:r>
            <a:r>
              <a:rPr lang="en-US" sz="1000" dirty="0">
                <a:latin typeface="Arial"/>
                <a:cs typeface="Arial"/>
              </a:rPr>
              <a:t> </a:t>
            </a:r>
            <a:r>
              <a:rPr lang="en-US" sz="2800" dirty="0">
                <a:latin typeface="Arial"/>
                <a:cs typeface="Arial"/>
              </a:rPr>
              <a:t>(</a:t>
            </a:r>
            <a:r>
              <a:rPr lang="en-US" sz="2800" b="1" i="1" dirty="0">
                <a:latin typeface="Arial"/>
                <a:cs typeface="Arial"/>
              </a:rPr>
              <a:t>P</a:t>
            </a:r>
            <a:r>
              <a:rPr lang="en-US" sz="2800" b="1" dirty="0">
                <a:latin typeface="Arial"/>
                <a:cs typeface="Arial"/>
              </a:rPr>
              <a:t>  </a:t>
            </a:r>
            <a:r>
              <a:rPr lang="en-US" sz="2800" dirty="0">
                <a:latin typeface="Arial"/>
                <a:cs typeface="Arial"/>
              </a:rPr>
              <a:t>–  </a:t>
            </a:r>
            <a:r>
              <a:rPr lang="en-US" sz="2800" b="1" i="1" dirty="0">
                <a:latin typeface="Arial"/>
                <a:cs typeface="Arial"/>
              </a:rPr>
              <a:t>P</a:t>
            </a:r>
            <a:r>
              <a:rPr lang="en-US" sz="2800" b="1" baseline="-25000" dirty="0">
                <a:latin typeface="Arial"/>
                <a:cs typeface="Arial"/>
              </a:rPr>
              <a:t>E</a:t>
            </a:r>
            <a:r>
              <a:rPr lang="en-US" sz="2800" dirty="0">
                <a:latin typeface="Arial"/>
                <a:cs typeface="Arial"/>
              </a:rPr>
              <a:t>)</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44</a:t>
            </a:fld>
            <a:endParaRPr lang="en-US" dirty="0"/>
          </a:p>
        </p:txBody>
      </p:sp>
    </p:spTree>
    <p:extLst>
      <p:ext uri="{BB962C8B-B14F-4D97-AF65-F5344CB8AC3E}">
        <p14:creationId xmlns:p14="http://schemas.microsoft.com/office/powerpoint/2010/main" val="4065618344"/>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fontScale="90000"/>
          </a:bodyPr>
          <a:lstStyle/>
          <a:p>
            <a:pPr eaLnBrk="1" hangingPunct="1"/>
            <a:r>
              <a:rPr lang="en-US" dirty="0" smtClean="0"/>
              <a:t>Why the </a:t>
            </a:r>
            <a:r>
              <a:rPr lang="en-US" i="1" dirty="0" smtClean="0"/>
              <a:t>SRAS</a:t>
            </a:r>
            <a:r>
              <a:rPr lang="en-US" dirty="0" smtClean="0"/>
              <a:t>  Curve Might Shift</a:t>
            </a:r>
          </a:p>
        </p:txBody>
      </p:sp>
      <p:sp>
        <p:nvSpPr>
          <p:cNvPr id="365571" name="Rectangle 3"/>
          <p:cNvSpPr>
            <a:spLocks noGrp="1" noChangeArrowheads="1"/>
          </p:cNvSpPr>
          <p:nvPr>
            <p:ph type="body" sz="quarter" idx="12"/>
          </p:nvPr>
        </p:nvSpPr>
        <p:spPr>
          <a:xfrm>
            <a:off x="304800" y="901700"/>
            <a:ext cx="3657600" cy="5346700"/>
          </a:xfrm>
          <a:solidFill>
            <a:schemeClr val="bg1"/>
          </a:solidFill>
        </p:spPr>
        <p:txBody>
          <a:bodyPr/>
          <a:lstStyle/>
          <a:p>
            <a:pPr marL="0" indent="0" eaLnBrk="1" hangingPunct="1">
              <a:buFont typeface="Wingdings" pitchFamily="2" charset="2"/>
              <a:buNone/>
            </a:pPr>
            <a:r>
              <a:rPr lang="en-US" sz="2800" dirty="0" smtClean="0"/>
              <a:t>Everything that shifts </a:t>
            </a:r>
            <a:r>
              <a:rPr lang="en-US" sz="2800" i="1" dirty="0" smtClean="0"/>
              <a:t>LRAS</a:t>
            </a:r>
            <a:r>
              <a:rPr lang="en-US" sz="2800" dirty="0" smtClean="0"/>
              <a:t> shifts </a:t>
            </a:r>
            <a:r>
              <a:rPr lang="en-US" sz="2800" i="1" dirty="0" smtClean="0"/>
              <a:t>SRAS</a:t>
            </a:r>
            <a:r>
              <a:rPr lang="en-US" sz="2800" dirty="0" smtClean="0"/>
              <a:t>, too. </a:t>
            </a:r>
          </a:p>
          <a:p>
            <a:pPr marL="0" indent="0" eaLnBrk="1" hangingPunct="1">
              <a:buFont typeface="Wingdings" pitchFamily="2" charset="2"/>
              <a:buNone/>
            </a:pPr>
            <a:r>
              <a:rPr lang="en-US" sz="2800" dirty="0" smtClean="0"/>
              <a:t>Also, </a:t>
            </a:r>
            <a:r>
              <a:rPr lang="en-US" sz="2800" b="1" i="1" dirty="0" smtClean="0"/>
              <a:t>P</a:t>
            </a:r>
            <a:r>
              <a:rPr lang="en-US" sz="2800" b="1" baseline="-25000" dirty="0" smtClean="0"/>
              <a:t>E  </a:t>
            </a:r>
            <a:r>
              <a:rPr lang="en-US" sz="2800" dirty="0" smtClean="0"/>
              <a:t>shifts </a:t>
            </a:r>
            <a:r>
              <a:rPr lang="en-US" sz="2800" i="1" dirty="0" smtClean="0"/>
              <a:t>SRAS</a:t>
            </a:r>
            <a:r>
              <a:rPr lang="en-US" sz="2800" dirty="0" smtClean="0"/>
              <a:t>:</a:t>
            </a:r>
          </a:p>
          <a:p>
            <a:pPr marL="0" indent="0" eaLnBrk="1" hangingPunct="1">
              <a:buFont typeface="Wingdings" pitchFamily="2" charset="2"/>
              <a:buNone/>
            </a:pPr>
            <a:r>
              <a:rPr lang="en-US" sz="2800" dirty="0" smtClean="0"/>
              <a:t>If </a:t>
            </a:r>
            <a:r>
              <a:rPr lang="en-US" sz="2800" b="1" i="1" dirty="0" smtClean="0"/>
              <a:t>P</a:t>
            </a:r>
            <a:r>
              <a:rPr lang="en-US" sz="2800" b="1" baseline="-25000" dirty="0" smtClean="0"/>
              <a:t>E</a:t>
            </a:r>
            <a:r>
              <a:rPr lang="en-US" sz="2800" dirty="0" smtClean="0"/>
              <a:t> rises, </a:t>
            </a:r>
          </a:p>
          <a:p>
            <a:pPr marL="0" indent="0" eaLnBrk="1" hangingPunct="1">
              <a:spcBef>
                <a:spcPct val="10000"/>
              </a:spcBef>
              <a:buFont typeface="Wingdings" pitchFamily="2" charset="2"/>
              <a:buNone/>
            </a:pPr>
            <a:r>
              <a:rPr lang="en-US" sz="2800" dirty="0" smtClean="0"/>
              <a:t>workers &amp; firms set higher wages.  </a:t>
            </a:r>
          </a:p>
          <a:p>
            <a:pPr marL="0" indent="0" eaLnBrk="1" hangingPunct="1">
              <a:buFont typeface="Wingdings" pitchFamily="2" charset="2"/>
              <a:buNone/>
            </a:pPr>
            <a:r>
              <a:rPr lang="en-US" sz="2800" dirty="0" smtClean="0"/>
              <a:t>At each </a:t>
            </a:r>
            <a:r>
              <a:rPr lang="en-US" sz="2800" b="1" i="1" dirty="0" smtClean="0"/>
              <a:t>P</a:t>
            </a:r>
            <a:r>
              <a:rPr lang="en-US" sz="2800" dirty="0" smtClean="0"/>
              <a:t>, </a:t>
            </a:r>
            <a:br>
              <a:rPr lang="en-US" sz="2800" dirty="0" smtClean="0"/>
            </a:br>
            <a:r>
              <a:rPr lang="en-US" sz="2800" dirty="0" smtClean="0"/>
              <a:t>production is less profitable, </a:t>
            </a:r>
            <a:r>
              <a:rPr lang="en-US" sz="2800" b="1" i="1" dirty="0" smtClean="0"/>
              <a:t>Y</a:t>
            </a:r>
            <a:r>
              <a:rPr lang="en-US" sz="2800" dirty="0" smtClean="0"/>
              <a:t> falls, </a:t>
            </a:r>
            <a:r>
              <a:rPr lang="en-US" sz="2800" i="1" dirty="0" smtClean="0"/>
              <a:t>SRAS</a:t>
            </a:r>
            <a:r>
              <a:rPr lang="en-US" sz="2800" dirty="0" smtClean="0"/>
              <a:t> shifts left.</a:t>
            </a:r>
          </a:p>
        </p:txBody>
      </p:sp>
      <p:grpSp>
        <p:nvGrpSpPr>
          <p:cNvPr id="49158" name="Group 4"/>
          <p:cNvGrpSpPr>
            <a:grpSpLocks/>
          </p:cNvGrpSpPr>
          <p:nvPr/>
        </p:nvGrpSpPr>
        <p:grpSpPr bwMode="auto">
          <a:xfrm>
            <a:off x="5945188" y="1728788"/>
            <a:ext cx="1177925" cy="3844925"/>
            <a:chOff x="3536" y="778"/>
            <a:chExt cx="742" cy="2422"/>
          </a:xfrm>
        </p:grpSpPr>
        <p:sp>
          <p:nvSpPr>
            <p:cNvPr id="49184" name="Line 5"/>
            <p:cNvSpPr>
              <a:spLocks noChangeShapeType="1"/>
            </p:cNvSpPr>
            <p:nvPr/>
          </p:nvSpPr>
          <p:spPr bwMode="auto">
            <a:xfrm rot="16200000" flipH="1">
              <a:off x="2824" y="2115"/>
              <a:ext cx="2167" cy="3"/>
            </a:xfrm>
            <a:prstGeom prst="line">
              <a:avLst/>
            </a:prstGeom>
            <a:noFill/>
            <a:ln w="38100">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Text Box 6"/>
            <p:cNvSpPr txBox="1">
              <a:spLocks noChangeArrowheads="1"/>
            </p:cNvSpPr>
            <p:nvPr/>
          </p:nvSpPr>
          <p:spPr bwMode="auto">
            <a:xfrm>
              <a:off x="3536" y="778"/>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solidFill>
                    <a:srgbClr val="5F5F5F"/>
                  </a:solidFill>
                  <a:cs typeface="Arial" charset="0"/>
                </a:rPr>
                <a:t>LRAS</a:t>
              </a:r>
              <a:endParaRPr lang="en-US" sz="2600" i="1" baseline="-25000">
                <a:solidFill>
                  <a:srgbClr val="5F5F5F"/>
                </a:solidFill>
                <a:cs typeface="Arial" charset="0"/>
              </a:endParaRPr>
            </a:p>
          </p:txBody>
        </p:sp>
      </p:grpSp>
      <p:grpSp>
        <p:nvGrpSpPr>
          <p:cNvPr id="49159" name="Group 7"/>
          <p:cNvGrpSpPr>
            <a:grpSpLocks/>
          </p:cNvGrpSpPr>
          <p:nvPr/>
        </p:nvGrpSpPr>
        <p:grpSpPr bwMode="auto">
          <a:xfrm>
            <a:off x="4621213" y="1676400"/>
            <a:ext cx="3679825" cy="4138613"/>
            <a:chOff x="2579" y="785"/>
            <a:chExt cx="2786" cy="2439"/>
          </a:xfrm>
        </p:grpSpPr>
        <p:grpSp>
          <p:nvGrpSpPr>
            <p:cNvPr id="49179" name="Group 8"/>
            <p:cNvGrpSpPr>
              <a:grpSpLocks/>
            </p:cNvGrpSpPr>
            <p:nvPr/>
          </p:nvGrpSpPr>
          <p:grpSpPr bwMode="auto">
            <a:xfrm>
              <a:off x="2697" y="1037"/>
              <a:ext cx="2409" cy="2049"/>
              <a:chOff x="1098" y="1361"/>
              <a:chExt cx="2116" cy="2027"/>
            </a:xfrm>
          </p:grpSpPr>
          <p:sp>
            <p:nvSpPr>
              <p:cNvPr id="49182" name="Line 9"/>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3" name="Line 10"/>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180" name="Text Box 11"/>
            <p:cNvSpPr txBox="1">
              <a:spLocks noChangeArrowheads="1"/>
            </p:cNvSpPr>
            <p:nvPr/>
          </p:nvSpPr>
          <p:spPr bwMode="auto">
            <a:xfrm>
              <a:off x="2579" y="785"/>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p>
          </p:txBody>
        </p:sp>
        <p:sp>
          <p:nvSpPr>
            <p:cNvPr id="49181" name="Text Box 12"/>
            <p:cNvSpPr txBox="1">
              <a:spLocks noChangeArrowheads="1"/>
            </p:cNvSpPr>
            <p:nvPr/>
          </p:nvSpPr>
          <p:spPr bwMode="auto">
            <a:xfrm>
              <a:off x="5075" y="2936"/>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Y</a:t>
              </a:r>
            </a:p>
          </p:txBody>
        </p:sp>
      </p:grpSp>
      <p:grpSp>
        <p:nvGrpSpPr>
          <p:cNvPr id="49160" name="Group 34"/>
          <p:cNvGrpSpPr>
            <a:grpSpLocks/>
          </p:cNvGrpSpPr>
          <p:nvPr/>
        </p:nvGrpSpPr>
        <p:grpSpPr bwMode="auto">
          <a:xfrm>
            <a:off x="5602288" y="2479675"/>
            <a:ext cx="3155950" cy="2601913"/>
            <a:chOff x="3529" y="1562"/>
            <a:chExt cx="1988" cy="1639"/>
          </a:xfrm>
        </p:grpSpPr>
        <p:sp>
          <p:nvSpPr>
            <p:cNvPr id="49177" name="Line 14"/>
            <p:cNvSpPr>
              <a:spLocks noChangeShapeType="1"/>
            </p:cNvSpPr>
            <p:nvPr/>
          </p:nvSpPr>
          <p:spPr bwMode="auto">
            <a:xfrm flipV="1">
              <a:off x="3529" y="1817"/>
              <a:ext cx="1393"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Text Box 15"/>
            <p:cNvSpPr txBox="1">
              <a:spLocks noChangeArrowheads="1"/>
            </p:cNvSpPr>
            <p:nvPr/>
          </p:nvSpPr>
          <p:spPr bwMode="auto">
            <a:xfrm>
              <a:off x="4827" y="1562"/>
              <a:ext cx="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SRAS</a:t>
              </a:r>
              <a:endParaRPr lang="en-US" sz="2600" i="1" baseline="-25000">
                <a:cs typeface="Arial" charset="0"/>
              </a:endParaRPr>
            </a:p>
          </p:txBody>
        </p:sp>
      </p:grpSp>
      <p:grpSp>
        <p:nvGrpSpPr>
          <p:cNvPr id="49161" name="Group 16"/>
          <p:cNvGrpSpPr>
            <a:grpSpLocks/>
          </p:cNvGrpSpPr>
          <p:nvPr/>
        </p:nvGrpSpPr>
        <p:grpSpPr bwMode="auto">
          <a:xfrm>
            <a:off x="4308475" y="3978275"/>
            <a:ext cx="2290763" cy="396875"/>
            <a:chOff x="2368" y="1962"/>
            <a:chExt cx="1581" cy="250"/>
          </a:xfrm>
        </p:grpSpPr>
        <p:sp>
          <p:nvSpPr>
            <p:cNvPr id="49174" name="Line 17"/>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75" name="Text Box 18"/>
            <p:cNvSpPr txBox="1">
              <a:spLocks noChangeArrowheads="1"/>
            </p:cNvSpPr>
            <p:nvPr/>
          </p:nvSpPr>
          <p:spPr bwMode="auto">
            <a:xfrm>
              <a:off x="2368" y="1962"/>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r>
                <a:rPr lang="en-US" sz="2600" b="1" baseline="-25000">
                  <a:cs typeface="Arial" charset="0"/>
                </a:rPr>
                <a:t>E</a:t>
              </a:r>
            </a:p>
          </p:txBody>
        </p:sp>
        <p:sp>
          <p:nvSpPr>
            <p:cNvPr id="49176" name="Oval 19"/>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9162" name="Text Box 20"/>
          <p:cNvSpPr txBox="1">
            <a:spLocks noChangeArrowheads="1"/>
          </p:cNvSpPr>
          <p:nvPr/>
        </p:nvSpPr>
        <p:spPr bwMode="auto">
          <a:xfrm>
            <a:off x="6289675" y="56229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grpSp>
        <p:nvGrpSpPr>
          <p:cNvPr id="7" name="Group 33"/>
          <p:cNvGrpSpPr>
            <a:grpSpLocks/>
          </p:cNvGrpSpPr>
          <p:nvPr/>
        </p:nvGrpSpPr>
        <p:grpSpPr bwMode="auto">
          <a:xfrm>
            <a:off x="5000625" y="2166938"/>
            <a:ext cx="3044825" cy="2613025"/>
            <a:chOff x="3150" y="1365"/>
            <a:chExt cx="1918" cy="1646"/>
          </a:xfrm>
        </p:grpSpPr>
        <p:sp>
          <p:nvSpPr>
            <p:cNvPr id="49172" name="Line 22"/>
            <p:cNvSpPr>
              <a:spLocks noChangeShapeType="1"/>
            </p:cNvSpPr>
            <p:nvPr/>
          </p:nvSpPr>
          <p:spPr bwMode="auto">
            <a:xfrm flipV="1">
              <a:off x="3150" y="1627"/>
              <a:ext cx="1393" cy="1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3" name="Text Box 23"/>
            <p:cNvSpPr txBox="1">
              <a:spLocks noChangeArrowheads="1"/>
            </p:cNvSpPr>
            <p:nvPr/>
          </p:nvSpPr>
          <p:spPr bwMode="auto">
            <a:xfrm>
              <a:off x="4378" y="1365"/>
              <a:ext cx="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solidFill>
                    <a:srgbClr val="CC0000"/>
                  </a:solidFill>
                  <a:cs typeface="Arial" charset="0"/>
                </a:rPr>
                <a:t>SRAS</a:t>
              </a:r>
              <a:endParaRPr lang="en-US" sz="2600" i="1" baseline="-25000">
                <a:solidFill>
                  <a:srgbClr val="CC0000"/>
                </a:solidFill>
                <a:cs typeface="Arial" charset="0"/>
              </a:endParaRPr>
            </a:p>
          </p:txBody>
        </p:sp>
      </p:grpSp>
      <p:grpSp>
        <p:nvGrpSpPr>
          <p:cNvPr id="8" name="Group 35"/>
          <p:cNvGrpSpPr>
            <a:grpSpLocks/>
          </p:cNvGrpSpPr>
          <p:nvPr/>
        </p:nvGrpSpPr>
        <p:grpSpPr bwMode="auto">
          <a:xfrm>
            <a:off x="4316413" y="3068638"/>
            <a:ext cx="2290762" cy="431800"/>
            <a:chOff x="2719" y="1933"/>
            <a:chExt cx="1443" cy="272"/>
          </a:xfrm>
        </p:grpSpPr>
        <p:sp>
          <p:nvSpPr>
            <p:cNvPr id="49169" name="Line 25"/>
            <p:cNvSpPr>
              <a:spLocks noChangeShapeType="1"/>
            </p:cNvSpPr>
            <p:nvPr/>
          </p:nvSpPr>
          <p:spPr bwMode="auto">
            <a:xfrm flipH="1">
              <a:off x="3022" y="2054"/>
              <a:ext cx="110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Text Box 26"/>
            <p:cNvSpPr txBox="1">
              <a:spLocks noChangeArrowheads="1"/>
            </p:cNvSpPr>
            <p:nvPr/>
          </p:nvSpPr>
          <p:spPr bwMode="auto">
            <a:xfrm>
              <a:off x="2719" y="1933"/>
              <a:ext cx="2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solidFill>
                    <a:srgbClr val="CC0000"/>
                  </a:solidFill>
                  <a:cs typeface="Arial" charset="0"/>
                </a:rPr>
                <a:t>P</a:t>
              </a:r>
              <a:r>
                <a:rPr lang="en-US" sz="2600" b="1" baseline="-25000">
                  <a:solidFill>
                    <a:srgbClr val="CC0000"/>
                  </a:solidFill>
                  <a:cs typeface="Arial" charset="0"/>
                </a:rPr>
                <a:t>E</a:t>
              </a:r>
            </a:p>
          </p:txBody>
        </p:sp>
        <p:sp>
          <p:nvSpPr>
            <p:cNvPr id="49171" name="Oval 27"/>
            <p:cNvSpPr>
              <a:spLocks noChangeArrowheads="1"/>
            </p:cNvSpPr>
            <p:nvPr/>
          </p:nvSpPr>
          <p:spPr bwMode="auto">
            <a:xfrm>
              <a:off x="4082" y="2007"/>
              <a:ext cx="80"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65596" name="Line 28"/>
          <p:cNvSpPr>
            <a:spLocks noChangeShapeType="1"/>
          </p:cNvSpPr>
          <p:nvPr/>
        </p:nvSpPr>
        <p:spPr bwMode="auto">
          <a:xfrm flipV="1">
            <a:off x="4487863" y="3457575"/>
            <a:ext cx="0" cy="574675"/>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5599" name="Line 31"/>
          <p:cNvSpPr>
            <a:spLocks noChangeShapeType="1"/>
          </p:cNvSpPr>
          <p:nvPr/>
        </p:nvSpPr>
        <p:spPr bwMode="auto">
          <a:xfrm flipH="1">
            <a:off x="5705475" y="4162425"/>
            <a:ext cx="708025" cy="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5600" name="Line 32"/>
          <p:cNvSpPr>
            <a:spLocks noChangeShapeType="1"/>
          </p:cNvSpPr>
          <p:nvPr/>
        </p:nvSpPr>
        <p:spPr bwMode="auto">
          <a:xfrm flipH="1">
            <a:off x="6900863" y="2971800"/>
            <a:ext cx="708025" cy="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91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45</a:t>
            </a:fld>
            <a:endParaRPr lang="en-US" dirty="0"/>
          </a:p>
        </p:txBody>
      </p:sp>
    </p:spTree>
    <p:extLst>
      <p:ext uri="{BB962C8B-B14F-4D97-AF65-F5344CB8AC3E}">
        <p14:creationId xmlns:p14="http://schemas.microsoft.com/office/powerpoint/2010/main" val="232091910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5571">
                                            <p:bg/>
                                          </p:spTgt>
                                        </p:tgtEl>
                                        <p:attrNameLst>
                                          <p:attrName>style.visibility</p:attrName>
                                        </p:attrNameLst>
                                      </p:cBhvr>
                                      <p:to>
                                        <p:strVal val="visible"/>
                                      </p:to>
                                    </p:set>
                                    <p:animEffect transition="in" filter="wipe(left)">
                                      <p:cBhvr>
                                        <p:cTn id="7" dur="500"/>
                                        <p:tgtEl>
                                          <p:spTgt spid="365571">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5571">
                                            <p:txEl>
                                              <p:pRg st="0" end="0"/>
                                            </p:txEl>
                                          </p:spTgt>
                                        </p:tgtEl>
                                        <p:attrNameLst>
                                          <p:attrName>style.visibility</p:attrName>
                                        </p:attrNameLst>
                                      </p:cBhvr>
                                      <p:to>
                                        <p:strVal val="visible"/>
                                      </p:to>
                                    </p:set>
                                    <p:animEffect transition="in" filter="wipe(left)">
                                      <p:cBhvr>
                                        <p:cTn id="11" dur="500"/>
                                        <p:tgtEl>
                                          <p:spTgt spid="3655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65571">
                                            <p:txEl>
                                              <p:pRg st="1" end="1"/>
                                            </p:txEl>
                                          </p:spTgt>
                                        </p:tgtEl>
                                        <p:attrNameLst>
                                          <p:attrName>style.visibility</p:attrName>
                                        </p:attrNameLst>
                                      </p:cBhvr>
                                      <p:to>
                                        <p:strVal val="visible"/>
                                      </p:to>
                                    </p:set>
                                    <p:animEffect transition="in" filter="wipe(left)">
                                      <p:cBhvr>
                                        <p:cTn id="16" dur="500"/>
                                        <p:tgtEl>
                                          <p:spTgt spid="365571">
                                            <p:txEl>
                                              <p:pRg st="1" end="1"/>
                                            </p:txEl>
                                          </p:spTgt>
                                        </p:tgtEl>
                                      </p:cBhvr>
                                    </p:animEffect>
                                  </p:childTnLst>
                                </p:cTn>
                              </p:par>
                            </p:childTnLst>
                          </p:cTn>
                        </p:par>
                        <p:par>
                          <p:cTn id="17" fill="hold" nodeType="with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65571">
                                            <p:txEl>
                                              <p:pRg st="2" end="2"/>
                                            </p:txEl>
                                          </p:spTgt>
                                        </p:tgtEl>
                                        <p:attrNameLst>
                                          <p:attrName>style.visibility</p:attrName>
                                        </p:attrNameLst>
                                      </p:cBhvr>
                                      <p:to>
                                        <p:strVal val="visible"/>
                                      </p:to>
                                    </p:set>
                                    <p:animEffect transition="in" filter="wipe(left)">
                                      <p:cBhvr>
                                        <p:cTn id="20" dur="500"/>
                                        <p:tgtEl>
                                          <p:spTgt spid="365571">
                                            <p:txEl>
                                              <p:pRg st="2" end="2"/>
                                            </p:txEl>
                                          </p:spTgt>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365596"/>
                                        </p:tgtEl>
                                        <p:attrNameLst>
                                          <p:attrName>style.visibility</p:attrName>
                                        </p:attrNameLst>
                                      </p:cBhvr>
                                      <p:to>
                                        <p:strVal val="visible"/>
                                      </p:to>
                                    </p:set>
                                    <p:animEffect transition="in" filter="wipe(down)">
                                      <p:cBhvr>
                                        <p:cTn id="24" dur="500"/>
                                        <p:tgtEl>
                                          <p:spTgt spid="365596"/>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nodeType="withGroup">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65571">
                                            <p:txEl>
                                              <p:pRg st="3" end="3"/>
                                            </p:txEl>
                                          </p:spTgt>
                                        </p:tgtEl>
                                        <p:attrNameLst>
                                          <p:attrName>style.visibility</p:attrName>
                                        </p:attrNameLst>
                                      </p:cBhvr>
                                      <p:to>
                                        <p:strVal val="visible"/>
                                      </p:to>
                                    </p:set>
                                    <p:animEffect transition="in" filter="wipe(left)">
                                      <p:cBhvr>
                                        <p:cTn id="32" dur="500"/>
                                        <p:tgtEl>
                                          <p:spTgt spid="36557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5571">
                                            <p:txEl>
                                              <p:pRg st="4" end="4"/>
                                            </p:txEl>
                                          </p:spTgt>
                                        </p:tgtEl>
                                        <p:attrNameLst>
                                          <p:attrName>style.visibility</p:attrName>
                                        </p:attrNameLst>
                                      </p:cBhvr>
                                      <p:to>
                                        <p:strVal val="visible"/>
                                      </p:to>
                                    </p:set>
                                    <p:animEffect transition="in" filter="wipe(left)">
                                      <p:cBhvr>
                                        <p:cTn id="37" dur="500"/>
                                        <p:tgtEl>
                                          <p:spTgt spid="365571">
                                            <p:txEl>
                                              <p:pRg st="4" end="4"/>
                                            </p:txEl>
                                          </p:spTgt>
                                        </p:tgtEl>
                                      </p:cBhvr>
                                    </p:animEffect>
                                  </p:childTnLst>
                                </p:cTn>
                              </p:par>
                            </p:childTnLst>
                          </p:cTn>
                        </p:par>
                        <p:par>
                          <p:cTn id="38" fill="hold" nodeType="afterGroup">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365599"/>
                                        </p:tgtEl>
                                        <p:attrNameLst>
                                          <p:attrName>style.visibility</p:attrName>
                                        </p:attrNameLst>
                                      </p:cBhvr>
                                      <p:to>
                                        <p:strVal val="visible"/>
                                      </p:to>
                                    </p:set>
                                    <p:animEffect transition="in" filter="wipe(right)">
                                      <p:cBhvr>
                                        <p:cTn id="41" dur="500"/>
                                        <p:tgtEl>
                                          <p:spTgt spid="365599"/>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65600"/>
                                        </p:tgtEl>
                                        <p:attrNameLst>
                                          <p:attrName>style.visibility</p:attrName>
                                        </p:attrNameLst>
                                      </p:cBhvr>
                                      <p:to>
                                        <p:strVal val="visible"/>
                                      </p:to>
                                    </p:set>
                                    <p:animEffect transition="in" filter="wipe(right)">
                                      <p:cBhvr>
                                        <p:cTn id="44" dur="500"/>
                                        <p:tgtEl>
                                          <p:spTgt spid="365600"/>
                                        </p:tgtEl>
                                      </p:cBhvr>
                                    </p:animEffect>
                                  </p:childTnLst>
                                </p:cTn>
                              </p:par>
                            </p:childTnLst>
                          </p:cTn>
                        </p:par>
                        <p:par>
                          <p:cTn id="45" fill="hold" nodeType="afterGroup">
                            <p:stCondLst>
                              <p:cond delay="1000"/>
                            </p:stCondLst>
                            <p:childTnLst>
                              <p:par>
                                <p:cTn id="46" presetID="18" presetClass="entr" presetSubtype="12"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strips(downLef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bldLvl="5" animBg="1"/>
      <p:bldP spid="365596" grpId="0" uiExpand="1" animBg="1"/>
      <p:bldP spid="365599" grpId="0" animBg="1"/>
      <p:bldP spid="36560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noAutofit/>
          </a:bodyPr>
          <a:lstStyle/>
          <a:p>
            <a:pPr eaLnBrk="1" hangingPunct="1"/>
            <a:r>
              <a:rPr lang="en-US" sz="2800" dirty="0" smtClean="0"/>
              <a:t>The Long-Run Equilibrium</a:t>
            </a:r>
          </a:p>
        </p:txBody>
      </p:sp>
      <p:sp>
        <p:nvSpPr>
          <p:cNvPr id="456708" name="Rectangle 4"/>
          <p:cNvSpPr>
            <a:spLocks noGrp="1" noChangeArrowheads="1"/>
          </p:cNvSpPr>
          <p:nvPr>
            <p:ph type="body" sz="quarter" idx="12"/>
          </p:nvPr>
        </p:nvSpPr>
        <p:spPr>
          <a:xfrm>
            <a:off x="292100" y="1435100"/>
            <a:ext cx="3365500" cy="3517900"/>
          </a:xfrm>
          <a:solidFill>
            <a:schemeClr val="bg1"/>
          </a:solidFill>
        </p:spPr>
        <p:txBody>
          <a:bodyPr/>
          <a:lstStyle/>
          <a:p>
            <a:pPr marL="0" indent="0" eaLnBrk="1" hangingPunct="1">
              <a:lnSpc>
                <a:spcPct val="110000"/>
              </a:lnSpc>
              <a:spcBef>
                <a:spcPct val="30000"/>
              </a:spcBef>
              <a:buFont typeface="Wingdings" pitchFamily="2" charset="2"/>
              <a:buNone/>
              <a:tabLst>
                <a:tab pos="341313" algn="l"/>
              </a:tabLst>
            </a:pPr>
            <a:r>
              <a:rPr lang="en-US" sz="2800" dirty="0" smtClean="0"/>
              <a:t>In the long-run equilibrium, </a:t>
            </a:r>
          </a:p>
          <a:p>
            <a:pPr marL="0" indent="0" eaLnBrk="1" hangingPunct="1">
              <a:lnSpc>
                <a:spcPct val="110000"/>
              </a:lnSpc>
              <a:spcBef>
                <a:spcPct val="30000"/>
              </a:spcBef>
              <a:buFont typeface="Wingdings" pitchFamily="2" charset="2"/>
              <a:buNone/>
              <a:tabLst>
                <a:tab pos="341313" algn="l"/>
              </a:tabLst>
            </a:pPr>
            <a:r>
              <a:rPr lang="en-US" sz="2800" dirty="0" smtClean="0"/>
              <a:t>	</a:t>
            </a:r>
            <a:r>
              <a:rPr lang="en-US" sz="2800" b="1" i="1" dirty="0" smtClean="0"/>
              <a:t>P</a:t>
            </a:r>
            <a:r>
              <a:rPr lang="en-US" sz="2800" b="1" baseline="-25000" dirty="0" smtClean="0"/>
              <a:t>E</a:t>
            </a:r>
            <a:r>
              <a:rPr lang="en-US" sz="2800" dirty="0" smtClean="0"/>
              <a:t> = </a:t>
            </a:r>
            <a:r>
              <a:rPr lang="en-US" sz="2800" b="1" i="1" dirty="0" smtClean="0"/>
              <a:t>P</a:t>
            </a:r>
            <a:r>
              <a:rPr lang="en-US" sz="2800" dirty="0" smtClean="0"/>
              <a:t>, </a:t>
            </a:r>
          </a:p>
          <a:p>
            <a:pPr marL="0" indent="0" eaLnBrk="1" hangingPunct="1">
              <a:lnSpc>
                <a:spcPct val="110000"/>
              </a:lnSpc>
              <a:spcBef>
                <a:spcPct val="30000"/>
              </a:spcBef>
              <a:buFont typeface="Wingdings" pitchFamily="2" charset="2"/>
              <a:buNone/>
              <a:tabLst>
                <a:tab pos="341313" algn="l"/>
              </a:tabLst>
            </a:pPr>
            <a:r>
              <a:rPr lang="en-US" sz="2800" dirty="0" smtClean="0"/>
              <a:t>	</a:t>
            </a:r>
            <a:r>
              <a:rPr lang="en-US" sz="2800" b="1" i="1" dirty="0" smtClean="0"/>
              <a:t>Y</a:t>
            </a:r>
            <a:r>
              <a:rPr lang="en-US" sz="2800" dirty="0" smtClean="0"/>
              <a:t> = </a:t>
            </a:r>
            <a:r>
              <a:rPr lang="en-US" sz="2800" b="1" i="1" dirty="0" smtClean="0"/>
              <a:t>Y</a:t>
            </a:r>
            <a:r>
              <a:rPr lang="en-US" sz="2800" b="1" baseline="-25000" dirty="0" smtClean="0"/>
              <a:t>N </a:t>
            </a:r>
            <a:r>
              <a:rPr lang="en-US" sz="2800" dirty="0" smtClean="0"/>
              <a:t>, </a:t>
            </a:r>
          </a:p>
          <a:p>
            <a:pPr marL="0" indent="0" eaLnBrk="1" hangingPunct="1">
              <a:lnSpc>
                <a:spcPct val="110000"/>
              </a:lnSpc>
              <a:spcBef>
                <a:spcPct val="30000"/>
              </a:spcBef>
              <a:buFont typeface="Wingdings" pitchFamily="2" charset="2"/>
              <a:buNone/>
              <a:tabLst>
                <a:tab pos="341313" algn="l"/>
              </a:tabLst>
            </a:pPr>
            <a:r>
              <a:rPr lang="en-US" sz="2800" dirty="0" smtClean="0"/>
              <a:t>and unemployment is at its natural rate.</a:t>
            </a:r>
          </a:p>
        </p:txBody>
      </p:sp>
      <p:grpSp>
        <p:nvGrpSpPr>
          <p:cNvPr id="50182" name="Group 5"/>
          <p:cNvGrpSpPr>
            <a:grpSpLocks/>
          </p:cNvGrpSpPr>
          <p:nvPr/>
        </p:nvGrpSpPr>
        <p:grpSpPr bwMode="auto">
          <a:xfrm>
            <a:off x="4094163" y="1579563"/>
            <a:ext cx="4422775" cy="4106862"/>
            <a:chOff x="2579" y="785"/>
            <a:chExt cx="2786" cy="2420"/>
          </a:xfrm>
        </p:grpSpPr>
        <p:grpSp>
          <p:nvGrpSpPr>
            <p:cNvPr id="50194" name="Group 6"/>
            <p:cNvGrpSpPr>
              <a:grpSpLocks/>
            </p:cNvGrpSpPr>
            <p:nvPr/>
          </p:nvGrpSpPr>
          <p:grpSpPr bwMode="auto">
            <a:xfrm>
              <a:off x="2697" y="1037"/>
              <a:ext cx="2409" cy="2049"/>
              <a:chOff x="1098" y="1361"/>
              <a:chExt cx="2116" cy="2027"/>
            </a:xfrm>
          </p:grpSpPr>
          <p:sp>
            <p:nvSpPr>
              <p:cNvPr id="50197"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195"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0196"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50183" name="Line 11"/>
          <p:cNvSpPr>
            <a:spLocks noChangeShapeType="1"/>
          </p:cNvSpPr>
          <p:nvPr/>
        </p:nvSpPr>
        <p:spPr bwMode="auto">
          <a:xfrm>
            <a:off x="5032375" y="2535238"/>
            <a:ext cx="2317750" cy="228441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4" name="Text Box 12"/>
          <p:cNvSpPr txBox="1">
            <a:spLocks noChangeArrowheads="1"/>
          </p:cNvSpPr>
          <p:nvPr/>
        </p:nvSpPr>
        <p:spPr bwMode="auto">
          <a:xfrm>
            <a:off x="7272338" y="4700588"/>
            <a:ext cx="70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AD</a:t>
            </a:r>
            <a:endParaRPr lang="en-US" sz="2400" i="1" baseline="-25000">
              <a:cs typeface="Arial" charset="0"/>
            </a:endParaRPr>
          </a:p>
        </p:txBody>
      </p:sp>
      <p:sp>
        <p:nvSpPr>
          <p:cNvPr id="50185" name="Line 13"/>
          <p:cNvSpPr>
            <a:spLocks noChangeShapeType="1"/>
          </p:cNvSpPr>
          <p:nvPr/>
        </p:nvSpPr>
        <p:spPr bwMode="auto">
          <a:xfrm flipV="1">
            <a:off x="4868863" y="2730500"/>
            <a:ext cx="2376487" cy="219710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Text Box 14"/>
          <p:cNvSpPr txBox="1">
            <a:spLocks noChangeArrowheads="1"/>
          </p:cNvSpPr>
          <p:nvPr/>
        </p:nvSpPr>
        <p:spPr bwMode="auto">
          <a:xfrm>
            <a:off x="7148513" y="2359025"/>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SRAS</a:t>
            </a:r>
            <a:endParaRPr lang="en-US" sz="2400" i="1" baseline="-25000">
              <a:cs typeface="Arial" charset="0"/>
            </a:endParaRPr>
          </a:p>
        </p:txBody>
      </p:sp>
      <p:sp>
        <p:nvSpPr>
          <p:cNvPr id="50187" name="Line 15"/>
          <p:cNvSpPr>
            <a:spLocks noChangeShapeType="1"/>
          </p:cNvSpPr>
          <p:nvPr/>
        </p:nvSpPr>
        <p:spPr bwMode="auto">
          <a:xfrm>
            <a:off x="4292600" y="3686175"/>
            <a:ext cx="19081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Text Box 16"/>
          <p:cNvSpPr txBox="1">
            <a:spLocks noChangeArrowheads="1"/>
          </p:cNvSpPr>
          <p:nvPr/>
        </p:nvSpPr>
        <p:spPr bwMode="auto">
          <a:xfrm>
            <a:off x="3784600" y="3492500"/>
            <a:ext cx="488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P</a:t>
            </a:r>
            <a:r>
              <a:rPr lang="en-US" sz="2500" b="1" baseline="-25000">
                <a:cs typeface="Arial" charset="0"/>
              </a:rPr>
              <a:t>E</a:t>
            </a:r>
          </a:p>
        </p:txBody>
      </p:sp>
      <p:sp>
        <p:nvSpPr>
          <p:cNvPr id="50189" name="Line 17"/>
          <p:cNvSpPr>
            <a:spLocks noChangeShapeType="1"/>
          </p:cNvSpPr>
          <p:nvPr/>
        </p:nvSpPr>
        <p:spPr bwMode="auto">
          <a:xfrm rot="16200000" flipH="1">
            <a:off x="4483101" y="3757612"/>
            <a:ext cx="3440112" cy="47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0" name="Text Box 19"/>
          <p:cNvSpPr txBox="1">
            <a:spLocks noChangeArrowheads="1"/>
          </p:cNvSpPr>
          <p:nvPr/>
        </p:nvSpPr>
        <p:spPr bwMode="auto">
          <a:xfrm>
            <a:off x="5691188" y="1635125"/>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LRAS</a:t>
            </a:r>
            <a:endParaRPr lang="en-US" sz="2400" i="1" baseline="-25000">
              <a:cs typeface="Arial" charset="0"/>
            </a:endParaRPr>
          </a:p>
        </p:txBody>
      </p:sp>
      <p:sp>
        <p:nvSpPr>
          <p:cNvPr id="50191" name="Oval 28"/>
          <p:cNvSpPr>
            <a:spLocks noChangeArrowheads="1"/>
          </p:cNvSpPr>
          <p:nvPr/>
        </p:nvSpPr>
        <p:spPr bwMode="auto">
          <a:xfrm>
            <a:off x="6137275" y="361315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50192" name="Rectangle 52"/>
          <p:cNvSpPr>
            <a:spLocks noChangeArrowheads="1"/>
          </p:cNvSpPr>
          <p:nvPr/>
        </p:nvSpPr>
        <p:spPr bwMode="auto">
          <a:xfrm>
            <a:off x="5967413" y="5470525"/>
            <a:ext cx="550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500" b="1" i="1">
                <a:cs typeface="Arial" charset="0"/>
              </a:rPr>
              <a:t>Y</a:t>
            </a:r>
            <a:r>
              <a:rPr lang="en-US" sz="2500" b="1" baseline="-25000">
                <a:cs typeface="Arial" charset="0"/>
              </a:rPr>
              <a:t>N</a:t>
            </a:r>
          </a:p>
        </p:txBody>
      </p:sp>
      <p:sp>
        <p:nvSpPr>
          <p:cNvPr id="5019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46</a:t>
            </a:fld>
            <a:endParaRPr lang="en-US" dirty="0"/>
          </a:p>
        </p:txBody>
      </p:sp>
    </p:spTree>
    <p:extLst>
      <p:ext uri="{BB962C8B-B14F-4D97-AF65-F5344CB8AC3E}">
        <p14:creationId xmlns:p14="http://schemas.microsoft.com/office/powerpoint/2010/main" val="26052643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6708">
                                            <p:bg/>
                                          </p:spTgt>
                                        </p:tgtEl>
                                        <p:attrNameLst>
                                          <p:attrName>style.visibility</p:attrName>
                                        </p:attrNameLst>
                                      </p:cBhvr>
                                      <p:to>
                                        <p:strVal val="visible"/>
                                      </p:to>
                                    </p:set>
                                    <p:animEffect transition="in" filter="wipe(left)">
                                      <p:cBhvr>
                                        <p:cTn id="7" dur="500"/>
                                        <p:tgtEl>
                                          <p:spTgt spid="456708">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6708">
                                            <p:txEl>
                                              <p:pRg st="0" end="0"/>
                                            </p:txEl>
                                          </p:spTgt>
                                        </p:tgtEl>
                                        <p:attrNameLst>
                                          <p:attrName>style.visibility</p:attrName>
                                        </p:attrNameLst>
                                      </p:cBhvr>
                                      <p:to>
                                        <p:strVal val="visible"/>
                                      </p:to>
                                    </p:set>
                                    <p:animEffect transition="in" filter="wipe(left)">
                                      <p:cBhvr>
                                        <p:cTn id="11" dur="500"/>
                                        <p:tgtEl>
                                          <p:spTgt spid="456708">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56708">
                                            <p:txEl>
                                              <p:pRg st="1" end="1"/>
                                            </p:txEl>
                                          </p:spTgt>
                                        </p:tgtEl>
                                        <p:attrNameLst>
                                          <p:attrName>style.visibility</p:attrName>
                                        </p:attrNameLst>
                                      </p:cBhvr>
                                      <p:to>
                                        <p:strVal val="visible"/>
                                      </p:to>
                                    </p:set>
                                    <p:animEffect transition="in" filter="wipe(left)">
                                      <p:cBhvr>
                                        <p:cTn id="15" dur="500"/>
                                        <p:tgtEl>
                                          <p:spTgt spid="456708">
                                            <p:txEl>
                                              <p:pRg st="1" end="1"/>
                                            </p:txEl>
                                          </p:spTgt>
                                        </p:tgtEl>
                                      </p:cBhvr>
                                    </p:animEffect>
                                  </p:childTnLst>
                                </p:cTn>
                              </p:par>
                            </p:childTnLst>
                          </p:cTn>
                        </p:par>
                        <p:par>
                          <p:cTn id="16" fill="hold" nodeType="with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6708">
                                            <p:txEl>
                                              <p:pRg st="2" end="2"/>
                                            </p:txEl>
                                          </p:spTgt>
                                        </p:tgtEl>
                                        <p:attrNameLst>
                                          <p:attrName>style.visibility</p:attrName>
                                        </p:attrNameLst>
                                      </p:cBhvr>
                                      <p:to>
                                        <p:strVal val="visible"/>
                                      </p:to>
                                    </p:set>
                                    <p:animEffect transition="in" filter="wipe(left)">
                                      <p:cBhvr>
                                        <p:cTn id="19" dur="500"/>
                                        <p:tgtEl>
                                          <p:spTgt spid="456708">
                                            <p:txEl>
                                              <p:pRg st="2" end="2"/>
                                            </p:txEl>
                                          </p:spTgt>
                                        </p:tgtEl>
                                      </p:cBhvr>
                                    </p:animEffect>
                                  </p:childTnLst>
                                </p:cTn>
                              </p:par>
                            </p:childTnLst>
                          </p:cTn>
                        </p:par>
                        <p:par>
                          <p:cTn id="20" fill="hold" nodeType="with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56708">
                                            <p:txEl>
                                              <p:pRg st="3" end="3"/>
                                            </p:txEl>
                                          </p:spTgt>
                                        </p:tgtEl>
                                        <p:attrNameLst>
                                          <p:attrName>style.visibility</p:attrName>
                                        </p:attrNameLst>
                                      </p:cBhvr>
                                      <p:to>
                                        <p:strVal val="visible"/>
                                      </p:to>
                                    </p:set>
                                    <p:animEffect transition="in" filter="wipe(left)">
                                      <p:cBhvr>
                                        <p:cTn id="23" dur="500"/>
                                        <p:tgtEl>
                                          <p:spTgt spid="4567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build="p" bldLvl="5"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Fluctuations</a:t>
            </a:r>
          </a:p>
        </p:txBody>
      </p:sp>
      <p:sp>
        <p:nvSpPr>
          <p:cNvPr id="3" name="Content Placeholder 2"/>
          <p:cNvSpPr>
            <a:spLocks noGrp="1"/>
          </p:cNvSpPr>
          <p:nvPr>
            <p:ph idx="1"/>
          </p:nvPr>
        </p:nvSpPr>
        <p:spPr/>
        <p:txBody>
          <a:bodyPr/>
          <a:lstStyle/>
          <a:p>
            <a:r>
              <a:rPr lang="en-US" dirty="0" smtClean="0"/>
              <a:t>Four </a:t>
            </a:r>
            <a:r>
              <a:rPr lang="en-US" dirty="0"/>
              <a:t>steps to analyzing economic fluctuations:</a:t>
            </a:r>
          </a:p>
          <a:p>
            <a:pPr marL="914400" lvl="1" indent="-514350">
              <a:buClr>
                <a:srgbClr val="C00000"/>
              </a:buClr>
              <a:buFont typeface="+mj-lt"/>
              <a:buAutoNum type="arabicPeriod"/>
            </a:pPr>
            <a:r>
              <a:rPr lang="en-US" sz="3000" dirty="0" smtClean="0"/>
              <a:t>Determine </a:t>
            </a:r>
            <a:r>
              <a:rPr lang="en-US" sz="3000" dirty="0"/>
              <a:t>whether the event shifts AD or AS.</a:t>
            </a:r>
          </a:p>
          <a:p>
            <a:pPr marL="914400" lvl="1" indent="-514350">
              <a:buClr>
                <a:srgbClr val="C00000"/>
              </a:buClr>
              <a:buFont typeface="+mj-lt"/>
              <a:buAutoNum type="arabicPeriod"/>
            </a:pPr>
            <a:r>
              <a:rPr lang="en-US" sz="3000" dirty="0" smtClean="0"/>
              <a:t>Determine </a:t>
            </a:r>
            <a:r>
              <a:rPr lang="en-US" sz="3000" dirty="0"/>
              <a:t>whether curve shifts left or right.</a:t>
            </a:r>
          </a:p>
          <a:p>
            <a:pPr marL="914400" lvl="1" indent="-514350">
              <a:buClr>
                <a:srgbClr val="C00000"/>
              </a:buClr>
              <a:buFont typeface="+mj-lt"/>
              <a:buAutoNum type="arabicPeriod"/>
            </a:pPr>
            <a:r>
              <a:rPr lang="en-US" sz="3000" dirty="0" smtClean="0"/>
              <a:t>Use </a:t>
            </a:r>
            <a:r>
              <a:rPr lang="en-US" sz="3000" dirty="0"/>
              <a:t>AD–AS diagram to see how the shift changes Y and P  in the short run. </a:t>
            </a:r>
          </a:p>
          <a:p>
            <a:pPr marL="914400" lvl="1" indent="-514350">
              <a:buClr>
                <a:srgbClr val="C00000"/>
              </a:buClr>
              <a:buFont typeface="+mj-lt"/>
              <a:buAutoNum type="arabicPeriod"/>
            </a:pPr>
            <a:r>
              <a:rPr lang="en-US" sz="3000" dirty="0" smtClean="0"/>
              <a:t>Use </a:t>
            </a:r>
            <a:r>
              <a:rPr lang="en-US" sz="3000" dirty="0"/>
              <a:t>AD–AS diagram to see how </a:t>
            </a:r>
            <a:r>
              <a:rPr lang="en-US" sz="3000" dirty="0" smtClean="0"/>
              <a:t>economy moves </a:t>
            </a:r>
            <a:r>
              <a:rPr lang="en-US" sz="3000" dirty="0"/>
              <a:t>from new SR </a:t>
            </a:r>
            <a:r>
              <a:rPr lang="en-US" sz="3000" dirty="0" smtClean="0"/>
              <a:t>equilibrium </a:t>
            </a:r>
            <a:r>
              <a:rPr lang="en-US" sz="3000" dirty="0"/>
              <a:t>to new LR equilibrium </a:t>
            </a:r>
            <a:r>
              <a:rPr lang="en-US" sz="3000" dirty="0" smtClean="0"/>
              <a:t>. </a:t>
            </a: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8106754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2228" name="Group 52"/>
          <p:cNvGrpSpPr>
            <a:grpSpLocks/>
          </p:cNvGrpSpPr>
          <p:nvPr/>
        </p:nvGrpSpPr>
        <p:grpSpPr bwMode="auto">
          <a:xfrm>
            <a:off x="6242050" y="1427162"/>
            <a:ext cx="1177925" cy="4306888"/>
            <a:chOff x="3670" y="778"/>
            <a:chExt cx="742" cy="2713"/>
          </a:xfrm>
        </p:grpSpPr>
        <p:sp>
          <p:nvSpPr>
            <p:cNvPr id="52270" name="Line 17"/>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1" name="Text Box 19"/>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2272" name="Rectangle 51"/>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2229" name="Rectangle 3"/>
          <p:cNvSpPr>
            <a:spLocks noGrp="1" noChangeArrowheads="1"/>
          </p:cNvSpPr>
          <p:nvPr>
            <p:ph type="title"/>
          </p:nvPr>
        </p:nvSpPr>
        <p:spPr/>
        <p:txBody>
          <a:bodyPr>
            <a:noAutofit/>
          </a:bodyPr>
          <a:lstStyle/>
          <a:p>
            <a:pPr eaLnBrk="1" hangingPunct="1"/>
            <a:r>
              <a:rPr lang="en-US" sz="2800" dirty="0" smtClean="0"/>
              <a:t>The Effects of a Shift in </a:t>
            </a:r>
            <a:r>
              <a:rPr lang="en-US" sz="2800" i="1" dirty="0" smtClean="0"/>
              <a:t>AD</a:t>
            </a:r>
          </a:p>
        </p:txBody>
      </p:sp>
      <p:sp>
        <p:nvSpPr>
          <p:cNvPr id="462852" name="Rectangle 4"/>
          <p:cNvSpPr>
            <a:spLocks noGrp="1" noChangeArrowheads="1"/>
          </p:cNvSpPr>
          <p:nvPr>
            <p:ph type="body" sz="quarter" idx="12"/>
          </p:nvPr>
        </p:nvSpPr>
        <p:spPr>
          <a:xfrm>
            <a:off x="152400" y="685800"/>
            <a:ext cx="4373564" cy="5715000"/>
          </a:xfrm>
          <a:solidFill>
            <a:schemeClr val="bg1"/>
          </a:solidFill>
        </p:spPr>
        <p:txBody>
          <a:bodyPr/>
          <a:lstStyle/>
          <a:p>
            <a:pPr marL="463550" indent="-463550" eaLnBrk="1" hangingPunct="1">
              <a:spcBef>
                <a:spcPct val="35000"/>
              </a:spcBef>
              <a:buFont typeface="Wingdings" pitchFamily="2" charset="2"/>
              <a:buNone/>
            </a:pPr>
            <a:r>
              <a:rPr lang="en-US" sz="2800" u="sng" dirty="0" smtClean="0"/>
              <a:t>Event: Stock market crash</a:t>
            </a:r>
          </a:p>
          <a:p>
            <a:pPr marL="463550" indent="-463550" eaLnBrk="1" hangingPunct="1">
              <a:spcBef>
                <a:spcPct val="35000"/>
              </a:spcBef>
              <a:buFont typeface="Wingdings" pitchFamily="2" charset="2"/>
              <a:buNone/>
            </a:pPr>
            <a:r>
              <a:rPr lang="en-US" sz="2800" b="1" dirty="0" smtClean="0">
                <a:solidFill>
                  <a:srgbClr val="C00000"/>
                </a:solidFill>
              </a:rPr>
              <a:t>1. </a:t>
            </a:r>
            <a:r>
              <a:rPr lang="en-US" sz="2800" b="1" dirty="0" smtClean="0">
                <a:solidFill>
                  <a:srgbClr val="339966"/>
                </a:solidFill>
              </a:rPr>
              <a:t>	</a:t>
            </a:r>
            <a:r>
              <a:rPr lang="en-US" sz="2800" dirty="0" smtClean="0"/>
              <a:t>Affects </a:t>
            </a:r>
            <a:r>
              <a:rPr lang="en-US" sz="2800" b="1" i="1" dirty="0" smtClean="0"/>
              <a:t>C</a:t>
            </a:r>
            <a:r>
              <a:rPr lang="en-US" sz="2800" dirty="0" smtClean="0"/>
              <a:t>, </a:t>
            </a:r>
            <a:r>
              <a:rPr lang="en-US" sz="2800" i="1" dirty="0" smtClean="0"/>
              <a:t>AD</a:t>
            </a:r>
            <a:r>
              <a:rPr lang="en-US" sz="2800" dirty="0" smtClean="0"/>
              <a:t> curve</a:t>
            </a:r>
          </a:p>
          <a:p>
            <a:pPr marL="463550" indent="-463550" eaLnBrk="1" hangingPunct="1">
              <a:spcBef>
                <a:spcPct val="35000"/>
              </a:spcBef>
              <a:buFont typeface="Wingdings" pitchFamily="2" charset="2"/>
              <a:buNone/>
            </a:pPr>
            <a:r>
              <a:rPr lang="en-US" sz="2800" b="1" dirty="0" smtClean="0">
                <a:solidFill>
                  <a:srgbClr val="C00000"/>
                </a:solidFill>
              </a:rPr>
              <a:t>2. </a:t>
            </a:r>
            <a:r>
              <a:rPr lang="en-US" sz="2800" b="1" dirty="0" smtClean="0">
                <a:solidFill>
                  <a:srgbClr val="339966"/>
                </a:solidFill>
              </a:rPr>
              <a:t>	</a:t>
            </a:r>
            <a:r>
              <a:rPr lang="en-US" sz="2800" b="1" i="1" dirty="0" smtClean="0"/>
              <a:t>C</a:t>
            </a:r>
            <a:r>
              <a:rPr lang="en-US" sz="2800" dirty="0" smtClean="0"/>
              <a:t> falls, so </a:t>
            </a:r>
            <a:r>
              <a:rPr lang="en-US" sz="2800" i="1" dirty="0" smtClean="0"/>
              <a:t>AD</a:t>
            </a:r>
            <a:r>
              <a:rPr lang="en-US" sz="2800" dirty="0" smtClean="0"/>
              <a:t> shifts left</a:t>
            </a:r>
          </a:p>
          <a:p>
            <a:pPr marL="463550" indent="-463550" eaLnBrk="1" hangingPunct="1">
              <a:spcBef>
                <a:spcPct val="35000"/>
              </a:spcBef>
              <a:buFont typeface="Wingdings" pitchFamily="2" charset="2"/>
              <a:buNone/>
            </a:pPr>
            <a:r>
              <a:rPr lang="en-US" sz="2800" b="1" dirty="0" smtClean="0">
                <a:solidFill>
                  <a:srgbClr val="C00000"/>
                </a:solidFill>
              </a:rPr>
              <a:t>3. </a:t>
            </a:r>
            <a:r>
              <a:rPr lang="en-US" sz="2800" b="1" dirty="0" smtClean="0">
                <a:solidFill>
                  <a:srgbClr val="339966"/>
                </a:solidFill>
              </a:rPr>
              <a:t>	</a:t>
            </a:r>
            <a:r>
              <a:rPr lang="en-US" sz="2800" dirty="0" smtClean="0"/>
              <a:t>SR equilibrium at B. </a:t>
            </a:r>
            <a:br>
              <a:rPr lang="en-US" sz="2800" dirty="0" smtClean="0"/>
            </a:br>
            <a:r>
              <a:rPr lang="en-US" sz="2800" b="1" i="1" dirty="0" smtClean="0"/>
              <a:t>P</a:t>
            </a:r>
            <a:r>
              <a:rPr lang="en-US" sz="2800" dirty="0" smtClean="0"/>
              <a:t> and </a:t>
            </a:r>
            <a:r>
              <a:rPr lang="en-US" sz="2800" b="1" i="1" dirty="0" smtClean="0"/>
              <a:t>Y</a:t>
            </a:r>
            <a:r>
              <a:rPr lang="en-US" sz="2800" dirty="0" smtClean="0"/>
              <a:t>  lower,</a:t>
            </a:r>
            <a:br>
              <a:rPr lang="en-US" sz="2800" dirty="0" smtClean="0"/>
            </a:br>
            <a:r>
              <a:rPr lang="en-US" sz="2800" dirty="0" smtClean="0"/>
              <a:t>unemployment higher</a:t>
            </a:r>
          </a:p>
          <a:p>
            <a:pPr marL="463550" indent="-463550" eaLnBrk="1" hangingPunct="1">
              <a:spcBef>
                <a:spcPct val="35000"/>
              </a:spcBef>
              <a:buFont typeface="Wingdings" pitchFamily="2" charset="2"/>
              <a:buNone/>
            </a:pPr>
            <a:r>
              <a:rPr lang="en-US" sz="2800" b="1" dirty="0" smtClean="0">
                <a:solidFill>
                  <a:srgbClr val="C00000"/>
                </a:solidFill>
              </a:rPr>
              <a:t>4. </a:t>
            </a:r>
            <a:r>
              <a:rPr lang="en-US" sz="2800" b="1" dirty="0" smtClean="0">
                <a:solidFill>
                  <a:srgbClr val="339966"/>
                </a:solidFill>
              </a:rPr>
              <a:t>	</a:t>
            </a:r>
            <a:r>
              <a:rPr lang="en-US" sz="2800" dirty="0" smtClean="0"/>
              <a:t>Over time, </a:t>
            </a:r>
            <a:r>
              <a:rPr lang="en-US" sz="2800" b="1" i="1" dirty="0" smtClean="0"/>
              <a:t>P</a:t>
            </a:r>
            <a:r>
              <a:rPr lang="en-US" sz="2800" b="1" baseline="-25000" dirty="0" smtClean="0"/>
              <a:t>E</a:t>
            </a:r>
            <a:r>
              <a:rPr lang="en-US" sz="2800" dirty="0" smtClean="0"/>
              <a:t> falls, </a:t>
            </a:r>
            <a:br>
              <a:rPr lang="en-US" sz="2800" dirty="0" smtClean="0"/>
            </a:br>
            <a:r>
              <a:rPr lang="en-US" sz="2800" i="1" dirty="0" smtClean="0"/>
              <a:t>SRAS</a:t>
            </a:r>
            <a:r>
              <a:rPr lang="en-US" sz="2800" dirty="0" smtClean="0"/>
              <a:t> shifts right,</a:t>
            </a:r>
            <a:br>
              <a:rPr lang="en-US" sz="2800" dirty="0" smtClean="0"/>
            </a:br>
            <a:r>
              <a:rPr lang="en-US" sz="2800" dirty="0" smtClean="0"/>
              <a:t>until LR </a:t>
            </a:r>
            <a:r>
              <a:rPr lang="en-US" sz="2800" dirty="0"/>
              <a:t>equilibrium </a:t>
            </a:r>
            <a:r>
              <a:rPr lang="en-US" sz="2800" dirty="0" smtClean="0"/>
              <a:t>at C. </a:t>
            </a:r>
            <a:r>
              <a:rPr lang="en-US" sz="2800" b="1" i="1" dirty="0" smtClean="0"/>
              <a:t>Y</a:t>
            </a:r>
            <a:r>
              <a:rPr lang="en-US" sz="2800" dirty="0" smtClean="0"/>
              <a:t>  and unemployment back </a:t>
            </a:r>
            <a:br>
              <a:rPr lang="en-US" sz="2800" dirty="0" smtClean="0"/>
            </a:br>
            <a:r>
              <a:rPr lang="en-US" sz="2800" dirty="0" smtClean="0"/>
              <a:t>at initial levels. </a:t>
            </a:r>
          </a:p>
        </p:txBody>
      </p:sp>
      <p:grpSp>
        <p:nvGrpSpPr>
          <p:cNvPr id="52231" name="Group 5"/>
          <p:cNvGrpSpPr>
            <a:grpSpLocks/>
          </p:cNvGrpSpPr>
          <p:nvPr/>
        </p:nvGrpSpPr>
        <p:grpSpPr bwMode="auto">
          <a:xfrm>
            <a:off x="4799013" y="1371600"/>
            <a:ext cx="3994150" cy="4106862"/>
            <a:chOff x="2579" y="785"/>
            <a:chExt cx="2786" cy="2420"/>
          </a:xfrm>
        </p:grpSpPr>
        <p:grpSp>
          <p:nvGrpSpPr>
            <p:cNvPr id="52265" name="Group 6"/>
            <p:cNvGrpSpPr>
              <a:grpSpLocks/>
            </p:cNvGrpSpPr>
            <p:nvPr/>
          </p:nvGrpSpPr>
          <p:grpSpPr bwMode="auto">
            <a:xfrm>
              <a:off x="2697" y="1037"/>
              <a:ext cx="2409" cy="2049"/>
              <a:chOff x="1098" y="1361"/>
              <a:chExt cx="2116" cy="2027"/>
            </a:xfrm>
          </p:grpSpPr>
          <p:sp>
            <p:nvSpPr>
              <p:cNvPr id="52268"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9"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66"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2267"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2232" name="Group 54"/>
          <p:cNvGrpSpPr>
            <a:grpSpLocks/>
          </p:cNvGrpSpPr>
          <p:nvPr/>
        </p:nvGrpSpPr>
        <p:grpSpPr bwMode="auto">
          <a:xfrm>
            <a:off x="5495925" y="1876425"/>
            <a:ext cx="2947988" cy="2609850"/>
            <a:chOff x="3200" y="1121"/>
            <a:chExt cx="1857" cy="1644"/>
          </a:xfrm>
        </p:grpSpPr>
        <p:sp>
          <p:nvSpPr>
            <p:cNvPr id="52263" name="Line 11"/>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4" name="Text Box 12"/>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2233" name="Group 55"/>
          <p:cNvGrpSpPr>
            <a:grpSpLocks/>
          </p:cNvGrpSpPr>
          <p:nvPr/>
        </p:nvGrpSpPr>
        <p:grpSpPr bwMode="auto">
          <a:xfrm>
            <a:off x="5284788" y="2027237"/>
            <a:ext cx="3390900" cy="2597150"/>
            <a:chOff x="3067" y="1216"/>
            <a:chExt cx="2136" cy="1636"/>
          </a:xfrm>
        </p:grpSpPr>
        <p:sp>
          <p:nvSpPr>
            <p:cNvPr id="52261"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2" name="Text Box 14"/>
            <p:cNvSpPr txBox="1">
              <a:spLocks noChangeArrowheads="1"/>
            </p:cNvSpPr>
            <p:nvPr/>
          </p:nvSpPr>
          <p:spPr bwMode="auto">
            <a:xfrm>
              <a:off x="4461" y="1216"/>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7" name="Group 64"/>
          <p:cNvGrpSpPr>
            <a:grpSpLocks/>
          </p:cNvGrpSpPr>
          <p:nvPr/>
        </p:nvGrpSpPr>
        <p:grpSpPr bwMode="auto">
          <a:xfrm>
            <a:off x="5259388" y="2921000"/>
            <a:ext cx="2606675" cy="2216150"/>
            <a:chOff x="3051" y="1719"/>
            <a:chExt cx="1642" cy="1396"/>
          </a:xfrm>
        </p:grpSpPr>
        <p:sp>
          <p:nvSpPr>
            <p:cNvPr id="52259" name="Text Box 21"/>
            <p:cNvSpPr txBox="1">
              <a:spLocks noChangeArrowheads="1"/>
            </p:cNvSpPr>
            <p:nvPr/>
          </p:nvSpPr>
          <p:spPr bwMode="auto">
            <a:xfrm>
              <a:off x="4236" y="2827"/>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sp>
          <p:nvSpPr>
            <p:cNvPr id="52260" name="Line 22"/>
            <p:cNvSpPr>
              <a:spLocks noChangeShapeType="1"/>
            </p:cNvSpPr>
            <p:nvPr/>
          </p:nvSpPr>
          <p:spPr bwMode="auto">
            <a:xfrm>
              <a:off x="3051" y="1719"/>
              <a:ext cx="1235" cy="121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56"/>
          <p:cNvGrpSpPr>
            <a:grpSpLocks/>
          </p:cNvGrpSpPr>
          <p:nvPr/>
        </p:nvGrpSpPr>
        <p:grpSpPr bwMode="auto">
          <a:xfrm>
            <a:off x="6149975" y="3090862"/>
            <a:ext cx="2765425" cy="2012950"/>
            <a:chOff x="3540" y="1767"/>
            <a:chExt cx="1742" cy="1268"/>
          </a:xfrm>
        </p:grpSpPr>
        <p:sp>
          <p:nvSpPr>
            <p:cNvPr id="52257" name="Line 23"/>
            <p:cNvSpPr>
              <a:spLocks noChangeShapeType="1"/>
            </p:cNvSpPr>
            <p:nvPr/>
          </p:nvSpPr>
          <p:spPr bwMode="auto">
            <a:xfrm flipV="1">
              <a:off x="3540" y="2013"/>
              <a:ext cx="1092" cy="1022"/>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8" name="Text Box 24"/>
            <p:cNvSpPr txBox="1">
              <a:spLocks noChangeArrowheads="1"/>
            </p:cNvSpPr>
            <p:nvPr/>
          </p:nvSpPr>
          <p:spPr bwMode="auto">
            <a:xfrm>
              <a:off x="4540" y="1767"/>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2236" name="Group 65"/>
          <p:cNvGrpSpPr>
            <a:grpSpLocks/>
          </p:cNvGrpSpPr>
          <p:nvPr/>
        </p:nvGrpSpPr>
        <p:grpSpPr bwMode="auto">
          <a:xfrm>
            <a:off x="4475163" y="3003550"/>
            <a:ext cx="2422525" cy="365125"/>
            <a:chOff x="2697" y="1925"/>
            <a:chExt cx="1526" cy="230"/>
          </a:xfrm>
        </p:grpSpPr>
        <p:sp>
          <p:nvSpPr>
            <p:cNvPr id="52254" name="Line 15"/>
            <p:cNvSpPr>
              <a:spLocks noChangeShapeType="1"/>
            </p:cNvSpPr>
            <p:nvPr/>
          </p:nvSpPr>
          <p:spPr bwMode="auto">
            <a:xfrm flipV="1">
              <a:off x="3013" y="2045"/>
              <a:ext cx="11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Text Box 16"/>
            <p:cNvSpPr txBox="1">
              <a:spLocks noChangeArrowheads="1"/>
            </p:cNvSpPr>
            <p:nvPr/>
          </p:nvSpPr>
          <p:spPr bwMode="auto">
            <a:xfrm>
              <a:off x="2697" y="192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2256" name="Oval 28"/>
            <p:cNvSpPr>
              <a:spLocks noChangeArrowheads="1"/>
            </p:cNvSpPr>
            <p:nvPr/>
          </p:nvSpPr>
          <p:spPr bwMode="auto">
            <a:xfrm>
              <a:off x="4135" y="200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2237" name="Text Box 58"/>
          <p:cNvSpPr txBox="1">
            <a:spLocks noChangeArrowheads="1"/>
          </p:cNvSpPr>
          <p:nvPr/>
        </p:nvSpPr>
        <p:spPr bwMode="auto">
          <a:xfrm>
            <a:off x="6950075" y="3001962"/>
            <a:ext cx="319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nvGrpSpPr>
          <p:cNvPr id="10" name="Group 68"/>
          <p:cNvGrpSpPr>
            <a:grpSpLocks/>
          </p:cNvGrpSpPr>
          <p:nvPr/>
        </p:nvGrpSpPr>
        <p:grpSpPr bwMode="auto">
          <a:xfrm>
            <a:off x="4481513" y="3627437"/>
            <a:ext cx="2135187" cy="2054225"/>
            <a:chOff x="2701" y="2318"/>
            <a:chExt cx="1345" cy="1294"/>
          </a:xfrm>
        </p:grpSpPr>
        <p:grpSp>
          <p:nvGrpSpPr>
            <p:cNvPr id="52246" name="Group 66"/>
            <p:cNvGrpSpPr>
              <a:grpSpLocks/>
            </p:cNvGrpSpPr>
            <p:nvPr/>
          </p:nvGrpSpPr>
          <p:grpSpPr bwMode="auto">
            <a:xfrm>
              <a:off x="2701" y="2318"/>
              <a:ext cx="1220" cy="1294"/>
              <a:chOff x="2701" y="2318"/>
              <a:chExt cx="1220" cy="1294"/>
            </a:xfrm>
          </p:grpSpPr>
          <p:sp>
            <p:nvSpPr>
              <p:cNvPr id="52248" name="Oval 33"/>
              <p:cNvSpPr>
                <a:spLocks noChangeArrowheads="1"/>
              </p:cNvSpPr>
              <p:nvPr/>
            </p:nvSpPr>
            <p:spPr bwMode="auto">
              <a:xfrm>
                <a:off x="3710" y="238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2249" name="Group 34"/>
              <p:cNvGrpSpPr>
                <a:grpSpLocks/>
              </p:cNvGrpSpPr>
              <p:nvPr/>
            </p:nvGrpSpPr>
            <p:grpSpPr bwMode="auto">
              <a:xfrm>
                <a:off x="3010" y="2434"/>
                <a:ext cx="746" cy="924"/>
                <a:chOff x="357" y="2450"/>
                <a:chExt cx="795" cy="646"/>
              </a:xfrm>
            </p:grpSpPr>
            <p:sp>
              <p:nvSpPr>
                <p:cNvPr id="52252" name="Line 3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3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0" name="Text Box 37"/>
              <p:cNvSpPr txBox="1">
                <a:spLocks noChangeArrowheads="1"/>
              </p:cNvSpPr>
              <p:nvPr/>
            </p:nvSpPr>
            <p:spPr bwMode="auto">
              <a:xfrm>
                <a:off x="2701" y="231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2251" name="Text Box 50"/>
              <p:cNvSpPr txBox="1">
                <a:spLocks noChangeArrowheads="1"/>
              </p:cNvSpPr>
              <p:nvPr/>
            </p:nvSpPr>
            <p:spPr bwMode="auto">
              <a:xfrm>
                <a:off x="3613"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52247" name="Text Box 59"/>
            <p:cNvSpPr txBox="1">
              <a:spLocks noChangeArrowheads="1"/>
            </p:cNvSpPr>
            <p:nvPr/>
          </p:nvSpPr>
          <p:spPr bwMode="auto">
            <a:xfrm>
              <a:off x="3845" y="2322"/>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grpSp>
        <p:nvGrpSpPr>
          <p:cNvPr id="13" name="Group 69"/>
          <p:cNvGrpSpPr>
            <a:grpSpLocks/>
          </p:cNvGrpSpPr>
          <p:nvPr/>
        </p:nvGrpSpPr>
        <p:grpSpPr bwMode="auto">
          <a:xfrm>
            <a:off x="4478338" y="4284662"/>
            <a:ext cx="2773362" cy="376238"/>
            <a:chOff x="2699" y="2732"/>
            <a:chExt cx="1747" cy="237"/>
          </a:xfrm>
        </p:grpSpPr>
        <p:grpSp>
          <p:nvGrpSpPr>
            <p:cNvPr id="52241" name="Group 67"/>
            <p:cNvGrpSpPr>
              <a:grpSpLocks/>
            </p:cNvGrpSpPr>
            <p:nvPr/>
          </p:nvGrpSpPr>
          <p:grpSpPr bwMode="auto">
            <a:xfrm>
              <a:off x="2699" y="2732"/>
              <a:ext cx="1525" cy="230"/>
              <a:chOff x="2699" y="2732"/>
              <a:chExt cx="1525" cy="230"/>
            </a:xfrm>
          </p:grpSpPr>
          <p:sp>
            <p:nvSpPr>
              <p:cNvPr id="52243" name="Oval 29"/>
              <p:cNvSpPr>
                <a:spLocks noChangeArrowheads="1"/>
              </p:cNvSpPr>
              <p:nvPr/>
            </p:nvSpPr>
            <p:spPr bwMode="auto">
              <a:xfrm>
                <a:off x="4136" y="280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52244" name="Line 44"/>
              <p:cNvSpPr>
                <a:spLocks noChangeShapeType="1"/>
              </p:cNvSpPr>
              <p:nvPr/>
            </p:nvSpPr>
            <p:spPr bwMode="auto">
              <a:xfrm>
                <a:off x="3011" y="2847"/>
                <a:ext cx="115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Text Box 45"/>
              <p:cNvSpPr txBox="1">
                <a:spLocks noChangeArrowheads="1"/>
              </p:cNvSpPr>
              <p:nvPr/>
            </p:nvSpPr>
            <p:spPr bwMode="auto">
              <a:xfrm>
                <a:off x="2699" y="273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3</a:t>
                </a:r>
              </a:p>
            </p:txBody>
          </p:sp>
        </p:grpSp>
        <p:sp>
          <p:nvSpPr>
            <p:cNvPr id="52242" name="Text Box 60"/>
            <p:cNvSpPr txBox="1">
              <a:spLocks noChangeArrowheads="1"/>
            </p:cNvSpPr>
            <p:nvPr/>
          </p:nvSpPr>
          <p:spPr bwMode="auto">
            <a:xfrm>
              <a:off x="4245" y="2739"/>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grpSp>
      <p:sp>
        <p:nvSpPr>
          <p:cNvPr id="5224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48</a:t>
            </a:fld>
            <a:endParaRPr lang="en-US" dirty="0"/>
          </a:p>
        </p:txBody>
      </p:sp>
    </p:spTree>
    <p:extLst>
      <p:ext uri="{BB962C8B-B14F-4D97-AF65-F5344CB8AC3E}">
        <p14:creationId xmlns:p14="http://schemas.microsoft.com/office/powerpoint/2010/main" val="296318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2852">
                                            <p:bg/>
                                          </p:spTgt>
                                        </p:tgtEl>
                                        <p:attrNameLst>
                                          <p:attrName>style.visibility</p:attrName>
                                        </p:attrNameLst>
                                      </p:cBhvr>
                                      <p:to>
                                        <p:strVal val="visible"/>
                                      </p:to>
                                    </p:set>
                                    <p:animEffect transition="in" filter="wipe(left)">
                                      <p:cBhvr>
                                        <p:cTn id="7" dur="500"/>
                                        <p:tgtEl>
                                          <p:spTgt spid="46285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2852">
                                            <p:txEl>
                                              <p:pRg st="0" end="0"/>
                                            </p:txEl>
                                          </p:spTgt>
                                        </p:tgtEl>
                                        <p:attrNameLst>
                                          <p:attrName>style.visibility</p:attrName>
                                        </p:attrNameLst>
                                      </p:cBhvr>
                                      <p:to>
                                        <p:strVal val="visible"/>
                                      </p:to>
                                    </p:set>
                                    <p:animEffect transition="in" filter="wipe(left)">
                                      <p:cBhvr>
                                        <p:cTn id="11" dur="500"/>
                                        <p:tgtEl>
                                          <p:spTgt spid="46285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2852">
                                            <p:txEl>
                                              <p:pRg st="1" end="1"/>
                                            </p:txEl>
                                          </p:spTgt>
                                        </p:tgtEl>
                                        <p:attrNameLst>
                                          <p:attrName>style.visibility</p:attrName>
                                        </p:attrNameLst>
                                      </p:cBhvr>
                                      <p:to>
                                        <p:strVal val="visible"/>
                                      </p:to>
                                    </p:set>
                                    <p:animEffect transition="in" filter="wipe(left)">
                                      <p:cBhvr>
                                        <p:cTn id="16" dur="500"/>
                                        <p:tgtEl>
                                          <p:spTgt spid="46285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2852">
                                            <p:txEl>
                                              <p:pRg st="2" end="2"/>
                                            </p:txEl>
                                          </p:spTgt>
                                        </p:tgtEl>
                                        <p:attrNameLst>
                                          <p:attrName>style.visibility</p:attrName>
                                        </p:attrNameLst>
                                      </p:cBhvr>
                                      <p:to>
                                        <p:strVal val="visible"/>
                                      </p:to>
                                    </p:set>
                                    <p:animEffect transition="in" filter="wipe(left)">
                                      <p:cBhvr>
                                        <p:cTn id="21" dur="500"/>
                                        <p:tgtEl>
                                          <p:spTgt spid="462852">
                                            <p:txEl>
                                              <p:pRg st="2" end="2"/>
                                            </p:txEl>
                                          </p:spTgt>
                                        </p:tgtEl>
                                      </p:cBhvr>
                                    </p:animEffect>
                                  </p:childTnLst>
                                </p:cTn>
                              </p:par>
                            </p:childTnLst>
                          </p:cTn>
                        </p:par>
                        <p:par>
                          <p:cTn id="22" fill="hold" nodeType="afterGroup">
                            <p:stCondLst>
                              <p:cond delay="500"/>
                            </p:stCondLst>
                            <p:childTnLst>
                              <p:par>
                                <p:cTn id="23" presetID="18" presetClass="entr" presetSubtype="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Right)">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62852">
                                            <p:txEl>
                                              <p:pRg st="3" end="3"/>
                                            </p:txEl>
                                          </p:spTgt>
                                        </p:tgtEl>
                                        <p:attrNameLst>
                                          <p:attrName>style.visibility</p:attrName>
                                        </p:attrNameLst>
                                      </p:cBhvr>
                                      <p:to>
                                        <p:strVal val="visible"/>
                                      </p:to>
                                    </p:set>
                                    <p:animEffect transition="in" filter="wipe(left)">
                                      <p:cBhvr>
                                        <p:cTn id="30" dur="500"/>
                                        <p:tgtEl>
                                          <p:spTgt spid="462852">
                                            <p:txEl>
                                              <p:pRg st="3" end="3"/>
                                            </p:txEl>
                                          </p:spTgt>
                                        </p:tgtEl>
                                      </p:cBhvr>
                                    </p:animEffect>
                                  </p:childTnLst>
                                </p:cTn>
                              </p:par>
                            </p:childTnLst>
                          </p:cTn>
                        </p:par>
                        <p:par>
                          <p:cTn id="31" fill="hold" nodeType="afterGroup">
                            <p:stCondLst>
                              <p:cond delay="500"/>
                            </p:stCondLst>
                            <p:childTnLst>
                              <p:par>
                                <p:cTn id="32" presetID="18" presetClass="entr" presetSubtype="12"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trips(downLeft)">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2852">
                                            <p:txEl>
                                              <p:pRg st="4" end="4"/>
                                            </p:txEl>
                                          </p:spTgt>
                                        </p:tgtEl>
                                        <p:attrNameLst>
                                          <p:attrName>style.visibility</p:attrName>
                                        </p:attrNameLst>
                                      </p:cBhvr>
                                      <p:to>
                                        <p:strVal val="visible"/>
                                      </p:to>
                                    </p:set>
                                    <p:animEffect transition="in" filter="wipe(left)">
                                      <p:cBhvr>
                                        <p:cTn id="39" dur="500"/>
                                        <p:tgtEl>
                                          <p:spTgt spid="462852">
                                            <p:txEl>
                                              <p:pRg st="4" end="4"/>
                                            </p:txEl>
                                          </p:spTgt>
                                        </p:tgtEl>
                                      </p:cBhvr>
                                    </p:animEffect>
                                  </p:childTnLst>
                                </p:cTn>
                              </p:par>
                            </p:childTnLst>
                          </p:cTn>
                        </p:par>
                        <p:par>
                          <p:cTn id="40" fill="hold" nodeType="afterGroup">
                            <p:stCondLst>
                              <p:cond delay="500"/>
                            </p:stCondLst>
                            <p:childTnLst>
                              <p:par>
                                <p:cTn id="41" presetID="18" presetClass="entr" presetSubtype="12"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strips(downLeft)">
                                      <p:cBhvr>
                                        <p:cTn id="43" dur="500"/>
                                        <p:tgtEl>
                                          <p:spTgt spid="8"/>
                                        </p:tgtEl>
                                      </p:cBhvr>
                                    </p:animEffect>
                                  </p:childTnLst>
                                </p:cTn>
                              </p:par>
                            </p:childTnLst>
                          </p:cTn>
                        </p:par>
                        <p:par>
                          <p:cTn id="44" fill="hold" nodeType="afterGroup">
                            <p:stCondLst>
                              <p:cond delay="1000"/>
                            </p:stCondLst>
                            <p:childTnLst>
                              <p:par>
                                <p:cTn id="45" presetID="22" presetClass="entr" presetSubtype="2"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uiExpand="1" build="p" bldLvl="5"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0939"/>
            <a:ext cx="8686800" cy="661061"/>
          </a:xfrm>
        </p:spPr>
        <p:txBody>
          <a:bodyPr/>
          <a:lstStyle/>
          <a:p>
            <a:r>
              <a:rPr lang="en-US" dirty="0"/>
              <a:t>Two Big AD Shifts: 1.The Great Depression</a:t>
            </a:r>
          </a:p>
        </p:txBody>
      </p:sp>
      <p:sp>
        <p:nvSpPr>
          <p:cNvPr id="3" name="Content Placeholder 2"/>
          <p:cNvSpPr>
            <a:spLocks noGrp="1"/>
          </p:cNvSpPr>
          <p:nvPr>
            <p:ph idx="1"/>
          </p:nvPr>
        </p:nvSpPr>
        <p:spPr>
          <a:xfrm>
            <a:off x="347241" y="762000"/>
            <a:ext cx="4696247" cy="5686425"/>
          </a:xfrm>
        </p:spPr>
        <p:txBody>
          <a:bodyPr>
            <a:normAutofit/>
          </a:bodyPr>
          <a:lstStyle/>
          <a:p>
            <a:r>
              <a:rPr lang="en-US" dirty="0">
                <a:solidFill>
                  <a:srgbClr val="005EA4"/>
                </a:solidFill>
              </a:rPr>
              <a:t>From 1929–1933, </a:t>
            </a:r>
            <a:r>
              <a:rPr lang="en-US" dirty="0" smtClean="0"/>
              <a:t>money </a:t>
            </a:r>
            <a:r>
              <a:rPr lang="en-US" dirty="0"/>
              <a:t>supply fell 28% due to problems in banking system</a:t>
            </a:r>
          </a:p>
          <a:p>
            <a:r>
              <a:rPr lang="en-US" dirty="0"/>
              <a:t>stock prices fell 90%, reducing C and I</a:t>
            </a:r>
          </a:p>
          <a:p>
            <a:r>
              <a:rPr lang="en-US" dirty="0"/>
              <a:t>Y  fell 27%</a:t>
            </a:r>
          </a:p>
          <a:p>
            <a:r>
              <a:rPr lang="en-US" dirty="0"/>
              <a:t>P  fell 22%</a:t>
            </a:r>
          </a:p>
          <a:p>
            <a:r>
              <a:rPr lang="en-US" dirty="0" smtClean="0"/>
              <a:t>Unemployment rate </a:t>
            </a:r>
            <a:r>
              <a:rPr lang="en-US" dirty="0"/>
              <a:t>rose </a:t>
            </a:r>
            <a:r>
              <a:rPr lang="en-US" dirty="0" smtClean="0"/>
              <a:t>from </a:t>
            </a:r>
            <a:r>
              <a:rPr lang="en-US" dirty="0"/>
              <a:t>3% to 25</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Object 178"/>
          <p:cNvGraphicFramePr>
            <a:graphicFrameLocks noChangeAspect="1"/>
          </p:cNvGraphicFramePr>
          <p:nvPr>
            <p:extLst>
              <p:ext uri="{D42A27DB-BD31-4B8C-83A1-F6EECF244321}">
                <p14:modId xmlns:p14="http://schemas.microsoft.com/office/powerpoint/2010/main" val="3963998824"/>
              </p:ext>
            </p:extLst>
          </p:nvPr>
        </p:nvGraphicFramePr>
        <p:xfrm>
          <a:off x="4705350" y="2011363"/>
          <a:ext cx="3921125" cy="400208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179"/>
          <p:cNvSpPr txBox="1">
            <a:spLocks noChangeArrowheads="1"/>
          </p:cNvSpPr>
          <p:nvPr/>
        </p:nvSpPr>
        <p:spPr bwMode="auto">
          <a:xfrm>
            <a:off x="5043488" y="1362075"/>
            <a:ext cx="3502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a:cs typeface="Arial" charset="0"/>
              </a:rPr>
              <a:t>U.S. Real GDP</a:t>
            </a:r>
            <a:r>
              <a:rPr lang="en-US" sz="2400" dirty="0">
                <a:cs typeface="Arial" charset="0"/>
              </a:rPr>
              <a:t>, </a:t>
            </a:r>
            <a:br>
              <a:rPr lang="en-US" sz="2400" dirty="0">
                <a:cs typeface="Arial" charset="0"/>
              </a:rPr>
            </a:br>
            <a:r>
              <a:rPr lang="en-US" sz="2400" dirty="0">
                <a:cs typeface="Arial" charset="0"/>
              </a:rPr>
              <a:t>billions of 2000 dollars</a:t>
            </a:r>
          </a:p>
        </p:txBody>
      </p:sp>
    </p:spTree>
    <p:extLst>
      <p:ext uri="{BB962C8B-B14F-4D97-AF65-F5344CB8AC3E}">
        <p14:creationId xmlns:p14="http://schemas.microsoft.com/office/powerpoint/2010/main" val="229073327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內容版面配置區 5" descr="https://ws.ndc.gov.tw/Download.ashx?u=LzAwMS9hZG1pbmlzdHJhdG9yLzEwL2NrZmlsZS85ZTkwMjJjYi02Y2I1LTRhMjEtYTk0Zi0xNTlhZDAzOWVlOTUuanBn&amp;n=YnVzaW5lc3MgY3ljbGUuSlBH"/>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803400"/>
            <a:ext cx="7162800" cy="3867150"/>
          </a:xfrm>
          <a:prstGeom prst="rect">
            <a:avLst/>
          </a:prstGeom>
          <a:noFill/>
          <a:ln>
            <a:noFill/>
          </a:ln>
        </p:spPr>
      </p:pic>
    </p:spTree>
    <p:extLst>
      <p:ext uri="{BB962C8B-B14F-4D97-AF65-F5344CB8AC3E}">
        <p14:creationId xmlns:p14="http://schemas.microsoft.com/office/powerpoint/2010/main" val="273262116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91600" cy="661061"/>
          </a:xfrm>
        </p:spPr>
        <p:txBody>
          <a:bodyPr/>
          <a:lstStyle/>
          <a:p>
            <a:r>
              <a:rPr lang="en-US" dirty="0"/>
              <a:t>Two Big AD Shifts:  </a:t>
            </a:r>
            <a:r>
              <a:rPr lang="en-US" dirty="0" smtClean="0"/>
              <a:t>2.The </a:t>
            </a:r>
            <a:r>
              <a:rPr lang="en-US" dirty="0"/>
              <a:t>World War II Boom</a:t>
            </a:r>
          </a:p>
        </p:txBody>
      </p:sp>
      <p:sp>
        <p:nvSpPr>
          <p:cNvPr id="3" name="Content Placeholder 2"/>
          <p:cNvSpPr>
            <a:spLocks noGrp="1"/>
          </p:cNvSpPr>
          <p:nvPr>
            <p:ph idx="1"/>
          </p:nvPr>
        </p:nvSpPr>
        <p:spPr>
          <a:xfrm>
            <a:off x="347241" y="914400"/>
            <a:ext cx="4605759" cy="5534025"/>
          </a:xfrm>
        </p:spPr>
        <p:txBody>
          <a:bodyPr/>
          <a:lstStyle/>
          <a:p>
            <a:r>
              <a:rPr lang="en-US" dirty="0">
                <a:solidFill>
                  <a:srgbClr val="005EA4"/>
                </a:solidFill>
              </a:rPr>
              <a:t>From 1939–1944</a:t>
            </a:r>
            <a:r>
              <a:rPr lang="en-US" dirty="0"/>
              <a:t>, </a:t>
            </a:r>
          </a:p>
          <a:p>
            <a:r>
              <a:rPr lang="en-US" dirty="0" smtClean="0"/>
              <a:t>government </a:t>
            </a:r>
            <a:r>
              <a:rPr lang="en-US" dirty="0"/>
              <a:t>outlays rose </a:t>
            </a:r>
            <a:r>
              <a:rPr lang="en-US" dirty="0" smtClean="0"/>
              <a:t>from </a:t>
            </a:r>
            <a:r>
              <a:rPr lang="en-US" dirty="0"/>
              <a:t>$9.1 billion </a:t>
            </a:r>
            <a:br>
              <a:rPr lang="en-US" dirty="0"/>
            </a:br>
            <a:r>
              <a:rPr lang="en-US" dirty="0"/>
              <a:t>to $91.3 billion</a:t>
            </a:r>
          </a:p>
          <a:p>
            <a:r>
              <a:rPr lang="en-US" dirty="0"/>
              <a:t>Y  rose 90%</a:t>
            </a:r>
          </a:p>
          <a:p>
            <a:r>
              <a:rPr lang="en-US" dirty="0"/>
              <a:t>P  rose 20%</a:t>
            </a:r>
          </a:p>
          <a:p>
            <a:r>
              <a:rPr lang="en-US" dirty="0" smtClean="0"/>
              <a:t>unemployment </a:t>
            </a:r>
            <a:r>
              <a:rPr lang="en-US" dirty="0"/>
              <a:t>fell </a:t>
            </a:r>
            <a:br>
              <a:rPr lang="en-US" dirty="0"/>
            </a:br>
            <a:r>
              <a:rPr lang="en-US" dirty="0"/>
              <a:t>from 17% to 1</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Object 0"/>
          <p:cNvGraphicFramePr>
            <a:graphicFrameLocks noChangeAspect="1"/>
          </p:cNvGraphicFramePr>
          <p:nvPr>
            <p:extLst>
              <p:ext uri="{D42A27DB-BD31-4B8C-83A1-F6EECF244321}">
                <p14:modId xmlns:p14="http://schemas.microsoft.com/office/powerpoint/2010/main" val="3143598471"/>
              </p:ext>
            </p:extLst>
          </p:nvPr>
        </p:nvGraphicFramePr>
        <p:xfrm>
          <a:off x="4810125" y="1652588"/>
          <a:ext cx="4029075" cy="41100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5"/>
          <p:cNvSpPr txBox="1">
            <a:spLocks noChangeArrowheads="1"/>
          </p:cNvSpPr>
          <p:nvPr/>
        </p:nvSpPr>
        <p:spPr bwMode="auto">
          <a:xfrm>
            <a:off x="5292725" y="990600"/>
            <a:ext cx="3502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a:cs typeface="Arial" charset="0"/>
              </a:rPr>
              <a:t>U.S. Real GDP</a:t>
            </a:r>
            <a:r>
              <a:rPr lang="en-US" sz="2400" dirty="0">
                <a:cs typeface="Arial" charset="0"/>
              </a:rPr>
              <a:t>, </a:t>
            </a:r>
            <a:br>
              <a:rPr lang="en-US" sz="2400" dirty="0">
                <a:cs typeface="Arial" charset="0"/>
              </a:rPr>
            </a:br>
            <a:r>
              <a:rPr lang="en-US" sz="2400" dirty="0">
                <a:cs typeface="Arial" charset="0"/>
              </a:rPr>
              <a:t>billions of 2000 dollars</a:t>
            </a:r>
          </a:p>
        </p:txBody>
      </p:sp>
    </p:spTree>
    <p:extLst>
      <p:ext uri="{BB962C8B-B14F-4D97-AF65-F5344CB8AC3E}">
        <p14:creationId xmlns:p14="http://schemas.microsoft.com/office/powerpoint/2010/main" val="12879847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rgbClr val="AE1221"/>
                </a:solidFill>
              </a:rPr>
              <a:t>Working </a:t>
            </a:r>
            <a:r>
              <a:rPr lang="en-US" dirty="0">
                <a:solidFill>
                  <a:srgbClr val="AE1221"/>
                </a:solidFill>
              </a:rPr>
              <a:t>with the model</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Draw the AD-SRAS-LRAS diagram </a:t>
            </a:r>
            <a:r>
              <a:rPr lang="en-US" dirty="0" smtClean="0">
                <a:solidFill>
                  <a:schemeClr val="accent6">
                    <a:lumMod val="50000"/>
                  </a:schemeClr>
                </a:solidFill>
              </a:rPr>
              <a:t>for </a:t>
            </a:r>
            <a:r>
              <a:rPr lang="en-US" dirty="0">
                <a:solidFill>
                  <a:schemeClr val="accent6">
                    <a:lumMod val="50000"/>
                  </a:schemeClr>
                </a:solidFill>
              </a:rPr>
              <a:t>the U.S. economy </a:t>
            </a:r>
            <a:r>
              <a:rPr lang="en-US" dirty="0" smtClean="0">
                <a:solidFill>
                  <a:schemeClr val="accent6">
                    <a:lumMod val="50000"/>
                  </a:schemeClr>
                </a:solidFill>
              </a:rPr>
              <a:t>starting </a:t>
            </a:r>
            <a:r>
              <a:rPr lang="en-US" dirty="0">
                <a:solidFill>
                  <a:schemeClr val="accent6">
                    <a:lumMod val="50000"/>
                  </a:schemeClr>
                </a:solidFill>
              </a:rPr>
              <a:t>in a long-run equilibrium. </a:t>
            </a:r>
          </a:p>
          <a:p>
            <a:r>
              <a:rPr lang="en-US" dirty="0"/>
              <a:t>A boom occurs in Canada.  </a:t>
            </a:r>
            <a:r>
              <a:rPr lang="en-US" dirty="0" smtClean="0"/>
              <a:t>Use </a:t>
            </a:r>
            <a:r>
              <a:rPr lang="en-US" dirty="0"/>
              <a:t>your diagram to determine </a:t>
            </a:r>
            <a:r>
              <a:rPr lang="en-US" dirty="0" smtClean="0"/>
              <a:t>the </a:t>
            </a:r>
            <a:r>
              <a:rPr lang="en-US" dirty="0"/>
              <a:t>SR and LR effects on U.S. GDP, </a:t>
            </a:r>
            <a:r>
              <a:rPr lang="en-US" dirty="0" smtClean="0"/>
              <a:t>the </a:t>
            </a:r>
            <a:r>
              <a:rPr lang="en-US" dirty="0"/>
              <a:t>price level, and unemployment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8951651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a:solidFill>
                  <a:srgbClr val="AE1221"/>
                </a:solidFill>
              </a:rPr>
              <a:t>Answers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0999" y="762000"/>
            <a:ext cx="4384676" cy="5410200"/>
          </a:xfrm>
        </p:spPr>
        <p:txBody>
          <a:bodyPr>
            <a:noAutofit/>
          </a:bodyPr>
          <a:lstStyle/>
          <a:p>
            <a:pPr marL="0" indent="0">
              <a:buNone/>
            </a:pPr>
            <a:r>
              <a:rPr lang="en-US" sz="2800" u="sng" dirty="0"/>
              <a:t>Event:  Boom in Canada</a:t>
            </a:r>
          </a:p>
          <a:p>
            <a:pPr marL="514350" indent="-514350">
              <a:buClr>
                <a:srgbClr val="C00000"/>
              </a:buClr>
              <a:buFont typeface="+mj-lt"/>
              <a:buAutoNum type="arabicPeriod"/>
            </a:pPr>
            <a:r>
              <a:rPr lang="en-US" sz="2800" dirty="0" smtClean="0"/>
              <a:t>Affects </a:t>
            </a:r>
            <a:r>
              <a:rPr lang="en-US" sz="2800" dirty="0"/>
              <a:t>NX, AD curve</a:t>
            </a:r>
          </a:p>
          <a:p>
            <a:pPr marL="514350" indent="-514350">
              <a:buClr>
                <a:srgbClr val="C00000"/>
              </a:buClr>
              <a:buFont typeface="+mj-lt"/>
              <a:buAutoNum type="arabicPeriod"/>
            </a:pPr>
            <a:r>
              <a:rPr lang="en-US" sz="2800" dirty="0" smtClean="0"/>
              <a:t>Shifts </a:t>
            </a:r>
            <a:r>
              <a:rPr lang="en-US" sz="2800" dirty="0"/>
              <a:t>AD right</a:t>
            </a:r>
          </a:p>
          <a:p>
            <a:pPr marL="514350" indent="-514350">
              <a:buClr>
                <a:srgbClr val="C00000"/>
              </a:buClr>
              <a:buFont typeface="+mj-lt"/>
              <a:buAutoNum type="arabicPeriod"/>
            </a:pPr>
            <a:r>
              <a:rPr lang="en-US" sz="2800" dirty="0" smtClean="0"/>
              <a:t>SR equilibrium </a:t>
            </a:r>
            <a:r>
              <a:rPr lang="en-US" sz="2800" dirty="0"/>
              <a:t>at point B. </a:t>
            </a:r>
            <a:r>
              <a:rPr lang="en-US" sz="2800" dirty="0" smtClean="0"/>
              <a:t>P </a:t>
            </a:r>
            <a:r>
              <a:rPr lang="en-US" sz="2800" dirty="0"/>
              <a:t>and Y  higher</a:t>
            </a:r>
            <a:r>
              <a:rPr lang="en-US" sz="2800" dirty="0" smtClean="0"/>
              <a:t>, unemployment </a:t>
            </a:r>
            <a:r>
              <a:rPr lang="en-US" sz="2800" dirty="0"/>
              <a:t>lower</a:t>
            </a:r>
          </a:p>
          <a:p>
            <a:pPr marL="514350" indent="-514350">
              <a:buClr>
                <a:srgbClr val="C00000"/>
              </a:buClr>
              <a:buFont typeface="+mj-lt"/>
              <a:buAutoNum type="arabicPeriod"/>
            </a:pPr>
            <a:r>
              <a:rPr lang="en-US" sz="2800" dirty="0" smtClean="0"/>
              <a:t>Over </a:t>
            </a:r>
            <a:r>
              <a:rPr lang="en-US" sz="2800" dirty="0"/>
              <a:t>time, PE rises, </a:t>
            </a:r>
            <a:r>
              <a:rPr lang="en-US" sz="2800" dirty="0" smtClean="0"/>
              <a:t>SRAS </a:t>
            </a:r>
            <a:r>
              <a:rPr lang="en-US" sz="2800" dirty="0"/>
              <a:t>shifts left</a:t>
            </a:r>
            <a:r>
              <a:rPr lang="en-US" sz="2800" dirty="0" smtClean="0"/>
              <a:t>, until </a:t>
            </a:r>
            <a:r>
              <a:rPr lang="en-US" sz="2800" dirty="0"/>
              <a:t>LR </a:t>
            </a:r>
            <a:r>
              <a:rPr lang="en-US" sz="2800" dirty="0" smtClean="0"/>
              <a:t>equilibrium </a:t>
            </a:r>
            <a:r>
              <a:rPr lang="en-US" sz="2800" dirty="0"/>
              <a:t>at C.</a:t>
            </a:r>
            <a:br>
              <a:rPr lang="en-US" sz="2800" dirty="0"/>
            </a:br>
            <a:r>
              <a:rPr lang="en-US" sz="2800" dirty="0"/>
              <a:t>Y  and </a:t>
            </a:r>
            <a:r>
              <a:rPr lang="en-US" sz="2800" dirty="0" smtClean="0"/>
              <a:t>unemployment </a:t>
            </a:r>
            <a:r>
              <a:rPr lang="en-US" sz="2800" dirty="0"/>
              <a:t>back </a:t>
            </a:r>
            <a:r>
              <a:rPr lang="en-US" sz="2800" dirty="0" smtClean="0"/>
              <a:t>at </a:t>
            </a:r>
            <a:r>
              <a:rPr lang="en-US" sz="2800" dirty="0"/>
              <a:t>initial levels. </a:t>
            </a:r>
          </a:p>
        </p:txBody>
      </p:sp>
      <p:grpSp>
        <p:nvGrpSpPr>
          <p:cNvPr id="8" name="Group 7"/>
          <p:cNvGrpSpPr>
            <a:grpSpLocks/>
          </p:cNvGrpSpPr>
          <p:nvPr/>
        </p:nvGrpSpPr>
        <p:grpSpPr bwMode="auto">
          <a:xfrm>
            <a:off x="6162675" y="1046162"/>
            <a:ext cx="1177925" cy="4311651"/>
            <a:chOff x="3670" y="778"/>
            <a:chExt cx="742" cy="2716"/>
          </a:xfrm>
        </p:grpSpPr>
        <p:sp>
          <p:nvSpPr>
            <p:cNvPr id="9" name="Line 8"/>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0" name="Text Box 9"/>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LRAS</a:t>
              </a:r>
              <a:endParaRPr lang="en-US" sz="2400" i="1" baseline="-25000">
                <a:latin typeface="Arial"/>
                <a:cs typeface="Arial"/>
              </a:endParaRPr>
            </a:p>
          </p:txBody>
        </p:sp>
        <p:sp>
          <p:nvSpPr>
            <p:cNvPr id="11" name="Rectangle 10"/>
            <p:cNvSpPr>
              <a:spLocks noChangeArrowheads="1"/>
            </p:cNvSpPr>
            <p:nvPr/>
          </p:nvSpPr>
          <p:spPr bwMode="auto">
            <a:xfrm>
              <a:off x="3891" y="3203"/>
              <a:ext cx="3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Arial"/>
                  <a:cs typeface="Arial"/>
                </a:rPr>
                <a:t>Y</a:t>
              </a:r>
              <a:r>
                <a:rPr lang="en-US" sz="2400" b="1" baseline="-25000">
                  <a:latin typeface="Arial"/>
                  <a:cs typeface="Arial"/>
                </a:rPr>
                <a:t>N</a:t>
              </a:r>
            </a:p>
          </p:txBody>
        </p:sp>
      </p:grpSp>
      <p:grpSp>
        <p:nvGrpSpPr>
          <p:cNvPr id="12" name="Group 11"/>
          <p:cNvGrpSpPr>
            <a:grpSpLocks/>
          </p:cNvGrpSpPr>
          <p:nvPr/>
        </p:nvGrpSpPr>
        <p:grpSpPr bwMode="auto">
          <a:xfrm>
            <a:off x="4997450" y="990600"/>
            <a:ext cx="3994150" cy="4111953"/>
            <a:chOff x="2579" y="785"/>
            <a:chExt cx="2786" cy="2423"/>
          </a:xfrm>
        </p:grpSpPr>
        <p:grpSp>
          <p:nvGrpSpPr>
            <p:cNvPr id="13" name="Group 12"/>
            <p:cNvGrpSpPr>
              <a:grpSpLocks/>
            </p:cNvGrpSpPr>
            <p:nvPr/>
          </p:nvGrpSpPr>
          <p:grpSpPr bwMode="auto">
            <a:xfrm>
              <a:off x="2697" y="1037"/>
              <a:ext cx="2409" cy="2049"/>
              <a:chOff x="1098" y="1361"/>
              <a:chExt cx="2116" cy="2027"/>
            </a:xfrm>
          </p:grpSpPr>
          <p:sp>
            <p:nvSpPr>
              <p:cNvPr id="16" name="Line 13"/>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7" name="Line 14"/>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4" name="Text Box 15"/>
            <p:cNvSpPr txBox="1">
              <a:spLocks noChangeArrowheads="1"/>
            </p:cNvSpPr>
            <p:nvPr/>
          </p:nvSpPr>
          <p:spPr bwMode="auto">
            <a:xfrm>
              <a:off x="2579" y="785"/>
              <a:ext cx="2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p>
          </p:txBody>
        </p:sp>
        <p:sp>
          <p:nvSpPr>
            <p:cNvPr id="15" name="Text Box 16"/>
            <p:cNvSpPr txBox="1">
              <a:spLocks noChangeArrowheads="1"/>
            </p:cNvSpPr>
            <p:nvPr/>
          </p:nvSpPr>
          <p:spPr bwMode="auto">
            <a:xfrm>
              <a:off x="5075" y="2936"/>
              <a:ext cx="29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p>
          </p:txBody>
        </p:sp>
      </p:grpSp>
      <p:grpSp>
        <p:nvGrpSpPr>
          <p:cNvPr id="18" name="Group 17"/>
          <p:cNvGrpSpPr>
            <a:grpSpLocks/>
          </p:cNvGrpSpPr>
          <p:nvPr/>
        </p:nvGrpSpPr>
        <p:grpSpPr bwMode="auto">
          <a:xfrm>
            <a:off x="5694362" y="1495425"/>
            <a:ext cx="2947988" cy="2609850"/>
            <a:chOff x="3200" y="1121"/>
            <a:chExt cx="1857" cy="1644"/>
          </a:xfrm>
        </p:grpSpPr>
        <p:sp>
          <p:nvSpPr>
            <p:cNvPr id="19" name="Line 18"/>
            <p:cNvSpPr>
              <a:spLocks noChangeShapeType="1"/>
            </p:cNvSpPr>
            <p:nvPr/>
          </p:nvSpPr>
          <p:spPr bwMode="auto">
            <a:xfrm>
              <a:off x="3200" y="1121"/>
              <a:ext cx="1460" cy="143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0" name="Text Box 19"/>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AD</a:t>
              </a:r>
              <a:r>
                <a:rPr lang="en-US" sz="2400" baseline="-25000">
                  <a:latin typeface="Arial"/>
                  <a:cs typeface="Arial"/>
                </a:rPr>
                <a:t>2</a:t>
              </a:r>
            </a:p>
          </p:txBody>
        </p:sp>
      </p:grpSp>
      <p:grpSp>
        <p:nvGrpSpPr>
          <p:cNvPr id="21" name="Group 20"/>
          <p:cNvGrpSpPr>
            <a:grpSpLocks/>
          </p:cNvGrpSpPr>
          <p:nvPr/>
        </p:nvGrpSpPr>
        <p:grpSpPr bwMode="auto">
          <a:xfrm>
            <a:off x="5330825" y="1252537"/>
            <a:ext cx="3390900" cy="2597150"/>
            <a:chOff x="3067" y="1216"/>
            <a:chExt cx="2136" cy="1636"/>
          </a:xfrm>
        </p:grpSpPr>
        <p:sp>
          <p:nvSpPr>
            <p:cNvPr id="22" name="Line 21"/>
            <p:cNvSpPr>
              <a:spLocks noChangeShapeType="1"/>
            </p:cNvSpPr>
            <p:nvPr/>
          </p:nvSpPr>
          <p:spPr bwMode="auto">
            <a:xfrm flipV="1">
              <a:off x="3067" y="1468"/>
              <a:ext cx="1497" cy="1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 name="Text Box 22"/>
            <p:cNvSpPr txBox="1">
              <a:spLocks noChangeArrowheads="1"/>
            </p:cNvSpPr>
            <p:nvPr/>
          </p:nvSpPr>
          <p:spPr bwMode="auto">
            <a:xfrm>
              <a:off x="4461" y="1216"/>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SRAS</a:t>
              </a:r>
              <a:r>
                <a:rPr lang="en-US" sz="2400" baseline="-25000">
                  <a:latin typeface="Arial"/>
                  <a:cs typeface="Arial"/>
                </a:rPr>
                <a:t>2</a:t>
              </a:r>
            </a:p>
          </p:txBody>
        </p:sp>
      </p:grpSp>
      <p:grpSp>
        <p:nvGrpSpPr>
          <p:cNvPr id="24" name="Group 23"/>
          <p:cNvGrpSpPr>
            <a:grpSpLocks/>
          </p:cNvGrpSpPr>
          <p:nvPr/>
        </p:nvGrpSpPr>
        <p:grpSpPr bwMode="auto">
          <a:xfrm>
            <a:off x="5457825" y="2540000"/>
            <a:ext cx="2606675" cy="2216150"/>
            <a:chOff x="3051" y="1719"/>
            <a:chExt cx="1642" cy="1396"/>
          </a:xfrm>
        </p:grpSpPr>
        <p:sp>
          <p:nvSpPr>
            <p:cNvPr id="25" name="Text Box 24"/>
            <p:cNvSpPr txBox="1">
              <a:spLocks noChangeArrowheads="1"/>
            </p:cNvSpPr>
            <p:nvPr/>
          </p:nvSpPr>
          <p:spPr bwMode="auto">
            <a:xfrm>
              <a:off x="4236" y="2827"/>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AD</a:t>
              </a:r>
              <a:r>
                <a:rPr lang="en-US" sz="2400" baseline="-25000">
                  <a:latin typeface="Arial"/>
                  <a:cs typeface="Arial"/>
                </a:rPr>
                <a:t>1</a:t>
              </a:r>
            </a:p>
          </p:txBody>
        </p:sp>
        <p:sp>
          <p:nvSpPr>
            <p:cNvPr id="26" name="Line 25"/>
            <p:cNvSpPr>
              <a:spLocks noChangeShapeType="1"/>
            </p:cNvSpPr>
            <p:nvPr/>
          </p:nvSpPr>
          <p:spPr bwMode="auto">
            <a:xfrm>
              <a:off x="3051" y="1719"/>
              <a:ext cx="1235" cy="121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27" name="Group 26"/>
          <p:cNvGrpSpPr>
            <a:grpSpLocks/>
          </p:cNvGrpSpPr>
          <p:nvPr/>
        </p:nvGrpSpPr>
        <p:grpSpPr bwMode="auto">
          <a:xfrm>
            <a:off x="6196012" y="2316162"/>
            <a:ext cx="2765425" cy="2012950"/>
            <a:chOff x="3540" y="1767"/>
            <a:chExt cx="1742" cy="1268"/>
          </a:xfrm>
        </p:grpSpPr>
        <p:sp>
          <p:nvSpPr>
            <p:cNvPr id="28" name="Line 27"/>
            <p:cNvSpPr>
              <a:spLocks noChangeShapeType="1"/>
            </p:cNvSpPr>
            <p:nvPr/>
          </p:nvSpPr>
          <p:spPr bwMode="auto">
            <a:xfrm flipV="1">
              <a:off x="3540" y="2013"/>
              <a:ext cx="1092" cy="102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9" name="Text Box 28"/>
            <p:cNvSpPr txBox="1">
              <a:spLocks noChangeArrowheads="1"/>
            </p:cNvSpPr>
            <p:nvPr/>
          </p:nvSpPr>
          <p:spPr bwMode="auto">
            <a:xfrm>
              <a:off x="4540" y="1767"/>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SRAS</a:t>
              </a:r>
              <a:r>
                <a:rPr lang="en-US" sz="2400" baseline="-25000">
                  <a:latin typeface="Arial"/>
                  <a:cs typeface="Arial"/>
                </a:rPr>
                <a:t>1</a:t>
              </a:r>
            </a:p>
          </p:txBody>
        </p:sp>
      </p:grpSp>
      <p:grpSp>
        <p:nvGrpSpPr>
          <p:cNvPr id="30" name="Group 49"/>
          <p:cNvGrpSpPr>
            <a:grpSpLocks/>
          </p:cNvGrpSpPr>
          <p:nvPr/>
        </p:nvGrpSpPr>
        <p:grpSpPr bwMode="auto">
          <a:xfrm>
            <a:off x="4676775" y="3624268"/>
            <a:ext cx="2139950" cy="369888"/>
            <a:chOff x="2844" y="2652"/>
            <a:chExt cx="1348" cy="233"/>
          </a:xfrm>
        </p:grpSpPr>
        <p:sp>
          <p:nvSpPr>
            <p:cNvPr id="31" name="Oval 32"/>
            <p:cNvSpPr>
              <a:spLocks noChangeArrowheads="1"/>
            </p:cNvSpPr>
            <p:nvPr/>
          </p:nvSpPr>
          <p:spPr bwMode="auto">
            <a:xfrm>
              <a:off x="4104" y="272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32" name="Line 38"/>
            <p:cNvSpPr>
              <a:spLocks noChangeShapeType="1"/>
            </p:cNvSpPr>
            <p:nvPr/>
          </p:nvSpPr>
          <p:spPr bwMode="auto">
            <a:xfrm>
              <a:off x="3156" y="2771"/>
              <a:ext cx="9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3" name="Text Box 39"/>
            <p:cNvSpPr txBox="1">
              <a:spLocks noChangeArrowheads="1"/>
            </p:cNvSpPr>
            <p:nvPr/>
          </p:nvSpPr>
          <p:spPr bwMode="auto">
            <a:xfrm>
              <a:off x="2844" y="2652"/>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1</a:t>
              </a:r>
            </a:p>
          </p:txBody>
        </p:sp>
      </p:grpSp>
      <p:grpSp>
        <p:nvGrpSpPr>
          <p:cNvPr id="34" name="Group 51"/>
          <p:cNvGrpSpPr>
            <a:grpSpLocks/>
          </p:cNvGrpSpPr>
          <p:nvPr/>
        </p:nvGrpSpPr>
        <p:grpSpPr bwMode="auto">
          <a:xfrm>
            <a:off x="4673600" y="2354266"/>
            <a:ext cx="2489200" cy="377826"/>
            <a:chOff x="2842" y="1852"/>
            <a:chExt cx="1568" cy="238"/>
          </a:xfrm>
        </p:grpSpPr>
        <p:grpSp>
          <p:nvGrpSpPr>
            <p:cNvPr id="35" name="Group 47"/>
            <p:cNvGrpSpPr>
              <a:grpSpLocks/>
            </p:cNvGrpSpPr>
            <p:nvPr/>
          </p:nvGrpSpPr>
          <p:grpSpPr bwMode="auto">
            <a:xfrm>
              <a:off x="2842" y="1857"/>
              <a:ext cx="1350" cy="233"/>
              <a:chOff x="2842" y="1857"/>
              <a:chExt cx="1350" cy="233"/>
            </a:xfrm>
          </p:grpSpPr>
          <p:sp>
            <p:nvSpPr>
              <p:cNvPr id="37" name="Line 29"/>
              <p:cNvSpPr>
                <a:spLocks noChangeShapeType="1"/>
              </p:cNvSpPr>
              <p:nvPr/>
            </p:nvSpPr>
            <p:spPr bwMode="auto">
              <a:xfrm>
                <a:off x="3158" y="1970"/>
                <a:ext cx="995"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8" name="Text Box 30"/>
              <p:cNvSpPr txBox="1">
                <a:spLocks noChangeArrowheads="1"/>
              </p:cNvSpPr>
              <p:nvPr/>
            </p:nvSpPr>
            <p:spPr bwMode="auto">
              <a:xfrm>
                <a:off x="2842" y="1857"/>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3</a:t>
                </a:r>
              </a:p>
            </p:txBody>
          </p:sp>
          <p:sp>
            <p:nvSpPr>
              <p:cNvPr id="39" name="Oval 31"/>
              <p:cNvSpPr>
                <a:spLocks noChangeArrowheads="1"/>
              </p:cNvSpPr>
              <p:nvPr/>
            </p:nvSpPr>
            <p:spPr bwMode="auto">
              <a:xfrm>
                <a:off x="4104" y="192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sp>
          <p:nvSpPr>
            <p:cNvPr id="36" name="Text Box 41"/>
            <p:cNvSpPr txBox="1">
              <a:spLocks noChangeArrowheads="1"/>
            </p:cNvSpPr>
            <p:nvPr/>
          </p:nvSpPr>
          <p:spPr bwMode="auto">
            <a:xfrm>
              <a:off x="4209" y="1852"/>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C</a:t>
              </a:r>
              <a:endParaRPr lang="en-US" sz="2400" baseline="-25000">
                <a:latin typeface="Arial"/>
                <a:cs typeface="Arial"/>
              </a:endParaRPr>
            </a:p>
          </p:txBody>
        </p:sp>
      </p:grpSp>
      <p:grpSp>
        <p:nvGrpSpPr>
          <p:cNvPr id="40" name="Group 50"/>
          <p:cNvGrpSpPr>
            <a:grpSpLocks/>
          </p:cNvGrpSpPr>
          <p:nvPr/>
        </p:nvGrpSpPr>
        <p:grpSpPr bwMode="auto">
          <a:xfrm>
            <a:off x="4679950" y="3003549"/>
            <a:ext cx="3168650" cy="2317749"/>
            <a:chOff x="2846" y="2261"/>
            <a:chExt cx="1996" cy="1460"/>
          </a:xfrm>
        </p:grpSpPr>
        <p:grpSp>
          <p:nvGrpSpPr>
            <p:cNvPr id="41" name="Group 48"/>
            <p:cNvGrpSpPr>
              <a:grpSpLocks/>
            </p:cNvGrpSpPr>
            <p:nvPr/>
          </p:nvGrpSpPr>
          <p:grpSpPr bwMode="auto">
            <a:xfrm>
              <a:off x="2846" y="2262"/>
              <a:ext cx="1904" cy="1459"/>
              <a:chOff x="2846" y="2262"/>
              <a:chExt cx="1904" cy="1459"/>
            </a:xfrm>
          </p:grpSpPr>
          <p:sp>
            <p:nvSpPr>
              <p:cNvPr id="43" name="Oval 33"/>
              <p:cNvSpPr>
                <a:spLocks noChangeArrowheads="1"/>
              </p:cNvSpPr>
              <p:nvPr/>
            </p:nvSpPr>
            <p:spPr bwMode="auto">
              <a:xfrm>
                <a:off x="4527" y="233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nvGrpSpPr>
              <p:cNvPr id="44" name="Group 34"/>
              <p:cNvGrpSpPr>
                <a:grpSpLocks/>
              </p:cNvGrpSpPr>
              <p:nvPr/>
            </p:nvGrpSpPr>
            <p:grpSpPr bwMode="auto">
              <a:xfrm>
                <a:off x="3154" y="2378"/>
                <a:ext cx="1416" cy="1072"/>
                <a:chOff x="357" y="2450"/>
                <a:chExt cx="795" cy="646"/>
              </a:xfrm>
            </p:grpSpPr>
            <p:sp>
              <p:nvSpPr>
                <p:cNvPr id="47" name="Line 3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8" name="Line 3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45" name="Text Box 37"/>
              <p:cNvSpPr txBox="1">
                <a:spLocks noChangeArrowheads="1"/>
              </p:cNvSpPr>
              <p:nvPr/>
            </p:nvSpPr>
            <p:spPr bwMode="auto">
              <a:xfrm>
                <a:off x="2846" y="2262"/>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2</a:t>
                </a:r>
              </a:p>
            </p:txBody>
          </p:sp>
          <p:sp>
            <p:nvSpPr>
              <p:cNvPr id="46" name="Text Box 40"/>
              <p:cNvSpPr txBox="1">
                <a:spLocks noChangeArrowheads="1"/>
              </p:cNvSpPr>
              <p:nvPr/>
            </p:nvSpPr>
            <p:spPr bwMode="auto">
              <a:xfrm>
                <a:off x="4442" y="3488"/>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r>
                  <a:rPr lang="en-US" sz="2400" b="1" baseline="-25000">
                    <a:latin typeface="Arial"/>
                    <a:cs typeface="Arial"/>
                  </a:rPr>
                  <a:t>2</a:t>
                </a:r>
              </a:p>
            </p:txBody>
          </p:sp>
        </p:grpSp>
        <p:sp>
          <p:nvSpPr>
            <p:cNvPr id="42" name="Text Box 42"/>
            <p:cNvSpPr txBox="1">
              <a:spLocks noChangeArrowheads="1"/>
            </p:cNvSpPr>
            <p:nvPr/>
          </p:nvSpPr>
          <p:spPr bwMode="auto">
            <a:xfrm>
              <a:off x="4641" y="2261"/>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latin typeface="Arial"/>
                  <a:cs typeface="Arial"/>
                </a:rPr>
                <a:t>B</a:t>
              </a:r>
              <a:endParaRPr lang="en-US" sz="2400" baseline="-25000" dirty="0">
                <a:latin typeface="Arial"/>
                <a:cs typeface="Arial"/>
              </a:endParaRPr>
            </a:p>
          </p:txBody>
        </p:sp>
      </p:grpSp>
      <p:sp>
        <p:nvSpPr>
          <p:cNvPr id="49" name="Text Box 43"/>
          <p:cNvSpPr txBox="1">
            <a:spLocks noChangeArrowheads="1"/>
          </p:cNvSpPr>
          <p:nvPr/>
        </p:nvSpPr>
        <p:spPr bwMode="auto">
          <a:xfrm>
            <a:off x="6858000" y="3597275"/>
            <a:ext cx="3190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A</a:t>
            </a:r>
            <a:endParaRPr lang="en-US" sz="2400" baseline="-25000">
              <a:latin typeface="Arial"/>
              <a:cs typeface="Arial"/>
            </a:endParaRPr>
          </a:p>
        </p:txBody>
      </p:sp>
    </p:spTree>
    <p:extLst>
      <p:ext uri="{BB962C8B-B14F-4D97-AF65-F5344CB8AC3E}">
        <p14:creationId xmlns:p14="http://schemas.microsoft.com/office/powerpoint/2010/main" val="7141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trips(downRight)">
                                      <p:cBhvr>
                                        <p:cTn id="19" dur="500"/>
                                        <p:tgtEl>
                                          <p:spTgt spid="18"/>
                                        </p:tgtEl>
                                      </p:cBhvr>
                                    </p:animEffect>
                                  </p:childTnLst>
                                </p:cTn>
                              </p:par>
                            </p:childTnLst>
                          </p:cTn>
                        </p:par>
                        <p:par>
                          <p:cTn id="20" fill="hold">
                            <p:stCondLst>
                              <p:cond delay="2000"/>
                            </p:stCondLst>
                            <p:childTnLst>
                              <p:par>
                                <p:cTn id="21" presetID="18" presetClass="entr" presetSubtype="12"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strips(downLeft)">
                                      <p:cBhvr>
                                        <p:cTn id="23" dur="500"/>
                                        <p:tgtEl>
                                          <p:spTgt spid="4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left)">
                                      <p:cBhvr>
                                        <p:cTn id="32" dur="500"/>
                                        <p:tgtEl>
                                          <p:spTgt spid="7">
                                            <p:txEl>
                                              <p:pRg st="4" end="4"/>
                                            </p:txEl>
                                          </p:spTgt>
                                        </p:tgtEl>
                                      </p:cBhvr>
                                    </p:animEffect>
                                  </p:childTnLst>
                                </p:cTn>
                              </p:par>
                            </p:childTnLst>
                          </p:cTn>
                        </p:par>
                        <p:par>
                          <p:cTn id="33" fill="hold">
                            <p:stCondLst>
                              <p:cond delay="500"/>
                            </p:stCondLst>
                            <p:childTnLst>
                              <p:par>
                                <p:cTn id="34" presetID="18" presetClass="entr" presetSubtype="1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strips(downLeft)">
                                      <p:cBhvr>
                                        <p:cTn id="36" dur="500"/>
                                        <p:tgtEl>
                                          <p:spTgt spid="21"/>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right)">
                                      <p:cBhvr>
                                        <p:cTn id="4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p:cNvSpPr>
            <a:spLocks noGrp="1"/>
          </p:cNvSpPr>
          <p:nvPr>
            <p:ph type="title"/>
          </p:nvPr>
        </p:nvSpPr>
        <p:spPr/>
        <p:txBody>
          <a:bodyPr anchor="t"/>
          <a:lstStyle/>
          <a:p>
            <a:r>
              <a:rPr lang="en-US" altLang="en-US" dirty="0" smtClean="0"/>
              <a:t>The Great Recession of 2008–2009</a:t>
            </a:r>
          </a:p>
        </p:txBody>
      </p:sp>
      <p:sp>
        <p:nvSpPr>
          <p:cNvPr id="2" name="Content Placeholder 1"/>
          <p:cNvSpPr>
            <a:spLocks noGrp="1"/>
          </p:cNvSpPr>
          <p:nvPr>
            <p:ph idx="1"/>
          </p:nvPr>
        </p:nvSpPr>
        <p:spPr/>
        <p:txBody>
          <a:bodyPr/>
          <a:lstStyle/>
          <a:p>
            <a:pPr>
              <a:defRPr/>
            </a:pPr>
            <a:r>
              <a:rPr lang="en-US" dirty="0" smtClean="0"/>
              <a:t>Large contractionary shift in AD</a:t>
            </a:r>
          </a:p>
          <a:p>
            <a:pPr lvl="1">
              <a:defRPr/>
            </a:pPr>
            <a:r>
              <a:rPr lang="en-US" dirty="0" smtClean="0">
                <a:ea typeface="+mn-ea"/>
                <a:cs typeface="+mn-cs"/>
              </a:rPr>
              <a:t>Real GDP fell sharply</a:t>
            </a:r>
          </a:p>
          <a:p>
            <a:pPr lvl="2">
              <a:defRPr/>
            </a:pPr>
            <a:r>
              <a:rPr lang="en-US" dirty="0" smtClean="0">
                <a:ea typeface="+mn-ea"/>
                <a:cs typeface="+mn-cs"/>
              </a:rPr>
              <a:t>By 4.2% between the forth quarter of 2007 and the second quarter of 2009</a:t>
            </a:r>
          </a:p>
          <a:p>
            <a:pPr lvl="1">
              <a:defRPr/>
            </a:pPr>
            <a:r>
              <a:rPr lang="en-US" dirty="0" smtClean="0">
                <a:ea typeface="+mn-ea"/>
                <a:cs typeface="+mn-cs"/>
              </a:rPr>
              <a:t>Employment fell sharply</a:t>
            </a:r>
          </a:p>
          <a:p>
            <a:pPr lvl="2">
              <a:defRPr/>
            </a:pPr>
            <a:r>
              <a:rPr lang="en-US" dirty="0" smtClean="0">
                <a:ea typeface="+mn-ea"/>
                <a:cs typeface="+mn-cs"/>
              </a:rPr>
              <a:t>Unemployment rate rose from 4.4% in May 2007 to 10.0% in October 2009 </a:t>
            </a:r>
          </a:p>
          <a:p>
            <a:pPr>
              <a:defRPr/>
            </a:pPr>
            <a:r>
              <a:rPr lang="en-US" dirty="0"/>
              <a:t>The housing market played a central role in this recession</a:t>
            </a:r>
            <a:r>
              <a:rPr lang="en-US" dirty="0" smtClean="0"/>
              <a:t>…</a:t>
            </a:r>
            <a:endParaRPr lang="en-US" dirty="0"/>
          </a:p>
        </p:txBody>
      </p:sp>
      <p:sp>
        <p:nvSpPr>
          <p:cNvPr id="7066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algn="ctr" eaLnBrk="1" hangingPunct="1"/>
            <a:fld id="{B015449F-DDFF-4B77-85E0-863AF667D955}" type="slidenum">
              <a:rPr lang="en-US" altLang="en-US" sz="1200" smtClean="0">
                <a:solidFill>
                  <a:srgbClr val="002060"/>
                </a:solidFill>
              </a:rPr>
              <a:pPr algn="ctr" eaLnBrk="1" hangingPunct="1"/>
              <a:t>53</a:t>
            </a:fld>
            <a:endParaRPr lang="en-US" altLang="en-US" sz="1200" smtClean="0">
              <a:solidFill>
                <a:srgbClr val="002060"/>
              </a:solidFill>
            </a:endParaRPr>
          </a:p>
        </p:txBody>
      </p:sp>
      <p:sp>
        <p:nvSpPr>
          <p:cNvPr id="706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7030A0"/>
                </a:solidFill>
                <a:latin typeface="Arial" charset="0"/>
              </a:defRPr>
            </a:lvl1pPr>
            <a:lvl2pPr marL="742950" indent="-285750" algn="l" eaLnBrk="0" hangingPunct="0">
              <a:buChar char="–"/>
              <a:defRPr sz="3200">
                <a:solidFill>
                  <a:schemeClr val="tx1"/>
                </a:solidFill>
                <a:latin typeface="Arial" charset="0"/>
              </a:defRPr>
            </a:lvl2pPr>
            <a:lvl3pPr marL="1143000" indent="-228600" algn="l" eaLnBrk="0" hangingPunct="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400">
                <a:solidFill>
                  <a:schemeClr val="tx1"/>
                </a:solidFill>
                <a:latin typeface="Arial" charset="0"/>
              </a:defRPr>
            </a:lvl5pPr>
            <a:lvl6pPr marL="2514600" indent="-228600" eaLnBrk="0" fontAlgn="base" hangingPunct="0">
              <a:spcBef>
                <a:spcPct val="20000"/>
              </a:spcBef>
              <a:spcAft>
                <a:spcPct val="0"/>
              </a:spcAft>
              <a:buChar char="»"/>
              <a:defRPr sz="2400">
                <a:solidFill>
                  <a:schemeClr val="tx1"/>
                </a:solidFill>
                <a:latin typeface="Arial" charset="0"/>
              </a:defRPr>
            </a:lvl6pPr>
            <a:lvl7pPr marL="2971800" indent="-228600" eaLnBrk="0" fontAlgn="base" hangingPunct="0">
              <a:spcBef>
                <a:spcPct val="20000"/>
              </a:spcBef>
              <a:spcAft>
                <a:spcPct val="0"/>
              </a:spcAft>
              <a:buChar char="»"/>
              <a:defRPr sz="2400">
                <a:solidFill>
                  <a:schemeClr val="tx1"/>
                </a:solidFill>
                <a:latin typeface="Arial" charset="0"/>
              </a:defRPr>
            </a:lvl7pPr>
            <a:lvl8pPr marL="3429000" indent="-228600" eaLnBrk="0" fontAlgn="base" hangingPunct="0">
              <a:spcBef>
                <a:spcPct val="20000"/>
              </a:spcBef>
              <a:spcAft>
                <a:spcPct val="0"/>
              </a:spcAft>
              <a:buChar char="»"/>
              <a:defRPr sz="2400">
                <a:solidFill>
                  <a:schemeClr val="tx1"/>
                </a:solidFill>
                <a:latin typeface="Arial" charset="0"/>
              </a:defRPr>
            </a:lvl8pPr>
            <a:lvl9pPr marL="3886200" indent="-228600" eaLnBrk="0" fontAlgn="base" hangingPunct="0">
              <a:spcBef>
                <a:spcPct val="20000"/>
              </a:spcBef>
              <a:spcAft>
                <a:spcPct val="0"/>
              </a:spcAft>
              <a:buChar char="»"/>
              <a:defRPr sz="24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41995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b="1" dirty="0" smtClean="0"/>
              <a:t>CASE STUDY</a:t>
            </a:r>
            <a:r>
              <a:rPr lang="en-US" sz="3000" dirty="0" smtClean="0"/>
              <a:t>:  </a:t>
            </a:r>
            <a:r>
              <a:rPr lang="en-US" dirty="0"/>
              <a:t>The Great Recession of 2008–2009</a:t>
            </a:r>
          </a:p>
        </p:txBody>
      </p:sp>
      <p:sp>
        <p:nvSpPr>
          <p:cNvPr id="7" name="Slide Number Placeholder 6"/>
          <p:cNvSpPr>
            <a:spLocks noGrp="1"/>
          </p:cNvSpPr>
          <p:nvPr>
            <p:ph type="sldNum" sz="quarter" idx="13"/>
          </p:nvPr>
        </p:nvSpPr>
        <p:spPr/>
        <p:txBody>
          <a:bodyPr/>
          <a:lstStyle/>
          <a:p>
            <a:pPr>
              <a:defRPr/>
            </a:pPr>
            <a:fld id="{073C29DC-2178-4274-9150-45F8EBD31C2D}" type="slidenum">
              <a:rPr lang="en-US" smtClean="0"/>
              <a:pPr>
                <a:defRPr/>
              </a:pPr>
              <a:t>54</a:t>
            </a:fld>
            <a:endParaRPr lang="en-US"/>
          </a:p>
        </p:txBody>
      </p:sp>
      <p:sp>
        <p:nvSpPr>
          <p:cNvPr id="3" name="Footer Placeholder 2"/>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4" name="Chart 3"/>
          <p:cNvGraphicFramePr>
            <a:graphicFrameLocks noGrp="1"/>
          </p:cNvGraphicFramePr>
          <p:nvPr>
            <p:extLst>
              <p:ext uri="{D42A27DB-BD31-4B8C-83A1-F6EECF244321}">
                <p14:modId xmlns:p14="http://schemas.microsoft.com/office/powerpoint/2010/main" val="1305241903"/>
              </p:ext>
            </p:extLst>
          </p:nvPr>
        </p:nvGraphicFramePr>
        <p:xfrm>
          <a:off x="468604" y="712381"/>
          <a:ext cx="8647043" cy="553601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5"/>
          <p:cNvSpPr txBox="1">
            <a:spLocks noChangeArrowheads="1"/>
          </p:cNvSpPr>
          <p:nvPr/>
        </p:nvSpPr>
        <p:spPr bwMode="auto">
          <a:xfrm>
            <a:off x="2286000" y="533400"/>
            <a:ext cx="5105400" cy="609600"/>
          </a:xfrm>
          <a:prstGeom prst="rect">
            <a:avLst/>
          </a:prstGeom>
          <a:solidFill>
            <a:schemeClr val="bg1"/>
          </a:solidFill>
          <a:ln w="6350">
            <a:solidFill>
              <a:schemeClr val="tx1"/>
            </a:solidFill>
          </a:ln>
          <a:effectLst>
            <a:outerShdw blurRad="50800" dist="50800" dir="2700000" algn="tl" rotWithShape="0">
              <a:prstClr val="black">
                <a:alpha val="40000"/>
              </a:prstClr>
            </a:outerShdw>
          </a:effectLst>
          <a:extLst/>
        </p:spPr>
        <p:txBody>
          <a:bodyPr wrap="none" anchor="ctr">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smtClean="0">
                <a:cs typeface="Arial" charset="0"/>
              </a:rPr>
              <a:t>Case-</a:t>
            </a:r>
            <a:r>
              <a:rPr lang="en-US" sz="2400" b="1" dirty="0" err="1" smtClean="0">
                <a:cs typeface="Arial" charset="0"/>
              </a:rPr>
              <a:t>Shiller</a:t>
            </a:r>
            <a:r>
              <a:rPr lang="en-US" sz="2400" b="1" dirty="0" smtClean="0">
                <a:cs typeface="Arial" charset="0"/>
              </a:rPr>
              <a:t> Home Price Index</a:t>
            </a:r>
            <a:endParaRPr lang="en-US" sz="2400" dirty="0">
              <a:cs typeface="Arial" charset="0"/>
            </a:endParaRPr>
          </a:p>
        </p:txBody>
      </p:sp>
      <p:sp>
        <p:nvSpPr>
          <p:cNvPr id="6" name="Text Box 5"/>
          <p:cNvSpPr txBox="1">
            <a:spLocks noChangeArrowheads="1"/>
          </p:cNvSpPr>
          <p:nvPr/>
        </p:nvSpPr>
        <p:spPr bwMode="auto">
          <a:xfrm rot="-5400000">
            <a:off x="-680563" y="3053237"/>
            <a:ext cx="18446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100" dirty="0" smtClean="0">
                <a:cs typeface="Arial" charset="0"/>
              </a:rPr>
              <a:t>2000 = 100</a:t>
            </a:r>
            <a:endParaRPr lang="en-US" sz="2100" dirty="0">
              <a:cs typeface="Arial" charset="0"/>
            </a:endParaRPr>
          </a:p>
        </p:txBody>
      </p:sp>
    </p:spTree>
    <p:extLst>
      <p:ext uri="{BB962C8B-B14F-4D97-AF65-F5344CB8AC3E}">
        <p14:creationId xmlns:p14="http://schemas.microsoft.com/office/powerpoint/2010/main" val="3167631992"/>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Great Recession of 2008–2009</a:t>
            </a:r>
            <a:endParaRPr lang="en-US" dirty="0"/>
          </a:p>
        </p:txBody>
      </p:sp>
      <p:sp>
        <p:nvSpPr>
          <p:cNvPr id="3" name="Content Placeholder 2"/>
          <p:cNvSpPr>
            <a:spLocks noGrp="1"/>
          </p:cNvSpPr>
          <p:nvPr>
            <p:ph idx="1"/>
          </p:nvPr>
        </p:nvSpPr>
        <p:spPr/>
        <p:txBody>
          <a:bodyPr/>
          <a:lstStyle/>
          <a:p>
            <a:r>
              <a:rPr lang="en-US" dirty="0"/>
              <a:t>Rising house prices during 2002–2006 due to:</a:t>
            </a:r>
          </a:p>
          <a:p>
            <a:pPr lvl="1"/>
            <a:r>
              <a:rPr lang="en-US" dirty="0" smtClean="0"/>
              <a:t>Low interest rates</a:t>
            </a:r>
          </a:p>
          <a:p>
            <a:pPr lvl="1"/>
            <a:r>
              <a:rPr lang="en-US" dirty="0" smtClean="0"/>
              <a:t>Easier credit for “sub-prime” borrowers</a:t>
            </a:r>
          </a:p>
          <a:p>
            <a:pPr lvl="1"/>
            <a:r>
              <a:rPr lang="en-US" dirty="0" smtClean="0"/>
              <a:t>Government policies to increase homeownership</a:t>
            </a:r>
          </a:p>
          <a:p>
            <a:pPr lvl="1"/>
            <a:r>
              <a:rPr lang="en-US" dirty="0" smtClean="0"/>
              <a:t>Securitization of mortgages</a:t>
            </a:r>
            <a:endParaRPr lang="en-US"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55</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38425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Great Recession of 2008–2009</a:t>
            </a:r>
            <a:endParaRPr lang="en-US" dirty="0"/>
          </a:p>
        </p:txBody>
      </p:sp>
      <p:sp>
        <p:nvSpPr>
          <p:cNvPr id="3" name="Content Placeholder 2"/>
          <p:cNvSpPr>
            <a:spLocks noGrp="1"/>
          </p:cNvSpPr>
          <p:nvPr>
            <p:ph idx="1"/>
          </p:nvPr>
        </p:nvSpPr>
        <p:spPr/>
        <p:txBody>
          <a:bodyPr/>
          <a:lstStyle/>
          <a:p>
            <a:r>
              <a:rPr lang="en-US" dirty="0" smtClean="0"/>
              <a:t>Securitization </a:t>
            </a:r>
            <a:r>
              <a:rPr lang="en-US" dirty="0"/>
              <a:t>of mortgages:  </a:t>
            </a:r>
          </a:p>
          <a:p>
            <a:pPr lvl="1"/>
            <a:r>
              <a:rPr lang="en-US" dirty="0"/>
              <a:t>Investment banks purchased mortgages from lenders, </a:t>
            </a:r>
            <a:endParaRPr lang="en-US" dirty="0" smtClean="0"/>
          </a:p>
          <a:p>
            <a:pPr lvl="2"/>
            <a:r>
              <a:rPr lang="en-US" dirty="0" smtClean="0"/>
              <a:t>Created </a:t>
            </a:r>
            <a:r>
              <a:rPr lang="en-US" dirty="0"/>
              <a:t>securities backed by these mortgages, </a:t>
            </a:r>
            <a:endParaRPr lang="en-US" dirty="0" smtClean="0"/>
          </a:p>
          <a:p>
            <a:pPr lvl="2"/>
            <a:r>
              <a:rPr lang="en-US" dirty="0" smtClean="0"/>
              <a:t>Sold </a:t>
            </a:r>
            <a:r>
              <a:rPr lang="en-US" dirty="0"/>
              <a:t>the securities to banks, insurance companies, and other investors. </a:t>
            </a:r>
          </a:p>
          <a:p>
            <a:pPr lvl="1"/>
            <a:r>
              <a:rPr lang="en-US" dirty="0"/>
              <a:t>Mortgage-backed securities perceived as safe, since house prices “never </a:t>
            </a:r>
            <a:r>
              <a:rPr lang="en-US" dirty="0" smtClean="0"/>
              <a:t>fall” </a:t>
            </a:r>
            <a:endParaRPr lang="en-US"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56</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43754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Great Recession of 2008–2009</a:t>
            </a:r>
            <a:endParaRPr lang="en-US" dirty="0"/>
          </a:p>
        </p:txBody>
      </p:sp>
      <p:sp>
        <p:nvSpPr>
          <p:cNvPr id="3" name="Content Placeholder 2"/>
          <p:cNvSpPr>
            <a:spLocks noGrp="1"/>
          </p:cNvSpPr>
          <p:nvPr>
            <p:ph idx="1"/>
          </p:nvPr>
        </p:nvSpPr>
        <p:spPr/>
        <p:txBody>
          <a:bodyPr/>
          <a:lstStyle/>
          <a:p>
            <a:r>
              <a:rPr lang="en-US" dirty="0"/>
              <a:t>Consequences of 2006–2009 housing market crash:</a:t>
            </a:r>
          </a:p>
          <a:p>
            <a:pPr lvl="1"/>
            <a:r>
              <a:rPr lang="en-US" sz="3000" dirty="0"/>
              <a:t>Millions of homeowners “underwater”—owed more than house was worth.</a:t>
            </a:r>
          </a:p>
          <a:p>
            <a:pPr lvl="1"/>
            <a:r>
              <a:rPr lang="en-US" sz="3000" dirty="0"/>
              <a:t>Millions of mortgage defaults and foreclosures.</a:t>
            </a:r>
          </a:p>
          <a:p>
            <a:pPr lvl="1"/>
            <a:r>
              <a:rPr lang="en-US" sz="3000" dirty="0"/>
              <a:t>Banks selling foreclosed houses increased surplus and downward price pressures.</a:t>
            </a:r>
          </a:p>
          <a:p>
            <a:pPr lvl="1"/>
            <a:r>
              <a:rPr lang="en-US" sz="3000" dirty="0"/>
              <a:t>Housing crash badly damaged </a:t>
            </a:r>
            <a:r>
              <a:rPr lang="en-US" sz="3000" dirty="0" smtClean="0"/>
              <a:t>construction </a:t>
            </a:r>
            <a:r>
              <a:rPr lang="en-US" sz="3000" dirty="0"/>
              <a:t>industry:  2010 </a:t>
            </a:r>
            <a:r>
              <a:rPr lang="en-US" sz="3000" dirty="0" smtClean="0"/>
              <a:t>unemployment </a:t>
            </a:r>
            <a:r>
              <a:rPr lang="en-US" sz="3000" dirty="0"/>
              <a:t>rate was </a:t>
            </a:r>
            <a:r>
              <a:rPr lang="en-US" sz="3000" dirty="0" smtClean="0"/>
              <a:t>20.6</a:t>
            </a:r>
            <a:r>
              <a:rPr lang="en-US" sz="3000" dirty="0"/>
              <a:t>% in construction vs. 9.6% overall.</a:t>
            </a:r>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57</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82047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Great Recession of 2008–2009</a:t>
            </a:r>
            <a:endParaRPr lang="en-US" dirty="0"/>
          </a:p>
        </p:txBody>
      </p:sp>
      <p:sp>
        <p:nvSpPr>
          <p:cNvPr id="3" name="Content Placeholder 2"/>
          <p:cNvSpPr>
            <a:spLocks noGrp="1"/>
          </p:cNvSpPr>
          <p:nvPr>
            <p:ph idx="1"/>
          </p:nvPr>
        </p:nvSpPr>
        <p:spPr/>
        <p:txBody>
          <a:bodyPr/>
          <a:lstStyle/>
          <a:p>
            <a:r>
              <a:rPr lang="en-US" dirty="0"/>
              <a:t>Consequences of 2006–2009 housing market crash:</a:t>
            </a:r>
          </a:p>
          <a:p>
            <a:pPr lvl="1"/>
            <a:r>
              <a:rPr lang="en-US" sz="3000" dirty="0"/>
              <a:t>Mortgage-backed securities became “toxic,” </a:t>
            </a:r>
            <a:endParaRPr lang="en-US" sz="3000" dirty="0" smtClean="0"/>
          </a:p>
          <a:p>
            <a:pPr lvl="2"/>
            <a:r>
              <a:rPr lang="en-US" dirty="0" smtClean="0"/>
              <a:t>Heavy </a:t>
            </a:r>
            <a:r>
              <a:rPr lang="en-US" dirty="0"/>
              <a:t>losses for institutions that purchased them, </a:t>
            </a:r>
            <a:endParaRPr lang="en-US" dirty="0" smtClean="0"/>
          </a:p>
          <a:p>
            <a:pPr lvl="2"/>
            <a:r>
              <a:rPr lang="en-US" dirty="0" smtClean="0"/>
              <a:t>Widespread </a:t>
            </a:r>
            <a:r>
              <a:rPr lang="en-US" dirty="0"/>
              <a:t>failures of banks and other financial institutions.</a:t>
            </a:r>
          </a:p>
          <a:p>
            <a:pPr lvl="1"/>
            <a:r>
              <a:rPr lang="en-US" sz="3000" dirty="0"/>
              <a:t>Sharply rising unemployment and falling GDP.</a:t>
            </a:r>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58</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268461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Great Recession of 2008–2009</a:t>
            </a:r>
            <a:endParaRPr lang="en-US" dirty="0"/>
          </a:p>
        </p:txBody>
      </p:sp>
      <p:sp>
        <p:nvSpPr>
          <p:cNvPr id="3" name="Content Placeholder 2"/>
          <p:cNvSpPr>
            <a:spLocks noGrp="1"/>
          </p:cNvSpPr>
          <p:nvPr>
            <p:ph idx="1"/>
          </p:nvPr>
        </p:nvSpPr>
        <p:spPr/>
        <p:txBody>
          <a:bodyPr/>
          <a:lstStyle/>
          <a:p>
            <a:r>
              <a:rPr lang="en-US" dirty="0"/>
              <a:t>The policy response:</a:t>
            </a:r>
          </a:p>
          <a:p>
            <a:pPr lvl="1"/>
            <a:r>
              <a:rPr lang="en-US" sz="3000" dirty="0"/>
              <a:t>Federal Reserve reduced Fed Funds rate target to near zero.</a:t>
            </a:r>
          </a:p>
          <a:p>
            <a:pPr lvl="1"/>
            <a:r>
              <a:rPr lang="en-US" sz="3000" dirty="0"/>
              <a:t>Federal Reserve purchased mortgage-backed securities and other private loans.</a:t>
            </a:r>
          </a:p>
          <a:p>
            <a:pPr lvl="1"/>
            <a:r>
              <a:rPr lang="en-US" sz="3000" dirty="0"/>
              <a:t>U.S. Treasury injected capital into the banking system to increase banks’ liquidity and solvency in hopes of staving off a “credit crunch.”</a:t>
            </a:r>
          </a:p>
          <a:p>
            <a:pPr lvl="1"/>
            <a:r>
              <a:rPr lang="en-US" sz="3000" dirty="0"/>
              <a:t>Fiscal policymakers increased government spending and reduced taxes by $800 billion.</a:t>
            </a:r>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59</a:t>
            </a:fld>
            <a:endParaRPr lang="en-US" dirty="0"/>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18654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277813" y="1025525"/>
            <a:ext cx="8561387" cy="5422900"/>
          </a:xfrm>
        </p:spPr>
        <p:txBody>
          <a:bodyPr/>
          <a:lstStyle/>
          <a:p>
            <a:r>
              <a:rPr lang="zh-TW" altLang="en-US" dirty="0"/>
              <a:t>所謂景氣循環的基準日期（</a:t>
            </a:r>
            <a:r>
              <a:rPr lang="en-US" altLang="zh-TW" dirty="0"/>
              <a:t>the reference date of business cycle</a:t>
            </a:r>
            <a:r>
              <a:rPr lang="zh-TW" altLang="en-US" dirty="0"/>
              <a:t>）是指總體經濟波動高峰及谷底的時點</a:t>
            </a:r>
            <a:r>
              <a:rPr lang="zh-TW" altLang="en-US" dirty="0" smtClean="0"/>
              <a:t>。</a:t>
            </a:r>
            <a:endParaRPr lang="en-US" altLang="zh-TW" dirty="0" smtClean="0"/>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文字版面配置區 5"/>
          <p:cNvSpPr>
            <a:spLocks noGrp="1"/>
          </p:cNvSpPr>
          <p:nvPr>
            <p:ph type="body" sz="quarter" idx="12"/>
          </p:nvPr>
        </p:nvSpPr>
        <p:spPr/>
        <p:txBody>
          <a:bodyPr/>
          <a:lstStyle/>
          <a:p>
            <a:endParaRPr lang="zh-TW" altLang="en-US"/>
          </a:p>
        </p:txBody>
      </p:sp>
    </p:spTree>
    <p:extLst>
      <p:ext uri="{BB962C8B-B14F-4D97-AF65-F5344CB8AC3E}">
        <p14:creationId xmlns:p14="http://schemas.microsoft.com/office/powerpoint/2010/main" val="60048313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5300" name="Group 2"/>
          <p:cNvGrpSpPr>
            <a:grpSpLocks/>
          </p:cNvGrpSpPr>
          <p:nvPr/>
        </p:nvGrpSpPr>
        <p:grpSpPr bwMode="auto">
          <a:xfrm>
            <a:off x="6396037" y="1427162"/>
            <a:ext cx="1177925" cy="4306888"/>
            <a:chOff x="3670" y="778"/>
            <a:chExt cx="742" cy="2713"/>
          </a:xfrm>
        </p:grpSpPr>
        <p:sp>
          <p:nvSpPr>
            <p:cNvPr id="55335" name="Line 3"/>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Text Box 4"/>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5337" name="Rectangle 5"/>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5301" name="Rectangle 6"/>
          <p:cNvSpPr>
            <a:spLocks noGrp="1" noChangeArrowheads="1"/>
          </p:cNvSpPr>
          <p:nvPr>
            <p:ph type="title"/>
          </p:nvPr>
        </p:nvSpPr>
        <p:spPr/>
        <p:txBody>
          <a:bodyPr>
            <a:noAutofit/>
          </a:bodyPr>
          <a:lstStyle/>
          <a:p>
            <a:pPr eaLnBrk="1" hangingPunct="1"/>
            <a:r>
              <a:rPr lang="en-US" sz="2800" dirty="0" smtClean="0"/>
              <a:t>The Effects of a Shift in </a:t>
            </a:r>
            <a:r>
              <a:rPr lang="en-US" sz="2800" i="1" dirty="0" smtClean="0"/>
              <a:t>SRAS</a:t>
            </a:r>
          </a:p>
        </p:txBody>
      </p:sp>
      <p:sp>
        <p:nvSpPr>
          <p:cNvPr id="487431" name="Rectangle 7"/>
          <p:cNvSpPr>
            <a:spLocks noGrp="1" noChangeArrowheads="1"/>
          </p:cNvSpPr>
          <p:nvPr>
            <p:ph type="body" sz="quarter" idx="12"/>
          </p:nvPr>
        </p:nvSpPr>
        <p:spPr>
          <a:xfrm>
            <a:off x="152400" y="685800"/>
            <a:ext cx="4267200" cy="5638800"/>
          </a:xfrm>
          <a:solidFill>
            <a:schemeClr val="bg1"/>
          </a:solidFill>
        </p:spPr>
        <p:txBody>
          <a:bodyPr/>
          <a:lstStyle/>
          <a:p>
            <a:pPr marL="404813" indent="-404813" eaLnBrk="1" hangingPunct="1">
              <a:lnSpc>
                <a:spcPct val="100000"/>
              </a:lnSpc>
              <a:spcBef>
                <a:spcPct val="25000"/>
              </a:spcBef>
              <a:buFont typeface="Wingdings" pitchFamily="2" charset="2"/>
              <a:buNone/>
            </a:pPr>
            <a:r>
              <a:rPr lang="en-US" sz="2800" u="sng" dirty="0" smtClean="0"/>
              <a:t>Event:  Oil prices rise</a:t>
            </a:r>
          </a:p>
          <a:p>
            <a:pPr marL="404813" indent="-404813" eaLnBrk="1" hangingPunct="1">
              <a:lnSpc>
                <a:spcPct val="100000"/>
              </a:lnSpc>
              <a:spcBef>
                <a:spcPct val="25000"/>
              </a:spcBef>
              <a:buFont typeface="Wingdings" pitchFamily="2" charset="2"/>
              <a:buNone/>
            </a:pPr>
            <a:r>
              <a:rPr lang="en-US" sz="2800" b="1" dirty="0" smtClean="0">
                <a:solidFill>
                  <a:srgbClr val="C00000"/>
                </a:solidFill>
              </a:rPr>
              <a:t>1. </a:t>
            </a:r>
            <a:r>
              <a:rPr lang="en-US" sz="2800" b="1" dirty="0" smtClean="0">
                <a:solidFill>
                  <a:srgbClr val="339966"/>
                </a:solidFill>
              </a:rPr>
              <a:t>	</a:t>
            </a:r>
            <a:r>
              <a:rPr lang="en-US" sz="2800" dirty="0" smtClean="0"/>
              <a:t>Increases costs, shifts </a:t>
            </a:r>
            <a:r>
              <a:rPr lang="en-US" sz="2800" i="1" dirty="0" smtClean="0"/>
              <a:t>SRAS (assume LRAS constant)</a:t>
            </a:r>
          </a:p>
          <a:p>
            <a:pPr marL="404813" indent="-404813" eaLnBrk="1" hangingPunct="1">
              <a:lnSpc>
                <a:spcPct val="100000"/>
              </a:lnSpc>
              <a:spcBef>
                <a:spcPct val="25000"/>
              </a:spcBef>
              <a:buFont typeface="Wingdings" pitchFamily="2" charset="2"/>
              <a:buNone/>
            </a:pPr>
            <a:r>
              <a:rPr lang="en-US" sz="2800" b="1" dirty="0" smtClean="0">
                <a:solidFill>
                  <a:srgbClr val="C00000"/>
                </a:solidFill>
              </a:rPr>
              <a:t>2. </a:t>
            </a:r>
            <a:r>
              <a:rPr lang="en-US" sz="2800" b="1" dirty="0" smtClean="0">
                <a:solidFill>
                  <a:srgbClr val="339966"/>
                </a:solidFill>
              </a:rPr>
              <a:t>	</a:t>
            </a:r>
            <a:r>
              <a:rPr lang="en-US" sz="2800" i="1" dirty="0" smtClean="0"/>
              <a:t>SRAS</a:t>
            </a:r>
            <a:r>
              <a:rPr lang="en-US" sz="2800" dirty="0" smtClean="0"/>
              <a:t> shifts left</a:t>
            </a:r>
          </a:p>
          <a:p>
            <a:pPr marL="404813" indent="-404813" eaLnBrk="1" hangingPunct="1">
              <a:lnSpc>
                <a:spcPct val="100000"/>
              </a:lnSpc>
              <a:spcBef>
                <a:spcPct val="25000"/>
              </a:spcBef>
              <a:buFont typeface="Wingdings" pitchFamily="2" charset="2"/>
              <a:buNone/>
            </a:pPr>
            <a:r>
              <a:rPr lang="en-US" sz="2800" b="1" dirty="0" smtClean="0">
                <a:solidFill>
                  <a:srgbClr val="C00000"/>
                </a:solidFill>
              </a:rPr>
              <a:t>3. </a:t>
            </a:r>
            <a:r>
              <a:rPr lang="en-US" sz="2800" b="1" dirty="0" smtClean="0">
                <a:solidFill>
                  <a:srgbClr val="339966"/>
                </a:solidFill>
              </a:rPr>
              <a:t>	</a:t>
            </a:r>
            <a:r>
              <a:rPr lang="en-US" sz="2800" dirty="0" smtClean="0"/>
              <a:t>SR equilibrium at point B. </a:t>
            </a:r>
            <a:r>
              <a:rPr lang="en-US" sz="2800" b="1" i="1" dirty="0" smtClean="0"/>
              <a:t>P</a:t>
            </a:r>
            <a:r>
              <a:rPr lang="en-US" sz="2800" dirty="0" smtClean="0"/>
              <a:t> higher, </a:t>
            </a:r>
            <a:r>
              <a:rPr lang="en-US" sz="2800" b="1" i="1" dirty="0" smtClean="0"/>
              <a:t>Y</a:t>
            </a:r>
            <a:r>
              <a:rPr lang="en-US" sz="2800" dirty="0" smtClean="0"/>
              <a:t>  lower,</a:t>
            </a:r>
            <a:br>
              <a:rPr lang="en-US" sz="2800" dirty="0" smtClean="0"/>
            </a:br>
            <a:r>
              <a:rPr lang="en-US" sz="2800" dirty="0" smtClean="0"/>
              <a:t>unemployment higher</a:t>
            </a:r>
          </a:p>
          <a:p>
            <a:pPr marL="404813" indent="-404813" eaLnBrk="1" hangingPunct="1">
              <a:lnSpc>
                <a:spcPct val="100000"/>
              </a:lnSpc>
              <a:spcBef>
                <a:spcPct val="25000"/>
              </a:spcBef>
              <a:buFont typeface="Wingdings" pitchFamily="2" charset="2"/>
              <a:buNone/>
            </a:pPr>
            <a:r>
              <a:rPr lang="en-US" sz="2800" dirty="0" smtClean="0"/>
              <a:t>	From A to B, </a:t>
            </a:r>
            <a:r>
              <a:rPr lang="en-US" sz="2800" b="1" dirty="0" smtClean="0">
                <a:solidFill>
                  <a:srgbClr val="CC0000"/>
                </a:solidFill>
              </a:rPr>
              <a:t>stagflation</a:t>
            </a:r>
            <a:r>
              <a:rPr lang="en-US" sz="2800" dirty="0" smtClean="0"/>
              <a:t>, a period of falling output and rising prices. </a:t>
            </a:r>
          </a:p>
        </p:txBody>
      </p:sp>
      <p:grpSp>
        <p:nvGrpSpPr>
          <p:cNvPr id="55303" name="Group 8"/>
          <p:cNvGrpSpPr>
            <a:grpSpLocks/>
          </p:cNvGrpSpPr>
          <p:nvPr/>
        </p:nvGrpSpPr>
        <p:grpSpPr bwMode="auto">
          <a:xfrm>
            <a:off x="4797425" y="1371600"/>
            <a:ext cx="3994150" cy="4106862"/>
            <a:chOff x="2579" y="785"/>
            <a:chExt cx="2786" cy="2420"/>
          </a:xfrm>
        </p:grpSpPr>
        <p:grpSp>
          <p:nvGrpSpPr>
            <p:cNvPr id="55330" name="Group 9"/>
            <p:cNvGrpSpPr>
              <a:grpSpLocks/>
            </p:cNvGrpSpPr>
            <p:nvPr/>
          </p:nvGrpSpPr>
          <p:grpSpPr bwMode="auto">
            <a:xfrm>
              <a:off x="2697" y="1037"/>
              <a:ext cx="2409" cy="2049"/>
              <a:chOff x="1098" y="1361"/>
              <a:chExt cx="2116" cy="2027"/>
            </a:xfrm>
          </p:grpSpPr>
          <p:sp>
            <p:nvSpPr>
              <p:cNvPr id="55333" name="Line 10"/>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11"/>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31" name="Text Box 12"/>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5332" name="Text Box 13"/>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5304" name="Group 14"/>
          <p:cNvGrpSpPr>
            <a:grpSpLocks/>
          </p:cNvGrpSpPr>
          <p:nvPr/>
        </p:nvGrpSpPr>
        <p:grpSpPr bwMode="auto">
          <a:xfrm>
            <a:off x="5534025" y="2506662"/>
            <a:ext cx="2947987" cy="2609850"/>
            <a:chOff x="3200" y="1121"/>
            <a:chExt cx="1857" cy="1644"/>
          </a:xfrm>
        </p:grpSpPr>
        <p:sp>
          <p:nvSpPr>
            <p:cNvPr id="55328" name="Line 15"/>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Text Box 16"/>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5305" name="Group 44"/>
          <p:cNvGrpSpPr>
            <a:grpSpLocks/>
          </p:cNvGrpSpPr>
          <p:nvPr/>
        </p:nvGrpSpPr>
        <p:grpSpPr bwMode="auto">
          <a:xfrm>
            <a:off x="5983287" y="2617787"/>
            <a:ext cx="3008313" cy="2235200"/>
            <a:chOff x="3648" y="1682"/>
            <a:chExt cx="1895" cy="1408"/>
          </a:xfrm>
        </p:grpSpPr>
        <p:sp>
          <p:nvSpPr>
            <p:cNvPr id="55326" name="Line 18"/>
            <p:cNvSpPr>
              <a:spLocks noChangeShapeType="1"/>
            </p:cNvSpPr>
            <p:nvPr/>
          </p:nvSpPr>
          <p:spPr bwMode="auto">
            <a:xfrm flipV="1">
              <a:off x="3648" y="1934"/>
              <a:ext cx="1256" cy="11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7" name="Text Box 19"/>
            <p:cNvSpPr txBox="1">
              <a:spLocks noChangeArrowheads="1"/>
            </p:cNvSpPr>
            <p:nvPr/>
          </p:nvSpPr>
          <p:spPr bwMode="auto">
            <a:xfrm>
              <a:off x="4801" y="1682"/>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7" name="Group 43"/>
          <p:cNvGrpSpPr>
            <a:grpSpLocks/>
          </p:cNvGrpSpPr>
          <p:nvPr/>
        </p:nvGrpSpPr>
        <p:grpSpPr bwMode="auto">
          <a:xfrm>
            <a:off x="5286375" y="1898650"/>
            <a:ext cx="3321050" cy="2436812"/>
            <a:chOff x="3209" y="1229"/>
            <a:chExt cx="2092" cy="1535"/>
          </a:xfrm>
        </p:grpSpPr>
        <p:sp>
          <p:nvSpPr>
            <p:cNvPr id="55324" name="Line 24"/>
            <p:cNvSpPr>
              <a:spLocks noChangeShapeType="1"/>
            </p:cNvSpPr>
            <p:nvPr/>
          </p:nvSpPr>
          <p:spPr bwMode="auto">
            <a:xfrm flipV="1">
              <a:off x="3209" y="1447"/>
              <a:ext cx="1407" cy="131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5" name="Text Box 25"/>
            <p:cNvSpPr txBox="1">
              <a:spLocks noChangeArrowheads="1"/>
            </p:cNvSpPr>
            <p:nvPr/>
          </p:nvSpPr>
          <p:spPr bwMode="auto">
            <a:xfrm>
              <a:off x="4559" y="1229"/>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5307" name="Group 53"/>
          <p:cNvGrpSpPr>
            <a:grpSpLocks/>
          </p:cNvGrpSpPr>
          <p:nvPr/>
        </p:nvGrpSpPr>
        <p:grpSpPr bwMode="auto">
          <a:xfrm>
            <a:off x="4473575" y="3722687"/>
            <a:ext cx="2932112" cy="398463"/>
            <a:chOff x="2697" y="2378"/>
            <a:chExt cx="1847" cy="251"/>
          </a:xfrm>
        </p:grpSpPr>
        <p:grpSp>
          <p:nvGrpSpPr>
            <p:cNvPr id="55319" name="Group 42"/>
            <p:cNvGrpSpPr>
              <a:grpSpLocks/>
            </p:cNvGrpSpPr>
            <p:nvPr/>
          </p:nvGrpSpPr>
          <p:grpSpPr bwMode="auto">
            <a:xfrm>
              <a:off x="2697" y="2399"/>
              <a:ext cx="1622" cy="230"/>
              <a:chOff x="2697" y="2329"/>
              <a:chExt cx="1622" cy="230"/>
            </a:xfrm>
          </p:grpSpPr>
          <p:sp>
            <p:nvSpPr>
              <p:cNvPr id="55321" name="Line 26"/>
              <p:cNvSpPr>
                <a:spLocks noChangeShapeType="1"/>
              </p:cNvSpPr>
              <p:nvPr/>
            </p:nvSpPr>
            <p:spPr bwMode="auto">
              <a:xfrm flipV="1">
                <a:off x="3009" y="2445"/>
                <a:ext cx="12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Text Box 27"/>
              <p:cNvSpPr txBox="1">
                <a:spLocks noChangeArrowheads="1"/>
              </p:cNvSpPr>
              <p:nvPr/>
            </p:nvSpPr>
            <p:spPr bwMode="auto">
              <a:xfrm>
                <a:off x="2697" y="23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5323" name="Oval 28"/>
              <p:cNvSpPr>
                <a:spLocks noChangeArrowheads="1"/>
              </p:cNvSpPr>
              <p:nvPr/>
            </p:nvSpPr>
            <p:spPr bwMode="auto">
              <a:xfrm>
                <a:off x="4231" y="239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5320" name="Text Box 38"/>
            <p:cNvSpPr txBox="1">
              <a:spLocks noChangeArrowheads="1"/>
            </p:cNvSpPr>
            <p:nvPr/>
          </p:nvSpPr>
          <p:spPr bwMode="auto">
            <a:xfrm>
              <a:off x="4343" y="2378"/>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10" name="Group 52"/>
          <p:cNvGrpSpPr>
            <a:grpSpLocks/>
          </p:cNvGrpSpPr>
          <p:nvPr/>
        </p:nvGrpSpPr>
        <p:grpSpPr bwMode="auto">
          <a:xfrm>
            <a:off x="4473575" y="2900362"/>
            <a:ext cx="2174875" cy="2781300"/>
            <a:chOff x="2697" y="1860"/>
            <a:chExt cx="1370" cy="1752"/>
          </a:xfrm>
        </p:grpSpPr>
        <p:sp>
          <p:nvSpPr>
            <p:cNvPr id="55312" name="Oval 30"/>
            <p:cNvSpPr>
              <a:spLocks noChangeArrowheads="1"/>
            </p:cNvSpPr>
            <p:nvPr/>
          </p:nvSpPr>
          <p:spPr bwMode="auto">
            <a:xfrm>
              <a:off x="3842" y="20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5313" name="Group 31"/>
            <p:cNvGrpSpPr>
              <a:grpSpLocks/>
            </p:cNvGrpSpPr>
            <p:nvPr/>
          </p:nvGrpSpPr>
          <p:grpSpPr bwMode="auto">
            <a:xfrm>
              <a:off x="3011" y="2128"/>
              <a:ext cx="875" cy="1230"/>
              <a:chOff x="357" y="2450"/>
              <a:chExt cx="795" cy="646"/>
            </a:xfrm>
          </p:grpSpPr>
          <p:sp>
            <p:nvSpPr>
              <p:cNvPr id="55317" name="Line 3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Line 3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14" name="Text Box 34"/>
            <p:cNvSpPr txBox="1">
              <a:spLocks noChangeArrowheads="1"/>
            </p:cNvSpPr>
            <p:nvPr/>
          </p:nvSpPr>
          <p:spPr bwMode="auto">
            <a:xfrm>
              <a:off x="2697" y="20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5315" name="Text Box 37"/>
            <p:cNvSpPr txBox="1">
              <a:spLocks noChangeArrowheads="1"/>
            </p:cNvSpPr>
            <p:nvPr/>
          </p:nvSpPr>
          <p:spPr bwMode="auto">
            <a:xfrm>
              <a:off x="3759"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55316" name="Text Box 39"/>
            <p:cNvSpPr txBox="1">
              <a:spLocks noChangeArrowheads="1"/>
            </p:cNvSpPr>
            <p:nvPr/>
          </p:nvSpPr>
          <p:spPr bwMode="auto">
            <a:xfrm>
              <a:off x="3797" y="1860"/>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sp>
        <p:nvSpPr>
          <p:cNvPr id="487480" name="Line 56"/>
          <p:cNvSpPr>
            <a:spLocks noChangeShapeType="1"/>
          </p:cNvSpPr>
          <p:nvPr/>
        </p:nvSpPr>
        <p:spPr bwMode="auto">
          <a:xfrm flipH="1">
            <a:off x="6372225" y="5230812"/>
            <a:ext cx="576262" cy="0"/>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7481" name="Line 57"/>
          <p:cNvSpPr>
            <a:spLocks noChangeShapeType="1"/>
          </p:cNvSpPr>
          <p:nvPr/>
        </p:nvSpPr>
        <p:spPr bwMode="auto">
          <a:xfrm flipV="1">
            <a:off x="5019675" y="3340100"/>
            <a:ext cx="0" cy="577850"/>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531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60</a:t>
            </a:fld>
            <a:endParaRPr lang="en-US" dirty="0"/>
          </a:p>
        </p:txBody>
      </p:sp>
    </p:spTree>
    <p:extLst>
      <p:ext uri="{BB962C8B-B14F-4D97-AF65-F5344CB8AC3E}">
        <p14:creationId xmlns:p14="http://schemas.microsoft.com/office/powerpoint/2010/main" val="38620946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7431">
                                            <p:bg/>
                                          </p:spTgt>
                                        </p:tgtEl>
                                        <p:attrNameLst>
                                          <p:attrName>style.visibility</p:attrName>
                                        </p:attrNameLst>
                                      </p:cBhvr>
                                      <p:to>
                                        <p:strVal val="visible"/>
                                      </p:to>
                                    </p:set>
                                    <p:animEffect transition="in" filter="wipe(left)">
                                      <p:cBhvr>
                                        <p:cTn id="7" dur="500"/>
                                        <p:tgtEl>
                                          <p:spTgt spid="487431">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7431">
                                            <p:txEl>
                                              <p:pRg st="0" end="0"/>
                                            </p:txEl>
                                          </p:spTgt>
                                        </p:tgtEl>
                                        <p:attrNameLst>
                                          <p:attrName>style.visibility</p:attrName>
                                        </p:attrNameLst>
                                      </p:cBhvr>
                                      <p:to>
                                        <p:strVal val="visible"/>
                                      </p:to>
                                    </p:set>
                                    <p:animEffect transition="in" filter="wipe(left)">
                                      <p:cBhvr>
                                        <p:cTn id="11" dur="500"/>
                                        <p:tgtEl>
                                          <p:spTgt spid="487431">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87431">
                                            <p:txEl>
                                              <p:pRg st="1" end="1"/>
                                            </p:txEl>
                                          </p:spTgt>
                                        </p:tgtEl>
                                        <p:attrNameLst>
                                          <p:attrName>style.visibility</p:attrName>
                                        </p:attrNameLst>
                                      </p:cBhvr>
                                      <p:to>
                                        <p:strVal val="visible"/>
                                      </p:to>
                                    </p:set>
                                    <p:animEffect transition="in" filter="wipe(left)">
                                      <p:cBhvr>
                                        <p:cTn id="15" dur="500"/>
                                        <p:tgtEl>
                                          <p:spTgt spid="48743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87431">
                                            <p:txEl>
                                              <p:pRg st="2" end="2"/>
                                            </p:txEl>
                                          </p:spTgt>
                                        </p:tgtEl>
                                        <p:attrNameLst>
                                          <p:attrName>style.visibility</p:attrName>
                                        </p:attrNameLst>
                                      </p:cBhvr>
                                      <p:to>
                                        <p:strVal val="visible"/>
                                      </p:to>
                                    </p:set>
                                    <p:animEffect transition="in" filter="wipe(left)">
                                      <p:cBhvr>
                                        <p:cTn id="20" dur="500"/>
                                        <p:tgtEl>
                                          <p:spTgt spid="487431">
                                            <p:txEl>
                                              <p:pRg st="2" end="2"/>
                                            </p:txEl>
                                          </p:spTgt>
                                        </p:tgtEl>
                                      </p:cBhvr>
                                    </p:animEffect>
                                  </p:childTnLst>
                                </p:cTn>
                              </p:par>
                            </p:childTnLst>
                          </p:cTn>
                        </p:par>
                        <p:par>
                          <p:cTn id="21" fill="hold" nodeType="afterGroup">
                            <p:stCondLst>
                              <p:cond delay="500"/>
                            </p:stCondLst>
                            <p:childTnLst>
                              <p:par>
                                <p:cTn id="22" presetID="18" presetClass="entr" presetSubtype="1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trips(downLef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7431">
                                            <p:txEl>
                                              <p:pRg st="3" end="3"/>
                                            </p:txEl>
                                          </p:spTgt>
                                        </p:tgtEl>
                                        <p:attrNameLst>
                                          <p:attrName>style.visibility</p:attrName>
                                        </p:attrNameLst>
                                      </p:cBhvr>
                                      <p:to>
                                        <p:strVal val="visible"/>
                                      </p:to>
                                    </p:set>
                                    <p:animEffect transition="in" filter="wipe(left)">
                                      <p:cBhvr>
                                        <p:cTn id="29" dur="500"/>
                                        <p:tgtEl>
                                          <p:spTgt spid="487431">
                                            <p:txEl>
                                              <p:pRg st="3" end="3"/>
                                            </p:txEl>
                                          </p:spTgt>
                                        </p:tgtEl>
                                      </p:cBhvr>
                                    </p:animEffect>
                                  </p:childTnLst>
                                </p:cTn>
                              </p:par>
                            </p:childTnLst>
                          </p:cTn>
                        </p:par>
                        <p:par>
                          <p:cTn id="30" fill="hold" nodeType="afterGroup">
                            <p:stCondLst>
                              <p:cond delay="500"/>
                            </p:stCondLst>
                            <p:childTnLst>
                              <p:par>
                                <p:cTn id="31" presetID="18" presetClass="entr" presetSubtype="12"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trips(downLeft)">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87431">
                                            <p:txEl>
                                              <p:pRg st="4" end="4"/>
                                            </p:txEl>
                                          </p:spTgt>
                                        </p:tgtEl>
                                        <p:attrNameLst>
                                          <p:attrName>style.visibility</p:attrName>
                                        </p:attrNameLst>
                                      </p:cBhvr>
                                      <p:to>
                                        <p:strVal val="visible"/>
                                      </p:to>
                                    </p:set>
                                    <p:animEffect transition="in" filter="wipe(left)">
                                      <p:cBhvr>
                                        <p:cTn id="38" dur="500"/>
                                        <p:tgtEl>
                                          <p:spTgt spid="487431">
                                            <p:txEl>
                                              <p:pRg st="4" end="4"/>
                                            </p:txEl>
                                          </p:spTgt>
                                        </p:tgtEl>
                                      </p:cBhvr>
                                    </p:animEffect>
                                  </p:childTnLst>
                                </p:cTn>
                              </p:par>
                            </p:childTnLst>
                          </p:cTn>
                        </p:par>
                        <p:par>
                          <p:cTn id="39" fill="hold" nodeType="afterGroup">
                            <p:stCondLst>
                              <p:cond delay="500"/>
                            </p:stCondLst>
                            <p:childTnLst>
                              <p:par>
                                <p:cTn id="40" presetID="17" presetClass="entr" presetSubtype="2" fill="hold" grpId="0" nodeType="afterEffect">
                                  <p:stCondLst>
                                    <p:cond delay="0"/>
                                  </p:stCondLst>
                                  <p:childTnLst>
                                    <p:set>
                                      <p:cBhvr>
                                        <p:cTn id="41" dur="1" fill="hold">
                                          <p:stCondLst>
                                            <p:cond delay="0"/>
                                          </p:stCondLst>
                                        </p:cTn>
                                        <p:tgtEl>
                                          <p:spTgt spid="487480"/>
                                        </p:tgtEl>
                                        <p:attrNameLst>
                                          <p:attrName>style.visibility</p:attrName>
                                        </p:attrNameLst>
                                      </p:cBhvr>
                                      <p:to>
                                        <p:strVal val="visible"/>
                                      </p:to>
                                    </p:set>
                                    <p:anim calcmode="lin" valueType="num">
                                      <p:cBhvr>
                                        <p:cTn id="42" dur="500" fill="hold"/>
                                        <p:tgtEl>
                                          <p:spTgt spid="487480"/>
                                        </p:tgtEl>
                                        <p:attrNameLst>
                                          <p:attrName>ppt_x</p:attrName>
                                        </p:attrNameLst>
                                      </p:cBhvr>
                                      <p:tavLst>
                                        <p:tav tm="0">
                                          <p:val>
                                            <p:strVal val="#ppt_x+#ppt_w/2"/>
                                          </p:val>
                                        </p:tav>
                                        <p:tav tm="100000">
                                          <p:val>
                                            <p:strVal val="#ppt_x"/>
                                          </p:val>
                                        </p:tav>
                                      </p:tavLst>
                                    </p:anim>
                                    <p:anim calcmode="lin" valueType="num">
                                      <p:cBhvr>
                                        <p:cTn id="43" dur="500" fill="hold"/>
                                        <p:tgtEl>
                                          <p:spTgt spid="487480"/>
                                        </p:tgtEl>
                                        <p:attrNameLst>
                                          <p:attrName>ppt_y</p:attrName>
                                        </p:attrNameLst>
                                      </p:cBhvr>
                                      <p:tavLst>
                                        <p:tav tm="0">
                                          <p:val>
                                            <p:strVal val="#ppt_y"/>
                                          </p:val>
                                        </p:tav>
                                        <p:tav tm="100000">
                                          <p:val>
                                            <p:strVal val="#ppt_y"/>
                                          </p:val>
                                        </p:tav>
                                      </p:tavLst>
                                    </p:anim>
                                    <p:anim calcmode="lin" valueType="num">
                                      <p:cBhvr>
                                        <p:cTn id="44" dur="500" fill="hold"/>
                                        <p:tgtEl>
                                          <p:spTgt spid="487480"/>
                                        </p:tgtEl>
                                        <p:attrNameLst>
                                          <p:attrName>ppt_w</p:attrName>
                                        </p:attrNameLst>
                                      </p:cBhvr>
                                      <p:tavLst>
                                        <p:tav tm="0">
                                          <p:val>
                                            <p:fltVal val="0"/>
                                          </p:val>
                                        </p:tav>
                                        <p:tav tm="100000">
                                          <p:val>
                                            <p:strVal val="#ppt_w"/>
                                          </p:val>
                                        </p:tav>
                                      </p:tavLst>
                                    </p:anim>
                                    <p:anim calcmode="lin" valueType="num">
                                      <p:cBhvr>
                                        <p:cTn id="45" dur="500" fill="hold"/>
                                        <p:tgtEl>
                                          <p:spTgt spid="487480"/>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1000"/>
                            </p:stCondLst>
                            <p:childTnLst>
                              <p:par>
                                <p:cTn id="47" presetID="17" presetClass="entr" presetSubtype="4" fill="hold" grpId="0" nodeType="afterEffect">
                                  <p:stCondLst>
                                    <p:cond delay="0"/>
                                  </p:stCondLst>
                                  <p:childTnLst>
                                    <p:set>
                                      <p:cBhvr>
                                        <p:cTn id="48" dur="1" fill="hold">
                                          <p:stCondLst>
                                            <p:cond delay="0"/>
                                          </p:stCondLst>
                                        </p:cTn>
                                        <p:tgtEl>
                                          <p:spTgt spid="487481"/>
                                        </p:tgtEl>
                                        <p:attrNameLst>
                                          <p:attrName>style.visibility</p:attrName>
                                        </p:attrNameLst>
                                      </p:cBhvr>
                                      <p:to>
                                        <p:strVal val="visible"/>
                                      </p:to>
                                    </p:set>
                                    <p:anim calcmode="lin" valueType="num">
                                      <p:cBhvr>
                                        <p:cTn id="49" dur="500" fill="hold"/>
                                        <p:tgtEl>
                                          <p:spTgt spid="487481"/>
                                        </p:tgtEl>
                                        <p:attrNameLst>
                                          <p:attrName>ppt_x</p:attrName>
                                        </p:attrNameLst>
                                      </p:cBhvr>
                                      <p:tavLst>
                                        <p:tav tm="0">
                                          <p:val>
                                            <p:strVal val="#ppt_x"/>
                                          </p:val>
                                        </p:tav>
                                        <p:tav tm="100000">
                                          <p:val>
                                            <p:strVal val="#ppt_x"/>
                                          </p:val>
                                        </p:tav>
                                      </p:tavLst>
                                    </p:anim>
                                    <p:anim calcmode="lin" valueType="num">
                                      <p:cBhvr>
                                        <p:cTn id="50" dur="500" fill="hold"/>
                                        <p:tgtEl>
                                          <p:spTgt spid="487481"/>
                                        </p:tgtEl>
                                        <p:attrNameLst>
                                          <p:attrName>ppt_y</p:attrName>
                                        </p:attrNameLst>
                                      </p:cBhvr>
                                      <p:tavLst>
                                        <p:tav tm="0">
                                          <p:val>
                                            <p:strVal val="#ppt_y+#ppt_h/2"/>
                                          </p:val>
                                        </p:tav>
                                        <p:tav tm="100000">
                                          <p:val>
                                            <p:strVal val="#ppt_y"/>
                                          </p:val>
                                        </p:tav>
                                      </p:tavLst>
                                    </p:anim>
                                    <p:anim calcmode="lin" valueType="num">
                                      <p:cBhvr>
                                        <p:cTn id="51" dur="500" fill="hold"/>
                                        <p:tgtEl>
                                          <p:spTgt spid="487481"/>
                                        </p:tgtEl>
                                        <p:attrNameLst>
                                          <p:attrName>ppt_w</p:attrName>
                                        </p:attrNameLst>
                                      </p:cBhvr>
                                      <p:tavLst>
                                        <p:tav tm="0">
                                          <p:val>
                                            <p:strVal val="#ppt_w"/>
                                          </p:val>
                                        </p:tav>
                                        <p:tav tm="100000">
                                          <p:val>
                                            <p:strVal val="#ppt_w"/>
                                          </p:val>
                                        </p:tav>
                                      </p:tavLst>
                                    </p:anim>
                                    <p:anim calcmode="lin" valueType="num">
                                      <p:cBhvr>
                                        <p:cTn id="52" dur="500" fill="hold"/>
                                        <p:tgtEl>
                                          <p:spTgt spid="4874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1" grpId="0" uiExpand="1" build="p" bldLvl="5" animBg="1"/>
      <p:bldP spid="487480" grpId="0" animBg="1"/>
      <p:bldP spid="487481"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6324" name="Group 2"/>
          <p:cNvGrpSpPr>
            <a:grpSpLocks/>
          </p:cNvGrpSpPr>
          <p:nvPr/>
        </p:nvGrpSpPr>
        <p:grpSpPr bwMode="auto">
          <a:xfrm>
            <a:off x="6396037" y="1427162"/>
            <a:ext cx="1177925" cy="4306888"/>
            <a:chOff x="3670" y="778"/>
            <a:chExt cx="742" cy="2713"/>
          </a:xfrm>
        </p:grpSpPr>
        <p:sp>
          <p:nvSpPr>
            <p:cNvPr id="56369" name="Line 3"/>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70" name="Text Box 4"/>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6371" name="Rectangle 5"/>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6325" name="Rectangle 6"/>
          <p:cNvSpPr>
            <a:spLocks noGrp="1" noChangeArrowheads="1"/>
          </p:cNvSpPr>
          <p:nvPr>
            <p:ph type="title"/>
          </p:nvPr>
        </p:nvSpPr>
        <p:spPr/>
        <p:txBody>
          <a:bodyPr>
            <a:noAutofit/>
          </a:bodyPr>
          <a:lstStyle/>
          <a:p>
            <a:pPr eaLnBrk="1" hangingPunct="1"/>
            <a:r>
              <a:rPr lang="en-US" sz="2800" dirty="0" smtClean="0"/>
              <a:t>Accommodating an Adverse Shift in </a:t>
            </a:r>
            <a:r>
              <a:rPr lang="en-US" sz="2800" i="1" dirty="0" smtClean="0"/>
              <a:t>SRAS</a:t>
            </a:r>
          </a:p>
        </p:txBody>
      </p:sp>
      <p:sp>
        <p:nvSpPr>
          <p:cNvPr id="491527" name="Rectangle 7"/>
          <p:cNvSpPr>
            <a:spLocks noGrp="1" noChangeArrowheads="1"/>
          </p:cNvSpPr>
          <p:nvPr>
            <p:ph type="body" sz="quarter" idx="12"/>
          </p:nvPr>
        </p:nvSpPr>
        <p:spPr>
          <a:xfrm>
            <a:off x="152400" y="609600"/>
            <a:ext cx="4564062" cy="5486400"/>
          </a:xfrm>
          <a:solidFill>
            <a:schemeClr val="bg1"/>
          </a:solidFill>
        </p:spPr>
        <p:txBody>
          <a:bodyPr/>
          <a:lstStyle/>
          <a:p>
            <a:pPr marL="404813" indent="-404813" eaLnBrk="1" hangingPunct="1">
              <a:spcBef>
                <a:spcPct val="25000"/>
              </a:spcBef>
              <a:buFont typeface="Wingdings" pitchFamily="2" charset="2"/>
              <a:buNone/>
            </a:pPr>
            <a:r>
              <a:rPr lang="en-US" sz="2800" dirty="0" smtClean="0"/>
              <a:t>If policymakers do nothing, </a:t>
            </a:r>
          </a:p>
          <a:p>
            <a:pPr marL="514350" indent="-514350" eaLnBrk="1" hangingPunct="1">
              <a:spcBef>
                <a:spcPct val="25000"/>
              </a:spcBef>
              <a:buClr>
                <a:srgbClr val="C00000"/>
              </a:buClr>
              <a:buFont typeface="Wingdings" pitchFamily="2" charset="2"/>
              <a:buAutoNum type="arabicPeriod" startAt="4"/>
            </a:pPr>
            <a:r>
              <a:rPr lang="en-US" sz="2800" dirty="0" smtClean="0"/>
              <a:t>Low employment </a:t>
            </a:r>
            <a:br>
              <a:rPr lang="en-US" sz="2800" dirty="0" smtClean="0"/>
            </a:br>
            <a:r>
              <a:rPr lang="en-US" sz="2800" dirty="0" smtClean="0"/>
              <a:t>causes wages to fall, </a:t>
            </a:r>
            <a:r>
              <a:rPr lang="en-US" sz="2800" i="1" dirty="0" smtClean="0"/>
              <a:t>SRAS</a:t>
            </a:r>
            <a:r>
              <a:rPr lang="en-US" sz="2800" dirty="0" smtClean="0"/>
              <a:t> shifts right, until LR equilibrium at A.</a:t>
            </a:r>
          </a:p>
          <a:p>
            <a:pPr>
              <a:lnSpc>
                <a:spcPct val="105000"/>
              </a:lnSpc>
            </a:pPr>
            <a:endParaRPr lang="en-US" sz="2800" dirty="0" smtClean="0">
              <a:cs typeface="Arial"/>
            </a:endParaRPr>
          </a:p>
          <a:p>
            <a:pPr>
              <a:lnSpc>
                <a:spcPct val="105000"/>
              </a:lnSpc>
            </a:pPr>
            <a:r>
              <a:rPr lang="en-US" sz="2800" dirty="0" smtClean="0">
                <a:cs typeface="Arial"/>
              </a:rPr>
              <a:t>Or</a:t>
            </a:r>
            <a:r>
              <a:rPr lang="en-US" sz="2800" dirty="0">
                <a:cs typeface="Arial"/>
              </a:rPr>
              <a:t>, policymakers could use fiscal or monetary policy to increase </a:t>
            </a:r>
            <a:r>
              <a:rPr lang="en-US" sz="2800" i="1" dirty="0">
                <a:cs typeface="Arial"/>
              </a:rPr>
              <a:t>AD</a:t>
            </a:r>
            <a:r>
              <a:rPr lang="en-US" sz="2800" dirty="0">
                <a:cs typeface="Arial"/>
              </a:rPr>
              <a:t> and accommodate the </a:t>
            </a:r>
            <a:r>
              <a:rPr lang="en-US" sz="2800" i="1" dirty="0">
                <a:cs typeface="Arial"/>
              </a:rPr>
              <a:t>AS</a:t>
            </a:r>
            <a:r>
              <a:rPr lang="en-US" sz="2800" dirty="0">
                <a:cs typeface="Arial"/>
              </a:rPr>
              <a:t> shift: </a:t>
            </a:r>
          </a:p>
          <a:p>
            <a:pPr>
              <a:lnSpc>
                <a:spcPct val="105000"/>
              </a:lnSpc>
            </a:pPr>
            <a:r>
              <a:rPr lang="en-US" sz="2800" b="1" i="1" dirty="0">
                <a:cs typeface="Arial"/>
              </a:rPr>
              <a:t>Y</a:t>
            </a:r>
            <a:r>
              <a:rPr lang="en-US" sz="2800" dirty="0">
                <a:cs typeface="Arial"/>
              </a:rPr>
              <a:t> back to </a:t>
            </a:r>
            <a:r>
              <a:rPr lang="en-US" sz="2800" b="1" i="1" dirty="0">
                <a:cs typeface="Arial"/>
              </a:rPr>
              <a:t>Y</a:t>
            </a:r>
            <a:r>
              <a:rPr lang="en-US" sz="2800" b="1" baseline="-25000" dirty="0">
                <a:cs typeface="Arial"/>
              </a:rPr>
              <a:t>N</a:t>
            </a:r>
            <a:r>
              <a:rPr lang="en-US" sz="2800" dirty="0">
                <a:cs typeface="Arial"/>
              </a:rPr>
              <a:t>, but</a:t>
            </a:r>
            <a:br>
              <a:rPr lang="en-US" sz="2800" dirty="0">
                <a:cs typeface="Arial"/>
              </a:rPr>
            </a:br>
            <a:r>
              <a:rPr lang="en-US" sz="2800" b="1" i="1" dirty="0">
                <a:cs typeface="Arial"/>
              </a:rPr>
              <a:t>P</a:t>
            </a:r>
            <a:r>
              <a:rPr lang="en-US" sz="2800" dirty="0">
                <a:cs typeface="Arial"/>
              </a:rPr>
              <a:t> permanently higher</a:t>
            </a:r>
            <a:r>
              <a:rPr lang="en-US" sz="2800" dirty="0" smtClean="0">
                <a:cs typeface="Arial"/>
              </a:rPr>
              <a:t>.</a:t>
            </a:r>
            <a:endParaRPr lang="en-US" sz="2800" dirty="0">
              <a:cs typeface="Arial"/>
            </a:endParaRPr>
          </a:p>
        </p:txBody>
      </p:sp>
      <p:grpSp>
        <p:nvGrpSpPr>
          <p:cNvPr id="56327" name="Group 8"/>
          <p:cNvGrpSpPr>
            <a:grpSpLocks/>
          </p:cNvGrpSpPr>
          <p:nvPr/>
        </p:nvGrpSpPr>
        <p:grpSpPr bwMode="auto">
          <a:xfrm>
            <a:off x="4797425" y="1371600"/>
            <a:ext cx="3994150" cy="4106862"/>
            <a:chOff x="2579" y="785"/>
            <a:chExt cx="2786" cy="2420"/>
          </a:xfrm>
        </p:grpSpPr>
        <p:grpSp>
          <p:nvGrpSpPr>
            <p:cNvPr id="56364" name="Group 9"/>
            <p:cNvGrpSpPr>
              <a:grpSpLocks/>
            </p:cNvGrpSpPr>
            <p:nvPr/>
          </p:nvGrpSpPr>
          <p:grpSpPr bwMode="auto">
            <a:xfrm>
              <a:off x="2697" y="1037"/>
              <a:ext cx="2409" cy="2049"/>
              <a:chOff x="1098" y="1361"/>
              <a:chExt cx="2116" cy="2027"/>
            </a:xfrm>
          </p:grpSpPr>
          <p:sp>
            <p:nvSpPr>
              <p:cNvPr id="56367" name="Line 10"/>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8" name="Line 11"/>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65" name="Text Box 12"/>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6366" name="Text Box 13"/>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6328" name="Group 14"/>
          <p:cNvGrpSpPr>
            <a:grpSpLocks/>
          </p:cNvGrpSpPr>
          <p:nvPr/>
        </p:nvGrpSpPr>
        <p:grpSpPr bwMode="auto">
          <a:xfrm>
            <a:off x="5534025" y="2506662"/>
            <a:ext cx="2947987" cy="2609850"/>
            <a:chOff x="3200" y="1121"/>
            <a:chExt cx="1857" cy="1644"/>
          </a:xfrm>
        </p:grpSpPr>
        <p:sp>
          <p:nvSpPr>
            <p:cNvPr id="56362" name="Line 15"/>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3" name="Text Box 16"/>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6329" name="Group 17"/>
          <p:cNvGrpSpPr>
            <a:grpSpLocks/>
          </p:cNvGrpSpPr>
          <p:nvPr/>
        </p:nvGrpSpPr>
        <p:grpSpPr bwMode="auto">
          <a:xfrm>
            <a:off x="5983287" y="2617787"/>
            <a:ext cx="3008313" cy="2235200"/>
            <a:chOff x="3648" y="1682"/>
            <a:chExt cx="1895" cy="1408"/>
          </a:xfrm>
        </p:grpSpPr>
        <p:sp>
          <p:nvSpPr>
            <p:cNvPr id="56360" name="Line 18"/>
            <p:cNvSpPr>
              <a:spLocks noChangeShapeType="1"/>
            </p:cNvSpPr>
            <p:nvPr/>
          </p:nvSpPr>
          <p:spPr bwMode="auto">
            <a:xfrm flipV="1">
              <a:off x="3648" y="1934"/>
              <a:ext cx="1256" cy="11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1" name="Text Box 19"/>
            <p:cNvSpPr txBox="1">
              <a:spLocks noChangeArrowheads="1"/>
            </p:cNvSpPr>
            <p:nvPr/>
          </p:nvSpPr>
          <p:spPr bwMode="auto">
            <a:xfrm>
              <a:off x="4801" y="1682"/>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56330" name="Group 20"/>
          <p:cNvGrpSpPr>
            <a:grpSpLocks/>
          </p:cNvGrpSpPr>
          <p:nvPr/>
        </p:nvGrpSpPr>
        <p:grpSpPr bwMode="auto">
          <a:xfrm>
            <a:off x="5286375" y="1898650"/>
            <a:ext cx="3321050" cy="2436812"/>
            <a:chOff x="3209" y="1229"/>
            <a:chExt cx="2092" cy="1535"/>
          </a:xfrm>
        </p:grpSpPr>
        <p:sp>
          <p:nvSpPr>
            <p:cNvPr id="56358" name="Line 21"/>
            <p:cNvSpPr>
              <a:spLocks noChangeShapeType="1"/>
            </p:cNvSpPr>
            <p:nvPr/>
          </p:nvSpPr>
          <p:spPr bwMode="auto">
            <a:xfrm flipV="1">
              <a:off x="3209" y="1447"/>
              <a:ext cx="1407" cy="131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9" name="Text Box 22"/>
            <p:cNvSpPr txBox="1">
              <a:spLocks noChangeArrowheads="1"/>
            </p:cNvSpPr>
            <p:nvPr/>
          </p:nvSpPr>
          <p:spPr bwMode="auto">
            <a:xfrm>
              <a:off x="4559" y="1229"/>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6331" name="Group 23"/>
          <p:cNvGrpSpPr>
            <a:grpSpLocks/>
          </p:cNvGrpSpPr>
          <p:nvPr/>
        </p:nvGrpSpPr>
        <p:grpSpPr bwMode="auto">
          <a:xfrm>
            <a:off x="4473575" y="3722687"/>
            <a:ext cx="2932112" cy="398463"/>
            <a:chOff x="2697" y="2378"/>
            <a:chExt cx="1847" cy="251"/>
          </a:xfrm>
        </p:grpSpPr>
        <p:grpSp>
          <p:nvGrpSpPr>
            <p:cNvPr id="56353" name="Group 24"/>
            <p:cNvGrpSpPr>
              <a:grpSpLocks/>
            </p:cNvGrpSpPr>
            <p:nvPr/>
          </p:nvGrpSpPr>
          <p:grpSpPr bwMode="auto">
            <a:xfrm>
              <a:off x="2697" y="2399"/>
              <a:ext cx="1622" cy="230"/>
              <a:chOff x="2697" y="2329"/>
              <a:chExt cx="1622" cy="230"/>
            </a:xfrm>
          </p:grpSpPr>
          <p:sp>
            <p:nvSpPr>
              <p:cNvPr id="56355" name="Line 25"/>
              <p:cNvSpPr>
                <a:spLocks noChangeShapeType="1"/>
              </p:cNvSpPr>
              <p:nvPr/>
            </p:nvSpPr>
            <p:spPr bwMode="auto">
              <a:xfrm flipV="1">
                <a:off x="3009" y="2445"/>
                <a:ext cx="12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56" name="Text Box 26"/>
              <p:cNvSpPr txBox="1">
                <a:spLocks noChangeArrowheads="1"/>
              </p:cNvSpPr>
              <p:nvPr/>
            </p:nvSpPr>
            <p:spPr bwMode="auto">
              <a:xfrm>
                <a:off x="2697" y="23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6357" name="Oval 27"/>
              <p:cNvSpPr>
                <a:spLocks noChangeArrowheads="1"/>
              </p:cNvSpPr>
              <p:nvPr/>
            </p:nvSpPr>
            <p:spPr bwMode="auto">
              <a:xfrm>
                <a:off x="4231" y="239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6354" name="Text Box 28"/>
            <p:cNvSpPr txBox="1">
              <a:spLocks noChangeArrowheads="1"/>
            </p:cNvSpPr>
            <p:nvPr/>
          </p:nvSpPr>
          <p:spPr bwMode="auto">
            <a:xfrm>
              <a:off x="4343" y="2378"/>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56332" name="Group 29"/>
          <p:cNvGrpSpPr>
            <a:grpSpLocks/>
          </p:cNvGrpSpPr>
          <p:nvPr/>
        </p:nvGrpSpPr>
        <p:grpSpPr bwMode="auto">
          <a:xfrm>
            <a:off x="4473575" y="2900362"/>
            <a:ext cx="2174875" cy="2781300"/>
            <a:chOff x="2697" y="1860"/>
            <a:chExt cx="1370" cy="1752"/>
          </a:xfrm>
        </p:grpSpPr>
        <p:sp>
          <p:nvSpPr>
            <p:cNvPr id="56346" name="Oval 30"/>
            <p:cNvSpPr>
              <a:spLocks noChangeArrowheads="1"/>
            </p:cNvSpPr>
            <p:nvPr/>
          </p:nvSpPr>
          <p:spPr bwMode="auto">
            <a:xfrm>
              <a:off x="3842" y="20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6347" name="Group 31"/>
            <p:cNvGrpSpPr>
              <a:grpSpLocks/>
            </p:cNvGrpSpPr>
            <p:nvPr/>
          </p:nvGrpSpPr>
          <p:grpSpPr bwMode="auto">
            <a:xfrm>
              <a:off x="3011" y="2128"/>
              <a:ext cx="875" cy="1230"/>
              <a:chOff x="357" y="2450"/>
              <a:chExt cx="795" cy="646"/>
            </a:xfrm>
          </p:grpSpPr>
          <p:sp>
            <p:nvSpPr>
              <p:cNvPr id="56351" name="Line 3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52" name="Line 3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48" name="Text Box 34"/>
            <p:cNvSpPr txBox="1">
              <a:spLocks noChangeArrowheads="1"/>
            </p:cNvSpPr>
            <p:nvPr/>
          </p:nvSpPr>
          <p:spPr bwMode="auto">
            <a:xfrm>
              <a:off x="2697" y="20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6349" name="Text Box 35"/>
            <p:cNvSpPr txBox="1">
              <a:spLocks noChangeArrowheads="1"/>
            </p:cNvSpPr>
            <p:nvPr/>
          </p:nvSpPr>
          <p:spPr bwMode="auto">
            <a:xfrm>
              <a:off x="3759"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56350" name="Text Box 36"/>
            <p:cNvSpPr txBox="1">
              <a:spLocks noChangeArrowheads="1"/>
            </p:cNvSpPr>
            <p:nvPr/>
          </p:nvSpPr>
          <p:spPr bwMode="auto">
            <a:xfrm>
              <a:off x="3797" y="1860"/>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grpSp>
        <p:nvGrpSpPr>
          <p:cNvPr id="12" name="Group 37"/>
          <p:cNvGrpSpPr>
            <a:grpSpLocks/>
          </p:cNvGrpSpPr>
          <p:nvPr/>
        </p:nvGrpSpPr>
        <p:grpSpPr bwMode="auto">
          <a:xfrm>
            <a:off x="6157912" y="1933575"/>
            <a:ext cx="2703513" cy="2371725"/>
            <a:chOff x="3758" y="1251"/>
            <a:chExt cx="1703" cy="1494"/>
          </a:xfrm>
        </p:grpSpPr>
        <p:sp>
          <p:nvSpPr>
            <p:cNvPr id="56344" name="Line 38"/>
            <p:cNvSpPr>
              <a:spLocks noChangeShapeType="1"/>
            </p:cNvSpPr>
            <p:nvPr/>
          </p:nvSpPr>
          <p:spPr bwMode="auto">
            <a:xfrm>
              <a:off x="3758" y="1251"/>
              <a:ext cx="1306" cy="128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Text Box 39"/>
            <p:cNvSpPr txBox="1">
              <a:spLocks noChangeArrowheads="1"/>
            </p:cNvSpPr>
            <p:nvPr/>
          </p:nvSpPr>
          <p:spPr bwMode="auto">
            <a:xfrm>
              <a:off x="4992" y="245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grpSp>
      <p:grpSp>
        <p:nvGrpSpPr>
          <p:cNvPr id="13" name="Group 40"/>
          <p:cNvGrpSpPr>
            <a:grpSpLocks/>
          </p:cNvGrpSpPr>
          <p:nvPr/>
        </p:nvGrpSpPr>
        <p:grpSpPr bwMode="auto">
          <a:xfrm>
            <a:off x="4471987" y="2559050"/>
            <a:ext cx="2919413" cy="374650"/>
            <a:chOff x="2696" y="1645"/>
            <a:chExt cx="1839" cy="236"/>
          </a:xfrm>
        </p:grpSpPr>
        <p:sp>
          <p:nvSpPr>
            <p:cNvPr id="56340" name="Line 41"/>
            <p:cNvSpPr>
              <a:spLocks noChangeShapeType="1"/>
            </p:cNvSpPr>
            <p:nvPr/>
          </p:nvSpPr>
          <p:spPr bwMode="auto">
            <a:xfrm>
              <a:off x="3014" y="1760"/>
              <a:ext cx="1262"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41" name="Text Box 42"/>
            <p:cNvSpPr txBox="1">
              <a:spLocks noChangeArrowheads="1"/>
            </p:cNvSpPr>
            <p:nvPr/>
          </p:nvSpPr>
          <p:spPr bwMode="auto">
            <a:xfrm>
              <a:off x="2696" y="164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3</a:t>
              </a:r>
            </a:p>
          </p:txBody>
        </p:sp>
        <p:sp>
          <p:nvSpPr>
            <p:cNvPr id="56342" name="Text Box 43"/>
            <p:cNvSpPr txBox="1">
              <a:spLocks noChangeArrowheads="1"/>
            </p:cNvSpPr>
            <p:nvPr/>
          </p:nvSpPr>
          <p:spPr bwMode="auto">
            <a:xfrm>
              <a:off x="4334" y="1651"/>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sp>
          <p:nvSpPr>
            <p:cNvPr id="56343" name="Oval 44"/>
            <p:cNvSpPr>
              <a:spLocks noChangeArrowheads="1"/>
            </p:cNvSpPr>
            <p:nvPr/>
          </p:nvSpPr>
          <p:spPr bwMode="auto">
            <a:xfrm>
              <a:off x="4230" y="171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91567" name="Line 47"/>
          <p:cNvSpPr>
            <a:spLocks noChangeShapeType="1"/>
          </p:cNvSpPr>
          <p:nvPr/>
        </p:nvSpPr>
        <p:spPr bwMode="auto">
          <a:xfrm flipH="1">
            <a:off x="6383337" y="5230812"/>
            <a:ext cx="576263" cy="0"/>
          </a:xfrm>
          <a:prstGeom prst="line">
            <a:avLst/>
          </a:prstGeom>
          <a:noFill/>
          <a:ln w="38100">
            <a:solidFill>
              <a:srgbClr val="008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sp>
        <p:nvSpPr>
          <p:cNvPr id="491568" name="Line 48"/>
          <p:cNvSpPr>
            <a:spLocks noChangeShapeType="1"/>
          </p:cNvSpPr>
          <p:nvPr/>
        </p:nvSpPr>
        <p:spPr bwMode="auto">
          <a:xfrm flipV="1">
            <a:off x="5018087" y="2743200"/>
            <a:ext cx="0" cy="57785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91571" name="Arc 51"/>
          <p:cNvSpPr>
            <a:spLocks/>
          </p:cNvSpPr>
          <p:nvPr/>
        </p:nvSpPr>
        <p:spPr bwMode="auto">
          <a:xfrm flipH="1" flipV="1">
            <a:off x="6362700" y="3248025"/>
            <a:ext cx="696912" cy="684212"/>
          </a:xfrm>
          <a:custGeom>
            <a:avLst/>
            <a:gdLst>
              <a:gd name="T0" fmla="*/ 2147483647 w 21073"/>
              <a:gd name="T1" fmla="*/ 0 h 21075"/>
              <a:gd name="T2" fmla="*/ 2147483647 w 21073"/>
              <a:gd name="T3" fmla="*/ 2147483647 h 21075"/>
              <a:gd name="T4" fmla="*/ 0 w 21073"/>
              <a:gd name="T5" fmla="*/ 2147483647 h 21075"/>
              <a:gd name="T6" fmla="*/ 0 60000 65536"/>
              <a:gd name="T7" fmla="*/ 0 60000 65536"/>
              <a:gd name="T8" fmla="*/ 0 60000 65536"/>
              <a:gd name="T9" fmla="*/ 0 w 21073"/>
              <a:gd name="T10" fmla="*/ 0 h 21075"/>
              <a:gd name="T11" fmla="*/ 21073 w 21073"/>
              <a:gd name="T12" fmla="*/ 21075 h 21075"/>
            </a:gdLst>
            <a:ahLst/>
            <a:cxnLst>
              <a:cxn ang="T6">
                <a:pos x="T0" y="T1"/>
              </a:cxn>
              <a:cxn ang="T7">
                <a:pos x="T2" y="T3"/>
              </a:cxn>
              <a:cxn ang="T8">
                <a:pos x="T4" y="T5"/>
              </a:cxn>
            </a:cxnLst>
            <a:rect l="T9" t="T10" r="T11" b="T12"/>
            <a:pathLst>
              <a:path w="21073" h="21075" fill="none" extrusionOk="0">
                <a:moveTo>
                  <a:pt x="4734" y="0"/>
                </a:moveTo>
                <a:cubicBezTo>
                  <a:pt x="12879" y="1830"/>
                  <a:pt x="19240" y="8189"/>
                  <a:pt x="21073" y="16333"/>
                </a:cubicBezTo>
              </a:path>
              <a:path w="21073" h="21075" stroke="0" extrusionOk="0">
                <a:moveTo>
                  <a:pt x="4734" y="0"/>
                </a:moveTo>
                <a:cubicBezTo>
                  <a:pt x="12879" y="1830"/>
                  <a:pt x="19240" y="8189"/>
                  <a:pt x="21073" y="16333"/>
                </a:cubicBezTo>
                <a:lnTo>
                  <a:pt x="0" y="21075"/>
                </a:lnTo>
                <a:close/>
              </a:path>
            </a:pathLst>
          </a:custGeom>
          <a:noFill/>
          <a:ln w="38100">
            <a:solidFill>
              <a:srgbClr val="00CC00"/>
            </a:solidFill>
            <a:round/>
            <a:headEnd type="triangle" w="lg" len="me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3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61</a:t>
            </a:fld>
            <a:endParaRPr lang="en-US" dirty="0"/>
          </a:p>
        </p:txBody>
      </p:sp>
    </p:spTree>
    <p:extLst>
      <p:ext uri="{BB962C8B-B14F-4D97-AF65-F5344CB8AC3E}">
        <p14:creationId xmlns:p14="http://schemas.microsoft.com/office/powerpoint/2010/main" val="13780283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27">
                                            <p:bg/>
                                          </p:spTgt>
                                        </p:tgtEl>
                                        <p:attrNameLst>
                                          <p:attrName>style.visibility</p:attrName>
                                        </p:attrNameLst>
                                      </p:cBhvr>
                                      <p:to>
                                        <p:strVal val="visible"/>
                                      </p:to>
                                    </p:set>
                                    <p:animEffect transition="in" filter="wipe(left)">
                                      <p:cBhvr>
                                        <p:cTn id="7" dur="500"/>
                                        <p:tgtEl>
                                          <p:spTgt spid="491527">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1527">
                                            <p:txEl>
                                              <p:pRg st="0" end="0"/>
                                            </p:txEl>
                                          </p:spTgt>
                                        </p:tgtEl>
                                        <p:attrNameLst>
                                          <p:attrName>style.visibility</p:attrName>
                                        </p:attrNameLst>
                                      </p:cBhvr>
                                      <p:to>
                                        <p:strVal val="visible"/>
                                      </p:to>
                                    </p:set>
                                    <p:animEffect transition="in" filter="wipe(left)">
                                      <p:cBhvr>
                                        <p:cTn id="11" dur="500"/>
                                        <p:tgtEl>
                                          <p:spTgt spid="491527">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1527">
                                            <p:txEl>
                                              <p:pRg st="1" end="1"/>
                                            </p:txEl>
                                          </p:spTgt>
                                        </p:tgtEl>
                                        <p:attrNameLst>
                                          <p:attrName>style.visibility</p:attrName>
                                        </p:attrNameLst>
                                      </p:cBhvr>
                                      <p:to>
                                        <p:strVal val="visible"/>
                                      </p:to>
                                    </p:set>
                                    <p:animEffect transition="in" filter="wipe(left)">
                                      <p:cBhvr>
                                        <p:cTn id="15" dur="500"/>
                                        <p:tgtEl>
                                          <p:spTgt spid="491527">
                                            <p:txEl>
                                              <p:pRg st="1" end="1"/>
                                            </p:txEl>
                                          </p:spTgt>
                                        </p:tgtEl>
                                      </p:cBhvr>
                                    </p:animEffect>
                                  </p:childTnLst>
                                </p:cTn>
                              </p:par>
                            </p:childTnLst>
                          </p:cTn>
                        </p:par>
                        <p:par>
                          <p:cTn id="16" fill="hold" nodeType="afterGroup">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491571"/>
                                        </p:tgtEl>
                                        <p:attrNameLst>
                                          <p:attrName>style.visibility</p:attrName>
                                        </p:attrNameLst>
                                      </p:cBhvr>
                                      <p:to>
                                        <p:strVal val="visible"/>
                                      </p:to>
                                    </p:set>
                                    <p:animEffect transition="in" filter="strips(downRight)">
                                      <p:cBhvr>
                                        <p:cTn id="19" dur="500"/>
                                        <p:tgtEl>
                                          <p:spTgt spid="491571"/>
                                        </p:tgtEl>
                                      </p:cBhvr>
                                    </p:animEffect>
                                  </p:childTnLst>
                                  <p:subTnLst>
                                    <p:set>
                                      <p:cBhvr override="childStyle">
                                        <p:cTn dur="1" fill="hold" display="0" masterRel="nextClick" afterEffect="1"/>
                                        <p:tgtEl>
                                          <p:spTgt spid="49157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91527">
                                            <p:txEl>
                                              <p:pRg st="3" end="3"/>
                                            </p:txEl>
                                          </p:spTgt>
                                        </p:tgtEl>
                                        <p:attrNameLst>
                                          <p:attrName>style.visibility</p:attrName>
                                        </p:attrNameLst>
                                      </p:cBhvr>
                                      <p:to>
                                        <p:strVal val="visible"/>
                                      </p:to>
                                    </p:set>
                                    <p:animEffect transition="in" filter="wipe(left)">
                                      <p:cBhvr>
                                        <p:cTn id="24" dur="500"/>
                                        <p:tgtEl>
                                          <p:spTgt spid="49152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91527">
                                            <p:txEl>
                                              <p:pRg st="4" end="4"/>
                                            </p:txEl>
                                          </p:spTgt>
                                        </p:tgtEl>
                                        <p:attrNameLst>
                                          <p:attrName>style.visibility</p:attrName>
                                        </p:attrNameLst>
                                      </p:cBhvr>
                                      <p:to>
                                        <p:strVal val="visible"/>
                                      </p:to>
                                    </p:set>
                                    <p:animEffect transition="in" filter="wipe(left)">
                                      <p:cBhvr>
                                        <p:cTn id="29" dur="500"/>
                                        <p:tgtEl>
                                          <p:spTgt spid="491527">
                                            <p:txEl>
                                              <p:pRg st="4" end="4"/>
                                            </p:txEl>
                                          </p:spTgt>
                                        </p:tgtEl>
                                      </p:cBhvr>
                                    </p:animEffect>
                                  </p:childTnLst>
                                </p:cTn>
                              </p:par>
                            </p:childTnLst>
                          </p:cTn>
                        </p:par>
                        <p:par>
                          <p:cTn id="30" fill="hold" nodeType="afterGroup">
                            <p:stCondLst>
                              <p:cond delay="500"/>
                            </p:stCondLst>
                            <p:childTnLst>
                              <p:par>
                                <p:cTn id="31" presetID="18" presetClass="entr" presetSubtype="6"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strips(downRight)">
                                      <p:cBhvr>
                                        <p:cTn id="33" dur="500"/>
                                        <p:tgtEl>
                                          <p:spTgt spid="12"/>
                                        </p:tgtEl>
                                      </p:cBhvr>
                                    </p:animEffect>
                                  </p:childTnLst>
                                </p:cTn>
                              </p:par>
                            </p:childTnLst>
                          </p:cTn>
                        </p:par>
                        <p:par>
                          <p:cTn id="34" fill="hold" nodeType="afterGroup">
                            <p:stCondLst>
                              <p:cond delay="1000"/>
                            </p:stCondLst>
                            <p:childTnLst>
                              <p:par>
                                <p:cTn id="35" presetID="17" presetClass="entr" presetSubtype="8" fill="hold" grpId="0" nodeType="afterEffect">
                                  <p:stCondLst>
                                    <p:cond delay="0"/>
                                  </p:stCondLst>
                                  <p:childTnLst>
                                    <p:set>
                                      <p:cBhvr>
                                        <p:cTn id="36" dur="1" fill="hold">
                                          <p:stCondLst>
                                            <p:cond delay="0"/>
                                          </p:stCondLst>
                                        </p:cTn>
                                        <p:tgtEl>
                                          <p:spTgt spid="491567"/>
                                        </p:tgtEl>
                                        <p:attrNameLst>
                                          <p:attrName>style.visibility</p:attrName>
                                        </p:attrNameLst>
                                      </p:cBhvr>
                                      <p:to>
                                        <p:strVal val="visible"/>
                                      </p:to>
                                    </p:set>
                                    <p:anim calcmode="lin" valueType="num">
                                      <p:cBhvr>
                                        <p:cTn id="37" dur="500" fill="hold"/>
                                        <p:tgtEl>
                                          <p:spTgt spid="491567"/>
                                        </p:tgtEl>
                                        <p:attrNameLst>
                                          <p:attrName>ppt_x</p:attrName>
                                        </p:attrNameLst>
                                      </p:cBhvr>
                                      <p:tavLst>
                                        <p:tav tm="0">
                                          <p:val>
                                            <p:strVal val="#ppt_x-#ppt_w/2"/>
                                          </p:val>
                                        </p:tav>
                                        <p:tav tm="100000">
                                          <p:val>
                                            <p:strVal val="#ppt_x"/>
                                          </p:val>
                                        </p:tav>
                                      </p:tavLst>
                                    </p:anim>
                                    <p:anim calcmode="lin" valueType="num">
                                      <p:cBhvr>
                                        <p:cTn id="38" dur="500" fill="hold"/>
                                        <p:tgtEl>
                                          <p:spTgt spid="491567"/>
                                        </p:tgtEl>
                                        <p:attrNameLst>
                                          <p:attrName>ppt_y</p:attrName>
                                        </p:attrNameLst>
                                      </p:cBhvr>
                                      <p:tavLst>
                                        <p:tav tm="0">
                                          <p:val>
                                            <p:strVal val="#ppt_y"/>
                                          </p:val>
                                        </p:tav>
                                        <p:tav tm="100000">
                                          <p:val>
                                            <p:strVal val="#ppt_y"/>
                                          </p:val>
                                        </p:tav>
                                      </p:tavLst>
                                    </p:anim>
                                    <p:anim calcmode="lin" valueType="num">
                                      <p:cBhvr>
                                        <p:cTn id="39" dur="500" fill="hold"/>
                                        <p:tgtEl>
                                          <p:spTgt spid="491567"/>
                                        </p:tgtEl>
                                        <p:attrNameLst>
                                          <p:attrName>ppt_w</p:attrName>
                                        </p:attrNameLst>
                                      </p:cBhvr>
                                      <p:tavLst>
                                        <p:tav tm="0">
                                          <p:val>
                                            <p:fltVal val="0"/>
                                          </p:val>
                                        </p:tav>
                                        <p:tav tm="100000">
                                          <p:val>
                                            <p:strVal val="#ppt_w"/>
                                          </p:val>
                                        </p:tav>
                                      </p:tavLst>
                                    </p:anim>
                                    <p:anim calcmode="lin" valueType="num">
                                      <p:cBhvr>
                                        <p:cTn id="40" dur="500" fill="hold"/>
                                        <p:tgtEl>
                                          <p:spTgt spid="491567"/>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1500"/>
                            </p:stCondLst>
                            <p:childTnLst>
                              <p:par>
                                <p:cTn id="42" presetID="17" presetClass="entr" presetSubtype="4" fill="hold" grpId="0" nodeType="afterEffect">
                                  <p:stCondLst>
                                    <p:cond delay="0"/>
                                  </p:stCondLst>
                                  <p:childTnLst>
                                    <p:set>
                                      <p:cBhvr>
                                        <p:cTn id="43" dur="1" fill="hold">
                                          <p:stCondLst>
                                            <p:cond delay="0"/>
                                          </p:stCondLst>
                                        </p:cTn>
                                        <p:tgtEl>
                                          <p:spTgt spid="491568"/>
                                        </p:tgtEl>
                                        <p:attrNameLst>
                                          <p:attrName>style.visibility</p:attrName>
                                        </p:attrNameLst>
                                      </p:cBhvr>
                                      <p:to>
                                        <p:strVal val="visible"/>
                                      </p:to>
                                    </p:set>
                                    <p:anim calcmode="lin" valueType="num">
                                      <p:cBhvr>
                                        <p:cTn id="44" dur="500" fill="hold"/>
                                        <p:tgtEl>
                                          <p:spTgt spid="491568"/>
                                        </p:tgtEl>
                                        <p:attrNameLst>
                                          <p:attrName>ppt_x</p:attrName>
                                        </p:attrNameLst>
                                      </p:cBhvr>
                                      <p:tavLst>
                                        <p:tav tm="0">
                                          <p:val>
                                            <p:strVal val="#ppt_x"/>
                                          </p:val>
                                        </p:tav>
                                        <p:tav tm="100000">
                                          <p:val>
                                            <p:strVal val="#ppt_x"/>
                                          </p:val>
                                        </p:tav>
                                      </p:tavLst>
                                    </p:anim>
                                    <p:anim calcmode="lin" valueType="num">
                                      <p:cBhvr>
                                        <p:cTn id="45" dur="500" fill="hold"/>
                                        <p:tgtEl>
                                          <p:spTgt spid="491568"/>
                                        </p:tgtEl>
                                        <p:attrNameLst>
                                          <p:attrName>ppt_y</p:attrName>
                                        </p:attrNameLst>
                                      </p:cBhvr>
                                      <p:tavLst>
                                        <p:tav tm="0">
                                          <p:val>
                                            <p:strVal val="#ppt_y+#ppt_h/2"/>
                                          </p:val>
                                        </p:tav>
                                        <p:tav tm="100000">
                                          <p:val>
                                            <p:strVal val="#ppt_y"/>
                                          </p:val>
                                        </p:tav>
                                      </p:tavLst>
                                    </p:anim>
                                    <p:anim calcmode="lin" valueType="num">
                                      <p:cBhvr>
                                        <p:cTn id="46" dur="500" fill="hold"/>
                                        <p:tgtEl>
                                          <p:spTgt spid="491568"/>
                                        </p:tgtEl>
                                        <p:attrNameLst>
                                          <p:attrName>ppt_w</p:attrName>
                                        </p:attrNameLst>
                                      </p:cBhvr>
                                      <p:tavLst>
                                        <p:tav tm="0">
                                          <p:val>
                                            <p:strVal val="#ppt_w"/>
                                          </p:val>
                                        </p:tav>
                                        <p:tav tm="100000">
                                          <p:val>
                                            <p:strVal val="#ppt_w"/>
                                          </p:val>
                                        </p:tav>
                                      </p:tavLst>
                                    </p:anim>
                                    <p:anim calcmode="lin" valueType="num">
                                      <p:cBhvr>
                                        <p:cTn id="47" dur="500" fill="hold"/>
                                        <p:tgtEl>
                                          <p:spTgt spid="491568"/>
                                        </p:tgtEl>
                                        <p:attrNameLst>
                                          <p:attrName>ppt_h</p:attrName>
                                        </p:attrNameLst>
                                      </p:cBhvr>
                                      <p:tavLst>
                                        <p:tav tm="0">
                                          <p:val>
                                            <p:fltVal val="0"/>
                                          </p:val>
                                        </p:tav>
                                        <p:tav tm="100000">
                                          <p:val>
                                            <p:strVal val="#ppt_h"/>
                                          </p:val>
                                        </p:tav>
                                      </p:tavLst>
                                    </p:anim>
                                  </p:childTnLst>
                                </p:cTn>
                              </p:par>
                            </p:childTnLst>
                          </p:cTn>
                        </p:par>
                        <p:par>
                          <p:cTn id="48" fill="hold" nodeType="afterGroup">
                            <p:stCondLst>
                              <p:cond delay="2000"/>
                            </p:stCondLst>
                            <p:childTnLst>
                              <p:par>
                                <p:cTn id="49" presetID="22" presetClass="entr" presetSubtype="8"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7" grpId="0" uiExpand="1" build="p" bldLvl="5" animBg="1"/>
      <p:bldP spid="491567" grpId="0" animBg="1"/>
      <p:bldP spid="491568" grpId="0" animBg="1"/>
      <p:bldP spid="49157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9"/>
          <p:cNvSpPr>
            <a:spLocks noChangeArrowheads="1"/>
          </p:cNvSpPr>
          <p:nvPr/>
        </p:nvSpPr>
        <p:spPr bwMode="auto">
          <a:xfrm>
            <a:off x="989013" y="1443038"/>
            <a:ext cx="3284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B85C"/>
              </a:buClr>
              <a:buSzPct val="120000"/>
              <a:buFont typeface="Wingdings" pitchFamily="2" charset="2"/>
              <a:buNone/>
            </a:pPr>
            <a:endParaRPr lang="en-US" sz="2600">
              <a:latin typeface="Arial"/>
              <a:cs typeface="Arial"/>
            </a:endParaRPr>
          </a:p>
        </p:txBody>
      </p:sp>
      <p:sp>
        <p:nvSpPr>
          <p:cNvPr id="57350" name="Rectangle 6"/>
          <p:cNvSpPr>
            <a:spLocks noGrp="1" noChangeArrowheads="1"/>
          </p:cNvSpPr>
          <p:nvPr>
            <p:ph type="title"/>
          </p:nvPr>
        </p:nvSpPr>
        <p:spPr/>
        <p:txBody>
          <a:bodyPr>
            <a:noAutofit/>
          </a:bodyPr>
          <a:lstStyle/>
          <a:p>
            <a:pPr eaLnBrk="1" hangingPunct="1"/>
            <a:r>
              <a:rPr lang="en-US" sz="2800" dirty="0" smtClean="0"/>
              <a:t>The 1970s Oil Shocks and Their Effects</a:t>
            </a:r>
          </a:p>
        </p:txBody>
      </p:sp>
      <p:sp>
        <p:nvSpPr>
          <p:cNvPr id="57351" name="Rectangle 21"/>
          <p:cNvSpPr>
            <a:spLocks noChangeArrowheads="1"/>
          </p:cNvSpPr>
          <p:nvPr/>
        </p:nvSpPr>
        <p:spPr bwMode="auto">
          <a:xfrm>
            <a:off x="989013" y="4619625"/>
            <a:ext cx="32845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 of unemployed persons</a:t>
            </a:r>
          </a:p>
        </p:txBody>
      </p:sp>
      <p:sp>
        <p:nvSpPr>
          <p:cNvPr id="57352" name="Rectangle 18"/>
          <p:cNvSpPr>
            <a:spLocks noChangeArrowheads="1"/>
          </p:cNvSpPr>
          <p:nvPr/>
        </p:nvSpPr>
        <p:spPr bwMode="auto">
          <a:xfrm>
            <a:off x="989013" y="3822700"/>
            <a:ext cx="32845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Real GDP</a:t>
            </a:r>
          </a:p>
        </p:txBody>
      </p:sp>
      <p:sp>
        <p:nvSpPr>
          <p:cNvPr id="57353" name="Rectangle 15"/>
          <p:cNvSpPr>
            <a:spLocks noChangeArrowheads="1"/>
          </p:cNvSpPr>
          <p:nvPr/>
        </p:nvSpPr>
        <p:spPr bwMode="auto">
          <a:xfrm>
            <a:off x="989013" y="3025775"/>
            <a:ext cx="32845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CPI</a:t>
            </a:r>
          </a:p>
        </p:txBody>
      </p:sp>
      <p:grpSp>
        <p:nvGrpSpPr>
          <p:cNvPr id="2" name="Group 94"/>
          <p:cNvGrpSpPr>
            <a:grpSpLocks/>
          </p:cNvGrpSpPr>
          <p:nvPr/>
        </p:nvGrpSpPr>
        <p:grpSpPr bwMode="auto">
          <a:xfrm>
            <a:off x="6156325" y="2233613"/>
            <a:ext cx="1903413" cy="3417887"/>
            <a:chOff x="3878" y="1407"/>
            <a:chExt cx="1199" cy="2153"/>
          </a:xfrm>
        </p:grpSpPr>
        <p:sp>
          <p:nvSpPr>
            <p:cNvPr id="57374" name="Rectangle 23"/>
            <p:cNvSpPr>
              <a:spLocks noChangeArrowheads="1"/>
            </p:cNvSpPr>
            <p:nvPr/>
          </p:nvSpPr>
          <p:spPr bwMode="auto">
            <a:xfrm>
              <a:off x="3878" y="2910"/>
              <a:ext cx="119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marL="339725" indent="-339725">
                <a:lnSpc>
                  <a:spcPct val="95000"/>
                </a:lnSpc>
                <a:spcBef>
                  <a:spcPct val="45000"/>
                </a:spcBef>
                <a:buClr>
                  <a:srgbClr val="00B85C"/>
                </a:buClr>
                <a:buSzPct val="120000"/>
                <a:buFont typeface="Wingdings" pitchFamily="2" charset="2"/>
                <a:buNone/>
              </a:pPr>
              <a:r>
                <a:rPr lang="en-US" sz="2600" dirty="0">
                  <a:solidFill>
                    <a:srgbClr val="C00000"/>
                  </a:solidFill>
                  <a:latin typeface="Arial"/>
                  <a:cs typeface="Arial"/>
                </a:rPr>
                <a:t>+ 1.4 million</a:t>
              </a:r>
            </a:p>
          </p:txBody>
        </p:sp>
        <p:sp>
          <p:nvSpPr>
            <p:cNvPr id="57375" name="Rectangle 20"/>
            <p:cNvSpPr>
              <a:spLocks noChangeArrowheads="1"/>
            </p:cNvSpPr>
            <p:nvPr/>
          </p:nvSpPr>
          <p:spPr bwMode="auto">
            <a:xfrm>
              <a:off x="3878" y="2408"/>
              <a:ext cx="119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+ 2.9%</a:t>
              </a:r>
            </a:p>
          </p:txBody>
        </p:sp>
        <p:sp>
          <p:nvSpPr>
            <p:cNvPr id="57376" name="Rectangle 17"/>
            <p:cNvSpPr>
              <a:spLocks noChangeArrowheads="1"/>
            </p:cNvSpPr>
            <p:nvPr/>
          </p:nvSpPr>
          <p:spPr bwMode="auto">
            <a:xfrm>
              <a:off x="3878" y="1906"/>
              <a:ext cx="119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+ 26%</a:t>
              </a:r>
            </a:p>
          </p:txBody>
        </p:sp>
        <p:sp>
          <p:nvSpPr>
            <p:cNvPr id="57377" name="Rectangle 14"/>
            <p:cNvSpPr>
              <a:spLocks noChangeArrowheads="1"/>
            </p:cNvSpPr>
            <p:nvPr/>
          </p:nvSpPr>
          <p:spPr bwMode="auto">
            <a:xfrm>
              <a:off x="3878" y="1407"/>
              <a:ext cx="11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+ 99%</a:t>
              </a:r>
            </a:p>
          </p:txBody>
        </p:sp>
      </p:grpSp>
      <p:grpSp>
        <p:nvGrpSpPr>
          <p:cNvPr id="3" name="Group 93"/>
          <p:cNvGrpSpPr>
            <a:grpSpLocks/>
          </p:cNvGrpSpPr>
          <p:nvPr/>
        </p:nvGrpSpPr>
        <p:grpSpPr bwMode="auto">
          <a:xfrm>
            <a:off x="4273550" y="2233613"/>
            <a:ext cx="1882775" cy="3417887"/>
            <a:chOff x="2692" y="1407"/>
            <a:chExt cx="1186" cy="2153"/>
          </a:xfrm>
        </p:grpSpPr>
        <p:sp>
          <p:nvSpPr>
            <p:cNvPr id="57370" name="Rectangle 22"/>
            <p:cNvSpPr>
              <a:spLocks noChangeArrowheads="1"/>
            </p:cNvSpPr>
            <p:nvPr/>
          </p:nvSpPr>
          <p:spPr bwMode="auto">
            <a:xfrm>
              <a:off x="2692" y="2910"/>
              <a:ext cx="1186"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marL="339725" indent="-339725">
                <a:lnSpc>
                  <a:spcPct val="95000"/>
                </a:lnSpc>
                <a:spcBef>
                  <a:spcPct val="45000"/>
                </a:spcBef>
                <a:buClr>
                  <a:srgbClr val="00B85C"/>
                </a:buClr>
                <a:buSzPct val="120000"/>
                <a:buFont typeface="Wingdings" pitchFamily="2" charset="2"/>
                <a:buNone/>
              </a:pPr>
              <a:r>
                <a:rPr lang="en-US" sz="2600">
                  <a:solidFill>
                    <a:srgbClr val="C00000"/>
                  </a:solidFill>
                  <a:latin typeface="Arial"/>
                  <a:cs typeface="Arial"/>
                </a:rPr>
                <a:t>+ 3.5 million</a:t>
              </a:r>
            </a:p>
          </p:txBody>
        </p:sp>
        <p:sp>
          <p:nvSpPr>
            <p:cNvPr id="57371" name="Rectangle 19"/>
            <p:cNvSpPr>
              <a:spLocks noChangeArrowheads="1"/>
            </p:cNvSpPr>
            <p:nvPr/>
          </p:nvSpPr>
          <p:spPr bwMode="auto">
            <a:xfrm>
              <a:off x="2692" y="2408"/>
              <a:ext cx="118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0.7%</a:t>
              </a:r>
            </a:p>
          </p:txBody>
        </p:sp>
        <p:sp>
          <p:nvSpPr>
            <p:cNvPr id="57372" name="Rectangle 16"/>
            <p:cNvSpPr>
              <a:spLocks noChangeArrowheads="1"/>
            </p:cNvSpPr>
            <p:nvPr/>
          </p:nvSpPr>
          <p:spPr bwMode="auto">
            <a:xfrm>
              <a:off x="2692" y="1906"/>
              <a:ext cx="118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+ 21%</a:t>
              </a:r>
            </a:p>
          </p:txBody>
        </p:sp>
        <p:sp>
          <p:nvSpPr>
            <p:cNvPr id="57373" name="Rectangle 13"/>
            <p:cNvSpPr>
              <a:spLocks noChangeArrowheads="1"/>
            </p:cNvSpPr>
            <p:nvPr/>
          </p:nvSpPr>
          <p:spPr bwMode="auto">
            <a:xfrm>
              <a:off x="2692" y="1407"/>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dirty="0">
                  <a:solidFill>
                    <a:srgbClr val="C00000"/>
                  </a:solidFill>
                  <a:latin typeface="Arial"/>
                  <a:cs typeface="Arial"/>
                </a:rPr>
                <a:t>+ 138%</a:t>
              </a:r>
            </a:p>
          </p:txBody>
        </p:sp>
      </p:grpSp>
      <p:sp>
        <p:nvSpPr>
          <p:cNvPr id="57356" name="Rectangle 12"/>
          <p:cNvSpPr>
            <a:spLocks noChangeArrowheads="1"/>
          </p:cNvSpPr>
          <p:nvPr/>
        </p:nvSpPr>
        <p:spPr bwMode="auto">
          <a:xfrm>
            <a:off x="989013" y="2233613"/>
            <a:ext cx="32845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Real oil prices</a:t>
            </a:r>
          </a:p>
        </p:txBody>
      </p:sp>
      <p:sp>
        <p:nvSpPr>
          <p:cNvPr id="57357" name="Rectangle 11"/>
          <p:cNvSpPr>
            <a:spLocks noChangeArrowheads="1"/>
          </p:cNvSpPr>
          <p:nvPr/>
        </p:nvSpPr>
        <p:spPr bwMode="auto">
          <a:xfrm>
            <a:off x="6156325" y="1443038"/>
            <a:ext cx="19034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600" dirty="0">
                <a:latin typeface="Arial"/>
                <a:cs typeface="Arial"/>
              </a:rPr>
              <a:t>1978–80</a:t>
            </a:r>
          </a:p>
        </p:txBody>
      </p:sp>
      <p:sp>
        <p:nvSpPr>
          <p:cNvPr id="57358" name="Rectangle 10"/>
          <p:cNvSpPr>
            <a:spLocks noChangeArrowheads="1"/>
          </p:cNvSpPr>
          <p:nvPr/>
        </p:nvSpPr>
        <p:spPr bwMode="auto">
          <a:xfrm>
            <a:off x="4273550" y="1443038"/>
            <a:ext cx="18827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600" dirty="0">
                <a:latin typeface="Arial"/>
                <a:cs typeface="Arial"/>
              </a:rPr>
              <a:t>1973–75</a:t>
            </a:r>
          </a:p>
        </p:txBody>
      </p:sp>
      <p:sp>
        <p:nvSpPr>
          <p:cNvPr id="57359" name="Line 24"/>
          <p:cNvSpPr>
            <a:spLocks noChangeShapeType="1"/>
          </p:cNvSpPr>
          <p:nvPr/>
        </p:nvSpPr>
        <p:spPr bwMode="auto">
          <a:xfrm>
            <a:off x="989013" y="1443038"/>
            <a:ext cx="70707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0" name="Line 25"/>
          <p:cNvSpPr>
            <a:spLocks noChangeShapeType="1"/>
          </p:cNvSpPr>
          <p:nvPr/>
        </p:nvSpPr>
        <p:spPr bwMode="auto">
          <a:xfrm>
            <a:off x="989013" y="2233613"/>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1" name="Line 26"/>
          <p:cNvSpPr>
            <a:spLocks noChangeShapeType="1"/>
          </p:cNvSpPr>
          <p:nvPr/>
        </p:nvSpPr>
        <p:spPr bwMode="auto">
          <a:xfrm>
            <a:off x="989013" y="3025775"/>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2" name="Line 27"/>
          <p:cNvSpPr>
            <a:spLocks noChangeShapeType="1"/>
          </p:cNvSpPr>
          <p:nvPr/>
        </p:nvSpPr>
        <p:spPr bwMode="auto">
          <a:xfrm>
            <a:off x="989013" y="3822700"/>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3" name="Line 28"/>
          <p:cNvSpPr>
            <a:spLocks noChangeShapeType="1"/>
          </p:cNvSpPr>
          <p:nvPr/>
        </p:nvSpPr>
        <p:spPr bwMode="auto">
          <a:xfrm>
            <a:off x="989013" y="4619625"/>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4" name="Line 29"/>
          <p:cNvSpPr>
            <a:spLocks noChangeShapeType="1"/>
          </p:cNvSpPr>
          <p:nvPr/>
        </p:nvSpPr>
        <p:spPr bwMode="auto">
          <a:xfrm>
            <a:off x="989013" y="5651500"/>
            <a:ext cx="70707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5" name="Line 30"/>
          <p:cNvSpPr>
            <a:spLocks noChangeShapeType="1"/>
          </p:cNvSpPr>
          <p:nvPr/>
        </p:nvSpPr>
        <p:spPr bwMode="auto">
          <a:xfrm>
            <a:off x="989013" y="1443038"/>
            <a:ext cx="0" cy="42084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6" name="Line 31"/>
          <p:cNvSpPr>
            <a:spLocks noChangeShapeType="1"/>
          </p:cNvSpPr>
          <p:nvPr/>
        </p:nvSpPr>
        <p:spPr bwMode="auto">
          <a:xfrm>
            <a:off x="4273550" y="1443038"/>
            <a:ext cx="0" cy="4208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7" name="Line 32"/>
          <p:cNvSpPr>
            <a:spLocks noChangeShapeType="1"/>
          </p:cNvSpPr>
          <p:nvPr/>
        </p:nvSpPr>
        <p:spPr bwMode="auto">
          <a:xfrm>
            <a:off x="6156325" y="1443038"/>
            <a:ext cx="0" cy="4208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8" name="Line 33"/>
          <p:cNvSpPr>
            <a:spLocks noChangeShapeType="1"/>
          </p:cNvSpPr>
          <p:nvPr/>
        </p:nvSpPr>
        <p:spPr bwMode="auto">
          <a:xfrm>
            <a:off x="8059738" y="1443038"/>
            <a:ext cx="0" cy="42084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3793113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文字版面配置區 2"/>
          <p:cNvSpPr>
            <a:spLocks noGrp="1"/>
          </p:cNvSpPr>
          <p:nvPr>
            <p:ph type="body" sz="quarter" idx="12"/>
          </p:nvPr>
        </p:nvSpPr>
        <p:spPr>
          <a:xfrm flipH="1">
            <a:off x="8686800" y="5715000"/>
            <a:ext cx="45719" cy="304799"/>
          </a:xfrm>
        </p:spPr>
        <p:txBody>
          <a:bodyPr/>
          <a:lstStyle/>
          <a:p>
            <a:endParaRPr lang="zh-TW" altLang="en-US" dirty="0"/>
          </a:p>
        </p:txBody>
      </p:sp>
      <p:sp>
        <p:nvSpPr>
          <p:cNvPr id="4" name="投影片編號版面配置區 3"/>
          <p:cNvSpPr>
            <a:spLocks noGrp="1"/>
          </p:cNvSpPr>
          <p:nvPr>
            <p:ph type="sldNum" sz="quarter" idx="13"/>
          </p:nvPr>
        </p:nvSpPr>
        <p:spPr/>
        <p:txBody>
          <a:bodyPr/>
          <a:lstStyle/>
          <a:p>
            <a:pPr>
              <a:defRPr/>
            </a:pPr>
            <a:fld id="{2F37425F-5E17-4209-B948-B5CE2119E408}" type="slidenum">
              <a:rPr lang="en-US" smtClean="0"/>
              <a:pPr>
                <a:defRPr/>
              </a:pPr>
              <a:t>63</a:t>
            </a:fld>
            <a:endParaRPr lang="en-US" dirty="0"/>
          </a:p>
        </p:txBody>
      </p:sp>
      <p:sp>
        <p:nvSpPr>
          <p:cNvPr id="5" name="頁尾版面配置區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矩形 5"/>
          <p:cNvSpPr/>
          <p:nvPr/>
        </p:nvSpPr>
        <p:spPr>
          <a:xfrm>
            <a:off x="533400" y="990600"/>
            <a:ext cx="7772400" cy="4801314"/>
          </a:xfrm>
          <a:prstGeom prst="rect">
            <a:avLst/>
          </a:prstGeom>
        </p:spPr>
        <p:txBody>
          <a:bodyPr wrap="square">
            <a:spAutoFit/>
          </a:bodyPr>
          <a:lstStyle/>
          <a:p>
            <a:endParaRPr lang="en-US" altLang="zh-TW" dirty="0" smtClean="0"/>
          </a:p>
          <a:p>
            <a:r>
              <a:rPr lang="en-US" altLang="zh-TW" dirty="0" smtClean="0"/>
              <a:t>The </a:t>
            </a:r>
            <a:r>
              <a:rPr lang="en-US" altLang="zh-TW" dirty="0"/>
              <a:t>first oil shock:  1973–75</a:t>
            </a:r>
          </a:p>
          <a:p>
            <a:r>
              <a:rPr lang="en-US" altLang="zh-TW" dirty="0"/>
              <a:t>Oil prices more than doubled in just two years, causing SRAS to shift leftward.  As our model predicts, the price level rose, GDP fell, and unemployment rose.  </a:t>
            </a:r>
          </a:p>
          <a:p>
            <a:endParaRPr lang="en-US" altLang="zh-TW" dirty="0"/>
          </a:p>
          <a:p>
            <a:r>
              <a:rPr lang="en-US" altLang="zh-TW" dirty="0"/>
              <a:t>From 1975 to 1978, oil prices rose at less than the rate of inflation, the number of unemployed persons fell by 1.7 million, and real GDP grew by 16%.  The economy was self-correcting.  </a:t>
            </a:r>
          </a:p>
          <a:p>
            <a:endParaRPr lang="en-US" altLang="zh-TW" dirty="0"/>
          </a:p>
          <a:p>
            <a:r>
              <a:rPr lang="en-US" altLang="zh-TW" dirty="0"/>
              <a:t>But just when things were getting better, the second oil shock hit.  Oil prices doubled, due in part to a revolution in Iran in 1979.  Again, as our model predicts, SRAS shifted left, inflation rose, and unemployment increased.  The table shows that real GDP rose 2.9% during this period—but remember, this is not an annual rate, it is 2.9% for the entire period, which is substantially below the long-run average growth rate of about 3% per year.  </a:t>
            </a:r>
          </a:p>
        </p:txBody>
      </p:sp>
    </p:spTree>
    <p:extLst>
      <p:ext uri="{BB962C8B-B14F-4D97-AF65-F5344CB8AC3E}">
        <p14:creationId xmlns:p14="http://schemas.microsoft.com/office/powerpoint/2010/main" val="19230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John Maynard Keynes, 1883–1946</a:t>
            </a:r>
          </a:p>
        </p:txBody>
      </p:sp>
      <p:sp>
        <p:nvSpPr>
          <p:cNvPr id="3" name="Content Placeholder 2"/>
          <p:cNvSpPr>
            <a:spLocks noGrp="1"/>
          </p:cNvSpPr>
          <p:nvPr>
            <p:ph idx="1"/>
          </p:nvPr>
        </p:nvSpPr>
        <p:spPr/>
        <p:txBody>
          <a:bodyPr>
            <a:noAutofit/>
          </a:bodyPr>
          <a:lstStyle/>
          <a:p>
            <a:pPr marL="0" indent="0">
              <a:buNone/>
            </a:pPr>
            <a:r>
              <a:rPr lang="en-US" sz="2800" dirty="0"/>
              <a:t>The General Theory of Employment, Interest, and Money, 1936</a:t>
            </a:r>
          </a:p>
          <a:p>
            <a:r>
              <a:rPr lang="en-US" sz="2800" dirty="0"/>
              <a:t>Argued recessions and depressions </a:t>
            </a:r>
            <a:endParaRPr lang="en-US" sz="2800" dirty="0" smtClean="0"/>
          </a:p>
          <a:p>
            <a:pPr marL="0" indent="0">
              <a:buNone/>
            </a:pPr>
            <a:r>
              <a:rPr lang="en-US" sz="2800" dirty="0" smtClean="0"/>
              <a:t>can </a:t>
            </a:r>
            <a:r>
              <a:rPr lang="en-US" sz="2800" dirty="0"/>
              <a:t>result from inadequate demand; </a:t>
            </a:r>
            <a:endParaRPr lang="en-US" sz="2800" dirty="0" smtClean="0"/>
          </a:p>
          <a:p>
            <a:pPr marL="0" indent="0">
              <a:buNone/>
            </a:pPr>
            <a:r>
              <a:rPr lang="en-US" sz="2800" dirty="0" smtClean="0"/>
              <a:t>policymakers </a:t>
            </a:r>
            <a:r>
              <a:rPr lang="en-US" sz="2800" dirty="0"/>
              <a:t>should shift AD.</a:t>
            </a:r>
          </a:p>
          <a:p>
            <a:r>
              <a:rPr lang="en-US" sz="2800" dirty="0"/>
              <a:t>Famous critique of classical theory:</a:t>
            </a:r>
          </a:p>
          <a:p>
            <a:pPr marL="0" indent="0">
              <a:buNone/>
            </a:pPr>
            <a:r>
              <a:rPr lang="en-US" sz="2800" i="1" dirty="0">
                <a:solidFill>
                  <a:srgbClr val="C00000"/>
                </a:solidFill>
                <a:latin typeface="Cambria" panose="02040503050406030204" pitchFamily="18" charset="0"/>
              </a:rPr>
              <a:t>The long run is a misleading guide to </a:t>
            </a:r>
            <a:endParaRPr lang="en-US" sz="2800" i="1" dirty="0" smtClean="0">
              <a:solidFill>
                <a:srgbClr val="C00000"/>
              </a:solidFill>
              <a:latin typeface="Cambria" panose="02040503050406030204" pitchFamily="18" charset="0"/>
            </a:endParaRPr>
          </a:p>
          <a:p>
            <a:pPr marL="0" indent="0">
              <a:buNone/>
            </a:pPr>
            <a:r>
              <a:rPr lang="en-US" sz="2800" i="1" dirty="0" smtClean="0">
                <a:solidFill>
                  <a:srgbClr val="C00000"/>
                </a:solidFill>
                <a:latin typeface="Cambria" panose="02040503050406030204" pitchFamily="18" charset="0"/>
              </a:rPr>
              <a:t>current </a:t>
            </a:r>
            <a:r>
              <a:rPr lang="en-US" sz="2800" i="1" dirty="0">
                <a:solidFill>
                  <a:srgbClr val="C00000"/>
                </a:solidFill>
                <a:latin typeface="Cambria" panose="02040503050406030204" pitchFamily="18" charset="0"/>
              </a:rPr>
              <a:t>affairs.  In the long run, we are all dead. Economists set themselves </a:t>
            </a:r>
            <a:r>
              <a:rPr lang="en-US" sz="2800" i="1" dirty="0" smtClean="0">
                <a:solidFill>
                  <a:srgbClr val="C00000"/>
                </a:solidFill>
                <a:latin typeface="Cambria" panose="02040503050406030204" pitchFamily="18" charset="0"/>
              </a:rPr>
              <a:t> too </a:t>
            </a:r>
            <a:r>
              <a:rPr lang="en-US" sz="2800" i="1" dirty="0">
                <a:solidFill>
                  <a:srgbClr val="C00000"/>
                </a:solidFill>
                <a:latin typeface="Cambria" panose="02040503050406030204" pitchFamily="18" charset="0"/>
              </a:rPr>
              <a:t>easy, too useless a task if in tempestuous seasons they can only tell us when the storm is long past, </a:t>
            </a:r>
            <a:r>
              <a:rPr lang="en-US" sz="2800" i="1" dirty="0" smtClean="0">
                <a:solidFill>
                  <a:srgbClr val="C00000"/>
                </a:solidFill>
                <a:latin typeface="Cambria" panose="02040503050406030204" pitchFamily="18" charset="0"/>
              </a:rPr>
              <a:t>the </a:t>
            </a:r>
            <a:r>
              <a:rPr lang="en-US" sz="2800" i="1" dirty="0">
                <a:solidFill>
                  <a:srgbClr val="C00000"/>
                </a:solidFill>
                <a:latin typeface="Cambria" panose="02040503050406030204" pitchFamily="18" charset="0"/>
              </a:rPr>
              <a:t>ocean will be flat</a:t>
            </a:r>
            <a:r>
              <a:rPr lang="en-US" sz="2800" i="1" dirty="0" smtClean="0">
                <a:solidFill>
                  <a:srgbClr val="C00000"/>
                </a:solidFill>
                <a:latin typeface="Cambria" panose="02040503050406030204" pitchFamily="18" charset="0"/>
              </a:rPr>
              <a:t>.</a:t>
            </a:r>
            <a:endParaRPr lang="en-US" sz="2800" i="1" dirty="0">
              <a:solidFill>
                <a:srgbClr val="C00000"/>
              </a:solidFill>
              <a:latin typeface="Cambria" panose="02040503050406030204" pitchFamily="18" charset="0"/>
            </a:endParaRPr>
          </a:p>
          <a:p>
            <a:endParaRPr lang="en-US" sz="2800" i="1" dirty="0">
              <a:solidFill>
                <a:srgbClr val="C00000"/>
              </a:solidFill>
              <a:latin typeface="Cambria" panose="02040503050406030204" pitchFamily="18" charset="0"/>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9271" y="1392237"/>
            <a:ext cx="2169929"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82055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sz="3200" dirty="0"/>
              <a:t>This chapter has introduced the model of aggregate demand and aggregate </a:t>
            </a:r>
            <a:r>
              <a:rPr lang="en-US" sz="3200" dirty="0" smtClean="0"/>
              <a:t>supply</a:t>
            </a:r>
          </a:p>
          <a:p>
            <a:pPr lvl="1"/>
            <a:r>
              <a:rPr lang="en-US" sz="2800" dirty="0" smtClean="0"/>
              <a:t>Helps </a:t>
            </a:r>
            <a:r>
              <a:rPr lang="en-US" sz="2800" dirty="0"/>
              <a:t>explain economic fluctuations. </a:t>
            </a:r>
          </a:p>
          <a:p>
            <a:r>
              <a:rPr lang="en-US" sz="3200" dirty="0"/>
              <a:t>Keep in mind:  </a:t>
            </a:r>
            <a:endParaRPr lang="en-US" sz="3200" dirty="0" smtClean="0"/>
          </a:p>
          <a:p>
            <a:pPr lvl="1"/>
            <a:r>
              <a:rPr lang="en-US" sz="2800" dirty="0" smtClean="0"/>
              <a:t>These </a:t>
            </a:r>
            <a:r>
              <a:rPr lang="en-US" sz="2800" dirty="0"/>
              <a:t>fluctuations are deviations from the long-run trends explained by the models we learned in previous chapters.  </a:t>
            </a:r>
          </a:p>
          <a:p>
            <a:r>
              <a:rPr lang="en-US" sz="3200" dirty="0"/>
              <a:t>In the next </a:t>
            </a:r>
            <a:r>
              <a:rPr lang="en-US" sz="3200" dirty="0" smtClean="0"/>
              <a:t>chapter</a:t>
            </a:r>
          </a:p>
          <a:p>
            <a:pPr lvl="1"/>
            <a:r>
              <a:rPr lang="en-US" sz="2800" dirty="0" smtClean="0"/>
              <a:t>How </a:t>
            </a:r>
            <a:r>
              <a:rPr lang="en-US" sz="2800" dirty="0"/>
              <a:t>policymakers can affect aggregate </a:t>
            </a:r>
            <a:r>
              <a:rPr lang="en-US" sz="2800" dirty="0" smtClean="0"/>
              <a:t>demand with </a:t>
            </a:r>
            <a:r>
              <a:rPr lang="en-US" sz="2800" dirty="0"/>
              <a:t>fiscal and monetary policy.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0209667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Short-run </a:t>
            </a:r>
            <a:r>
              <a:rPr lang="en-US" sz="2800" dirty="0"/>
              <a:t>economic </a:t>
            </a:r>
            <a:r>
              <a:rPr lang="en-US" sz="2800" dirty="0" smtClean="0"/>
              <a:t>fluctuations around </a:t>
            </a:r>
            <a:r>
              <a:rPr lang="en-US" sz="2800" dirty="0"/>
              <a:t>long-run </a:t>
            </a:r>
            <a:r>
              <a:rPr lang="en-US" sz="2800" dirty="0" smtClean="0"/>
              <a:t>trends</a:t>
            </a:r>
          </a:p>
          <a:p>
            <a:pPr lvl="1">
              <a:buSzPct val="120000"/>
              <a:buFont typeface="Arial" pitchFamily="34" charset="0"/>
              <a:buChar char="•"/>
            </a:pPr>
            <a:r>
              <a:rPr lang="en-US" sz="2800" dirty="0" smtClean="0"/>
              <a:t>Are irregular </a:t>
            </a:r>
            <a:r>
              <a:rPr lang="en-US" sz="2800" dirty="0"/>
              <a:t>and largely unpredictable. </a:t>
            </a:r>
            <a:endParaRPr lang="en-US" sz="2800" dirty="0" smtClean="0"/>
          </a:p>
          <a:p>
            <a:pPr lvl="1">
              <a:buSzPct val="120000"/>
              <a:buFont typeface="Arial" pitchFamily="34" charset="0"/>
              <a:buChar char="•"/>
            </a:pPr>
            <a:r>
              <a:rPr lang="en-US" sz="2800" dirty="0" smtClean="0"/>
              <a:t>When recessions occur</a:t>
            </a:r>
            <a:r>
              <a:rPr lang="en-US" sz="2800" dirty="0"/>
              <a:t>, real GDP and other measures of income</a:t>
            </a:r>
            <a:r>
              <a:rPr lang="en-US" sz="2800" dirty="0" smtClean="0"/>
              <a:t>, spending</a:t>
            </a:r>
            <a:r>
              <a:rPr lang="en-US" sz="2800" dirty="0"/>
              <a:t>, and production fall, while </a:t>
            </a:r>
            <a:r>
              <a:rPr lang="en-US" sz="2800" dirty="0" smtClean="0"/>
              <a:t>unemployment rises</a:t>
            </a:r>
            <a:r>
              <a:rPr lang="en-US" sz="2800" dirty="0"/>
              <a:t>.</a:t>
            </a:r>
          </a:p>
          <a:p>
            <a:pPr>
              <a:buSzPct val="120000"/>
              <a:buFont typeface="Arial" pitchFamily="34" charset="0"/>
              <a:buChar char="•"/>
            </a:pPr>
            <a:r>
              <a:rPr lang="en-US" sz="2800" dirty="0" smtClean="0"/>
              <a:t>Classical </a:t>
            </a:r>
            <a:r>
              <a:rPr lang="en-US" sz="2800" dirty="0"/>
              <a:t>economic theory </a:t>
            </a:r>
            <a:r>
              <a:rPr lang="en-US" sz="2800" dirty="0" smtClean="0"/>
              <a:t>assumption: nominal </a:t>
            </a:r>
            <a:r>
              <a:rPr lang="en-US" sz="2800" dirty="0"/>
              <a:t>variables such as the money supply </a:t>
            </a:r>
            <a:r>
              <a:rPr lang="en-US" sz="2800" dirty="0" smtClean="0"/>
              <a:t>and the </a:t>
            </a:r>
            <a:r>
              <a:rPr lang="en-US" sz="2800" dirty="0"/>
              <a:t>price level do not influence real variables such </a:t>
            </a:r>
            <a:r>
              <a:rPr lang="en-US" sz="2800" dirty="0" smtClean="0"/>
              <a:t>as output </a:t>
            </a:r>
            <a:r>
              <a:rPr lang="en-US" sz="2800" dirty="0"/>
              <a:t>and employment. </a:t>
            </a:r>
            <a:endParaRPr lang="en-US" sz="2800" dirty="0" smtClean="0"/>
          </a:p>
          <a:p>
            <a:pPr lvl="1">
              <a:buSzPct val="120000"/>
              <a:buFont typeface="Arial" pitchFamily="34" charset="0"/>
              <a:buChar char="•"/>
            </a:pPr>
            <a:r>
              <a:rPr lang="en-US" sz="2800" dirty="0" smtClean="0"/>
              <a:t>Accurate </a:t>
            </a:r>
            <a:r>
              <a:rPr lang="en-US" sz="2800" dirty="0"/>
              <a:t>in the long run but not </a:t>
            </a:r>
            <a:r>
              <a:rPr lang="en-US" sz="2800" dirty="0" smtClean="0"/>
              <a:t>in the </a:t>
            </a:r>
            <a:r>
              <a:rPr lang="en-US" sz="2800" dirty="0"/>
              <a:t>short </a:t>
            </a:r>
            <a:r>
              <a:rPr lang="en-US" sz="2800" dirty="0" smtClean="0"/>
              <a:t>run</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3303831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Model </a:t>
            </a:r>
            <a:r>
              <a:rPr lang="en-US" sz="2800" dirty="0"/>
              <a:t>of aggregate demand </a:t>
            </a:r>
            <a:r>
              <a:rPr lang="en-US" sz="2800" dirty="0" smtClean="0"/>
              <a:t>and aggregate supply</a:t>
            </a:r>
          </a:p>
          <a:p>
            <a:pPr lvl="1">
              <a:buSzPct val="120000"/>
              <a:buFont typeface="Arial" pitchFamily="34" charset="0"/>
              <a:buChar char="•"/>
            </a:pPr>
            <a:r>
              <a:rPr lang="en-US" sz="2800" dirty="0" smtClean="0"/>
              <a:t>The output of </a:t>
            </a:r>
            <a:r>
              <a:rPr lang="en-US" sz="2800" dirty="0"/>
              <a:t>goods and services and the overall level of </a:t>
            </a:r>
            <a:r>
              <a:rPr lang="en-US" sz="2800" dirty="0" smtClean="0"/>
              <a:t>prices adjust </a:t>
            </a:r>
            <a:r>
              <a:rPr lang="en-US" sz="2800" dirty="0"/>
              <a:t>to balance aggregate demand and </a:t>
            </a:r>
            <a:r>
              <a:rPr lang="en-US" sz="2800" dirty="0" smtClean="0"/>
              <a:t>aggregate supply</a:t>
            </a:r>
            <a:r>
              <a:rPr lang="en-US" sz="2800" dirty="0"/>
              <a:t>.</a:t>
            </a:r>
          </a:p>
          <a:p>
            <a:pPr>
              <a:buSzPct val="120000"/>
              <a:buFont typeface="Arial" pitchFamily="34" charset="0"/>
              <a:buChar char="•"/>
            </a:pPr>
            <a:r>
              <a:rPr lang="en-US" sz="2800" dirty="0" smtClean="0"/>
              <a:t>The </a:t>
            </a:r>
            <a:r>
              <a:rPr lang="en-US" sz="2800" dirty="0"/>
              <a:t>aggregate-demand curve slopes </a:t>
            </a:r>
            <a:r>
              <a:rPr lang="en-US" sz="2800" dirty="0" smtClean="0"/>
              <a:t>downward:</a:t>
            </a:r>
          </a:p>
          <a:p>
            <a:pPr lvl="1">
              <a:buSzPct val="120000"/>
              <a:buFont typeface="Arial" pitchFamily="34" charset="0"/>
              <a:buChar char="•"/>
            </a:pPr>
            <a:r>
              <a:rPr lang="en-US" sz="2800" dirty="0" smtClean="0"/>
              <a:t>The </a:t>
            </a:r>
            <a:r>
              <a:rPr lang="en-US" sz="2800" dirty="0"/>
              <a:t>wealth </a:t>
            </a:r>
            <a:r>
              <a:rPr lang="en-US" sz="2800" dirty="0" smtClean="0"/>
              <a:t>effect  </a:t>
            </a:r>
          </a:p>
          <a:p>
            <a:pPr lvl="1">
              <a:buSzPct val="120000"/>
              <a:buFont typeface="Arial" pitchFamily="34" charset="0"/>
              <a:buChar char="•"/>
            </a:pPr>
            <a:r>
              <a:rPr lang="en-US" sz="2800" dirty="0" smtClean="0"/>
              <a:t>The interest-rate effect</a:t>
            </a:r>
          </a:p>
          <a:p>
            <a:pPr lvl="1">
              <a:buSzPct val="120000"/>
              <a:buFont typeface="Arial" pitchFamily="34" charset="0"/>
              <a:buChar char="•"/>
            </a:pPr>
            <a:r>
              <a:rPr lang="en-US" sz="2800" dirty="0" smtClean="0"/>
              <a:t>The exchange-rate effect</a:t>
            </a:r>
          </a:p>
          <a:p>
            <a:pPr>
              <a:buSzPct val="120000"/>
              <a:buFont typeface="Arial" pitchFamily="34" charset="0"/>
              <a:buChar char="•"/>
            </a:pPr>
            <a:r>
              <a:rPr lang="en-US" sz="2800" dirty="0"/>
              <a:t>Any event or policy that raises consumption, investment, government purchases, or net exports at a given price level increases aggregate demand</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434091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Any event </a:t>
            </a:r>
            <a:r>
              <a:rPr lang="en-US" sz="2800" dirty="0"/>
              <a:t>or policy that reduces consumption, </a:t>
            </a:r>
            <a:r>
              <a:rPr lang="en-US" sz="2800" dirty="0" smtClean="0"/>
              <a:t>investment, government </a:t>
            </a:r>
            <a:r>
              <a:rPr lang="en-US" sz="2800" dirty="0"/>
              <a:t>purchases, or net exports at a given </a:t>
            </a:r>
            <a:r>
              <a:rPr lang="en-US" sz="2800" dirty="0" smtClean="0"/>
              <a:t>price level </a:t>
            </a:r>
            <a:r>
              <a:rPr lang="en-US" sz="2800" dirty="0"/>
              <a:t>decreases aggregate demand.</a:t>
            </a:r>
          </a:p>
          <a:p>
            <a:pPr>
              <a:buSzPct val="120000"/>
              <a:buFont typeface="Arial" pitchFamily="34" charset="0"/>
              <a:buChar char="•"/>
            </a:pPr>
            <a:r>
              <a:rPr lang="en-US" sz="2800" dirty="0" smtClean="0"/>
              <a:t>The </a:t>
            </a:r>
            <a:r>
              <a:rPr lang="en-US" sz="2800" dirty="0"/>
              <a:t>long-run aggregate-supply curve is vertical. </a:t>
            </a:r>
            <a:endParaRPr lang="en-US" sz="2800" dirty="0" smtClean="0"/>
          </a:p>
          <a:p>
            <a:pPr lvl="1">
              <a:buSzPct val="120000"/>
              <a:buFont typeface="Arial" pitchFamily="34" charset="0"/>
              <a:buChar char="•"/>
            </a:pPr>
            <a:r>
              <a:rPr lang="en-US" sz="2800" dirty="0" smtClean="0"/>
              <a:t>The </a:t>
            </a:r>
            <a:r>
              <a:rPr lang="en-US" sz="2800" dirty="0"/>
              <a:t>quantity of goods and services </a:t>
            </a:r>
            <a:r>
              <a:rPr lang="en-US" sz="2800" dirty="0" smtClean="0"/>
              <a:t>supplied depends </a:t>
            </a:r>
            <a:r>
              <a:rPr lang="en-US" sz="2800" dirty="0"/>
              <a:t>on the economy’s labor, capital, </a:t>
            </a:r>
            <a:r>
              <a:rPr lang="en-US" sz="2800" dirty="0" smtClean="0"/>
              <a:t>natural resources</a:t>
            </a:r>
            <a:r>
              <a:rPr lang="en-US" sz="2800" dirty="0"/>
              <a:t>, and technology but not on the overall </a:t>
            </a:r>
            <a:r>
              <a:rPr lang="en-US" sz="2800" dirty="0" smtClean="0"/>
              <a:t>level of </a:t>
            </a:r>
            <a:r>
              <a:rPr lang="en-US" sz="2800" dirty="0"/>
              <a:t>prices</a:t>
            </a:r>
            <a:r>
              <a:rPr lang="en-US" sz="2800" dirty="0" smtClean="0"/>
              <a:t>.</a:t>
            </a:r>
          </a:p>
          <a:p>
            <a:pPr>
              <a:buSzPct val="120000"/>
              <a:buFont typeface="Arial" pitchFamily="34" charset="0"/>
              <a:buChar char="•"/>
            </a:pPr>
            <a:r>
              <a:rPr lang="en-US" sz="2800" dirty="0"/>
              <a:t>Three theories explain the upward slope of the short-run aggregate-supply curve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25245456"/>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lvl="1">
              <a:buSzPct val="120000"/>
              <a:buFont typeface="Arial" pitchFamily="34" charset="0"/>
              <a:buChar char="•"/>
            </a:pPr>
            <a:r>
              <a:rPr lang="en-US" sz="2800" dirty="0" smtClean="0"/>
              <a:t>Sticky-wage theory</a:t>
            </a:r>
          </a:p>
          <a:p>
            <a:pPr lvl="1">
              <a:buSzPct val="120000"/>
              <a:buFont typeface="Arial" pitchFamily="34" charset="0"/>
              <a:buChar char="•"/>
            </a:pPr>
            <a:r>
              <a:rPr lang="en-US" sz="2800" dirty="0" smtClean="0"/>
              <a:t>Sticky-price theory</a:t>
            </a:r>
          </a:p>
          <a:p>
            <a:pPr lvl="1">
              <a:buSzPct val="120000"/>
              <a:buFont typeface="Arial" pitchFamily="34" charset="0"/>
              <a:buChar char="•"/>
            </a:pPr>
            <a:r>
              <a:rPr lang="en-US" sz="2800" dirty="0" smtClean="0"/>
              <a:t>Misperceptions theory </a:t>
            </a:r>
          </a:p>
          <a:p>
            <a:pPr>
              <a:buSzPct val="120000"/>
              <a:buFont typeface="Arial" pitchFamily="34" charset="0"/>
              <a:buChar char="•"/>
            </a:pPr>
            <a:r>
              <a:rPr lang="en-US" sz="2800" dirty="0" smtClean="0"/>
              <a:t>All </a:t>
            </a:r>
            <a:r>
              <a:rPr lang="en-US" sz="2800" dirty="0"/>
              <a:t>three theories imply </a:t>
            </a:r>
            <a:r>
              <a:rPr lang="en-US" sz="2800" dirty="0" smtClean="0"/>
              <a:t>that output </a:t>
            </a:r>
            <a:r>
              <a:rPr lang="en-US" sz="2800" dirty="0"/>
              <a:t>deviates from its natural level when the </a:t>
            </a:r>
            <a:r>
              <a:rPr lang="en-US" sz="2800" dirty="0" smtClean="0"/>
              <a:t>actual price </a:t>
            </a:r>
            <a:r>
              <a:rPr lang="en-US" sz="2800" dirty="0"/>
              <a:t>level deviates from the price level that </a:t>
            </a:r>
            <a:r>
              <a:rPr lang="en-US" sz="2800" dirty="0" smtClean="0"/>
              <a:t>people expected</a:t>
            </a:r>
            <a:r>
              <a:rPr lang="en-US" sz="2800" dirty="0"/>
              <a:t>.</a:t>
            </a:r>
          </a:p>
          <a:p>
            <a:pPr>
              <a:buSzPct val="120000"/>
              <a:buFont typeface="Arial" pitchFamily="34" charset="0"/>
              <a:buChar char="•"/>
            </a:pPr>
            <a:r>
              <a:rPr lang="en-US" sz="2800" dirty="0" smtClean="0"/>
              <a:t>Shifts of </a:t>
            </a:r>
            <a:r>
              <a:rPr lang="en-US" sz="2800" dirty="0"/>
              <a:t>short-run aggregate supply curve </a:t>
            </a:r>
            <a:endParaRPr lang="en-US" sz="2800" dirty="0" smtClean="0"/>
          </a:p>
          <a:p>
            <a:pPr lvl="1">
              <a:buSzPct val="120000"/>
              <a:buFont typeface="Arial" pitchFamily="34" charset="0"/>
              <a:buChar char="•"/>
            </a:pPr>
            <a:r>
              <a:rPr lang="en-US" sz="2800" dirty="0" smtClean="0"/>
              <a:t>Events </a:t>
            </a:r>
            <a:r>
              <a:rPr lang="en-US" sz="2800" dirty="0"/>
              <a:t>that alter the economy’s ability to </a:t>
            </a:r>
            <a:r>
              <a:rPr lang="en-US" sz="2800" dirty="0" smtClean="0"/>
              <a:t>produce output</a:t>
            </a:r>
          </a:p>
          <a:p>
            <a:pPr>
              <a:buSzPct val="120000"/>
              <a:buFont typeface="Arial" pitchFamily="34" charset="0"/>
              <a:buChar char="•"/>
            </a:pPr>
            <a:r>
              <a:rPr lang="en-US" sz="2800" dirty="0"/>
              <a:t>Causes of economic fluctuations </a:t>
            </a:r>
          </a:p>
          <a:p>
            <a:pPr lvl="1">
              <a:buSzPct val="120000"/>
              <a:buFont typeface="Arial" pitchFamily="34" charset="0"/>
              <a:buChar char="•"/>
            </a:pPr>
            <a:r>
              <a:rPr lang="en-US" sz="2800" dirty="0"/>
              <a:t>Shift in aggregate </a:t>
            </a:r>
            <a:r>
              <a:rPr lang="en-US" sz="2800" dirty="0" smtClean="0"/>
              <a:t>demand and aggregate supply</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206708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277813" y="1025525"/>
            <a:ext cx="8561387" cy="5422900"/>
          </a:xfrm>
        </p:spPr>
        <p:txBody>
          <a:bodyPr/>
          <a:lstStyle/>
          <a:p>
            <a:r>
              <a:rPr lang="zh-TW" altLang="en-US" dirty="0"/>
              <a:t>我國景氣基準日期之</a:t>
            </a:r>
            <a:r>
              <a:rPr lang="zh-TW" altLang="en-US" dirty="0" smtClean="0"/>
              <a:t>認定</a:t>
            </a:r>
            <a:r>
              <a:rPr lang="en-US" altLang="zh-TW" dirty="0" smtClean="0"/>
              <a:t>:</a:t>
            </a:r>
          </a:p>
          <a:p>
            <a:r>
              <a:rPr lang="en-US" altLang="zh-TW" dirty="0" smtClean="0"/>
              <a:t>1. </a:t>
            </a:r>
            <a:r>
              <a:rPr lang="zh-TW" altLang="en-US" dirty="0" smtClean="0"/>
              <a:t>選取</a:t>
            </a:r>
            <a:r>
              <a:rPr lang="zh-TW" altLang="en-US" dirty="0"/>
              <a:t>一組代表性經濟指標，綜合為一基準循環數列，並參酌個別代表性指標表現，以判斷景氣基準日期</a:t>
            </a:r>
            <a:r>
              <a:rPr lang="zh-TW" altLang="en-US" dirty="0" smtClean="0"/>
              <a:t>。</a:t>
            </a:r>
            <a:endParaRPr lang="en-US" altLang="zh-TW" dirty="0" smtClean="0"/>
          </a:p>
          <a:p>
            <a:r>
              <a:rPr lang="en-US" altLang="zh-TW" dirty="0" smtClean="0"/>
              <a:t>2. </a:t>
            </a:r>
            <a:r>
              <a:rPr lang="zh-TW" altLang="en-US" dirty="0" smtClean="0"/>
              <a:t>景氣</a:t>
            </a:r>
            <a:r>
              <a:rPr lang="zh-TW" altLang="en-US" dirty="0"/>
              <a:t>峰谷認定工作，亦由生產、消費、就業、貿易、交易等代表性數列編製擴散指數，以輔佐景氣基準日期之判斷</a:t>
            </a:r>
            <a:r>
              <a:rPr lang="zh-TW" altLang="en-US" dirty="0" smtClean="0"/>
              <a:t>。</a:t>
            </a:r>
            <a:endParaRPr lang="en-US" altLang="zh-TW" dirty="0" smtClean="0"/>
          </a:p>
          <a:p>
            <a:r>
              <a:rPr lang="en-US" altLang="zh-TW" dirty="0" smtClean="0"/>
              <a:t>3. </a:t>
            </a:r>
            <a:r>
              <a:rPr lang="zh-TW" altLang="en-US" dirty="0" smtClean="0"/>
              <a:t>最後</a:t>
            </a:r>
            <a:r>
              <a:rPr lang="zh-TW" altLang="en-US" dirty="0"/>
              <a:t>邀集各界專家學者討論，完成峰谷日期之認定。</a:t>
            </a:r>
          </a:p>
          <a:p>
            <a:endParaRPr lang="zh-TW" altLang="en-US" dirty="0"/>
          </a:p>
        </p:txBody>
      </p:sp>
      <p:sp>
        <p:nvSpPr>
          <p:cNvPr id="4" name="投影片編號版面配置區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頁尾版面配置區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文字版面配置區 5"/>
          <p:cNvSpPr>
            <a:spLocks noGrp="1"/>
          </p:cNvSpPr>
          <p:nvPr>
            <p:ph type="body" sz="quarter" idx="12"/>
          </p:nvPr>
        </p:nvSpPr>
        <p:spPr>
          <a:xfrm flipV="1">
            <a:off x="7010400" y="5486400"/>
            <a:ext cx="2133600" cy="381000"/>
          </a:xfrm>
        </p:spPr>
        <p:txBody>
          <a:bodyPr/>
          <a:lstStyle/>
          <a:p>
            <a:endParaRPr lang="zh-TW" altLang="en-US" dirty="0"/>
          </a:p>
        </p:txBody>
      </p:sp>
    </p:spTree>
    <p:extLst>
      <p:ext uri="{BB962C8B-B14F-4D97-AF65-F5344CB8AC3E}">
        <p14:creationId xmlns:p14="http://schemas.microsoft.com/office/powerpoint/2010/main" val="36539024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Real GDP over </a:t>
            </a:r>
            <a:r>
              <a:rPr lang="en-US" dirty="0"/>
              <a:t>the long </a:t>
            </a:r>
            <a:r>
              <a:rPr lang="en-US" dirty="0" smtClean="0"/>
              <a:t>run</a:t>
            </a:r>
          </a:p>
          <a:p>
            <a:pPr lvl="1"/>
            <a:r>
              <a:rPr lang="en-US" dirty="0" smtClean="0"/>
              <a:t>Grows </a:t>
            </a:r>
            <a:r>
              <a:rPr lang="en-US" dirty="0"/>
              <a:t>about </a:t>
            </a:r>
            <a:r>
              <a:rPr lang="en-US" dirty="0" smtClean="0"/>
              <a:t>3</a:t>
            </a:r>
            <a:r>
              <a:rPr lang="en-US" dirty="0"/>
              <a:t>% per year on </a:t>
            </a:r>
            <a:r>
              <a:rPr lang="en-US" dirty="0" smtClean="0"/>
              <a:t>average</a:t>
            </a:r>
            <a:endParaRPr lang="en-US" dirty="0"/>
          </a:p>
          <a:p>
            <a:r>
              <a:rPr lang="en-US" dirty="0" smtClean="0"/>
              <a:t>GDP in </a:t>
            </a:r>
            <a:r>
              <a:rPr lang="en-US" dirty="0"/>
              <a:t>the short </a:t>
            </a:r>
            <a:r>
              <a:rPr lang="en-US" dirty="0" smtClean="0"/>
              <a:t>run</a:t>
            </a:r>
          </a:p>
          <a:p>
            <a:pPr lvl="1"/>
            <a:r>
              <a:rPr lang="en-US" dirty="0" smtClean="0"/>
              <a:t>Fluctuates </a:t>
            </a:r>
            <a:r>
              <a:rPr lang="en-US" dirty="0"/>
              <a:t>around its </a:t>
            </a:r>
            <a:r>
              <a:rPr lang="en-US" dirty="0" smtClean="0"/>
              <a:t>trend</a:t>
            </a:r>
            <a:endParaRPr lang="en-US" dirty="0"/>
          </a:p>
          <a:p>
            <a:r>
              <a:rPr lang="en-US" dirty="0" smtClean="0"/>
              <a:t>Recessions</a:t>
            </a:r>
          </a:p>
          <a:p>
            <a:pPr lvl="1"/>
            <a:r>
              <a:rPr lang="en-US" dirty="0" smtClean="0"/>
              <a:t>Periods </a:t>
            </a:r>
            <a:r>
              <a:rPr lang="en-US" dirty="0"/>
              <a:t>of falling real incomes </a:t>
            </a:r>
            <a:r>
              <a:rPr lang="en-US" dirty="0" smtClean="0"/>
              <a:t>and </a:t>
            </a:r>
            <a:r>
              <a:rPr lang="en-US" dirty="0"/>
              <a:t>rising unemployment</a:t>
            </a:r>
          </a:p>
          <a:p>
            <a:r>
              <a:rPr lang="en-US" dirty="0" smtClean="0"/>
              <a:t>Depressions</a:t>
            </a:r>
          </a:p>
          <a:p>
            <a:pPr lvl="1"/>
            <a:r>
              <a:rPr lang="en-US" dirty="0" smtClean="0"/>
              <a:t>Severe </a:t>
            </a:r>
            <a:r>
              <a:rPr lang="en-US" dirty="0"/>
              <a:t>recessions (very rare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866701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FRED Graph Chart" descr="FRED Graph">
            <a:hlinkClick r:id="rId3" tooltip="View this chart in your browser. "/>
          </p:cNvPr>
          <p:cNvPicPr>
            <a:picLocks noChangeAspect="1"/>
          </p:cNvPicPr>
          <p:nvPr/>
        </p:nvPicPr>
        <p:blipFill>
          <a:blip r:embed="rId4"/>
          <a:stretch>
            <a:fillRect/>
          </a:stretch>
        </p:blipFill>
        <p:spPr>
          <a:xfrm>
            <a:off x="476250" y="1030552"/>
            <a:ext cx="7829550" cy="5255948"/>
          </a:xfrm>
          <a:prstGeom prst="rect">
            <a:avLst/>
          </a:prstGeom>
        </p:spPr>
      </p:pic>
      <p:sp>
        <p:nvSpPr>
          <p:cNvPr id="2" name="Title 1"/>
          <p:cNvSpPr>
            <a:spLocks noGrp="1"/>
          </p:cNvSpPr>
          <p:nvPr>
            <p:ph type="title"/>
          </p:nvPr>
        </p:nvSpPr>
        <p:spPr/>
        <p:txBody>
          <a:bodyPr/>
          <a:lstStyle/>
          <a:p>
            <a:r>
              <a:rPr lang="en-US" sz="2800" dirty="0"/>
              <a:t>Three Facts About Economic Fluctuations</a:t>
            </a:r>
          </a:p>
        </p:txBody>
      </p:sp>
      <p:sp>
        <p:nvSpPr>
          <p:cNvPr id="3" name="Text Placeholder 2"/>
          <p:cNvSpPr>
            <a:spLocks noGrp="1"/>
          </p:cNvSpPr>
          <p:nvPr>
            <p:ph type="body" sz="quarter" idx="12"/>
          </p:nvPr>
        </p:nvSpPr>
        <p:spPr>
          <a:xfrm>
            <a:off x="228600" y="609600"/>
            <a:ext cx="8699500" cy="420952"/>
          </a:xfrm>
          <a:solidFill>
            <a:srgbClr val="FFCCFF"/>
          </a:solidFill>
        </p:spPr>
        <p:txBody>
          <a:bodyPr/>
          <a:lstStyle/>
          <a:p>
            <a:r>
              <a:rPr lang="en-US" sz="2000" b="1" dirty="0">
                <a:solidFill>
                  <a:prstClr val="black"/>
                </a:solidFill>
                <a:cs typeface="Arial"/>
              </a:rPr>
              <a:t>FACT 1</a:t>
            </a:r>
            <a:r>
              <a:rPr lang="en-US" sz="2000" dirty="0">
                <a:solidFill>
                  <a:prstClr val="black"/>
                </a:solidFill>
                <a:cs typeface="Arial"/>
              </a:rPr>
              <a:t>: </a:t>
            </a:r>
            <a:r>
              <a:rPr lang="en-US" sz="2400" dirty="0" smtClean="0">
                <a:solidFill>
                  <a:prstClr val="black"/>
                </a:solidFill>
                <a:cs typeface="Arial"/>
              </a:rPr>
              <a:t>Economic </a:t>
            </a:r>
            <a:r>
              <a:rPr lang="en-US" sz="2400" dirty="0">
                <a:solidFill>
                  <a:prstClr val="black"/>
                </a:solidFill>
                <a:cs typeface="Arial"/>
              </a:rPr>
              <a:t>fluctuations are irregular and unpredictable</a:t>
            </a:r>
            <a:endParaRPr lang="en-US" sz="24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6754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30468</TotalTime>
  <Words>10856</Words>
  <Application>Microsoft Office PowerPoint</Application>
  <PresentationFormat>如螢幕大小 (4:3)</PresentationFormat>
  <Paragraphs>958</Paragraphs>
  <Slides>69</Slides>
  <Notes>64</Notes>
  <HiddenSlides>0</HiddenSlides>
  <MMClips>0</MMClips>
  <ScaleCrop>false</ScaleCrop>
  <HeadingPairs>
    <vt:vector size="6" baseType="variant">
      <vt:variant>
        <vt:lpstr>使用字型</vt:lpstr>
      </vt:variant>
      <vt:variant>
        <vt:i4>11</vt:i4>
      </vt:variant>
      <vt:variant>
        <vt:lpstr>佈景主題</vt:lpstr>
      </vt:variant>
      <vt:variant>
        <vt:i4>9</vt:i4>
      </vt:variant>
      <vt:variant>
        <vt:lpstr>投影片標題</vt:lpstr>
      </vt:variant>
      <vt:variant>
        <vt:i4>69</vt:i4>
      </vt:variant>
    </vt:vector>
  </HeadingPairs>
  <TitlesOfParts>
    <vt:vector size="89" baseType="lpstr">
      <vt:lpstr>Sabon-Bold</vt:lpstr>
      <vt:lpstr>新細明體</vt:lpstr>
      <vt:lpstr>Arial</vt:lpstr>
      <vt:lpstr>Arial Narrow</vt:lpstr>
      <vt:lpstr>Calibri</vt:lpstr>
      <vt:lpstr>Cambria</vt:lpstr>
      <vt:lpstr>Cambria Math</vt:lpstr>
      <vt:lpstr>Courier New</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簡報</vt:lpstr>
      <vt:lpstr>Look for the answers to these questions:</vt:lpstr>
      <vt:lpstr>景氣循環 (Busyness cycles)</vt:lpstr>
      <vt:lpstr>PowerPoint 簡報</vt:lpstr>
      <vt:lpstr>PowerPoint 簡報</vt:lpstr>
      <vt:lpstr>PowerPoint 簡報</vt:lpstr>
      <vt:lpstr>PowerPoint 簡報</vt:lpstr>
      <vt:lpstr>Introduction </vt:lpstr>
      <vt:lpstr>Three Facts About Economic Fluctuations</vt:lpstr>
      <vt:lpstr>Three Facts About Economic Fluctuations</vt:lpstr>
      <vt:lpstr>Three Facts About Economic Fluctuations</vt:lpstr>
      <vt:lpstr>Classical Economics—A Recap</vt:lpstr>
      <vt:lpstr>Classical Economics—A Recap</vt:lpstr>
      <vt:lpstr>Model of Aggregate Demand and Aggregate Supply</vt:lpstr>
      <vt:lpstr>The Aggregate-Demand (AD) Curve</vt:lpstr>
      <vt:lpstr>Why the AD Curve Slopes Downward</vt:lpstr>
      <vt:lpstr>The Wealth Effect  (P and C )</vt:lpstr>
      <vt:lpstr>The Interest-Rate Effect  (P and I)</vt:lpstr>
      <vt:lpstr>The Exchange-Rate Effect   (P and NX )</vt:lpstr>
      <vt:lpstr>The Slope of the AD  Curve:  Summary</vt:lpstr>
      <vt:lpstr>Why the AD  Curve Might Shift</vt:lpstr>
      <vt:lpstr>Why the AD  Curve Might Shift</vt:lpstr>
      <vt:lpstr>Why the AD  Curve Might Shift</vt:lpstr>
      <vt:lpstr>Active Learning 1  The Aggregate-Demand curve</vt:lpstr>
      <vt:lpstr>Active Learning 1   Answers</vt:lpstr>
      <vt:lpstr>The Aggregate-Supply (AS ) Curves</vt:lpstr>
      <vt:lpstr>The Long-Run Aggregate-Supply Curve (LRAS)</vt:lpstr>
      <vt:lpstr>Why LRAS  Is Vertical</vt:lpstr>
      <vt:lpstr>Why the LRAS  Curve Might Shift</vt:lpstr>
      <vt:lpstr>Why the LRAS  Curve Might Shift</vt:lpstr>
      <vt:lpstr>Why the LRAS  Curve Might Shift</vt:lpstr>
      <vt:lpstr>Using AD &amp; AS  to Depict Long-Run Growth &amp; Inflation</vt:lpstr>
      <vt:lpstr>Short Run Aggregate Supply (SRAS)</vt:lpstr>
      <vt:lpstr>Why the Slope of SRAS  Matters</vt:lpstr>
      <vt:lpstr>Three Theories of SRAS</vt:lpstr>
      <vt:lpstr>1.  The Sticky-Wage Theory</vt:lpstr>
      <vt:lpstr>1.  The Sticky-Wage Theory</vt:lpstr>
      <vt:lpstr>2.  The Sticky-Price Theory</vt:lpstr>
      <vt:lpstr>2.  The Sticky-Price Theory</vt:lpstr>
      <vt:lpstr>3.  The Misperceptions Theory</vt:lpstr>
      <vt:lpstr>What the 3 Theories Have in Common:</vt:lpstr>
      <vt:lpstr>What the 3 Theories Have in Common:</vt:lpstr>
      <vt:lpstr>SRAS  and LRAS</vt:lpstr>
      <vt:lpstr>SRAS  and LRAS</vt:lpstr>
      <vt:lpstr>Why the SRAS  Curve Might Shift</vt:lpstr>
      <vt:lpstr>The Long-Run Equilibrium</vt:lpstr>
      <vt:lpstr>Economic Fluctuations</vt:lpstr>
      <vt:lpstr>The Effects of a Shift in AD</vt:lpstr>
      <vt:lpstr>Two Big AD Shifts: 1.The Great Depression</vt:lpstr>
      <vt:lpstr>Two Big AD Shifts:  2.The World War II Boom</vt:lpstr>
      <vt:lpstr>Active Learning 2 Working with the model</vt:lpstr>
      <vt:lpstr>Active Learning 2   Answers</vt:lpstr>
      <vt:lpstr>The Great Recession of 2008–2009</vt:lpstr>
      <vt:lpstr>CASE STUDY:  The Great Recession of 2008–2009</vt:lpstr>
      <vt:lpstr>The Great Recession of 2008–2009</vt:lpstr>
      <vt:lpstr>The Great Recession of 2008–2009</vt:lpstr>
      <vt:lpstr>The Great Recession of 2008–2009</vt:lpstr>
      <vt:lpstr>The Great Recession of 2008–2009</vt:lpstr>
      <vt:lpstr>The Great Recession of 2008–2009</vt:lpstr>
      <vt:lpstr>The Effects of a Shift in SRAS</vt:lpstr>
      <vt:lpstr>Accommodating an Adverse Shift in SRAS</vt:lpstr>
      <vt:lpstr>The 1970s Oil Shocks and Their Effects</vt:lpstr>
      <vt:lpstr>PowerPoint 簡報</vt:lpstr>
      <vt:lpstr>John Maynard Keynes, 1883–1946</vt:lpstr>
      <vt:lpstr>Conclusion </vt:lpstr>
      <vt:lpstr>Summary </vt:lpstr>
      <vt:lpstr>Summary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HLCHU</cp:lastModifiedBy>
  <cp:revision>1626</cp:revision>
  <dcterms:created xsi:type="dcterms:W3CDTF">2016-03-16T19:41:09Z</dcterms:created>
  <dcterms:modified xsi:type="dcterms:W3CDTF">2021-05-19T08:54:05Z</dcterms:modified>
</cp:coreProperties>
</file>