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6.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7.xml" ContentType="application/vnd.openxmlformats-officedocument.theme+xml"/>
  <Override PartName="/ppt/slideLayouts/slideLayout12.xml" ContentType="application/vnd.openxmlformats-officedocument.presentationml.slideLayout+xml"/>
  <Override PartName="/ppt/theme/theme8.xml" ContentType="application/vnd.openxmlformats-officedocument.theme+xml"/>
  <Override PartName="/ppt/slideLayouts/slideLayout13.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1.xml" ContentType="application/vnd.openxmlformats-officedocument.drawingml.chart+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Lst>
  <p:notesMasterIdLst>
    <p:notesMasterId r:id="rId49"/>
  </p:notesMasterIdLst>
  <p:handoutMasterIdLst>
    <p:handoutMasterId r:id="rId50"/>
  </p:handoutMasterIdLst>
  <p:sldIdLst>
    <p:sldId id="256" r:id="rId10"/>
    <p:sldId id="374" r:id="rId11"/>
    <p:sldId id="2494" r:id="rId12"/>
    <p:sldId id="2655" r:id="rId13"/>
    <p:sldId id="2656" r:id="rId14"/>
    <p:sldId id="2626" r:id="rId15"/>
    <p:sldId id="2657" r:id="rId16"/>
    <p:sldId id="2628" r:id="rId17"/>
    <p:sldId id="2658" r:id="rId18"/>
    <p:sldId id="2630" r:id="rId19"/>
    <p:sldId id="2659" r:id="rId20"/>
    <p:sldId id="2660" r:id="rId21"/>
    <p:sldId id="2633" r:id="rId22"/>
    <p:sldId id="2416" r:id="rId23"/>
    <p:sldId id="2661" r:id="rId24"/>
    <p:sldId id="2636" r:id="rId25"/>
    <p:sldId id="2662" r:id="rId26"/>
    <p:sldId id="2638" r:id="rId27"/>
    <p:sldId id="2639" r:id="rId28"/>
    <p:sldId id="2640" r:id="rId29"/>
    <p:sldId id="2673" r:id="rId30"/>
    <p:sldId id="2674" r:id="rId31"/>
    <p:sldId id="2663" r:id="rId32"/>
    <p:sldId id="2642" r:id="rId33"/>
    <p:sldId id="2664" r:id="rId34"/>
    <p:sldId id="2665" r:id="rId35"/>
    <p:sldId id="2666" r:id="rId36"/>
    <p:sldId id="2667" r:id="rId37"/>
    <p:sldId id="2647" r:id="rId38"/>
    <p:sldId id="2668" r:id="rId39"/>
    <p:sldId id="2649" r:id="rId40"/>
    <p:sldId id="2677" r:id="rId41"/>
    <p:sldId id="2675" r:id="rId42"/>
    <p:sldId id="2676" r:id="rId43"/>
    <p:sldId id="2669" r:id="rId44"/>
    <p:sldId id="2670" r:id="rId45"/>
    <p:sldId id="2671" r:id="rId46"/>
    <p:sldId id="2574" r:id="rId47"/>
    <p:sldId id="2672"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CCFF"/>
    <a:srgbClr val="005EA4"/>
    <a:srgbClr val="CCCCFF"/>
    <a:srgbClr val="FFFF99"/>
    <a:srgbClr val="FFFFCC"/>
    <a:srgbClr val="CCECFF"/>
    <a:srgbClr val="0000FF"/>
    <a:srgbClr val="996633"/>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65" autoAdjust="0"/>
    <p:restoredTop sz="71322" autoAdjust="0"/>
  </p:normalViewPr>
  <p:slideViewPr>
    <p:cSldViewPr>
      <p:cViewPr varScale="1">
        <p:scale>
          <a:sx n="49" d="100"/>
          <a:sy n="49" d="100"/>
        </p:scale>
        <p:origin x="1732" y="24"/>
      </p:cViewPr>
      <p:guideLst>
        <p:guide orient="horz" pos="2160"/>
        <p:guide pos="2880"/>
      </p:guideLst>
    </p:cSldViewPr>
  </p:slideViewPr>
  <p:outlineViewPr>
    <p:cViewPr>
      <p:scale>
        <a:sx n="33" d="100"/>
        <a:sy n="33" d="100"/>
      </p:scale>
      <p:origin x="12" y="22314"/>
    </p:cViewPr>
  </p:outlineViewPr>
  <p:notesTextViewPr>
    <p:cViewPr>
      <p:scale>
        <a:sx n="1" d="1"/>
        <a:sy n="1" d="1"/>
      </p:scale>
      <p:origin x="0" y="0"/>
    </p:cViewPr>
  </p:notesTextViewPr>
  <p:sorterViewPr>
    <p:cViewPr>
      <p:scale>
        <a:sx n="80" d="100"/>
        <a:sy n="80" d="100"/>
      </p:scale>
      <p:origin x="0" y="3300"/>
    </p:cViewPr>
  </p:sorterViewPr>
  <p:notesViewPr>
    <p:cSldViewPr>
      <p:cViewPr>
        <p:scale>
          <a:sx n="60" d="100"/>
          <a:sy n="60" d="100"/>
        </p:scale>
        <p:origin x="-2748" y="29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handoutMaster" Target="handoutMasters/handoutMaster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theme" Target="theme/theme1.xml"/><Relationship Id="rId5" Type="http://schemas.openxmlformats.org/officeDocument/2006/relationships/slideMaster" Target="slideMasters/slideMaster5.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8" Type="http://schemas.openxmlformats.org/officeDocument/2006/relationships/slideMaster" Target="slideMasters/slideMaster8.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ndreea\Downloads\fredgraph%20(7).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'[fredgraph (7).xls]FRED Graph'!$C$12</c:f>
              <c:strCache>
                <c:ptCount val="1"/>
                <c:pt idx="0">
                  <c:v>CPIAUCSL_PC1</c:v>
                </c:pt>
              </c:strCache>
            </c:strRef>
          </c:tx>
          <c:spPr>
            <a:ln w="38100">
              <a:solidFill>
                <a:srgbClr val="C00000"/>
              </a:solidFill>
            </a:ln>
          </c:spPr>
          <c:marker>
            <c:symbol val="circle"/>
            <c:size val="10"/>
            <c:spPr>
              <a:solidFill>
                <a:schemeClr val="tx1"/>
              </a:solidFill>
              <a:ln>
                <a:solidFill>
                  <a:schemeClr val="tx1"/>
                </a:solidFill>
              </a:ln>
            </c:spPr>
          </c:marker>
          <c:dLbls>
            <c:dLbl>
              <c:idx val="0"/>
              <c:layout>
                <c:manualLayout>
                  <c:x val="-8.8235294117647065E-2"/>
                  <c:y val="-2.5462962962962962E-2"/>
                </c:manualLayout>
              </c:layout>
              <c:tx>
                <c:rich>
                  <a:bodyPr/>
                  <a:lstStyle/>
                  <a:p>
                    <a:r>
                      <a:rPr lang="en-US"/>
                      <a:t>2006</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B77-4B6C-BADF-1D7854B91726}"/>
                </c:ext>
              </c:extLst>
            </c:dLbl>
            <c:dLbl>
              <c:idx val="1"/>
              <c:layout>
                <c:manualLayout>
                  <c:x val="-8.8235294117647065E-2"/>
                  <c:y val="9.2592592592592587E-3"/>
                </c:manualLayout>
              </c:layout>
              <c:tx>
                <c:rich>
                  <a:bodyPr/>
                  <a:lstStyle/>
                  <a:p>
                    <a:r>
                      <a:rPr lang="en-US" smtClean="0"/>
                      <a:t>2007</a:t>
                    </a:r>
                    <a:endParaRPr lang="en-US"/>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B77-4B6C-BADF-1D7854B91726}"/>
                </c:ext>
              </c:extLst>
            </c:dLbl>
            <c:dLbl>
              <c:idx val="2"/>
              <c:layout>
                <c:manualLayout>
                  <c:x val="-6.5359477124183009E-3"/>
                  <c:y val="-3.7037037037037125E-2"/>
                </c:manualLayout>
              </c:layout>
              <c:tx>
                <c:rich>
                  <a:bodyPr/>
                  <a:lstStyle/>
                  <a:p>
                    <a:r>
                      <a:rPr lang="en-US" smtClean="0"/>
                      <a:t>2008</a:t>
                    </a:r>
                    <a:endParaRPr lang="en-US"/>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B77-4B6C-BADF-1D7854B91726}"/>
                </c:ext>
              </c:extLst>
            </c:dLbl>
            <c:dLbl>
              <c:idx val="3"/>
              <c:layout>
                <c:manualLayout>
                  <c:x val="-1.6339869281045752E-3"/>
                  <c:y val="1.1574074074074073E-2"/>
                </c:manualLayout>
              </c:layout>
              <c:tx>
                <c:rich>
                  <a:bodyPr/>
                  <a:lstStyle/>
                  <a:p>
                    <a:r>
                      <a:rPr lang="en-US" smtClean="0"/>
                      <a:t>2009</a:t>
                    </a:r>
                    <a:endParaRPr lang="en-US"/>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B77-4B6C-BADF-1D7854B91726}"/>
                </c:ext>
              </c:extLst>
            </c:dLbl>
            <c:dLbl>
              <c:idx val="4"/>
              <c:layout>
                <c:manualLayout>
                  <c:x val="3.2679738562091504E-3"/>
                  <c:y val="0"/>
                </c:manualLayout>
              </c:layout>
              <c:tx>
                <c:rich>
                  <a:bodyPr/>
                  <a:lstStyle/>
                  <a:p>
                    <a:r>
                      <a:rPr lang="en-US" smtClean="0"/>
                      <a:t>2010</a:t>
                    </a:r>
                    <a:endParaRPr lang="en-US"/>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0B77-4B6C-BADF-1D7854B91726}"/>
                </c:ext>
              </c:extLst>
            </c:dLbl>
            <c:dLbl>
              <c:idx val="5"/>
              <c:layout>
                <c:manualLayout>
                  <c:x val="-8.1699346405228763E-3"/>
                  <c:y val="-2.7777777777777776E-2"/>
                </c:manualLayout>
              </c:layout>
              <c:tx>
                <c:rich>
                  <a:bodyPr/>
                  <a:lstStyle/>
                  <a:p>
                    <a:r>
                      <a:rPr lang="en-US" smtClean="0"/>
                      <a:t>2011</a:t>
                    </a:r>
                    <a:endParaRPr lang="en-US"/>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B77-4B6C-BADF-1D7854B91726}"/>
                </c:ext>
              </c:extLst>
            </c:dLbl>
            <c:dLbl>
              <c:idx val="6"/>
              <c:layout>
                <c:manualLayout>
                  <c:x val="-2.4509803921568627E-2"/>
                  <c:y val="-3.2407407407407406E-2"/>
                </c:manualLayout>
              </c:layout>
              <c:tx>
                <c:rich>
                  <a:bodyPr/>
                  <a:lstStyle/>
                  <a:p>
                    <a:r>
                      <a:rPr lang="en-US" smtClean="0"/>
                      <a:t>2012</a:t>
                    </a:r>
                    <a:endParaRPr lang="en-US"/>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B77-4B6C-BADF-1D7854B91726}"/>
                </c:ext>
              </c:extLst>
            </c:dLbl>
            <c:dLbl>
              <c:idx val="7"/>
              <c:layout>
                <c:manualLayout>
                  <c:x val="-4.5751633986928102E-2"/>
                  <c:y val="-3.0092592592592508E-2"/>
                </c:manualLayout>
              </c:layout>
              <c:tx>
                <c:rich>
                  <a:bodyPr/>
                  <a:lstStyle/>
                  <a:p>
                    <a:r>
                      <a:rPr lang="en-US" smtClean="0"/>
                      <a:t>2013</a:t>
                    </a:r>
                    <a:endParaRPr lang="en-US"/>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0B77-4B6C-BADF-1D7854B91726}"/>
                </c:ext>
              </c:extLst>
            </c:dLbl>
            <c:dLbl>
              <c:idx val="8"/>
              <c:layout>
                <c:manualLayout>
                  <c:x val="-1.1437908496732025E-2"/>
                  <c:y val="2.3148148148148147E-2"/>
                </c:manualLayout>
              </c:layout>
              <c:tx>
                <c:rich>
                  <a:bodyPr/>
                  <a:lstStyle/>
                  <a:p>
                    <a:r>
                      <a:rPr lang="en-US" smtClean="0"/>
                      <a:t>2014</a:t>
                    </a:r>
                    <a:endParaRPr lang="en-US"/>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0B77-4B6C-BADF-1D7854B91726}"/>
                </c:ext>
              </c:extLst>
            </c:dLbl>
            <c:dLbl>
              <c:idx val="9"/>
              <c:layout>
                <c:manualLayout>
                  <c:x val="-8.4967320261437912E-2"/>
                  <c:y val="1.6203703703703703E-2"/>
                </c:manualLayout>
              </c:layout>
              <c:tx>
                <c:rich>
                  <a:bodyPr/>
                  <a:lstStyle/>
                  <a:p>
                    <a:r>
                      <a:rPr lang="en-US" smtClean="0"/>
                      <a:t>2015</a:t>
                    </a:r>
                    <a:endParaRPr lang="en-US"/>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0B77-4B6C-BADF-1D7854B91726}"/>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'[fredgraph (7).xls]FRED Graph'!$B$13:$B$22</c:f>
              <c:numCache>
                <c:formatCode>0.0</c:formatCode>
                <c:ptCount val="10"/>
                <c:pt idx="0">
                  <c:v>4.5999999999999996</c:v>
                </c:pt>
                <c:pt idx="1">
                  <c:v>4.5999999999999996</c:v>
                </c:pt>
                <c:pt idx="2">
                  <c:v>5.8</c:v>
                </c:pt>
                <c:pt idx="3">
                  <c:v>9.3000000000000007</c:v>
                </c:pt>
                <c:pt idx="4">
                  <c:v>9.6</c:v>
                </c:pt>
                <c:pt idx="5">
                  <c:v>8.9</c:v>
                </c:pt>
                <c:pt idx="6">
                  <c:v>8.1</c:v>
                </c:pt>
                <c:pt idx="7">
                  <c:v>7.4</c:v>
                </c:pt>
                <c:pt idx="8">
                  <c:v>6.1</c:v>
                </c:pt>
                <c:pt idx="9">
                  <c:v>5.3</c:v>
                </c:pt>
              </c:numCache>
            </c:numRef>
          </c:xVal>
          <c:yVal>
            <c:numRef>
              <c:f>'[fredgraph (7).xls]FRED Graph'!$C$13:$C$22</c:f>
              <c:numCache>
                <c:formatCode>0.0</c:formatCode>
                <c:ptCount val="10"/>
                <c:pt idx="0">
                  <c:v>3.22174</c:v>
                </c:pt>
                <c:pt idx="1">
                  <c:v>2.8706399999999999</c:v>
                </c:pt>
                <c:pt idx="2">
                  <c:v>2</c:v>
                </c:pt>
                <c:pt idx="3">
                  <c:v>0.7</c:v>
                </c:pt>
                <c:pt idx="4">
                  <c:v>1.6363300000000001</c:v>
                </c:pt>
                <c:pt idx="5">
                  <c:v>2.1</c:v>
                </c:pt>
                <c:pt idx="6">
                  <c:v>1.9</c:v>
                </c:pt>
                <c:pt idx="7">
                  <c:v>1.6</c:v>
                </c:pt>
                <c:pt idx="8">
                  <c:v>1.6</c:v>
                </c:pt>
                <c:pt idx="9">
                  <c:v>0.9</c:v>
                </c:pt>
              </c:numCache>
            </c:numRef>
          </c:yVal>
          <c:smooth val="0"/>
          <c:extLst>
            <c:ext xmlns:c16="http://schemas.microsoft.com/office/drawing/2014/chart" uri="{C3380CC4-5D6E-409C-BE32-E72D297353CC}">
              <c16:uniqueId val="{0000000A-0B77-4B6C-BADF-1D7854B91726}"/>
            </c:ext>
          </c:extLst>
        </c:ser>
        <c:dLbls>
          <c:showLegendKey val="0"/>
          <c:showVal val="0"/>
          <c:showCatName val="0"/>
          <c:showSerName val="0"/>
          <c:showPercent val="0"/>
          <c:showBubbleSize val="0"/>
        </c:dLbls>
        <c:axId val="168809600"/>
        <c:axId val="168811904"/>
      </c:scatterChart>
      <c:valAx>
        <c:axId val="168809600"/>
        <c:scaling>
          <c:orientation val="minMax"/>
        </c:scaling>
        <c:delete val="0"/>
        <c:axPos val="b"/>
        <c:numFmt formatCode="0.0" sourceLinked="1"/>
        <c:majorTickMark val="out"/>
        <c:minorTickMark val="none"/>
        <c:tickLblPos val="nextTo"/>
        <c:crossAx val="168811904"/>
        <c:crosses val="autoZero"/>
        <c:crossBetween val="midCat"/>
        <c:majorUnit val="1"/>
      </c:valAx>
      <c:valAx>
        <c:axId val="168811904"/>
        <c:scaling>
          <c:orientation val="minMax"/>
          <c:max val="10"/>
        </c:scaling>
        <c:delete val="0"/>
        <c:axPos val="l"/>
        <c:numFmt formatCode="0.0" sourceLinked="1"/>
        <c:majorTickMark val="out"/>
        <c:minorTickMark val="none"/>
        <c:tickLblPos val="nextTo"/>
        <c:crossAx val="168809600"/>
        <c:crosses val="autoZero"/>
        <c:crossBetween val="midCat"/>
        <c:majorUnit val="2"/>
      </c:valAx>
    </c:plotArea>
    <c:plotVisOnly val="1"/>
    <c:dispBlanksAs val="gap"/>
    <c:showDLblsOverMax val="0"/>
  </c:chart>
  <c:txPr>
    <a:bodyPr/>
    <a:lstStyle/>
    <a:p>
      <a:pPr>
        <a:defRPr sz="1600"/>
      </a:pPr>
      <a:endParaRPr lang="zh-TW"/>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BA0846-EC1A-40DB-8F81-96AE9A64BBB3}" type="datetimeFigureOut">
              <a:rPr lang="en-US" smtClean="0"/>
              <a:t>5/31/2021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3CE0DA8-8A21-4DAB-8D09-F8325147C991}" type="slidenum">
              <a:rPr lang="en-US" smtClean="0"/>
              <a:t>‹#›</a:t>
            </a:fld>
            <a:endParaRPr lang="en-US"/>
          </a:p>
        </p:txBody>
      </p:sp>
    </p:spTree>
    <p:extLst>
      <p:ext uri="{BB962C8B-B14F-4D97-AF65-F5344CB8AC3E}">
        <p14:creationId xmlns:p14="http://schemas.microsoft.com/office/powerpoint/2010/main" val="4026689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5/31/2021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791200" cy="4114800"/>
          </a:xfrm>
        </p:spPr>
        <p:txBody>
          <a:bodyPr/>
          <a:lstStyle/>
          <a:p>
            <a:pPr eaLnBrk="1" hangingPunct="1"/>
            <a:endParaRPr lang="en-US" sz="12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1</a:t>
            </a:fld>
            <a:endParaRPr lang="en-US" dirty="0"/>
          </a:p>
        </p:txBody>
      </p:sp>
    </p:spTree>
    <p:extLst>
      <p:ext uri="{BB962C8B-B14F-4D97-AF65-F5344CB8AC3E}">
        <p14:creationId xmlns:p14="http://schemas.microsoft.com/office/powerpoint/2010/main" val="4088678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8A28C84-5432-4A3F-9D9F-A5997CFDCDAC}" type="slidenum">
              <a:rPr lang="en-US" smtClean="0"/>
              <a:pPr eaLnBrk="1" hangingPunct="1"/>
              <a:t>10</a:t>
            </a:fld>
            <a:endParaRPr lang="en-US" smtClean="0"/>
          </a:p>
        </p:txBody>
      </p:sp>
      <p:sp>
        <p:nvSpPr>
          <p:cNvPr id="5120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DEAE373E-25A8-42FC-B217-7BF72FF3897A}" type="slidenum">
              <a:rPr lang="en-US" sz="1200">
                <a:cs typeface="Arial" charset="0"/>
              </a:rPr>
              <a:pPr algn="r" eaLnBrk="1" hangingPunct="1"/>
              <a:t>10</a:t>
            </a:fld>
            <a:endParaRPr lang="en-US" sz="1200">
              <a:cs typeface="Arial" charset="0"/>
            </a:endParaRPr>
          </a:p>
        </p:txBody>
      </p:sp>
      <p:sp>
        <p:nvSpPr>
          <p:cNvPr id="51204" name="Rectangle 2"/>
          <p:cNvSpPr>
            <a:spLocks noGrp="1" noRot="1" noChangeAspect="1" noChangeArrowheads="1" noTextEdit="1"/>
          </p:cNvSpPr>
          <p:nvPr>
            <p:ph type="sldImg"/>
          </p:nvPr>
        </p:nvSpPr>
        <p:spPr>
          <a:xfrm>
            <a:off x="1143000" y="534988"/>
            <a:ext cx="4572000" cy="3429000"/>
          </a:xfrm>
          <a:ln/>
        </p:spPr>
      </p:sp>
      <p:sp>
        <p:nvSpPr>
          <p:cNvPr id="51205"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greater the expansion of the money supply, the faster AD will shift to the right, resulting in a larger increase in prices—i.e., higher inflation.  </a:t>
            </a:r>
          </a:p>
          <a:p>
            <a:pPr eaLnBrk="1" hangingPunct="1"/>
            <a:endParaRPr lang="en-US" dirty="0" smtClean="0"/>
          </a:p>
          <a:p>
            <a:pPr eaLnBrk="1" hangingPunct="1"/>
            <a:r>
              <a:rPr lang="en-US" dirty="0" smtClean="0"/>
              <a:t>But this higher inflation will not produce lower unemployment:  in the long run, unemployment always goes to its natural rate whether inflation is high or low. In the long run, faster money growth only causes faster inflation.  </a:t>
            </a:r>
          </a:p>
        </p:txBody>
      </p:sp>
    </p:spTree>
    <p:extLst>
      <p:ext uri="{BB962C8B-B14F-4D97-AF65-F5344CB8AC3E}">
        <p14:creationId xmlns:p14="http://schemas.microsoft.com/office/powerpoint/2010/main" val="2038856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11</a:t>
            </a:fld>
            <a:endParaRPr lang="en-US"/>
          </a:p>
        </p:txBody>
      </p:sp>
    </p:spTree>
    <p:extLst>
      <p:ext uri="{BB962C8B-B14F-4D97-AF65-F5344CB8AC3E}">
        <p14:creationId xmlns:p14="http://schemas.microsoft.com/office/powerpoint/2010/main" val="1994449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This equation is essentially the equation for aggregate supply introduced in the “aggregate demand and aggregate supply” chapter.  </a:t>
            </a:r>
          </a:p>
          <a:p>
            <a:pPr eaLnBrk="1" hangingPunct="1"/>
            <a:endParaRPr lang="en-US" dirty="0" smtClean="0"/>
          </a:p>
          <a:p>
            <a:pPr eaLnBrk="1" hangingPunct="1"/>
            <a:r>
              <a:rPr lang="en-US" dirty="0" smtClean="0"/>
              <a:t>The coefficient </a:t>
            </a:r>
            <a:r>
              <a:rPr lang="en-US" b="1" i="1" dirty="0" smtClean="0"/>
              <a:t>a</a:t>
            </a:r>
            <a:r>
              <a:rPr lang="en-US" dirty="0" smtClean="0"/>
              <a:t> is a positive number that measures the relationship between unexpected inflation and deviations of unemployment from its natural rate:  A 1% increase in inflation causes the unemployment rate to fall by </a:t>
            </a:r>
            <a:r>
              <a:rPr lang="en-US" b="1" i="1" dirty="0" smtClean="0"/>
              <a:t>a</a:t>
            </a:r>
            <a:r>
              <a:rPr lang="en-US" dirty="0" smtClean="0"/>
              <a:t> (for given values of the natural rate and expected inflation).  </a:t>
            </a:r>
          </a:p>
          <a:p>
            <a:pPr eaLnBrk="1" hangingPunct="1"/>
            <a:endParaRPr lang="en-US" dirty="0" smtClean="0"/>
          </a:p>
          <a:p>
            <a:pPr eaLnBrk="1" hangingPunct="1"/>
            <a:r>
              <a:rPr lang="en-US" dirty="0" smtClean="0"/>
              <a:t>Point out to students that this equation—and its coefficient </a:t>
            </a:r>
            <a:r>
              <a:rPr lang="en-US" b="1" i="1" dirty="0" smtClean="0"/>
              <a:t>a</a:t>
            </a:r>
            <a:r>
              <a:rPr lang="en-US" dirty="0" smtClean="0"/>
              <a:t>—are very similar to the equation for the aggregate supply curve in the chapter “Aggregate Demand and Aggregate Supply.”  </a:t>
            </a:r>
          </a:p>
          <a:p>
            <a:pPr eaLnBrk="1" hangingPunct="1"/>
            <a:endParaRPr lang="en-US" dirty="0" smtClean="0"/>
          </a:p>
          <a:p>
            <a:pPr eaLnBrk="1" hangingPunct="1"/>
            <a:r>
              <a:rPr lang="en-US" dirty="0" smtClean="0"/>
              <a:t>If the Fed wants to reduce unemployment below the natural rate, it has to surprise people with higher-than-anticipated inflation.  The result will be lower unemployment—but only until people adjust their expectations to the new reality of higher inflation.  </a:t>
            </a:r>
          </a:p>
          <a:p>
            <a:pPr eaLnBrk="1" hangingPunct="1"/>
            <a:endParaRPr lang="en-US" dirty="0" smtClean="0"/>
          </a:p>
          <a:p>
            <a:pPr eaLnBrk="1" hangingPunct="1"/>
            <a:r>
              <a:rPr lang="en-US" dirty="0" smtClean="0"/>
              <a:t>Eventually, expectations catch up with reality—i.e., people see that inflation is higher than they’d expected, so they adjust their expectations upward.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12</a:t>
            </a:fld>
            <a:endParaRPr lang="en-US"/>
          </a:p>
        </p:txBody>
      </p:sp>
    </p:spTree>
    <p:extLst>
      <p:ext uri="{BB962C8B-B14F-4D97-AF65-F5344CB8AC3E}">
        <p14:creationId xmlns:p14="http://schemas.microsoft.com/office/powerpoint/2010/main" val="573599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0748D7F-DAB6-4402-B2F7-8D7504F3F2B3}" type="slidenum">
              <a:rPr lang="en-US" smtClean="0"/>
              <a:pPr eaLnBrk="1" hangingPunct="1"/>
              <a:t>13</a:t>
            </a:fld>
            <a:endParaRPr lang="en-US" smtClean="0"/>
          </a:p>
        </p:txBody>
      </p:sp>
      <p:sp>
        <p:nvSpPr>
          <p:cNvPr id="5427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72EB2C7E-E9AF-42FD-A4BE-F97087C4EA35}" type="slidenum">
              <a:rPr lang="en-US" sz="1200">
                <a:cs typeface="Arial" charset="0"/>
              </a:rPr>
              <a:pPr algn="r" eaLnBrk="1" hangingPunct="1"/>
              <a:t>13</a:t>
            </a:fld>
            <a:endParaRPr lang="en-US" sz="1200">
              <a:cs typeface="Arial" charset="0"/>
            </a:endParaRPr>
          </a:p>
        </p:txBody>
      </p:sp>
      <p:sp>
        <p:nvSpPr>
          <p:cNvPr id="54276" name="Rectangle 2"/>
          <p:cNvSpPr>
            <a:spLocks noGrp="1" noRot="1" noChangeAspect="1" noChangeArrowheads="1" noTextEdit="1"/>
          </p:cNvSpPr>
          <p:nvPr>
            <p:ph type="sldImg"/>
          </p:nvPr>
        </p:nvSpPr>
        <p:spPr>
          <a:xfrm>
            <a:off x="1143000" y="534988"/>
            <a:ext cx="4572000" cy="3429000"/>
          </a:xfrm>
          <a:ln/>
        </p:spPr>
      </p:sp>
      <p:sp>
        <p:nvSpPr>
          <p:cNvPr id="54277"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people adjust their inflation expectations upward, then the PC shifts up:  each value of the u-rate is associated with a higher inflation rate.  </a:t>
            </a:r>
          </a:p>
          <a:p>
            <a:pPr eaLnBrk="1" hangingPunct="1"/>
            <a:endParaRPr lang="en-US" smtClean="0"/>
          </a:p>
          <a:p>
            <a:pPr eaLnBrk="1" hangingPunct="1"/>
            <a:r>
              <a:rPr lang="en-US" smtClean="0"/>
              <a:t>Of course, we can extrapolate this:  Suppose the Fed wants to PERMANENTLY keep unemployment at 4%.  It must continually raise inflation above expectations.  Expectations will keep adjusting upward, so the Fed will have to keep raising the inflation rate faster than expectations are adjusting.  Inflation spirals upward as a result of the attempt to keep unemployment at 4%.  </a:t>
            </a:r>
          </a:p>
          <a:p>
            <a:pPr eaLnBrk="1" hangingPunct="1"/>
            <a:endParaRPr lang="en-US" smtClean="0"/>
          </a:p>
          <a:p>
            <a:pPr eaLnBrk="1" hangingPunct="1"/>
            <a:r>
              <a:rPr lang="en-US" smtClean="0"/>
              <a:t>Before long, people will come to expect not only higher inflation but ever-increasing inflation, and they will factor this into their contracts.  It will be extremely difficult for the Fed to continue this game.  </a:t>
            </a:r>
          </a:p>
          <a:p>
            <a:pPr eaLnBrk="1" hangingPunct="1"/>
            <a:endParaRPr lang="en-US" smtClean="0"/>
          </a:p>
          <a:p>
            <a:pPr eaLnBrk="1" hangingPunct="1"/>
            <a:r>
              <a:rPr lang="en-US" smtClean="0"/>
              <a:t>Ultimately, unemployment has to return to the natural rate, yet the economy will end up with something approaching hyperinflation and the costs it imposes on society. </a:t>
            </a:r>
          </a:p>
          <a:p>
            <a:pPr eaLnBrk="1" hangingPunct="1"/>
            <a:endParaRPr lang="en-US" smtClean="0"/>
          </a:p>
        </p:txBody>
      </p:sp>
    </p:spTree>
    <p:extLst>
      <p:ext uri="{BB962C8B-B14F-4D97-AF65-F5344CB8AC3E}">
        <p14:creationId xmlns:p14="http://schemas.microsoft.com/office/powerpoint/2010/main" val="2730551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smtClean="0"/>
              <a:t>For many students, working a concrete numerical example helps make the concepts clearer. This exercise leads students to see for themselves how the Phillips curve shifts in response to changes in expected inflation and the natural rate of unemployment.  </a:t>
            </a:r>
          </a:p>
          <a:p>
            <a:pPr eaLnBrk="1" hangingPunct="1"/>
            <a:endParaRPr lang="en-US" sz="1200" dirty="0" smtClean="0"/>
          </a:p>
          <a:p>
            <a:pPr eaLnBrk="1" hangingPunct="1"/>
            <a:r>
              <a:rPr lang="en-US" sz="1200" dirty="0" smtClean="0"/>
              <a:t>If you would like to get through the chapter more quickly, you can delete Part D of the question from this slide (and the corresponding parts of the answers on the next slide).</a:t>
            </a:r>
          </a:p>
        </p:txBody>
      </p:sp>
      <p:sp>
        <p:nvSpPr>
          <p:cNvPr id="4" name="Slide Number Placeholder 3"/>
          <p:cNvSpPr>
            <a:spLocks noGrp="1"/>
          </p:cNvSpPr>
          <p:nvPr>
            <p:ph type="sldNum" sz="quarter" idx="10"/>
          </p:nvPr>
        </p:nvSpPr>
        <p:spPr/>
        <p:txBody>
          <a:bodyPr/>
          <a:lstStyle/>
          <a:p>
            <a:fld id="{2CAF6792-DBE1-4461-97FA-F85A7B48814E}" type="slidenum">
              <a:rPr lang="en-US" smtClean="0"/>
              <a:t>14</a:t>
            </a:fld>
            <a:endParaRPr lang="en-US"/>
          </a:p>
        </p:txBody>
      </p:sp>
    </p:spTree>
    <p:extLst>
      <p:ext uri="{BB962C8B-B14F-4D97-AF65-F5344CB8AC3E}">
        <p14:creationId xmlns:p14="http://schemas.microsoft.com/office/powerpoint/2010/main" val="3799912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smtClean="0"/>
              <a:t>The subscript in each curve’s label refers to the corresponding part of the question.  For example, the answer to part C is the downward-sloping dark red curve labeled </a:t>
            </a:r>
            <a:r>
              <a:rPr lang="en-US" sz="1200" i="1" dirty="0" smtClean="0"/>
              <a:t>PC</a:t>
            </a:r>
            <a:r>
              <a:rPr lang="en-US" sz="1200" baseline="-25000" dirty="0" smtClean="0"/>
              <a:t>C</a:t>
            </a:r>
            <a:r>
              <a:rPr lang="en-US" sz="1200" dirty="0" smtClean="0"/>
              <a:t>.  </a:t>
            </a:r>
          </a:p>
          <a:p>
            <a:pPr eaLnBrk="1" hangingPunct="1"/>
            <a:endParaRPr lang="en-US" sz="1200" dirty="0" smtClean="0"/>
          </a:p>
          <a:p>
            <a:pPr eaLnBrk="1" hangingPunct="1"/>
            <a:r>
              <a:rPr lang="en-US" sz="1200" dirty="0" smtClean="0"/>
              <a:t>Parts A and B comprise a benchmark, an initial set of LR and SR Phillips curves, against which we will compare </a:t>
            </a:r>
          </a:p>
          <a:p>
            <a:pPr eaLnBrk="1" hangingPunct="1"/>
            <a:endParaRPr lang="en-US" sz="1200" dirty="0" smtClean="0"/>
          </a:p>
          <a:p>
            <a:pPr eaLnBrk="1" hangingPunct="1"/>
            <a:r>
              <a:rPr lang="en-US" sz="1200" dirty="0" smtClean="0"/>
              <a:t>- the effects of an increase in expected inflation (Part C)</a:t>
            </a:r>
          </a:p>
          <a:p>
            <a:pPr eaLnBrk="1" hangingPunct="1"/>
            <a:endParaRPr lang="en-US" sz="1200" dirty="0" smtClean="0"/>
          </a:p>
          <a:p>
            <a:pPr marL="171450" indent="-171450" eaLnBrk="1" hangingPunct="1">
              <a:buFontTx/>
              <a:buChar char="-"/>
            </a:pPr>
            <a:r>
              <a:rPr lang="en-US" sz="1200" dirty="0" smtClean="0"/>
              <a:t>the effects of a fall in the natural rate (Part D)</a:t>
            </a:r>
          </a:p>
          <a:p>
            <a:pPr eaLnBrk="1" hangingPunct="1"/>
            <a:endParaRPr lang="en-US" sz="12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15</a:t>
            </a:fld>
            <a:endParaRPr lang="en-US"/>
          </a:p>
        </p:txBody>
      </p:sp>
    </p:spTree>
    <p:extLst>
      <p:ext uri="{BB962C8B-B14F-4D97-AF65-F5344CB8AC3E}">
        <p14:creationId xmlns:p14="http://schemas.microsoft.com/office/powerpoint/2010/main" val="3799912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A9A774B-7324-436A-9DFD-D5C4663E5F6F}" type="slidenum">
              <a:rPr lang="en-US" smtClean="0"/>
              <a:pPr eaLnBrk="1" hangingPunct="1"/>
              <a:t>16</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This chart adds a few additional years of data to the previous data chart.  </a:t>
            </a:r>
          </a:p>
          <a:p>
            <a:pPr eaLnBrk="1" hangingPunct="1"/>
            <a:endParaRPr lang="en-US" smtClean="0"/>
          </a:p>
          <a:p>
            <a:pPr eaLnBrk="1" hangingPunct="1"/>
            <a:r>
              <a:rPr lang="en-US" smtClean="0"/>
              <a:t>From 1969 to 1973, inflation and unemployment BOTH INCREASE.  People were adjusting their expectations of inflation upward, causing the Phillips curve to shift upward.  </a:t>
            </a:r>
          </a:p>
          <a:p>
            <a:pPr eaLnBrk="1" hangingPunct="1"/>
            <a:endParaRPr lang="en-US" smtClean="0"/>
          </a:p>
          <a:p>
            <a:pPr eaLnBrk="1" hangingPunct="1"/>
            <a:r>
              <a:rPr lang="en-US" smtClean="0"/>
              <a:t>This is consistent with Friedman and Phelps’ work, which was looking increasingly convincing to economists and others.</a:t>
            </a:r>
          </a:p>
        </p:txBody>
      </p:sp>
    </p:spTree>
    <p:extLst>
      <p:ext uri="{BB962C8B-B14F-4D97-AF65-F5344CB8AC3E}">
        <p14:creationId xmlns:p14="http://schemas.microsoft.com/office/powerpoint/2010/main" val="4462869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17</a:t>
            </a:fld>
            <a:endParaRPr lang="en-US"/>
          </a:p>
        </p:txBody>
      </p:sp>
    </p:spTree>
    <p:extLst>
      <p:ext uri="{BB962C8B-B14F-4D97-AF65-F5344CB8AC3E}">
        <p14:creationId xmlns:p14="http://schemas.microsoft.com/office/powerpoint/2010/main" val="37676242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EE9713D-25C3-48A4-85E1-CDE3DFF195D0}" type="slidenum">
              <a:rPr lang="en-US" smtClean="0"/>
              <a:pPr eaLnBrk="1" hangingPunct="1"/>
              <a:t>18</a:t>
            </a:fld>
            <a:endParaRPr lang="en-US" smtClean="0"/>
          </a:p>
        </p:txBody>
      </p:sp>
      <p:sp>
        <p:nvSpPr>
          <p:cNvPr id="5939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494030B7-DBFB-4860-ACF5-1AD53BD620B8}" type="slidenum">
              <a:rPr lang="en-US" sz="1200">
                <a:cs typeface="Arial" charset="0"/>
              </a:rPr>
              <a:pPr algn="r" eaLnBrk="1" hangingPunct="1"/>
              <a:t>18</a:t>
            </a:fld>
            <a:endParaRPr lang="en-US" sz="1200">
              <a:cs typeface="Arial" charset="0"/>
            </a:endParaRPr>
          </a:p>
        </p:txBody>
      </p:sp>
      <p:sp>
        <p:nvSpPr>
          <p:cNvPr id="59396" name="Rectangle 2"/>
          <p:cNvSpPr>
            <a:spLocks noGrp="1" noRot="1" noChangeAspect="1" noChangeArrowheads="1" noTextEdit="1"/>
          </p:cNvSpPr>
          <p:nvPr>
            <p:ph type="sldImg"/>
          </p:nvPr>
        </p:nvSpPr>
        <p:spPr>
          <a:xfrm>
            <a:off x="1143000" y="534988"/>
            <a:ext cx="4572000" cy="3429000"/>
          </a:xfrm>
          <a:ln/>
        </p:spPr>
      </p:sp>
      <p:sp>
        <p:nvSpPr>
          <p:cNvPr id="59397"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chapter “Aggregate Demand and Aggregate Supply,” students learned that adverse supply shocks—like oil price increases—shift the SRAS curve to the left, causing “stagflation” (falling output and rising prices).  </a:t>
            </a:r>
          </a:p>
          <a:p>
            <a:pPr eaLnBrk="1" hangingPunct="1"/>
            <a:endParaRPr lang="en-US" dirty="0" smtClean="0"/>
          </a:p>
          <a:p>
            <a:pPr eaLnBrk="1" hangingPunct="1"/>
            <a:r>
              <a:rPr lang="en-US" dirty="0" smtClean="0"/>
              <a:t>We see here that adverse supply shocks also shift the short-run Phillips curve to the right and worsen the tradeoff between inflation and unemployment.  </a:t>
            </a:r>
          </a:p>
        </p:txBody>
      </p:sp>
    </p:spTree>
    <p:extLst>
      <p:ext uri="{BB962C8B-B14F-4D97-AF65-F5344CB8AC3E}">
        <p14:creationId xmlns:p14="http://schemas.microsoft.com/office/powerpoint/2010/main" val="2760780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B504656-DB87-4A7C-B370-ABB2BCFBE79A}" type="slidenum">
              <a:rPr lang="en-US" smtClean="0"/>
              <a:pPr eaLnBrk="1" hangingPunct="1"/>
              <a:t>19</a:t>
            </a:fld>
            <a:endParaRPr lang="en-US" smtClean="0"/>
          </a:p>
        </p:txBody>
      </p:sp>
      <p:sp>
        <p:nvSpPr>
          <p:cNvPr id="6041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D930BC76-C452-4DD1-9C98-2205845EB423}" type="slidenum">
              <a:rPr lang="en-US" sz="1200">
                <a:cs typeface="Arial" charset="0"/>
              </a:rPr>
              <a:pPr algn="r" eaLnBrk="1" hangingPunct="1"/>
              <a:t>19</a:t>
            </a:fld>
            <a:endParaRPr lang="en-US" sz="1200">
              <a:cs typeface="Arial" charset="0"/>
            </a:endParaRPr>
          </a:p>
        </p:txBody>
      </p:sp>
      <p:sp>
        <p:nvSpPr>
          <p:cNvPr id="60420" name="Rectangle 2"/>
          <p:cNvSpPr>
            <a:spLocks noGrp="1" noRot="1" noChangeAspect="1" noChangeArrowheads="1" noTextEdit="1"/>
          </p:cNvSpPr>
          <p:nvPr>
            <p:ph type="sldImg"/>
          </p:nvPr>
        </p:nvSpPr>
        <p:spPr>
          <a:xfrm>
            <a:off x="1143000" y="534988"/>
            <a:ext cx="4572000" cy="3429000"/>
          </a:xfrm>
          <a:ln/>
        </p:spPr>
      </p:sp>
      <p:sp>
        <p:nvSpPr>
          <p:cNvPr id="60421"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Data – the spot oil price of West Texas Intermediate</a:t>
            </a:r>
          </a:p>
          <a:p>
            <a:pPr eaLnBrk="1" hangingPunct="1"/>
            <a:endParaRPr lang="en-US" smtClean="0"/>
          </a:p>
          <a:p>
            <a:pPr eaLnBrk="1" hangingPunct="1"/>
            <a:r>
              <a:rPr lang="en-US" smtClean="0"/>
              <a:t>Original source:  Dow Jones &amp; Company</a:t>
            </a:r>
          </a:p>
          <a:p>
            <a:pPr eaLnBrk="1" hangingPunct="1"/>
            <a:endParaRPr lang="en-US" smtClean="0"/>
          </a:p>
          <a:p>
            <a:pPr eaLnBrk="1" hangingPunct="1"/>
            <a:r>
              <a:rPr lang="en-US" smtClean="0"/>
              <a:t>Where I found this data:    http://research.stlouisfed.org/fred2/</a:t>
            </a:r>
          </a:p>
          <a:p>
            <a:pPr eaLnBrk="1" hangingPunct="1"/>
            <a:endParaRPr lang="en-US" smtClean="0"/>
          </a:p>
        </p:txBody>
      </p:sp>
    </p:spTree>
    <p:extLst>
      <p:ext uri="{BB962C8B-B14F-4D97-AF65-F5344CB8AC3E}">
        <p14:creationId xmlns:p14="http://schemas.microsoft.com/office/powerpoint/2010/main" val="3858863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a:t>
            </a:fld>
            <a:endParaRPr lang="en-US" dirty="0"/>
          </a:p>
        </p:txBody>
      </p:sp>
    </p:spTree>
    <p:extLst>
      <p:ext uri="{BB962C8B-B14F-4D97-AF65-F5344CB8AC3E}">
        <p14:creationId xmlns:p14="http://schemas.microsoft.com/office/powerpoint/2010/main" val="1362360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6BB79BB-886A-4AA5-9C3F-799B31E7D0E8}" type="slidenum">
              <a:rPr lang="en-US" smtClean="0"/>
              <a:pPr eaLnBrk="1" hangingPunct="1"/>
              <a:t>20</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From 1973–75, inflation and unemployment both rise sharply, reflecting the upward shifts of the PC in response to the first supply shock and the Fed’s accommodating monetary policy.  </a:t>
            </a:r>
          </a:p>
          <a:p>
            <a:pPr eaLnBrk="1" hangingPunct="1"/>
            <a:endParaRPr lang="en-US" dirty="0" smtClean="0"/>
          </a:p>
          <a:p>
            <a:pPr eaLnBrk="1" hangingPunct="1"/>
            <a:r>
              <a:rPr lang="en-US" dirty="0" smtClean="0"/>
              <a:t>During the mid-1970s, oil prices were relatively stable for a couple years, and the economy began its self-correction process with SRAS shifting down.  On the graph on this slide, we see inflation coming down in 1976 and unemployment falling slightly as the economy starts to come out of the recession.  </a:t>
            </a:r>
          </a:p>
          <a:p>
            <a:pPr eaLnBrk="1" hangingPunct="1"/>
            <a:endParaRPr lang="en-US" dirty="0" smtClean="0"/>
          </a:p>
          <a:p>
            <a:pPr eaLnBrk="1" hangingPunct="1"/>
            <a:r>
              <a:rPr lang="en-US" dirty="0" smtClean="0"/>
              <a:t>From 1976–79, it appears that policy was being used to push the economy up its new, higher Phillips curve to a point with lower unemployment but higher inflation.  </a:t>
            </a:r>
          </a:p>
          <a:p>
            <a:pPr eaLnBrk="1" hangingPunct="1"/>
            <a:endParaRPr lang="en-US" dirty="0" smtClean="0"/>
          </a:p>
          <a:p>
            <a:pPr eaLnBrk="1" hangingPunct="1"/>
            <a:r>
              <a:rPr lang="en-US" dirty="0" smtClean="0"/>
              <a:t>In 1979, the revolution in Iran and renewed OPEC activity led to a second huge spike in oil prices, which further worsened the unemployment-inflation tradeoff.  From 1979 to 1981, the graph shows both unemployment and inflation rising.</a:t>
            </a:r>
          </a:p>
        </p:txBody>
      </p:sp>
    </p:spTree>
    <p:extLst>
      <p:ext uri="{BB962C8B-B14F-4D97-AF65-F5344CB8AC3E}">
        <p14:creationId xmlns:p14="http://schemas.microsoft.com/office/powerpoint/2010/main" val="41706091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23</a:t>
            </a:fld>
            <a:endParaRPr lang="en-US"/>
          </a:p>
        </p:txBody>
      </p:sp>
    </p:spTree>
    <p:extLst>
      <p:ext uri="{BB962C8B-B14F-4D97-AF65-F5344CB8AC3E}">
        <p14:creationId xmlns:p14="http://schemas.microsoft.com/office/powerpoint/2010/main" val="36557072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9FE40CC-11BA-469C-8B6C-8A32DE7DDEFA}" type="slidenum">
              <a:rPr lang="en-US" smtClean="0"/>
              <a:pPr eaLnBrk="1" hangingPunct="1"/>
              <a:t>24</a:t>
            </a:fld>
            <a:endParaRPr lang="en-US" smtClean="0"/>
          </a:p>
        </p:txBody>
      </p:sp>
      <p:sp>
        <p:nvSpPr>
          <p:cNvPr id="6349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3ECA0868-6614-41EB-A4EE-6BC1CEF1B36B}" type="slidenum">
              <a:rPr lang="en-US" sz="1200">
                <a:cs typeface="Arial" charset="0"/>
              </a:rPr>
              <a:pPr algn="r" eaLnBrk="1" hangingPunct="1"/>
              <a:t>24</a:t>
            </a:fld>
            <a:endParaRPr lang="en-US" sz="1200">
              <a:cs typeface="Arial" charset="0"/>
            </a:endParaRPr>
          </a:p>
        </p:txBody>
      </p:sp>
      <p:sp>
        <p:nvSpPr>
          <p:cNvPr id="63492" name="Rectangle 2"/>
          <p:cNvSpPr>
            <a:spLocks noGrp="1" noRot="1" noChangeAspect="1" noChangeArrowheads="1" noTextEdit="1"/>
          </p:cNvSpPr>
          <p:nvPr>
            <p:ph type="sldImg"/>
          </p:nvPr>
        </p:nvSpPr>
        <p:spPr>
          <a:xfrm>
            <a:off x="1143000" y="534988"/>
            <a:ext cx="4572000" cy="3429000"/>
          </a:xfrm>
          <a:ln/>
        </p:spPr>
      </p:sp>
      <p:sp>
        <p:nvSpPr>
          <p:cNvPr id="63493"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0489753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Disinflation requires enduring a period of high unemployment and low output.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25</a:t>
            </a:fld>
            <a:endParaRPr lang="en-US"/>
          </a:p>
        </p:txBody>
      </p:sp>
    </p:spTree>
    <p:extLst>
      <p:ext uri="{BB962C8B-B14F-4D97-AF65-F5344CB8AC3E}">
        <p14:creationId xmlns:p14="http://schemas.microsoft.com/office/powerpoint/2010/main" val="16552705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26</a:t>
            </a:fld>
            <a:endParaRPr lang="en-US"/>
          </a:p>
        </p:txBody>
      </p:sp>
    </p:spTree>
    <p:extLst>
      <p:ext uri="{BB962C8B-B14F-4D97-AF65-F5344CB8AC3E}">
        <p14:creationId xmlns:p14="http://schemas.microsoft.com/office/powerpoint/2010/main" val="2162188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27</a:t>
            </a:fld>
            <a:endParaRPr lang="en-US"/>
          </a:p>
        </p:txBody>
      </p:sp>
    </p:spTree>
    <p:extLst>
      <p:ext uri="{BB962C8B-B14F-4D97-AF65-F5344CB8AC3E}">
        <p14:creationId xmlns:p14="http://schemas.microsoft.com/office/powerpoint/2010/main" val="2736567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By the end of the 1970s, the Phillips curve had shifted far to the right, substantially worsening the Fed’s short-run tradeoff between inflation and unemployment.  </a:t>
            </a:r>
          </a:p>
          <a:p>
            <a:pPr eaLnBrk="1" hangingPunct="1"/>
            <a:endParaRPr lang="en-US" dirty="0" smtClean="0"/>
          </a:p>
          <a:p>
            <a:pPr eaLnBrk="1" hangingPunct="1"/>
            <a:r>
              <a:rPr lang="en-US" dirty="0" smtClean="0"/>
              <a:t>Volcker knew that monetary policy had to change.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28</a:t>
            </a:fld>
            <a:endParaRPr lang="en-US"/>
          </a:p>
        </p:txBody>
      </p:sp>
    </p:spTree>
    <p:extLst>
      <p:ext uri="{BB962C8B-B14F-4D97-AF65-F5344CB8AC3E}">
        <p14:creationId xmlns:p14="http://schemas.microsoft.com/office/powerpoint/2010/main" val="28477221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E21FA49-5D5F-417E-8AB8-4EFCB5DEE925}" type="slidenum">
              <a:rPr lang="en-US" smtClean="0"/>
              <a:pPr eaLnBrk="1" hangingPunct="1"/>
              <a:t>29</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Volcker succeeded in bringing inflation down but at the cost of the deepest recession since the Great Depression.  </a:t>
            </a:r>
          </a:p>
          <a:p>
            <a:pPr eaLnBrk="1" hangingPunct="1"/>
            <a:endParaRPr lang="en-US" dirty="0" smtClean="0"/>
          </a:p>
          <a:p>
            <a:pPr eaLnBrk="1" hangingPunct="1"/>
            <a:r>
              <a:rPr lang="en-US" dirty="0" smtClean="0"/>
              <a:t>Imagine a downward-sloping line going through the points from 1980 to 1982 or 1983.  This imaginary line is the short-run Phillips curve at its highest level.  The Fed pursued a policy that took the economy on a path very similar to that shown in the diagram a few slides back on a slide entitled “Disinflationary Monetary Policy.”</a:t>
            </a:r>
          </a:p>
        </p:txBody>
      </p:sp>
    </p:spTree>
    <p:extLst>
      <p:ext uri="{BB962C8B-B14F-4D97-AF65-F5344CB8AC3E}">
        <p14:creationId xmlns:p14="http://schemas.microsoft.com/office/powerpoint/2010/main" val="17498454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30</a:t>
            </a:fld>
            <a:endParaRPr lang="en-US"/>
          </a:p>
        </p:txBody>
      </p:sp>
    </p:spTree>
    <p:extLst>
      <p:ext uri="{BB962C8B-B14F-4D97-AF65-F5344CB8AC3E}">
        <p14:creationId xmlns:p14="http://schemas.microsoft.com/office/powerpoint/2010/main" val="32165001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004FCF2-7BF3-4DF9-947B-FFDFFF4544B7}" type="slidenum">
              <a:rPr lang="en-US" smtClean="0"/>
              <a:pPr eaLnBrk="1" hangingPunct="1"/>
              <a:t>31</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this period, inflation and unemployment were lower and less variable than previous periods.  </a:t>
            </a:r>
          </a:p>
          <a:p>
            <a:pPr eaLnBrk="1" hangingPunct="1"/>
            <a:endParaRPr lang="en-US" dirty="0" smtClean="0"/>
          </a:p>
          <a:p>
            <a:pPr eaLnBrk="1" hangingPunct="1"/>
            <a:r>
              <a:rPr lang="en-US" dirty="0" smtClean="0"/>
              <a:t>A few highlights:</a:t>
            </a:r>
          </a:p>
          <a:p>
            <a:pPr eaLnBrk="1" hangingPunct="1"/>
            <a:endParaRPr lang="en-US" dirty="0" smtClean="0"/>
          </a:p>
          <a:p>
            <a:pPr eaLnBrk="1" hangingPunct="1"/>
            <a:r>
              <a:rPr lang="en-US" dirty="0" smtClean="0"/>
              <a:t>1990–92:  Rising unemployment that resulted from the first recession of this period.  </a:t>
            </a:r>
          </a:p>
          <a:p>
            <a:pPr eaLnBrk="1" hangingPunct="1"/>
            <a:endParaRPr lang="en-US" dirty="0" smtClean="0"/>
          </a:p>
          <a:p>
            <a:pPr eaLnBrk="1" hangingPunct="1"/>
            <a:r>
              <a:rPr lang="en-US" dirty="0" smtClean="0"/>
              <a:t>1992–98:  Unemployment falls without a corresponding increase in inflation; in fact, inflation edged lower.  </a:t>
            </a:r>
          </a:p>
          <a:p>
            <a:pPr eaLnBrk="1" hangingPunct="1"/>
            <a:endParaRPr lang="en-US" dirty="0" smtClean="0"/>
          </a:p>
          <a:p>
            <a:pPr eaLnBrk="1" hangingPunct="1"/>
            <a:r>
              <a:rPr lang="en-US" dirty="0" smtClean="0"/>
              <a:t>1998–2000:  Small increase in inflation while unemployment continues its downward march. </a:t>
            </a:r>
          </a:p>
          <a:p>
            <a:pPr eaLnBrk="1" hangingPunct="1"/>
            <a:endParaRPr lang="en-US" dirty="0" smtClean="0"/>
          </a:p>
          <a:p>
            <a:pPr eaLnBrk="1" hangingPunct="1"/>
            <a:r>
              <a:rPr lang="en-US" dirty="0" smtClean="0"/>
              <a:t>2001–2003:  Rising unemployment following the second recession of this period</a:t>
            </a:r>
          </a:p>
          <a:p>
            <a:pPr eaLnBrk="1" hangingPunct="1"/>
            <a:endParaRPr lang="en-US" dirty="0" smtClean="0"/>
          </a:p>
          <a:p>
            <a:pPr eaLnBrk="1" hangingPunct="1"/>
            <a:r>
              <a:rPr lang="en-US" dirty="0" smtClean="0"/>
              <a:t>2003–2006:  Expansionary fiscal and monetary policy reduce unemployment, at a cost of slightly higher inflation.  </a:t>
            </a:r>
          </a:p>
        </p:txBody>
      </p:sp>
    </p:spTree>
    <p:extLst>
      <p:ext uri="{BB962C8B-B14F-4D97-AF65-F5344CB8AC3E}">
        <p14:creationId xmlns:p14="http://schemas.microsoft.com/office/powerpoint/2010/main" val="2101523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statement is one of the Ten Principles in Chapter 1.</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a:t>
            </a:fld>
            <a:endParaRPr lang="en-US"/>
          </a:p>
        </p:txBody>
      </p:sp>
    </p:spTree>
    <p:extLst>
      <p:ext uri="{BB962C8B-B14F-4D97-AF65-F5344CB8AC3E}">
        <p14:creationId xmlns:p14="http://schemas.microsoft.com/office/powerpoint/2010/main" val="22121609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Ben Bernanke, Chair of FOMC, Feb 2006 – Jan 2014.</a:t>
            </a:r>
          </a:p>
          <a:p>
            <a:r>
              <a:rPr lang="en-US" dirty="0" smtClean="0"/>
              <a:t>1995-2006: booming housing market: average U.S. house prices more than doubled</a:t>
            </a:r>
          </a:p>
          <a:p>
            <a:r>
              <a:rPr lang="en-US" dirty="0" smtClean="0"/>
              <a:t>2006 – 2009: House prices fell by about one third (Declines in household wealth, Financial institutions – difficulties)</a:t>
            </a:r>
          </a:p>
          <a:p>
            <a:r>
              <a:rPr lang="en-US" dirty="0" smtClean="0"/>
              <a:t>2007 to 2010, decline in AD </a:t>
            </a:r>
          </a:p>
          <a:p>
            <a:r>
              <a:rPr lang="en-US" dirty="0" smtClean="0"/>
              <a:t>Raised unemployment (from below 5% to 10%)</a:t>
            </a:r>
          </a:p>
          <a:p>
            <a:r>
              <a:rPr lang="en-US" dirty="0" smtClean="0"/>
              <a:t>Reduced the rate of inflation (from 3 to 1%)</a:t>
            </a:r>
          </a:p>
          <a:p>
            <a:r>
              <a:rPr lang="en-US" dirty="0" smtClean="0"/>
              <a:t>2010 to 2015, slow recovery</a:t>
            </a:r>
          </a:p>
          <a:p>
            <a:pPr marL="171450" indent="-171450">
              <a:buFont typeface="Arial" panose="020B0604020202020204" pitchFamily="34" charset="0"/>
              <a:buChar char="•"/>
            </a:pPr>
            <a:r>
              <a:rPr lang="en-US" dirty="0" smtClean="0"/>
              <a:t>Unemployment fell back to about 5% </a:t>
            </a:r>
          </a:p>
          <a:p>
            <a:pPr marL="171450" indent="-171450">
              <a:buFont typeface="Arial" panose="020B0604020202020204" pitchFamily="34" charset="0"/>
              <a:buChar char="•"/>
            </a:pPr>
            <a:r>
              <a:rPr lang="en-US" dirty="0" smtClean="0"/>
              <a:t>Rate of inflation remained between 1 and 2%</a:t>
            </a:r>
          </a:p>
          <a:p>
            <a:r>
              <a:rPr lang="en-US" dirty="0" smtClean="0"/>
              <a:t>The very low inflation of 2009 and 2010 did not reduced expected inflation</a:t>
            </a:r>
          </a:p>
          <a:p>
            <a:pPr marL="171450" indent="-171450">
              <a:buFont typeface="Arial" panose="020B0604020202020204" pitchFamily="34" charset="0"/>
              <a:buChar char="•"/>
            </a:pPr>
            <a:r>
              <a:rPr lang="en-US" dirty="0" smtClean="0"/>
              <a:t>Expected inflation: steady at about 2%</a:t>
            </a:r>
          </a:p>
          <a:p>
            <a:pPr marL="171450" indent="-171450">
              <a:buFont typeface="Arial" panose="020B0604020202020204" pitchFamily="34" charset="0"/>
              <a:buChar char="•"/>
            </a:pPr>
            <a:r>
              <a:rPr lang="en-US" dirty="0" smtClean="0"/>
              <a:t>Short-run Phillips curve relatively stable</a:t>
            </a:r>
          </a:p>
          <a:p>
            <a:pPr marL="171450" indent="-171450">
              <a:buFont typeface="Arial" panose="020B0604020202020204" pitchFamily="34" charset="0"/>
              <a:buChar char="•"/>
            </a:pPr>
            <a:r>
              <a:rPr lang="en-US" dirty="0" smtClean="0"/>
              <a:t>The Fed, past 20 years - a lot of credibility in its commitment to keep inflation at 2%</a:t>
            </a:r>
          </a:p>
          <a:p>
            <a:pPr marL="171450" indent="-171450">
              <a:buFont typeface="Arial" panose="020B0604020202020204" pitchFamily="34" charset="0"/>
              <a:buChar char="•"/>
            </a:pPr>
            <a:r>
              <a:rPr lang="en-US" dirty="0" smtClean="0"/>
              <a:t>Expected inflation and the position of the short-run Phillips curve reacted less to the dramatic short-run events</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35</a:t>
            </a:fld>
            <a:endParaRPr lang="en-US"/>
          </a:p>
        </p:txBody>
      </p:sp>
    </p:spTree>
    <p:extLst>
      <p:ext uri="{BB962C8B-B14F-4D97-AF65-F5344CB8AC3E}">
        <p14:creationId xmlns:p14="http://schemas.microsoft.com/office/powerpoint/2010/main" val="8410609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effect, the financial crisis moved the U.S. down along its Phillips curve</a:t>
            </a:r>
            <a:r>
              <a:rPr lang="en-US" baseline="0" dirty="0" smtClean="0"/>
              <a:t>; the recovery moved the U.S. back up it. </a:t>
            </a:r>
            <a:endParaRPr lang="en-US" dirty="0" smtClean="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36</a:t>
            </a:fld>
            <a:endParaRPr lang="en-US"/>
          </a:p>
        </p:txBody>
      </p:sp>
    </p:spTree>
    <p:extLst>
      <p:ext uri="{BB962C8B-B14F-4D97-AF65-F5344CB8AC3E}">
        <p14:creationId xmlns:p14="http://schemas.microsoft.com/office/powerpoint/2010/main" val="2826942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theories in this chapter come from some of the greatest economists of the 20th century.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37</a:t>
            </a:fld>
            <a:endParaRPr lang="en-US"/>
          </a:p>
        </p:txBody>
      </p:sp>
    </p:spTree>
    <p:extLst>
      <p:ext uri="{BB962C8B-B14F-4D97-AF65-F5344CB8AC3E}">
        <p14:creationId xmlns:p14="http://schemas.microsoft.com/office/powerpoint/2010/main" val="14425172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38</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39</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a:t>
            </a:fld>
            <a:endParaRPr lang="en-US"/>
          </a:p>
        </p:txBody>
      </p:sp>
    </p:spTree>
    <p:extLst>
      <p:ext uri="{BB962C8B-B14F-4D97-AF65-F5344CB8AC3E}">
        <p14:creationId xmlns:p14="http://schemas.microsoft.com/office/powerpoint/2010/main" val="1686091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“Suppose P = 100 this year” provides an anchor to the analysis in the graphs on the following slide.  </a:t>
            </a:r>
          </a:p>
          <a:p>
            <a:pPr eaLnBrk="1" hangingPunct="1"/>
            <a:endParaRPr lang="en-US" dirty="0" smtClean="0"/>
          </a:p>
          <a:p>
            <a:pPr eaLnBrk="1" hangingPunct="1"/>
            <a:r>
              <a:rPr lang="en-US" dirty="0" smtClean="0"/>
              <a:t>At this point, remind students that output and unemployment are negatively related over business cycles (one of the “three facts about economic fluctuations” from the chapter entitled “Aggregate Demand and Aggregate Supply”).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5</a:t>
            </a:fld>
            <a:endParaRPr lang="en-US"/>
          </a:p>
        </p:txBody>
      </p:sp>
    </p:spTree>
    <p:extLst>
      <p:ext uri="{BB962C8B-B14F-4D97-AF65-F5344CB8AC3E}">
        <p14:creationId xmlns:p14="http://schemas.microsoft.com/office/powerpoint/2010/main" val="3733665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7870E38-5E47-46C4-8BEC-BD532BD8A9F9}" type="slidenum">
              <a:rPr lang="en-US" smtClean="0"/>
              <a:pPr eaLnBrk="1" hangingPunct="1"/>
              <a:t>6</a:t>
            </a:fld>
            <a:endParaRPr lang="en-US" smtClean="0"/>
          </a:p>
        </p:txBody>
      </p:sp>
      <p:sp>
        <p:nvSpPr>
          <p:cNvPr id="4710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D5162342-5277-48E7-9BAB-8DFB66E95FAD}" type="slidenum">
              <a:rPr lang="en-US" sz="1200">
                <a:cs typeface="Arial" charset="0"/>
              </a:rPr>
              <a:pPr algn="r" eaLnBrk="1" hangingPunct="1"/>
              <a:t>6</a:t>
            </a:fld>
            <a:endParaRPr lang="en-US" sz="1200">
              <a:cs typeface="Arial" charset="0"/>
            </a:endParaRPr>
          </a:p>
        </p:txBody>
      </p:sp>
      <p:sp>
        <p:nvSpPr>
          <p:cNvPr id="47108" name="Rectangle 2"/>
          <p:cNvSpPr>
            <a:spLocks noGrp="1" noRot="1" noChangeAspect="1" noChangeArrowheads="1" noTextEdit="1"/>
          </p:cNvSpPr>
          <p:nvPr>
            <p:ph type="sldImg"/>
          </p:nvPr>
        </p:nvSpPr>
        <p:spPr>
          <a:xfrm>
            <a:off x="1143000" y="534988"/>
            <a:ext cx="4572000" cy="3429000"/>
          </a:xfrm>
          <a:ln/>
        </p:spPr>
      </p:sp>
      <p:sp>
        <p:nvSpPr>
          <p:cNvPr id="47109"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Assume P = 100 this year.  </a:t>
            </a:r>
          </a:p>
          <a:p>
            <a:pPr eaLnBrk="1" hangingPunct="1"/>
            <a:endParaRPr lang="en-US" dirty="0" smtClean="0"/>
          </a:p>
          <a:p>
            <a:pPr eaLnBrk="1" hangingPunct="1"/>
            <a:r>
              <a:rPr lang="en-US" dirty="0" smtClean="0"/>
              <a:t>If aggregate demand next year is low—reflecting, for example, slow money growth—then outcome A will occur next year.  In outcome A, P = 103 next year, so the inflation rate from this year to next equals 3%.  Output (Y</a:t>
            </a:r>
            <a:r>
              <a:rPr lang="en-US" baseline="-25000" dirty="0" smtClean="0"/>
              <a:t>1</a:t>
            </a:r>
            <a:r>
              <a:rPr lang="en-US" dirty="0" smtClean="0"/>
              <a:t>) is relatively low, so unemployment is relatively high at 6%.  </a:t>
            </a:r>
          </a:p>
          <a:p>
            <a:pPr eaLnBrk="1" hangingPunct="1"/>
            <a:endParaRPr lang="en-US" dirty="0" smtClean="0"/>
          </a:p>
          <a:p>
            <a:pPr eaLnBrk="1" hangingPunct="1"/>
            <a:r>
              <a:rPr lang="en-US" dirty="0" smtClean="0"/>
              <a:t>Instead, if aggregate demand next year is high—reflecting, for example, rapid money growth—then outcome B will occur next year.  In outcome B, P = 105 next year, so the inflation rate from this year to next equals 5%.  Output (Y</a:t>
            </a:r>
            <a:r>
              <a:rPr lang="en-US" baseline="-25000" dirty="0" smtClean="0"/>
              <a:t>2</a:t>
            </a:r>
            <a:r>
              <a:rPr lang="en-US" dirty="0" smtClean="0"/>
              <a:t>) is higher, so unemployment is lower (4%). </a:t>
            </a:r>
          </a:p>
          <a:p>
            <a:pPr eaLnBrk="1" hangingPunct="1"/>
            <a:endParaRPr lang="en-US" dirty="0" smtClean="0"/>
          </a:p>
        </p:txBody>
      </p:sp>
    </p:spTree>
    <p:extLst>
      <p:ext uri="{BB962C8B-B14F-4D97-AF65-F5344CB8AC3E}">
        <p14:creationId xmlns:p14="http://schemas.microsoft.com/office/powerpoint/2010/main" val="1638418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7</a:t>
            </a:fld>
            <a:endParaRPr lang="en-US"/>
          </a:p>
        </p:txBody>
      </p:sp>
    </p:spTree>
    <p:extLst>
      <p:ext uri="{BB962C8B-B14F-4D97-AF65-F5344CB8AC3E}">
        <p14:creationId xmlns:p14="http://schemas.microsoft.com/office/powerpoint/2010/main" val="1082490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6BDAA23-E5C8-499D-82BC-F366B0956766}" type="slidenum">
              <a:rPr lang="en-US" smtClean="0"/>
              <a:pPr eaLnBrk="1" hangingPunct="1"/>
              <a:t>8</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data almost perfectly trace out a downward-sloping Phillips curve.  </a:t>
            </a:r>
          </a:p>
          <a:p>
            <a:pPr eaLnBrk="1" hangingPunct="1"/>
            <a:endParaRPr lang="en-US" smtClean="0"/>
          </a:p>
          <a:p>
            <a:pPr eaLnBrk="1" hangingPunct="1"/>
            <a:r>
              <a:rPr lang="en-US" smtClean="0"/>
              <a:t>But what’s important here is not just the negative slope, but the economy’s </a:t>
            </a:r>
            <a:r>
              <a:rPr lang="en-US" i="1" smtClean="0"/>
              <a:t>movement</a:t>
            </a:r>
            <a:r>
              <a:rPr lang="en-US" smtClean="0"/>
              <a:t> over the years:  </a:t>
            </a:r>
          </a:p>
          <a:p>
            <a:pPr eaLnBrk="1" hangingPunct="1"/>
            <a:endParaRPr lang="en-US" smtClean="0"/>
          </a:p>
          <a:p>
            <a:pPr eaLnBrk="1" hangingPunct="1"/>
            <a:r>
              <a:rPr lang="en-US" smtClean="0"/>
              <a:t>Fiscal policy was expansionary, in part to finance the Vietnam war.  To keep interest rates low, the Fed made monetary policy expansionary as well.  As a result, aggregate demand grew over the 1960s.  </a:t>
            </a:r>
          </a:p>
          <a:p>
            <a:pPr eaLnBrk="1" hangingPunct="1"/>
            <a:endParaRPr lang="en-US" smtClean="0"/>
          </a:p>
          <a:p>
            <a:pPr eaLnBrk="1" hangingPunct="1"/>
            <a:r>
              <a:rPr lang="en-US" smtClean="0"/>
              <a:t>You can see this if you follow the points year by year:  inflation gradually creeps up while unemployment is falling, which is exactly what was depicted on the graphs we used to derive the Phillips curve.</a:t>
            </a:r>
          </a:p>
        </p:txBody>
      </p:sp>
    </p:spTree>
    <p:extLst>
      <p:ext uri="{BB962C8B-B14F-4D97-AF65-F5344CB8AC3E}">
        <p14:creationId xmlns:p14="http://schemas.microsoft.com/office/powerpoint/2010/main" val="501560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In the face of what many considered overwhelming evidence for the stability of the downward-sloping Phillips curve, Friedman and Phelps (working separately) boldly asserted that any tradeoff would be purely temporary.  </a:t>
            </a:r>
          </a:p>
          <a:p>
            <a:pPr eaLnBrk="1" hangingPunct="1"/>
            <a:endParaRPr lang="en-US" dirty="0" smtClean="0"/>
          </a:p>
          <a:p>
            <a:pPr eaLnBrk="1" hangingPunct="1"/>
            <a:r>
              <a:rPr lang="en-US" dirty="0" smtClean="0"/>
              <a:t>Their logic?  The Classical Dichotomy and the vertical LRAS curve.  </a:t>
            </a:r>
          </a:p>
        </p:txBody>
      </p:sp>
      <p:sp>
        <p:nvSpPr>
          <p:cNvPr id="4" name="Slide Number Placeholder 3"/>
          <p:cNvSpPr>
            <a:spLocks noGrp="1"/>
          </p:cNvSpPr>
          <p:nvPr>
            <p:ph type="sldNum" sz="quarter" idx="10"/>
          </p:nvPr>
        </p:nvSpPr>
        <p:spPr/>
        <p:txBody>
          <a:bodyPr/>
          <a:lstStyle/>
          <a:p>
            <a:fld id="{2CAF6792-DBE1-4461-97FA-F85A7B48814E}" type="slidenum">
              <a:rPr lang="en-US" smtClean="0"/>
              <a:t>9</a:t>
            </a:fld>
            <a:endParaRPr lang="en-US"/>
          </a:p>
        </p:txBody>
      </p:sp>
    </p:spTree>
    <p:extLst>
      <p:ext uri="{BB962C8B-B14F-4D97-AF65-F5344CB8AC3E}">
        <p14:creationId xmlns:p14="http://schemas.microsoft.com/office/powerpoint/2010/main" val="1107341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smtClean="0">
                <a:solidFill>
                  <a:srgbClr val="000000"/>
                </a:solidFill>
              </a:rPr>
              <a:t>Premium PowerPoint Slides by: </a:t>
            </a:r>
          </a:p>
          <a:p>
            <a:pPr algn="ctr" eaLnBrk="1" fontAlgn="base" hangingPunct="1">
              <a:lnSpc>
                <a:spcPct val="80000"/>
              </a:lnSpc>
              <a:spcBef>
                <a:spcPct val="20000"/>
              </a:spcBef>
              <a:spcAft>
                <a:spcPct val="0"/>
              </a:spcAft>
              <a:defRPr/>
            </a:pPr>
            <a:r>
              <a:rPr lang="en-US" altLang="en-US" sz="1400" dirty="0" smtClean="0">
                <a:solidFill>
                  <a:srgbClr val="000000"/>
                </a:solidFill>
              </a:rPr>
              <a:t>V.  </a:t>
            </a:r>
            <a:r>
              <a:rPr lang="en-US" altLang="en-US" sz="1400" dirty="0" err="1" smtClean="0">
                <a:solidFill>
                  <a:srgbClr val="000000"/>
                </a:solidFill>
              </a:rPr>
              <a:t>Andreea</a:t>
            </a:r>
            <a:r>
              <a:rPr lang="en-US" altLang="en-US" sz="1400" dirty="0" smtClean="0">
                <a:solidFill>
                  <a:srgbClr val="000000"/>
                </a:solidFill>
              </a:rPr>
              <a:t>  CHIRITESCU</a:t>
            </a:r>
          </a:p>
          <a:p>
            <a:pPr algn="ctr" eaLnBrk="1" fontAlgn="base" hangingPunct="1">
              <a:lnSpc>
                <a:spcPct val="80000"/>
              </a:lnSpc>
              <a:spcBef>
                <a:spcPct val="20000"/>
              </a:spcBef>
              <a:spcAft>
                <a:spcPct val="0"/>
              </a:spcAft>
              <a:defRPr/>
            </a:pPr>
            <a:r>
              <a:rPr lang="en-US" altLang="en-US" sz="1400" dirty="0" smtClean="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smtClean="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smtClean="0"/>
              <a:t>CHAPTER</a:t>
            </a:r>
          </a:p>
          <a:p>
            <a:pPr lvl="0"/>
            <a:r>
              <a:rPr lang="en-US" dirty="0" smtClean="0"/>
              <a:t>#</a:t>
            </a:r>
          </a:p>
        </p:txBody>
      </p:sp>
      <p:sp>
        <p:nvSpPr>
          <p:cNvPr id="2" name="TextBox 1"/>
          <p:cNvSpPr txBox="1"/>
          <p:nvPr userDrawn="1"/>
        </p:nvSpPr>
        <p:spPr>
          <a:xfrm>
            <a:off x="0" y="0"/>
            <a:ext cx="4572000" cy="2585323"/>
          </a:xfrm>
          <a:prstGeom prst="rect">
            <a:avLst/>
          </a:prstGeom>
          <a:noFill/>
        </p:spPr>
        <p:txBody>
          <a:bodyPr wrap="square" rtlCol="0">
            <a:spAutoFit/>
          </a:bodyPr>
          <a:lstStyle/>
          <a:p>
            <a:pPr algn="ctr"/>
            <a:r>
              <a:rPr lang="en-US" sz="3200" dirty="0" smtClean="0">
                <a:solidFill>
                  <a:schemeClr val="bg1"/>
                </a:solidFill>
                <a:latin typeface="+mj-lt"/>
                <a:cs typeface="Times New Roman" panose="02020603050405020304" pitchFamily="18" charset="0"/>
              </a:rPr>
              <a:t>N. GREGORY MANKIW</a:t>
            </a: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smtClean="0">
                <a:solidFill>
                  <a:schemeClr val="tx1">
                    <a:lumMod val="50000"/>
                    <a:lumOff val="50000"/>
                  </a:schemeClr>
                </a:solidFill>
                <a:latin typeface="Times New Roman" panose="02020603050405020304" pitchFamily="18" charset="0"/>
                <a:cs typeface="Times New Roman" panose="02020603050405020304" pitchFamily="18" charset="0"/>
              </a:rPr>
              <a:t>PRINCIPLES OF</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5400" dirty="0" smtClean="0">
                <a:latin typeface="+mj-lt"/>
              </a:rPr>
              <a:t>ECONOMICS</a:t>
            </a:r>
            <a:r>
              <a:rPr lang="en-US" dirty="0" smtClean="0"/>
              <a:t/>
            </a:r>
            <a:br>
              <a:rPr lang="en-US" dirty="0" smtClean="0"/>
            </a:br>
            <a:r>
              <a:rPr lang="en-US" sz="2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Eighth Edition </a:t>
            </a:r>
            <a:endParaRPr lang="en-US" dirty="0"/>
          </a:p>
        </p:txBody>
      </p:sp>
    </p:spTree>
    <p:extLst>
      <p:ext uri="{BB962C8B-B14F-4D97-AF65-F5344CB8AC3E}">
        <p14:creationId xmlns:p14="http://schemas.microsoft.com/office/powerpoint/2010/main" val="86823768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4246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88622"/>
            <a:ext cx="8458200" cy="1140178"/>
          </a:xfrm>
        </p:spPr>
        <p:txBody>
          <a:bodyPr/>
          <a:lstStyle>
            <a:lvl1pPr>
              <a:defRPr>
                <a:solidFill>
                  <a:srgbClr val="AE122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457200" y="1905000"/>
            <a:ext cx="83820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5392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smtClean="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369544949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037197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318641172"/>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0467275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Click to edit Master text styles</a:t>
            </a:r>
          </a:p>
          <a:p>
            <a:pPr lvl="0"/>
            <a:r>
              <a:rPr lang="en-US" dirty="0" smtClean="0"/>
              <a:t>Picture comment </a:t>
            </a:r>
            <a:endParaRPr lang="en-US" dirty="0"/>
          </a:p>
        </p:txBody>
      </p:sp>
    </p:spTree>
    <p:extLst>
      <p:ext uri="{BB962C8B-B14F-4D97-AF65-F5344CB8AC3E}">
        <p14:creationId xmlns:p14="http://schemas.microsoft.com/office/powerpoint/2010/main" val="26004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77813" y="1025525"/>
            <a:ext cx="8588375" cy="2327275"/>
          </a:xfrm>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304800" y="3429000"/>
            <a:ext cx="8610600" cy="2819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410808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9975777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188849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756962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47241" y="914401"/>
            <a:ext cx="8518947" cy="2286000"/>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381000" y="3276600"/>
            <a:ext cx="8458200" cy="2895600"/>
          </a:xfrm>
        </p:spPr>
        <p:txBody>
          <a:bodyPr>
            <a:normAutofit/>
          </a:bodyP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18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762470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4.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5.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7.pn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8.xml"/><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1.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9.xml"/><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image" Target="../media/image2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0" y="0"/>
            <a:ext cx="1380695" cy="1040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smtClean="0"/>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 id="2147483684" r:id="rId3"/>
  </p:sldLayoutIdLst>
  <p:transition/>
  <p:timing>
    <p:tnLst>
      <p:par>
        <p:cTn id="1" dur="indefinite" restart="never" nodeType="tmRoot"/>
      </p:par>
    </p:tnLst>
  </p:timing>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41886"/>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timing>
    <p:tnLst>
      <p:par>
        <p:cT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352697"/>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timing>
    <p:tnLst>
      <p:par>
        <p:cT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9"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 id="2147483683" r:id="rId2"/>
  </p:sldLayoutIdLst>
  <p:transition/>
  <p:timing>
    <p:tnLst>
      <p:par>
        <p:cTn id="1" dur="indefinite" restart="never" nodeType="tmRoot"/>
      </p:par>
    </p:tnLst>
  </p:timing>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5126" name="Picture 1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 id="2147483682" r:id="rId2"/>
  </p:sldLayoutIdLst>
  <p:timing>
    <p:tnLst>
      <p:par>
        <p:cTn id="1" dur="indefinite" restart="never" nodeType="tmRoot"/>
      </p:par>
    </p:tnLst>
  </p:timing>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left)">
                                      <p:cBhvr>
                                        <p:cTn id="11" dur="500"/>
                                        <p:tgtEl>
                                          <p:spTgt spid="1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wipe(left)">
                                      <p:cBhvr>
                                        <p:cTn id="19" dur="500"/>
                                        <p:tgtEl>
                                          <p:spTgt spid="1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wipe(left)">
                                      <p:cBhvr>
                                        <p:cTn id="2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hyperlink" Target="javascript:%20void(0);"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hyperlink" Target="https://www.investopedia.com/terms/s/structural_change.asp"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a:xfrm>
            <a:off x="2133601" y="3352800"/>
            <a:ext cx="7010399" cy="2590800"/>
          </a:xfrm>
        </p:spPr>
        <p:txBody>
          <a:bodyPr/>
          <a:lstStyle/>
          <a:p>
            <a:pPr>
              <a:defRPr/>
            </a:pPr>
            <a:r>
              <a:rPr lang="en-US" sz="4800" dirty="0"/>
              <a:t>The Short-Run Trade-off between Inflation and Unemployment</a:t>
            </a:r>
          </a:p>
        </p:txBody>
      </p:sp>
      <p:sp>
        <p:nvSpPr>
          <p:cNvPr id="11" name="Text Placeholder 10"/>
          <p:cNvSpPr>
            <a:spLocks noGrp="1"/>
          </p:cNvSpPr>
          <p:nvPr>
            <p:ph type="body" sz="quarter" idx="16"/>
          </p:nvPr>
        </p:nvSpPr>
        <p:spPr/>
        <p:txBody>
          <a:bodyPr/>
          <a:lstStyle/>
          <a:p>
            <a:r>
              <a:rPr lang="en-US" dirty="0" smtClean="0"/>
              <a:t>CHAPTER</a:t>
            </a:r>
          </a:p>
          <a:p>
            <a:r>
              <a:rPr lang="en-US" sz="6600" dirty="0" smtClean="0">
                <a:solidFill>
                  <a:schemeClr val="tx2"/>
                </a:solidFill>
                <a:latin typeface="Cambria Math" panose="02040503050406030204" pitchFamily="18" charset="0"/>
                <a:ea typeface="Cambria Math" panose="02040503050406030204" pitchFamily="18" charset="0"/>
              </a:rPr>
              <a:t>35</a:t>
            </a:r>
            <a:endParaRPr lang="en-US" sz="6600" dirty="0">
              <a:solidFill>
                <a:schemeClr val="tx2"/>
              </a:solidFill>
              <a:latin typeface="Cambria Math" panose="02040503050406030204" pitchFamily="18" charset="0"/>
              <a:ea typeface="Cambria Math" panose="02040503050406030204" pitchFamily="18" charset="0"/>
            </a:endParaRPr>
          </a:p>
        </p:txBody>
      </p:sp>
      <p:sp>
        <p:nvSpPr>
          <p:cNvPr id="5" name="Footer Placeholder 4"/>
          <p:cNvSpPr>
            <a:spLocks noGrp="1"/>
          </p:cNvSpPr>
          <p:nvPr>
            <p:ph type="ftr" sz="quarter" idx="15"/>
          </p:nvPr>
        </p:nvSpPr>
        <p:spPr/>
        <p:txBody>
          <a:bodyPr/>
          <a:lstStyle/>
          <a:p>
            <a:pPr>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6" name="Slide Number Placeholder 5"/>
          <p:cNvSpPr>
            <a:spLocks noGrp="1"/>
          </p:cNvSpPr>
          <p:nvPr>
            <p:ph type="sldNum" sz="quarter" idx="14"/>
          </p:nvPr>
        </p:nvSpPr>
        <p:spPr/>
        <p:txBody>
          <a:bodyPr/>
          <a:lstStyle/>
          <a:p>
            <a:pPr>
              <a:defRPr/>
            </a:pPr>
            <a:fld id="{CABCAE2A-3771-4BE5-9C85-74C66AABFB75}" type="slidenum">
              <a:rPr lang="en-US" smtClean="0">
                <a:solidFill>
                  <a:srgbClr val="FFFFFF"/>
                </a:solidFill>
              </a:rPr>
              <a:pPr>
                <a:defRPr/>
              </a:pPr>
              <a:t>1</a:t>
            </a:fld>
            <a:endParaRPr lang="en-US" dirty="0">
              <a:solidFill>
                <a:srgbClr val="FFFFFF"/>
              </a:solidFill>
            </a:endParaRPr>
          </a:p>
        </p:txBody>
      </p:sp>
    </p:spTree>
    <p:extLst>
      <p:ext uri="{BB962C8B-B14F-4D97-AF65-F5344CB8AC3E}">
        <p14:creationId xmlns:p14="http://schemas.microsoft.com/office/powerpoint/2010/main" val="296230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Autofit/>
          </a:bodyPr>
          <a:lstStyle/>
          <a:p>
            <a:pPr eaLnBrk="1" hangingPunct="1"/>
            <a:r>
              <a:rPr lang="en-US" sz="2800" dirty="0" smtClean="0"/>
              <a:t>The Vertical Long-Run Phillips Curve</a:t>
            </a:r>
          </a:p>
        </p:txBody>
      </p:sp>
      <p:grpSp>
        <p:nvGrpSpPr>
          <p:cNvPr id="14339" name="Group 70"/>
          <p:cNvGrpSpPr>
            <a:grpSpLocks/>
          </p:cNvGrpSpPr>
          <p:nvPr/>
        </p:nvGrpSpPr>
        <p:grpSpPr bwMode="auto">
          <a:xfrm>
            <a:off x="4354513" y="1428750"/>
            <a:ext cx="4606925" cy="4124325"/>
            <a:chOff x="2743" y="1031"/>
            <a:chExt cx="2902" cy="2598"/>
          </a:xfrm>
        </p:grpSpPr>
        <p:grpSp>
          <p:nvGrpSpPr>
            <p:cNvPr id="14382" name="Group 3"/>
            <p:cNvGrpSpPr>
              <a:grpSpLocks/>
            </p:cNvGrpSpPr>
            <p:nvPr/>
          </p:nvGrpSpPr>
          <p:grpSpPr bwMode="auto">
            <a:xfrm>
              <a:off x="3476" y="1307"/>
              <a:ext cx="1948" cy="2070"/>
              <a:chOff x="1489" y="785"/>
              <a:chExt cx="3650" cy="2492"/>
            </a:xfrm>
          </p:grpSpPr>
          <p:sp>
            <p:nvSpPr>
              <p:cNvPr id="14385" name="Line 4"/>
              <p:cNvSpPr>
                <a:spLocks noChangeShapeType="1"/>
              </p:cNvSpPr>
              <p:nvPr/>
            </p:nvSpPr>
            <p:spPr bwMode="auto">
              <a:xfrm>
                <a:off x="1489" y="785"/>
                <a:ext cx="0" cy="2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86" name="Line 5"/>
              <p:cNvSpPr>
                <a:spLocks noChangeShapeType="1"/>
              </p:cNvSpPr>
              <p:nvPr/>
            </p:nvSpPr>
            <p:spPr bwMode="auto">
              <a:xfrm>
                <a:off x="1489" y="3277"/>
                <a:ext cx="3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4383" name="Text Box 6"/>
            <p:cNvSpPr txBox="1">
              <a:spLocks noChangeArrowheads="1"/>
            </p:cNvSpPr>
            <p:nvPr/>
          </p:nvSpPr>
          <p:spPr bwMode="auto">
            <a:xfrm>
              <a:off x="5008" y="3399"/>
              <a:ext cx="63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u-rate</a:t>
              </a:r>
            </a:p>
          </p:txBody>
        </p:sp>
        <p:sp>
          <p:nvSpPr>
            <p:cNvPr id="14384" name="Text Box 7"/>
            <p:cNvSpPr txBox="1">
              <a:spLocks noChangeArrowheads="1"/>
            </p:cNvSpPr>
            <p:nvPr/>
          </p:nvSpPr>
          <p:spPr bwMode="auto">
            <a:xfrm>
              <a:off x="2743" y="1031"/>
              <a:ext cx="8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a:cs typeface="Arial" charset="0"/>
                </a:rPr>
                <a:t>inflation</a:t>
              </a:r>
            </a:p>
          </p:txBody>
        </p:sp>
      </p:grpSp>
      <p:sp>
        <p:nvSpPr>
          <p:cNvPr id="125967" name="Text Box 15"/>
          <p:cNvSpPr txBox="1">
            <a:spLocks noChangeArrowheads="1"/>
          </p:cNvSpPr>
          <p:nvPr/>
        </p:nvSpPr>
        <p:spPr bwMode="auto">
          <a:xfrm>
            <a:off x="304800" y="696724"/>
            <a:ext cx="8656639" cy="446276"/>
          </a:xfrm>
          <a:prstGeom prst="rect">
            <a:avLst/>
          </a:prstGeom>
          <a:solidFill>
            <a:srgbClr val="FFCCFF"/>
          </a:solidFill>
          <a:ln w="9525">
            <a:noFill/>
            <a:miter lim="800000"/>
            <a:headEnd/>
            <a:tailEnd/>
          </a:ln>
          <a:effectLst>
            <a:outerShdw blurRad="50800" dist="38100" dir="2700000" algn="tl" rotWithShape="0">
              <a:prstClr val="black">
                <a:alpha val="40000"/>
              </a:prstClr>
            </a:outerShdw>
          </a:effectLst>
        </p:spPr>
        <p:txBody>
          <a:bodyPr wrap="square">
            <a:spAutoFit/>
          </a:bodyPr>
          <a:lstStyle/>
          <a:p>
            <a:pPr algn="ctr">
              <a:spcBef>
                <a:spcPct val="50000"/>
              </a:spcBef>
              <a:defRPr/>
            </a:pPr>
            <a:r>
              <a:rPr lang="en-US" sz="2300" dirty="0">
                <a:latin typeface="Arial"/>
                <a:cs typeface="Arial"/>
              </a:rPr>
              <a:t>In the long run, faster money growth only causes faster inflation.  </a:t>
            </a:r>
          </a:p>
        </p:txBody>
      </p:sp>
      <p:grpSp>
        <p:nvGrpSpPr>
          <p:cNvPr id="14341" name="Group 17"/>
          <p:cNvGrpSpPr>
            <a:grpSpLocks/>
          </p:cNvGrpSpPr>
          <p:nvPr/>
        </p:nvGrpSpPr>
        <p:grpSpPr bwMode="auto">
          <a:xfrm>
            <a:off x="868363" y="1446212"/>
            <a:ext cx="3375025" cy="4114800"/>
            <a:chOff x="3344" y="927"/>
            <a:chExt cx="2126" cy="2592"/>
          </a:xfrm>
        </p:grpSpPr>
        <p:grpSp>
          <p:nvGrpSpPr>
            <p:cNvPr id="14377" name="Group 18"/>
            <p:cNvGrpSpPr>
              <a:grpSpLocks/>
            </p:cNvGrpSpPr>
            <p:nvPr/>
          </p:nvGrpSpPr>
          <p:grpSpPr bwMode="auto">
            <a:xfrm>
              <a:off x="3485" y="1197"/>
              <a:ext cx="1948" cy="2070"/>
              <a:chOff x="1489" y="785"/>
              <a:chExt cx="3650" cy="2492"/>
            </a:xfrm>
          </p:grpSpPr>
          <p:sp>
            <p:nvSpPr>
              <p:cNvPr id="14380" name="Line 19"/>
              <p:cNvSpPr>
                <a:spLocks noChangeShapeType="1"/>
              </p:cNvSpPr>
              <p:nvPr/>
            </p:nvSpPr>
            <p:spPr bwMode="auto">
              <a:xfrm>
                <a:off x="1489" y="785"/>
                <a:ext cx="0" cy="2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81" name="Line 20"/>
              <p:cNvSpPr>
                <a:spLocks noChangeShapeType="1"/>
              </p:cNvSpPr>
              <p:nvPr/>
            </p:nvSpPr>
            <p:spPr bwMode="auto">
              <a:xfrm>
                <a:off x="1489" y="3277"/>
                <a:ext cx="3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4378" name="Text Box 21"/>
            <p:cNvSpPr txBox="1">
              <a:spLocks noChangeArrowheads="1"/>
            </p:cNvSpPr>
            <p:nvPr/>
          </p:nvSpPr>
          <p:spPr bwMode="auto">
            <a:xfrm>
              <a:off x="5232" y="3289"/>
              <a:ext cx="23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sp>
          <p:nvSpPr>
            <p:cNvPr id="14379" name="Text Box 22"/>
            <p:cNvSpPr txBox="1">
              <a:spLocks noChangeArrowheads="1"/>
            </p:cNvSpPr>
            <p:nvPr/>
          </p:nvSpPr>
          <p:spPr bwMode="auto">
            <a:xfrm>
              <a:off x="3344" y="927"/>
              <a:ext cx="2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P</a:t>
              </a:r>
            </a:p>
          </p:txBody>
        </p:sp>
      </p:grpSp>
      <p:grpSp>
        <p:nvGrpSpPr>
          <p:cNvPr id="14342" name="Group 65"/>
          <p:cNvGrpSpPr>
            <a:grpSpLocks/>
          </p:cNvGrpSpPr>
          <p:nvPr/>
        </p:nvGrpSpPr>
        <p:grpSpPr bwMode="auto">
          <a:xfrm>
            <a:off x="1865313" y="1673225"/>
            <a:ext cx="942975" cy="3479800"/>
            <a:chOff x="1175" y="1185"/>
            <a:chExt cx="594" cy="2192"/>
          </a:xfrm>
        </p:grpSpPr>
        <p:sp>
          <p:nvSpPr>
            <p:cNvPr id="14375" name="Line 35"/>
            <p:cNvSpPr>
              <a:spLocks noChangeShapeType="1"/>
            </p:cNvSpPr>
            <p:nvPr/>
          </p:nvSpPr>
          <p:spPr bwMode="auto">
            <a:xfrm rot="5400000">
              <a:off x="489" y="2392"/>
              <a:ext cx="1966" cy="4"/>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76" name="Text Box 36"/>
            <p:cNvSpPr txBox="1">
              <a:spLocks noChangeArrowheads="1"/>
            </p:cNvSpPr>
            <p:nvPr/>
          </p:nvSpPr>
          <p:spPr bwMode="auto">
            <a:xfrm>
              <a:off x="1175" y="1185"/>
              <a:ext cx="59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LRAS</a:t>
              </a:r>
              <a:endParaRPr lang="en-US" sz="2400" i="1" baseline="-25000">
                <a:cs typeface="Arial" charset="0"/>
              </a:endParaRPr>
            </a:p>
          </p:txBody>
        </p:sp>
      </p:grpSp>
      <p:grpSp>
        <p:nvGrpSpPr>
          <p:cNvPr id="7" name="Group 62"/>
          <p:cNvGrpSpPr>
            <a:grpSpLocks/>
          </p:cNvGrpSpPr>
          <p:nvPr/>
        </p:nvGrpSpPr>
        <p:grpSpPr bwMode="auto">
          <a:xfrm>
            <a:off x="1382713" y="2951162"/>
            <a:ext cx="2560637" cy="1935163"/>
            <a:chOff x="871" y="1990"/>
            <a:chExt cx="1613" cy="1219"/>
          </a:xfrm>
        </p:grpSpPr>
        <p:sp>
          <p:nvSpPr>
            <p:cNvPr id="14373" name="Text Box 31"/>
            <p:cNvSpPr txBox="1">
              <a:spLocks noChangeArrowheads="1"/>
            </p:cNvSpPr>
            <p:nvPr/>
          </p:nvSpPr>
          <p:spPr bwMode="auto">
            <a:xfrm>
              <a:off x="1981" y="2921"/>
              <a:ext cx="5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r>
                <a:rPr lang="en-US" sz="2400" baseline="-25000">
                  <a:cs typeface="Arial" charset="0"/>
                </a:rPr>
                <a:t>1</a:t>
              </a:r>
            </a:p>
          </p:txBody>
        </p:sp>
        <p:sp>
          <p:nvSpPr>
            <p:cNvPr id="14374" name="Line 40"/>
            <p:cNvSpPr>
              <a:spLocks noChangeShapeType="1"/>
            </p:cNvSpPr>
            <p:nvPr/>
          </p:nvSpPr>
          <p:spPr bwMode="auto">
            <a:xfrm rot="-300000">
              <a:off x="871" y="1990"/>
              <a:ext cx="1110" cy="1121"/>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 name="Group 61"/>
          <p:cNvGrpSpPr>
            <a:grpSpLocks/>
          </p:cNvGrpSpPr>
          <p:nvPr/>
        </p:nvGrpSpPr>
        <p:grpSpPr bwMode="auto">
          <a:xfrm>
            <a:off x="1817688" y="2214562"/>
            <a:ext cx="2519362" cy="2044700"/>
            <a:chOff x="1145" y="1526"/>
            <a:chExt cx="1587" cy="1288"/>
          </a:xfrm>
        </p:grpSpPr>
        <p:sp>
          <p:nvSpPr>
            <p:cNvPr id="14371" name="Text Box 38"/>
            <p:cNvSpPr txBox="1">
              <a:spLocks noChangeArrowheads="1"/>
            </p:cNvSpPr>
            <p:nvPr/>
          </p:nvSpPr>
          <p:spPr bwMode="auto">
            <a:xfrm>
              <a:off x="2229" y="2526"/>
              <a:ext cx="5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r>
                <a:rPr lang="en-US" sz="2400" baseline="-25000">
                  <a:cs typeface="Arial" charset="0"/>
                </a:rPr>
                <a:t>2</a:t>
              </a:r>
            </a:p>
          </p:txBody>
        </p:sp>
        <p:sp>
          <p:nvSpPr>
            <p:cNvPr id="14372" name="Line 41"/>
            <p:cNvSpPr>
              <a:spLocks noChangeShapeType="1"/>
            </p:cNvSpPr>
            <p:nvPr/>
          </p:nvSpPr>
          <p:spPr bwMode="auto">
            <a:xfrm rot="-300000">
              <a:off x="1145" y="1526"/>
              <a:ext cx="1110" cy="1121"/>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4345" name="Group 68"/>
          <p:cNvGrpSpPr>
            <a:grpSpLocks/>
          </p:cNvGrpSpPr>
          <p:nvPr/>
        </p:nvGrpSpPr>
        <p:grpSpPr bwMode="auto">
          <a:xfrm>
            <a:off x="1412875" y="5207000"/>
            <a:ext cx="1831975" cy="1092200"/>
            <a:chOff x="910" y="3411"/>
            <a:chExt cx="1107" cy="688"/>
          </a:xfrm>
        </p:grpSpPr>
        <p:sp>
          <p:nvSpPr>
            <p:cNvPr id="14369" name="Line 67"/>
            <p:cNvSpPr>
              <a:spLocks noChangeShapeType="1"/>
            </p:cNvSpPr>
            <p:nvPr/>
          </p:nvSpPr>
          <p:spPr bwMode="auto">
            <a:xfrm flipH="1">
              <a:off x="1469" y="3411"/>
              <a:ext cx="1" cy="3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70" name="Text Box 53"/>
            <p:cNvSpPr txBox="1">
              <a:spLocks noChangeArrowheads="1"/>
            </p:cNvSpPr>
            <p:nvPr/>
          </p:nvSpPr>
          <p:spPr bwMode="auto">
            <a:xfrm>
              <a:off x="910" y="3581"/>
              <a:ext cx="1107" cy="51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dirty="0">
                  <a:cs typeface="Arial" charset="0"/>
                </a:rPr>
                <a:t>Natural rate </a:t>
              </a:r>
              <a:br>
                <a:rPr lang="en-US" sz="2400" dirty="0">
                  <a:cs typeface="Arial" charset="0"/>
                </a:rPr>
              </a:br>
              <a:r>
                <a:rPr lang="en-US" sz="2400" dirty="0">
                  <a:cs typeface="Arial" charset="0"/>
                </a:rPr>
                <a:t>of output</a:t>
              </a:r>
            </a:p>
          </p:txBody>
        </p:sp>
      </p:grpSp>
      <p:grpSp>
        <p:nvGrpSpPr>
          <p:cNvPr id="14346" name="Group 69"/>
          <p:cNvGrpSpPr>
            <a:grpSpLocks/>
          </p:cNvGrpSpPr>
          <p:nvPr/>
        </p:nvGrpSpPr>
        <p:grpSpPr bwMode="auto">
          <a:xfrm>
            <a:off x="5529263" y="5203825"/>
            <a:ext cx="2255837" cy="1098550"/>
            <a:chOff x="3483" y="3409"/>
            <a:chExt cx="1421" cy="692"/>
          </a:xfrm>
        </p:grpSpPr>
        <p:sp>
          <p:nvSpPr>
            <p:cNvPr id="14367" name="Line 66"/>
            <p:cNvSpPr>
              <a:spLocks noChangeShapeType="1"/>
            </p:cNvSpPr>
            <p:nvPr/>
          </p:nvSpPr>
          <p:spPr bwMode="auto">
            <a:xfrm flipH="1">
              <a:off x="4313" y="3409"/>
              <a:ext cx="168" cy="26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8" name="Text Box 54"/>
            <p:cNvSpPr txBox="1">
              <a:spLocks noChangeArrowheads="1"/>
            </p:cNvSpPr>
            <p:nvPr/>
          </p:nvSpPr>
          <p:spPr bwMode="auto">
            <a:xfrm>
              <a:off x="3483" y="3583"/>
              <a:ext cx="1421" cy="51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dirty="0">
                  <a:cs typeface="Arial" charset="0"/>
                </a:rPr>
                <a:t>Natural rate of unemployment</a:t>
              </a:r>
            </a:p>
          </p:txBody>
        </p:sp>
      </p:grpSp>
      <p:grpSp>
        <p:nvGrpSpPr>
          <p:cNvPr id="11" name="Group 56"/>
          <p:cNvGrpSpPr>
            <a:grpSpLocks/>
          </p:cNvGrpSpPr>
          <p:nvPr/>
        </p:nvGrpSpPr>
        <p:grpSpPr bwMode="auto">
          <a:xfrm>
            <a:off x="571500" y="3725862"/>
            <a:ext cx="1831975" cy="365125"/>
            <a:chOff x="360" y="2478"/>
            <a:chExt cx="1154" cy="230"/>
          </a:xfrm>
        </p:grpSpPr>
        <p:sp>
          <p:nvSpPr>
            <p:cNvPr id="14364" name="Oval 44"/>
            <p:cNvSpPr>
              <a:spLocks noChangeArrowheads="1"/>
            </p:cNvSpPr>
            <p:nvPr/>
          </p:nvSpPr>
          <p:spPr bwMode="auto">
            <a:xfrm>
              <a:off x="1426" y="2544"/>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14365" name="Text Box 50"/>
            <p:cNvSpPr txBox="1">
              <a:spLocks noChangeArrowheads="1"/>
            </p:cNvSpPr>
            <p:nvPr/>
          </p:nvSpPr>
          <p:spPr bwMode="auto">
            <a:xfrm>
              <a:off x="360" y="2478"/>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1</a:t>
              </a:r>
            </a:p>
          </p:txBody>
        </p:sp>
        <p:sp>
          <p:nvSpPr>
            <p:cNvPr id="14366" name="Line 55"/>
            <p:cNvSpPr>
              <a:spLocks noChangeShapeType="1"/>
            </p:cNvSpPr>
            <p:nvPr/>
          </p:nvSpPr>
          <p:spPr bwMode="auto">
            <a:xfrm flipH="1">
              <a:off x="688" y="2592"/>
              <a:ext cx="78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 name="Group 57"/>
          <p:cNvGrpSpPr>
            <a:grpSpLocks/>
          </p:cNvGrpSpPr>
          <p:nvPr/>
        </p:nvGrpSpPr>
        <p:grpSpPr bwMode="auto">
          <a:xfrm>
            <a:off x="571500" y="2620962"/>
            <a:ext cx="1831975" cy="365125"/>
            <a:chOff x="360" y="2478"/>
            <a:chExt cx="1154" cy="230"/>
          </a:xfrm>
        </p:grpSpPr>
        <p:sp>
          <p:nvSpPr>
            <p:cNvPr id="14361" name="Oval 58"/>
            <p:cNvSpPr>
              <a:spLocks noChangeArrowheads="1"/>
            </p:cNvSpPr>
            <p:nvPr/>
          </p:nvSpPr>
          <p:spPr bwMode="auto">
            <a:xfrm>
              <a:off x="1426" y="2544"/>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14362" name="Text Box 59"/>
            <p:cNvSpPr txBox="1">
              <a:spLocks noChangeArrowheads="1"/>
            </p:cNvSpPr>
            <p:nvPr/>
          </p:nvSpPr>
          <p:spPr bwMode="auto">
            <a:xfrm>
              <a:off x="360" y="2478"/>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2</a:t>
              </a:r>
            </a:p>
          </p:txBody>
        </p:sp>
        <p:sp>
          <p:nvSpPr>
            <p:cNvPr id="14363" name="Line 60"/>
            <p:cNvSpPr>
              <a:spLocks noChangeShapeType="1"/>
            </p:cNvSpPr>
            <p:nvPr/>
          </p:nvSpPr>
          <p:spPr bwMode="auto">
            <a:xfrm flipH="1">
              <a:off x="688" y="2592"/>
              <a:ext cx="78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4349" name="Group 64"/>
          <p:cNvGrpSpPr>
            <a:grpSpLocks/>
          </p:cNvGrpSpPr>
          <p:nvPr/>
        </p:nvGrpSpPr>
        <p:grpSpPr bwMode="auto">
          <a:xfrm>
            <a:off x="6645275" y="1690687"/>
            <a:ext cx="942975" cy="3471863"/>
            <a:chOff x="4186" y="1196"/>
            <a:chExt cx="594" cy="2187"/>
          </a:xfrm>
        </p:grpSpPr>
        <p:sp>
          <p:nvSpPr>
            <p:cNvPr id="14359" name="Line 52"/>
            <p:cNvSpPr>
              <a:spLocks noChangeShapeType="1"/>
            </p:cNvSpPr>
            <p:nvPr/>
          </p:nvSpPr>
          <p:spPr bwMode="auto">
            <a:xfrm rot="5400000">
              <a:off x="3510" y="2398"/>
              <a:ext cx="1966" cy="4"/>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0" name="Text Box 63"/>
            <p:cNvSpPr txBox="1">
              <a:spLocks noChangeArrowheads="1"/>
            </p:cNvSpPr>
            <p:nvPr/>
          </p:nvSpPr>
          <p:spPr bwMode="auto">
            <a:xfrm>
              <a:off x="4186" y="1196"/>
              <a:ext cx="59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LRPC</a:t>
              </a:r>
              <a:endParaRPr lang="en-US" sz="2400" i="1" baseline="-25000">
                <a:cs typeface="Arial" charset="0"/>
              </a:endParaRPr>
            </a:p>
          </p:txBody>
        </p:sp>
      </p:grpSp>
      <p:grpSp>
        <p:nvGrpSpPr>
          <p:cNvPr id="14" name="Group 76"/>
          <p:cNvGrpSpPr>
            <a:grpSpLocks/>
          </p:cNvGrpSpPr>
          <p:nvPr/>
        </p:nvGrpSpPr>
        <p:grpSpPr bwMode="auto">
          <a:xfrm>
            <a:off x="4605338" y="3857625"/>
            <a:ext cx="2595562" cy="1095375"/>
            <a:chOff x="2901" y="2561"/>
            <a:chExt cx="1635" cy="690"/>
          </a:xfrm>
        </p:grpSpPr>
        <p:sp>
          <p:nvSpPr>
            <p:cNvPr id="14356" name="Oval 72"/>
            <p:cNvSpPr>
              <a:spLocks noChangeArrowheads="1"/>
            </p:cNvSpPr>
            <p:nvPr/>
          </p:nvSpPr>
          <p:spPr bwMode="auto">
            <a:xfrm>
              <a:off x="4448" y="2872"/>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14357" name="Text Box 73"/>
            <p:cNvSpPr txBox="1">
              <a:spLocks noChangeArrowheads="1"/>
            </p:cNvSpPr>
            <p:nvPr/>
          </p:nvSpPr>
          <p:spPr bwMode="auto">
            <a:xfrm>
              <a:off x="2901" y="2561"/>
              <a:ext cx="503" cy="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a:cs typeface="Arial" charset="0"/>
                </a:rPr>
                <a:t>low infla-tion</a:t>
              </a:r>
              <a:endParaRPr lang="en-US" sz="2400" baseline="-25000">
                <a:cs typeface="Arial" charset="0"/>
              </a:endParaRPr>
            </a:p>
          </p:txBody>
        </p:sp>
        <p:sp>
          <p:nvSpPr>
            <p:cNvPr id="14358" name="Line 74"/>
            <p:cNvSpPr>
              <a:spLocks noChangeShapeType="1"/>
            </p:cNvSpPr>
            <p:nvPr/>
          </p:nvSpPr>
          <p:spPr bwMode="auto">
            <a:xfrm flipH="1">
              <a:off x="3476" y="2920"/>
              <a:ext cx="1019"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5" name="Group 77"/>
          <p:cNvGrpSpPr>
            <a:grpSpLocks/>
          </p:cNvGrpSpPr>
          <p:nvPr/>
        </p:nvGrpSpPr>
        <p:grpSpPr bwMode="auto">
          <a:xfrm>
            <a:off x="4605338" y="2406650"/>
            <a:ext cx="2595562" cy="1095375"/>
            <a:chOff x="2901" y="2561"/>
            <a:chExt cx="1635" cy="690"/>
          </a:xfrm>
        </p:grpSpPr>
        <p:sp>
          <p:nvSpPr>
            <p:cNvPr id="14353" name="Oval 78"/>
            <p:cNvSpPr>
              <a:spLocks noChangeArrowheads="1"/>
            </p:cNvSpPr>
            <p:nvPr/>
          </p:nvSpPr>
          <p:spPr bwMode="auto">
            <a:xfrm>
              <a:off x="4448" y="2872"/>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14354" name="Text Box 79"/>
            <p:cNvSpPr txBox="1">
              <a:spLocks noChangeArrowheads="1"/>
            </p:cNvSpPr>
            <p:nvPr/>
          </p:nvSpPr>
          <p:spPr bwMode="auto">
            <a:xfrm>
              <a:off x="2901" y="2561"/>
              <a:ext cx="503" cy="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a:cs typeface="Arial" charset="0"/>
                </a:rPr>
                <a:t>high infla-tion</a:t>
              </a:r>
              <a:endParaRPr lang="en-US" sz="2400" baseline="-25000">
                <a:cs typeface="Arial" charset="0"/>
              </a:endParaRPr>
            </a:p>
          </p:txBody>
        </p:sp>
        <p:sp>
          <p:nvSpPr>
            <p:cNvPr id="14355" name="Line 80"/>
            <p:cNvSpPr>
              <a:spLocks noChangeShapeType="1"/>
            </p:cNvSpPr>
            <p:nvPr/>
          </p:nvSpPr>
          <p:spPr bwMode="auto">
            <a:xfrm flipH="1">
              <a:off x="3476" y="2920"/>
              <a:ext cx="1019"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 name="Footer Placeholder 2"/>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10</a:t>
            </a:fld>
            <a:endParaRPr lang="en-US" dirty="0"/>
          </a:p>
        </p:txBody>
      </p:sp>
    </p:spTree>
    <p:extLst>
      <p:ext uri="{BB962C8B-B14F-4D97-AF65-F5344CB8AC3E}">
        <p14:creationId xmlns:p14="http://schemas.microsoft.com/office/powerpoint/2010/main" val="429447844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500"/>
                                        <p:tgtEl>
                                          <p:spTgt spid="7"/>
                                        </p:tgtEl>
                                      </p:cBhvr>
                                    </p:animEffect>
                                  </p:childTnLst>
                                </p:cTn>
                              </p:par>
                            </p:childTnLst>
                          </p:cTn>
                        </p:par>
                        <p:par>
                          <p:cTn id="8" fill="hold" nodeType="afterGroup">
                            <p:stCondLst>
                              <p:cond delay="500"/>
                            </p:stCondLst>
                            <p:childTnLst>
                              <p:par>
                                <p:cTn id="9" presetID="2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5967"/>
                                        </p:tgtEl>
                                        <p:attrNameLst>
                                          <p:attrName>style.visibility</p:attrName>
                                        </p:attrNameLst>
                                      </p:cBhvr>
                                      <p:to>
                                        <p:strVal val="visible"/>
                                      </p:to>
                                    </p:set>
                                    <p:animEffect transition="in" filter="fade">
                                      <p:cBhvr>
                                        <p:cTn id="21" dur="500"/>
                                        <p:tgtEl>
                                          <p:spTgt spid="12596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strips(downRight)">
                                      <p:cBhvr>
                                        <p:cTn id="26" dur="500"/>
                                        <p:tgtEl>
                                          <p:spTgt spid="8"/>
                                        </p:tgtEl>
                                      </p:cBhvr>
                                    </p:animEffect>
                                  </p:childTnLst>
                                </p:cTn>
                              </p:par>
                            </p:childTnLst>
                          </p:cTn>
                        </p:par>
                        <p:par>
                          <p:cTn id="27" fill="hold" nodeType="afterGroup">
                            <p:stCondLst>
                              <p:cond delay="500"/>
                            </p:stCondLst>
                            <p:childTnLst>
                              <p:par>
                                <p:cTn id="28" presetID="22" presetClass="entr" presetSubtype="2"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right)">
                                      <p:cBhvr>
                                        <p:cTn id="30" dur="500"/>
                                        <p:tgtEl>
                                          <p:spTgt spid="1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left)">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6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Reconciling Theory and Evidence</a:t>
            </a:r>
          </a:p>
        </p:txBody>
      </p:sp>
      <p:sp>
        <p:nvSpPr>
          <p:cNvPr id="3" name="Content Placeholder 2"/>
          <p:cNvSpPr>
            <a:spLocks noGrp="1"/>
          </p:cNvSpPr>
          <p:nvPr>
            <p:ph idx="1"/>
          </p:nvPr>
        </p:nvSpPr>
        <p:spPr/>
        <p:txBody>
          <a:bodyPr/>
          <a:lstStyle/>
          <a:p>
            <a:r>
              <a:rPr lang="en-US" dirty="0"/>
              <a:t>Evidence (from </a:t>
            </a:r>
            <a:r>
              <a:rPr lang="en-US" dirty="0" smtClean="0"/>
              <a:t>1960s</a:t>
            </a:r>
            <a:r>
              <a:rPr lang="en-US" dirty="0"/>
              <a:t>): </a:t>
            </a:r>
            <a:endParaRPr lang="en-US" dirty="0" smtClean="0"/>
          </a:p>
          <a:p>
            <a:pPr lvl="1"/>
            <a:r>
              <a:rPr lang="en-US" dirty="0" smtClean="0"/>
              <a:t>PC </a:t>
            </a:r>
            <a:r>
              <a:rPr lang="en-US" dirty="0"/>
              <a:t>slopes </a:t>
            </a:r>
            <a:r>
              <a:rPr lang="en-US" dirty="0" smtClean="0"/>
              <a:t>downward  </a:t>
            </a:r>
            <a:endParaRPr lang="en-US" dirty="0"/>
          </a:p>
          <a:p>
            <a:r>
              <a:rPr lang="en-US" dirty="0"/>
              <a:t>Theory (Friedman and Phelps</a:t>
            </a:r>
            <a:r>
              <a:rPr lang="en-US" dirty="0" smtClean="0"/>
              <a:t>):</a:t>
            </a:r>
          </a:p>
          <a:p>
            <a:pPr lvl="1"/>
            <a:r>
              <a:rPr lang="en-US" dirty="0" smtClean="0"/>
              <a:t>PC </a:t>
            </a:r>
            <a:r>
              <a:rPr lang="en-US" dirty="0"/>
              <a:t>is vertical in the long run.  </a:t>
            </a:r>
          </a:p>
          <a:p>
            <a:r>
              <a:rPr lang="en-US" dirty="0"/>
              <a:t>Friedman and </a:t>
            </a:r>
            <a:r>
              <a:rPr lang="en-US" dirty="0" smtClean="0"/>
              <a:t>Phelps, bridge </a:t>
            </a:r>
            <a:r>
              <a:rPr lang="en-US" dirty="0"/>
              <a:t>the gap between theory and </a:t>
            </a:r>
            <a:r>
              <a:rPr lang="en-US" dirty="0" smtClean="0"/>
              <a:t>evidence</a:t>
            </a:r>
          </a:p>
          <a:p>
            <a:pPr lvl="1"/>
            <a:r>
              <a:rPr lang="en-US" dirty="0" smtClean="0"/>
              <a:t>Introduced </a:t>
            </a:r>
            <a:r>
              <a:rPr lang="en-US" dirty="0"/>
              <a:t>a new variable:  </a:t>
            </a:r>
            <a:r>
              <a:rPr lang="en-US" u="sng" dirty="0"/>
              <a:t>expected inflation</a:t>
            </a:r>
            <a:r>
              <a:rPr lang="en-US" dirty="0"/>
              <a:t> – a measure of how much people expect the price level to </a:t>
            </a:r>
            <a:r>
              <a:rPr lang="en-US" dirty="0" smtClean="0"/>
              <a:t>change </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3798831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Phillips Curve Equation</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a:xfrm>
            <a:off x="304800" y="2590800"/>
            <a:ext cx="8610600" cy="3657600"/>
          </a:xfrm>
        </p:spPr>
        <p:txBody>
          <a:bodyPr/>
          <a:lstStyle/>
          <a:p>
            <a:r>
              <a:rPr lang="en-US" sz="3200" dirty="0"/>
              <a:t>Short run  </a:t>
            </a:r>
            <a:endParaRPr lang="en-US" sz="3200" dirty="0" smtClean="0"/>
          </a:p>
          <a:p>
            <a:pPr lvl="1"/>
            <a:r>
              <a:rPr lang="en-US" sz="2800" dirty="0" smtClean="0"/>
              <a:t>The Fed </a:t>
            </a:r>
            <a:r>
              <a:rPr lang="en-US" sz="2800" dirty="0"/>
              <a:t>can reduce u-rate below the natural u-rate </a:t>
            </a:r>
            <a:r>
              <a:rPr lang="en-US" sz="2800" dirty="0" smtClean="0"/>
              <a:t>by </a:t>
            </a:r>
            <a:r>
              <a:rPr lang="en-US" sz="2800" dirty="0"/>
              <a:t>making inflation greater than expected.</a:t>
            </a:r>
          </a:p>
          <a:p>
            <a:r>
              <a:rPr lang="en-US" sz="3200" dirty="0"/>
              <a:t>Long run  </a:t>
            </a:r>
            <a:endParaRPr lang="en-US" sz="3200" dirty="0" smtClean="0"/>
          </a:p>
          <a:p>
            <a:pPr lvl="1"/>
            <a:r>
              <a:rPr lang="en-US" sz="2800" dirty="0" smtClean="0"/>
              <a:t>Expectations </a:t>
            </a:r>
            <a:r>
              <a:rPr lang="en-US" sz="2800" dirty="0"/>
              <a:t>catch up to reality, </a:t>
            </a:r>
            <a:r>
              <a:rPr lang="en-US" sz="2800" dirty="0" smtClean="0"/>
              <a:t>u-rate </a:t>
            </a:r>
            <a:r>
              <a:rPr lang="en-US" sz="2800" dirty="0"/>
              <a:t>goes back to natural u-rate whether inflation is high or low. </a:t>
            </a:r>
          </a:p>
        </p:txBody>
      </p:sp>
      <p:grpSp>
        <p:nvGrpSpPr>
          <p:cNvPr id="7" name="Group 17"/>
          <p:cNvGrpSpPr>
            <a:grpSpLocks/>
          </p:cNvGrpSpPr>
          <p:nvPr/>
        </p:nvGrpSpPr>
        <p:grpSpPr bwMode="auto">
          <a:xfrm>
            <a:off x="795338" y="1296988"/>
            <a:ext cx="7588250" cy="1293812"/>
            <a:chOff x="501" y="613"/>
            <a:chExt cx="4780" cy="815"/>
          </a:xfrm>
          <a:solidFill>
            <a:srgbClr val="FFCCFF"/>
          </a:solidFill>
        </p:grpSpPr>
        <p:sp>
          <p:nvSpPr>
            <p:cNvPr id="8" name="Rectangle 16"/>
            <p:cNvSpPr>
              <a:spLocks noChangeArrowheads="1"/>
            </p:cNvSpPr>
            <p:nvPr/>
          </p:nvSpPr>
          <p:spPr bwMode="auto">
            <a:xfrm>
              <a:off x="501" y="613"/>
              <a:ext cx="4780" cy="815"/>
            </a:xfrm>
            <a:prstGeom prst="rect">
              <a:avLst/>
            </a:prstGeom>
            <a:grpFill/>
            <a:ln w="9525">
              <a:no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cs typeface="Arial" charset="0"/>
              </a:endParaRPr>
            </a:p>
          </p:txBody>
        </p:sp>
        <p:grpSp>
          <p:nvGrpSpPr>
            <p:cNvPr id="9" name="Group 15"/>
            <p:cNvGrpSpPr>
              <a:grpSpLocks/>
            </p:cNvGrpSpPr>
            <p:nvPr/>
          </p:nvGrpSpPr>
          <p:grpSpPr bwMode="auto">
            <a:xfrm>
              <a:off x="554" y="655"/>
              <a:ext cx="4593" cy="748"/>
              <a:chOff x="743" y="816"/>
              <a:chExt cx="4593" cy="748"/>
            </a:xfrm>
            <a:grpFill/>
          </p:grpSpPr>
          <p:sp>
            <p:nvSpPr>
              <p:cNvPr id="10" name="Text Box 4"/>
              <p:cNvSpPr txBox="1">
                <a:spLocks noChangeArrowheads="1"/>
              </p:cNvSpPr>
              <p:nvPr/>
            </p:nvSpPr>
            <p:spPr bwMode="auto">
              <a:xfrm>
                <a:off x="743" y="936"/>
                <a:ext cx="824" cy="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err="1">
                    <a:cs typeface="Arial" charset="0"/>
                  </a:rPr>
                  <a:t>Unemp</a:t>
                </a:r>
                <a:r>
                  <a:rPr lang="en-US" sz="2400" dirty="0">
                    <a:cs typeface="Arial" charset="0"/>
                  </a:rPr>
                  <a:t>. rate</a:t>
                </a:r>
              </a:p>
            </p:txBody>
          </p:sp>
          <p:sp>
            <p:nvSpPr>
              <p:cNvPr id="11" name="Text Box 5"/>
              <p:cNvSpPr txBox="1">
                <a:spLocks noChangeArrowheads="1"/>
              </p:cNvSpPr>
              <p:nvPr/>
            </p:nvSpPr>
            <p:spPr bwMode="auto">
              <a:xfrm>
                <a:off x="1956" y="816"/>
                <a:ext cx="798" cy="7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cs typeface="Arial" charset="0"/>
                  </a:rPr>
                  <a:t>Natural </a:t>
                </a:r>
                <a:br>
                  <a:rPr lang="en-US" sz="2400">
                    <a:cs typeface="Arial" charset="0"/>
                  </a:rPr>
                </a:br>
                <a:r>
                  <a:rPr lang="en-US" sz="2400">
                    <a:cs typeface="Arial" charset="0"/>
                  </a:rPr>
                  <a:t>rate of unemp.</a:t>
                </a:r>
              </a:p>
            </p:txBody>
          </p:sp>
          <p:sp>
            <p:nvSpPr>
              <p:cNvPr id="12" name="Text Box 8"/>
              <p:cNvSpPr txBox="1">
                <a:spLocks noChangeArrowheads="1"/>
              </p:cNvSpPr>
              <p:nvPr/>
            </p:nvSpPr>
            <p:spPr bwMode="auto">
              <a:xfrm>
                <a:off x="1598" y="1041"/>
                <a:ext cx="275" cy="30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600">
                    <a:cs typeface="Arial" charset="0"/>
                  </a:rPr>
                  <a:t>=</a:t>
                </a:r>
              </a:p>
            </p:txBody>
          </p:sp>
          <p:sp>
            <p:nvSpPr>
              <p:cNvPr id="13" name="Text Box 9"/>
              <p:cNvSpPr txBox="1">
                <a:spLocks noChangeArrowheads="1"/>
              </p:cNvSpPr>
              <p:nvPr/>
            </p:nvSpPr>
            <p:spPr bwMode="auto">
              <a:xfrm>
                <a:off x="2720" y="1020"/>
                <a:ext cx="275" cy="30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600">
                    <a:cs typeface="Arial" charset="0"/>
                  </a:rPr>
                  <a:t>– </a:t>
                </a:r>
              </a:p>
            </p:txBody>
          </p:sp>
          <p:sp>
            <p:nvSpPr>
              <p:cNvPr id="14" name="Text Box 10"/>
              <p:cNvSpPr txBox="1">
                <a:spLocks noChangeArrowheads="1"/>
              </p:cNvSpPr>
              <p:nvPr/>
            </p:nvSpPr>
            <p:spPr bwMode="auto">
              <a:xfrm>
                <a:off x="3064" y="1010"/>
                <a:ext cx="275" cy="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800" b="1" i="1">
                    <a:latin typeface="Times New Roman" pitchFamily="18" charset="0"/>
                    <a:cs typeface="Arial" charset="0"/>
                  </a:rPr>
                  <a:t>a</a:t>
                </a:r>
              </a:p>
            </p:txBody>
          </p:sp>
          <p:grpSp>
            <p:nvGrpSpPr>
              <p:cNvPr id="15" name="Group 14"/>
              <p:cNvGrpSpPr>
                <a:grpSpLocks/>
              </p:cNvGrpSpPr>
              <p:nvPr/>
            </p:nvGrpSpPr>
            <p:grpSpPr bwMode="auto">
              <a:xfrm>
                <a:off x="3335" y="936"/>
                <a:ext cx="2001" cy="518"/>
                <a:chOff x="3335" y="936"/>
                <a:chExt cx="2001" cy="518"/>
              </a:xfrm>
              <a:grpFill/>
            </p:grpSpPr>
            <p:sp>
              <p:nvSpPr>
                <p:cNvPr id="16" name="Text Box 6"/>
                <p:cNvSpPr txBox="1">
                  <a:spLocks noChangeArrowheads="1"/>
                </p:cNvSpPr>
                <p:nvPr/>
              </p:nvSpPr>
              <p:spPr bwMode="auto">
                <a:xfrm>
                  <a:off x="3371" y="936"/>
                  <a:ext cx="804" cy="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cs typeface="Arial" charset="0"/>
                    </a:rPr>
                    <a:t>Actual inflation</a:t>
                  </a:r>
                </a:p>
              </p:txBody>
            </p:sp>
            <p:sp>
              <p:nvSpPr>
                <p:cNvPr id="17" name="Text Box 7"/>
                <p:cNvSpPr txBox="1">
                  <a:spLocks noChangeArrowheads="1"/>
                </p:cNvSpPr>
                <p:nvPr/>
              </p:nvSpPr>
              <p:spPr bwMode="auto">
                <a:xfrm>
                  <a:off x="4371" y="936"/>
                  <a:ext cx="945" cy="5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cs typeface="Arial" charset="0"/>
                    </a:rPr>
                    <a:t>Expected inflation</a:t>
                  </a:r>
                </a:p>
              </p:txBody>
            </p:sp>
            <p:sp>
              <p:nvSpPr>
                <p:cNvPr id="18" name="Text Box 11"/>
                <p:cNvSpPr txBox="1">
                  <a:spLocks noChangeArrowheads="1"/>
                </p:cNvSpPr>
                <p:nvPr/>
              </p:nvSpPr>
              <p:spPr bwMode="auto">
                <a:xfrm>
                  <a:off x="4100" y="1020"/>
                  <a:ext cx="275" cy="30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600">
                      <a:cs typeface="Arial" charset="0"/>
                    </a:rPr>
                    <a:t>– </a:t>
                  </a:r>
                </a:p>
              </p:txBody>
            </p:sp>
            <p:sp>
              <p:nvSpPr>
                <p:cNvPr id="19" name="AutoShape 12"/>
                <p:cNvSpPr>
                  <a:spLocks/>
                </p:cNvSpPr>
                <p:nvPr/>
              </p:nvSpPr>
              <p:spPr bwMode="auto">
                <a:xfrm>
                  <a:off x="3335" y="954"/>
                  <a:ext cx="93" cy="482"/>
                </a:xfrm>
                <a:prstGeom prst="leftBracket">
                  <a:avLst>
                    <a:gd name="adj" fmla="val 259140"/>
                  </a:avLst>
                </a:prstGeom>
                <a:grpFill/>
                <a:ln w="19050">
                  <a:solidFill>
                    <a:schemeClr val="tx1"/>
                  </a:solidFill>
                  <a:round/>
                  <a:headEnd/>
                  <a:tailEnd/>
                </a:ln>
              </p:spPr>
              <p:txBody>
                <a:bodyPr wrap="none" anchor="ctr"/>
                <a:lstStyle/>
                <a:p>
                  <a:endParaRPr lang="en-US">
                    <a:cs typeface="Arial" charset="0"/>
                  </a:endParaRPr>
                </a:p>
              </p:txBody>
            </p:sp>
            <p:sp>
              <p:nvSpPr>
                <p:cNvPr id="20" name="AutoShape 13"/>
                <p:cNvSpPr>
                  <a:spLocks/>
                </p:cNvSpPr>
                <p:nvPr/>
              </p:nvSpPr>
              <p:spPr bwMode="auto">
                <a:xfrm rot="10800000">
                  <a:off x="5243" y="954"/>
                  <a:ext cx="93" cy="482"/>
                </a:xfrm>
                <a:prstGeom prst="leftBracket">
                  <a:avLst>
                    <a:gd name="adj" fmla="val 259140"/>
                  </a:avLst>
                </a:prstGeom>
                <a:grpFill/>
                <a:ln w="19050">
                  <a:solidFill>
                    <a:schemeClr val="tx1"/>
                  </a:solidFill>
                  <a:round/>
                  <a:headEnd/>
                  <a:tailEnd/>
                </a:ln>
              </p:spPr>
              <p:txBody>
                <a:bodyPr rot="10800000" wrap="none" anchor="ctr"/>
                <a:lstStyle/>
                <a:p>
                  <a:endParaRPr lang="en-US">
                    <a:cs typeface="Arial" charset="0"/>
                  </a:endParaRPr>
                </a:p>
              </p:txBody>
            </p:sp>
          </p:grpSp>
        </p:grpSp>
      </p:grpSp>
    </p:spTree>
    <p:extLst>
      <p:ext uri="{BB962C8B-B14F-4D97-AF65-F5344CB8AC3E}">
        <p14:creationId xmlns:p14="http://schemas.microsoft.com/office/powerpoint/2010/main" val="41532698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wipe(left)">
                                      <p:cBhvr>
                                        <p:cTn id="15" dur="500"/>
                                        <p:tgtEl>
                                          <p:spTgt spid="6">
                                            <p:txEl>
                                              <p:pRg st="1" end="1"/>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wipe(left)">
                                      <p:cBhvr>
                                        <p:cTn id="19" dur="500"/>
                                        <p:tgtEl>
                                          <p:spTgt spid="6">
                                            <p:txEl>
                                              <p:pRg st="2" end="2"/>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wipe(left)">
                                      <p:cBhvr>
                                        <p:cTn id="23"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normAutofit fontScale="90000"/>
          </a:bodyPr>
          <a:lstStyle/>
          <a:p>
            <a:pPr eaLnBrk="1" hangingPunct="1"/>
            <a:r>
              <a:rPr lang="en-US" sz="3600" smtClean="0"/>
              <a:t>How Expected Inflation Shifts the </a:t>
            </a:r>
            <a:r>
              <a:rPr lang="en-US" sz="3600" i="1" smtClean="0"/>
              <a:t>PC</a:t>
            </a:r>
          </a:p>
        </p:txBody>
      </p:sp>
      <p:sp>
        <p:nvSpPr>
          <p:cNvPr id="135171" name="Rectangle 3"/>
          <p:cNvSpPr>
            <a:spLocks noGrp="1" noChangeArrowheads="1"/>
          </p:cNvSpPr>
          <p:nvPr>
            <p:ph type="body" sz="quarter" idx="12"/>
          </p:nvPr>
        </p:nvSpPr>
        <p:spPr>
          <a:xfrm>
            <a:off x="304800" y="596900"/>
            <a:ext cx="4468018" cy="5880100"/>
          </a:xfrm>
        </p:spPr>
        <p:txBody>
          <a:bodyPr/>
          <a:lstStyle/>
          <a:p>
            <a:pPr marL="0" indent="0" eaLnBrk="1" hangingPunct="1">
              <a:lnSpc>
                <a:spcPct val="100000"/>
              </a:lnSpc>
              <a:spcBef>
                <a:spcPct val="35000"/>
              </a:spcBef>
              <a:buFont typeface="Wingdings" pitchFamily="2" charset="2"/>
              <a:buNone/>
            </a:pPr>
            <a:r>
              <a:rPr lang="en-US" sz="2800" dirty="0" smtClean="0"/>
              <a:t>Initially, expected &amp; </a:t>
            </a:r>
            <a:br>
              <a:rPr lang="en-US" sz="2800" dirty="0" smtClean="0"/>
            </a:br>
            <a:r>
              <a:rPr lang="en-US" sz="2800" dirty="0" smtClean="0"/>
              <a:t>   actual inflation = 3%,</a:t>
            </a:r>
            <a:br>
              <a:rPr lang="en-US" sz="2800" dirty="0" smtClean="0"/>
            </a:br>
            <a:r>
              <a:rPr lang="en-US" sz="2800" dirty="0" smtClean="0"/>
              <a:t>unemployment =</a:t>
            </a:r>
            <a:br>
              <a:rPr lang="en-US" sz="2800" dirty="0" smtClean="0"/>
            </a:br>
            <a:r>
              <a:rPr lang="en-US" sz="2800" dirty="0" smtClean="0"/>
              <a:t>   natural rate (6%). </a:t>
            </a:r>
          </a:p>
          <a:p>
            <a:pPr marL="0" indent="0" eaLnBrk="1" hangingPunct="1">
              <a:lnSpc>
                <a:spcPct val="100000"/>
              </a:lnSpc>
              <a:spcBef>
                <a:spcPct val="35000"/>
              </a:spcBef>
              <a:buFont typeface="Wingdings" pitchFamily="2" charset="2"/>
              <a:buNone/>
            </a:pPr>
            <a:r>
              <a:rPr lang="en-US" sz="2800" dirty="0" smtClean="0"/>
              <a:t>Fed makes inflation </a:t>
            </a:r>
            <a:br>
              <a:rPr lang="en-US" sz="2800" dirty="0" smtClean="0"/>
            </a:br>
            <a:r>
              <a:rPr lang="en-US" sz="2800" dirty="0" smtClean="0"/>
              <a:t>2% higher than expected, </a:t>
            </a:r>
            <a:br>
              <a:rPr lang="en-US" sz="2800" dirty="0" smtClean="0"/>
            </a:br>
            <a:r>
              <a:rPr lang="en-US" sz="2800" dirty="0" smtClean="0"/>
              <a:t>u-rate falls to 4%.  </a:t>
            </a:r>
          </a:p>
          <a:p>
            <a:pPr marL="0" indent="0" eaLnBrk="1" hangingPunct="1">
              <a:lnSpc>
                <a:spcPct val="100000"/>
              </a:lnSpc>
              <a:spcBef>
                <a:spcPct val="35000"/>
              </a:spcBef>
              <a:buFont typeface="Wingdings" pitchFamily="2" charset="2"/>
              <a:buNone/>
            </a:pPr>
            <a:r>
              <a:rPr lang="en-US" sz="2800" dirty="0" smtClean="0"/>
              <a:t>In the long run, </a:t>
            </a:r>
            <a:br>
              <a:rPr lang="en-US" sz="2800" dirty="0" smtClean="0"/>
            </a:br>
            <a:r>
              <a:rPr lang="en-US" sz="2800" dirty="0" smtClean="0"/>
              <a:t>expected inflation increases to 5%, </a:t>
            </a:r>
            <a:br>
              <a:rPr lang="en-US" sz="2800" dirty="0" smtClean="0"/>
            </a:br>
            <a:r>
              <a:rPr lang="en-US" sz="2800" i="1" dirty="0" smtClean="0"/>
              <a:t>PC</a:t>
            </a:r>
            <a:r>
              <a:rPr lang="en-US" sz="2800" dirty="0" smtClean="0"/>
              <a:t> shifts upward, </a:t>
            </a:r>
            <a:br>
              <a:rPr lang="en-US" sz="2800" dirty="0" smtClean="0"/>
            </a:br>
            <a:r>
              <a:rPr lang="en-US" sz="2800" dirty="0" smtClean="0"/>
              <a:t>unemployment returns to its natural rate. </a:t>
            </a:r>
          </a:p>
        </p:txBody>
      </p:sp>
      <p:grpSp>
        <p:nvGrpSpPr>
          <p:cNvPr id="17414" name="Group 4"/>
          <p:cNvGrpSpPr>
            <a:grpSpLocks/>
          </p:cNvGrpSpPr>
          <p:nvPr/>
        </p:nvGrpSpPr>
        <p:grpSpPr bwMode="auto">
          <a:xfrm>
            <a:off x="4132263" y="1547813"/>
            <a:ext cx="4606925" cy="4124325"/>
            <a:chOff x="2743" y="975"/>
            <a:chExt cx="2902" cy="2598"/>
          </a:xfrm>
        </p:grpSpPr>
        <p:grpSp>
          <p:nvGrpSpPr>
            <p:cNvPr id="17445" name="Group 5"/>
            <p:cNvGrpSpPr>
              <a:grpSpLocks/>
            </p:cNvGrpSpPr>
            <p:nvPr/>
          </p:nvGrpSpPr>
          <p:grpSpPr bwMode="auto">
            <a:xfrm>
              <a:off x="3476" y="1251"/>
              <a:ext cx="1948" cy="2070"/>
              <a:chOff x="1489" y="785"/>
              <a:chExt cx="3650" cy="2492"/>
            </a:xfrm>
          </p:grpSpPr>
          <p:sp>
            <p:nvSpPr>
              <p:cNvPr id="17448" name="Line 6"/>
              <p:cNvSpPr>
                <a:spLocks noChangeShapeType="1"/>
              </p:cNvSpPr>
              <p:nvPr/>
            </p:nvSpPr>
            <p:spPr bwMode="auto">
              <a:xfrm>
                <a:off x="1489" y="785"/>
                <a:ext cx="0" cy="2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9" name="Line 7"/>
              <p:cNvSpPr>
                <a:spLocks noChangeShapeType="1"/>
              </p:cNvSpPr>
              <p:nvPr/>
            </p:nvSpPr>
            <p:spPr bwMode="auto">
              <a:xfrm>
                <a:off x="1489" y="3277"/>
                <a:ext cx="3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446" name="Text Box 8"/>
            <p:cNvSpPr txBox="1">
              <a:spLocks noChangeArrowheads="1"/>
            </p:cNvSpPr>
            <p:nvPr/>
          </p:nvSpPr>
          <p:spPr bwMode="auto">
            <a:xfrm>
              <a:off x="5008" y="3343"/>
              <a:ext cx="63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u-rate</a:t>
              </a:r>
            </a:p>
          </p:txBody>
        </p:sp>
        <p:sp>
          <p:nvSpPr>
            <p:cNvPr id="17447" name="Text Box 9"/>
            <p:cNvSpPr txBox="1">
              <a:spLocks noChangeArrowheads="1"/>
            </p:cNvSpPr>
            <p:nvPr/>
          </p:nvSpPr>
          <p:spPr bwMode="auto">
            <a:xfrm>
              <a:off x="2743" y="975"/>
              <a:ext cx="8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a:cs typeface="Arial" charset="0"/>
                </a:rPr>
                <a:t>inflation</a:t>
              </a:r>
            </a:p>
          </p:txBody>
        </p:sp>
      </p:grpSp>
      <p:grpSp>
        <p:nvGrpSpPr>
          <p:cNvPr id="17415" name="Group 20"/>
          <p:cNvGrpSpPr>
            <a:grpSpLocks/>
          </p:cNvGrpSpPr>
          <p:nvPr/>
        </p:nvGrpSpPr>
        <p:grpSpPr bwMode="auto">
          <a:xfrm>
            <a:off x="5537200" y="2701925"/>
            <a:ext cx="2784475" cy="2312988"/>
            <a:chOff x="3591" y="1765"/>
            <a:chExt cx="1754" cy="1457"/>
          </a:xfrm>
        </p:grpSpPr>
        <p:sp>
          <p:nvSpPr>
            <p:cNvPr id="17443" name="Line 11"/>
            <p:cNvSpPr>
              <a:spLocks noChangeShapeType="1"/>
            </p:cNvSpPr>
            <p:nvPr/>
          </p:nvSpPr>
          <p:spPr bwMode="auto">
            <a:xfrm>
              <a:off x="3591" y="1765"/>
              <a:ext cx="1367" cy="1296"/>
            </a:xfrm>
            <a:prstGeom prst="line">
              <a:avLst/>
            </a:prstGeom>
            <a:noFill/>
            <a:ln w="38100">
              <a:solidFill>
                <a:srgbClr val="00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4" name="Text Box 12"/>
            <p:cNvSpPr txBox="1">
              <a:spLocks noChangeArrowheads="1"/>
            </p:cNvSpPr>
            <p:nvPr/>
          </p:nvSpPr>
          <p:spPr bwMode="auto">
            <a:xfrm>
              <a:off x="4942" y="2982"/>
              <a:ext cx="40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i="1">
                  <a:cs typeface="Arial" charset="0"/>
                </a:rPr>
                <a:t>PC</a:t>
              </a:r>
              <a:r>
                <a:rPr lang="en-US" sz="2500" baseline="-25000">
                  <a:cs typeface="Arial" charset="0"/>
                </a:rPr>
                <a:t>1</a:t>
              </a:r>
            </a:p>
          </p:txBody>
        </p:sp>
      </p:grpSp>
      <p:grpSp>
        <p:nvGrpSpPr>
          <p:cNvPr id="17416" name="Group 37"/>
          <p:cNvGrpSpPr>
            <a:grpSpLocks/>
          </p:cNvGrpSpPr>
          <p:nvPr/>
        </p:nvGrpSpPr>
        <p:grpSpPr bwMode="auto">
          <a:xfrm>
            <a:off x="6500813" y="1798638"/>
            <a:ext cx="942975" cy="3967162"/>
            <a:chOff x="4095" y="1133"/>
            <a:chExt cx="594" cy="2499"/>
          </a:xfrm>
        </p:grpSpPr>
        <p:grpSp>
          <p:nvGrpSpPr>
            <p:cNvPr id="17439" name="Group 13"/>
            <p:cNvGrpSpPr>
              <a:grpSpLocks/>
            </p:cNvGrpSpPr>
            <p:nvPr/>
          </p:nvGrpSpPr>
          <p:grpSpPr bwMode="auto">
            <a:xfrm>
              <a:off x="4095" y="1133"/>
              <a:ext cx="594" cy="2187"/>
              <a:chOff x="4186" y="1196"/>
              <a:chExt cx="594" cy="2187"/>
            </a:xfrm>
          </p:grpSpPr>
          <p:sp>
            <p:nvSpPr>
              <p:cNvPr id="17441" name="Line 14"/>
              <p:cNvSpPr>
                <a:spLocks noChangeShapeType="1"/>
              </p:cNvSpPr>
              <p:nvPr/>
            </p:nvSpPr>
            <p:spPr bwMode="auto">
              <a:xfrm rot="5400000">
                <a:off x="3510" y="2398"/>
                <a:ext cx="1966" cy="4"/>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2" name="Text Box 15"/>
              <p:cNvSpPr txBox="1">
                <a:spLocks noChangeArrowheads="1"/>
              </p:cNvSpPr>
              <p:nvPr/>
            </p:nvSpPr>
            <p:spPr bwMode="auto">
              <a:xfrm>
                <a:off x="4186" y="1196"/>
                <a:ext cx="59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LRPC</a:t>
                </a:r>
                <a:endParaRPr lang="en-US" sz="2400" i="1" baseline="-25000">
                  <a:cs typeface="Arial" charset="0"/>
                </a:endParaRPr>
              </a:p>
            </p:txBody>
          </p:sp>
        </p:grpSp>
        <p:sp>
          <p:nvSpPr>
            <p:cNvPr id="17440" name="Rectangle 23"/>
            <p:cNvSpPr>
              <a:spLocks noChangeArrowheads="1"/>
            </p:cNvSpPr>
            <p:nvPr/>
          </p:nvSpPr>
          <p:spPr bwMode="auto">
            <a:xfrm>
              <a:off x="4237" y="3344"/>
              <a:ext cx="3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dirty="0">
                  <a:latin typeface="Arial"/>
                  <a:cs typeface="Arial"/>
                </a:rPr>
                <a:t>6%</a:t>
              </a:r>
            </a:p>
          </p:txBody>
        </p:sp>
      </p:grpSp>
      <p:grpSp>
        <p:nvGrpSpPr>
          <p:cNvPr id="17417" name="Group 36"/>
          <p:cNvGrpSpPr>
            <a:grpSpLocks/>
          </p:cNvGrpSpPr>
          <p:nvPr/>
        </p:nvGrpSpPr>
        <p:grpSpPr bwMode="auto">
          <a:xfrm>
            <a:off x="4632325" y="3844925"/>
            <a:ext cx="2425700" cy="457200"/>
            <a:chOff x="2918" y="2422"/>
            <a:chExt cx="1528" cy="288"/>
          </a:xfrm>
        </p:grpSpPr>
        <p:sp>
          <p:nvSpPr>
            <p:cNvPr id="17436" name="Rectangle 22"/>
            <p:cNvSpPr>
              <a:spLocks noChangeArrowheads="1"/>
            </p:cNvSpPr>
            <p:nvPr/>
          </p:nvSpPr>
          <p:spPr bwMode="auto">
            <a:xfrm>
              <a:off x="2918" y="2422"/>
              <a:ext cx="3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a:latin typeface="Arial"/>
                  <a:cs typeface="Arial"/>
                </a:rPr>
                <a:t>3%</a:t>
              </a:r>
            </a:p>
          </p:txBody>
        </p:sp>
        <p:sp>
          <p:nvSpPr>
            <p:cNvPr id="17437" name="Line 24"/>
            <p:cNvSpPr>
              <a:spLocks noChangeShapeType="1"/>
            </p:cNvSpPr>
            <p:nvPr/>
          </p:nvSpPr>
          <p:spPr bwMode="auto">
            <a:xfrm flipH="1" flipV="1">
              <a:off x="3336" y="2567"/>
              <a:ext cx="1067" cy="3"/>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17438" name="Oval 32"/>
            <p:cNvSpPr>
              <a:spLocks noChangeArrowheads="1"/>
            </p:cNvSpPr>
            <p:nvPr/>
          </p:nvSpPr>
          <p:spPr bwMode="auto">
            <a:xfrm>
              <a:off x="4358" y="2521"/>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latin typeface="Arial"/>
                <a:cs typeface="Arial"/>
              </a:endParaRPr>
            </a:p>
          </p:txBody>
        </p:sp>
      </p:grpSp>
      <p:grpSp>
        <p:nvGrpSpPr>
          <p:cNvPr id="8" name="Group 42"/>
          <p:cNvGrpSpPr>
            <a:grpSpLocks/>
          </p:cNvGrpSpPr>
          <p:nvPr/>
        </p:nvGrpSpPr>
        <p:grpSpPr bwMode="auto">
          <a:xfrm>
            <a:off x="5864225" y="2265363"/>
            <a:ext cx="2763838" cy="2346325"/>
            <a:chOff x="3694" y="1427"/>
            <a:chExt cx="1741" cy="1478"/>
          </a:xfrm>
        </p:grpSpPr>
        <p:grpSp>
          <p:nvGrpSpPr>
            <p:cNvPr id="17432" name="Group 19"/>
            <p:cNvGrpSpPr>
              <a:grpSpLocks/>
            </p:cNvGrpSpPr>
            <p:nvPr/>
          </p:nvGrpSpPr>
          <p:grpSpPr bwMode="auto">
            <a:xfrm>
              <a:off x="3694" y="1427"/>
              <a:ext cx="1741" cy="1478"/>
              <a:chOff x="3834" y="1427"/>
              <a:chExt cx="1741" cy="1478"/>
            </a:xfrm>
          </p:grpSpPr>
          <p:sp>
            <p:nvSpPr>
              <p:cNvPr id="17434" name="Line 17"/>
              <p:cNvSpPr>
                <a:spLocks noChangeShapeType="1"/>
              </p:cNvSpPr>
              <p:nvPr/>
            </p:nvSpPr>
            <p:spPr bwMode="auto">
              <a:xfrm>
                <a:off x="3834" y="1427"/>
                <a:ext cx="1367" cy="129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5" name="Text Box 18"/>
              <p:cNvSpPr txBox="1">
                <a:spLocks noChangeArrowheads="1"/>
              </p:cNvSpPr>
              <p:nvPr/>
            </p:nvSpPr>
            <p:spPr bwMode="auto">
              <a:xfrm>
                <a:off x="5178" y="2665"/>
                <a:ext cx="39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i="1">
                    <a:cs typeface="Arial" charset="0"/>
                  </a:rPr>
                  <a:t>PC</a:t>
                </a:r>
                <a:r>
                  <a:rPr lang="en-US" sz="2500" baseline="-25000">
                    <a:cs typeface="Arial" charset="0"/>
                  </a:rPr>
                  <a:t>2</a:t>
                </a:r>
              </a:p>
            </p:txBody>
          </p:sp>
        </p:grpSp>
        <p:sp>
          <p:nvSpPr>
            <p:cNvPr id="17433" name="Oval 33"/>
            <p:cNvSpPr>
              <a:spLocks noChangeArrowheads="1"/>
            </p:cNvSpPr>
            <p:nvPr/>
          </p:nvSpPr>
          <p:spPr bwMode="auto">
            <a:xfrm>
              <a:off x="4358" y="2062"/>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grpSp>
        <p:nvGrpSpPr>
          <p:cNvPr id="10" name="Group 39"/>
          <p:cNvGrpSpPr>
            <a:grpSpLocks/>
          </p:cNvGrpSpPr>
          <p:nvPr/>
        </p:nvGrpSpPr>
        <p:grpSpPr bwMode="auto">
          <a:xfrm>
            <a:off x="4632325" y="3106738"/>
            <a:ext cx="2357438" cy="2660650"/>
            <a:chOff x="2918" y="1957"/>
            <a:chExt cx="1485" cy="1676"/>
          </a:xfrm>
        </p:grpSpPr>
        <p:grpSp>
          <p:nvGrpSpPr>
            <p:cNvPr id="17425" name="Group 38"/>
            <p:cNvGrpSpPr>
              <a:grpSpLocks/>
            </p:cNvGrpSpPr>
            <p:nvPr/>
          </p:nvGrpSpPr>
          <p:grpSpPr bwMode="auto">
            <a:xfrm>
              <a:off x="3749" y="2107"/>
              <a:ext cx="394" cy="1526"/>
              <a:chOff x="3749" y="2107"/>
              <a:chExt cx="394" cy="1526"/>
            </a:xfrm>
          </p:grpSpPr>
          <p:sp>
            <p:nvSpPr>
              <p:cNvPr id="17430" name="Line 27"/>
              <p:cNvSpPr>
                <a:spLocks noChangeShapeType="1"/>
              </p:cNvSpPr>
              <p:nvPr/>
            </p:nvSpPr>
            <p:spPr bwMode="auto">
              <a:xfrm>
                <a:off x="3920" y="2107"/>
                <a:ext cx="0" cy="1211"/>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17431" name="Rectangle 31"/>
              <p:cNvSpPr>
                <a:spLocks noChangeArrowheads="1"/>
              </p:cNvSpPr>
              <p:nvPr/>
            </p:nvSpPr>
            <p:spPr bwMode="auto">
              <a:xfrm>
                <a:off x="3749" y="3345"/>
                <a:ext cx="3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dirty="0">
                    <a:latin typeface="Arial"/>
                    <a:cs typeface="Arial"/>
                  </a:rPr>
                  <a:t>4%</a:t>
                </a:r>
              </a:p>
            </p:txBody>
          </p:sp>
        </p:grpSp>
        <p:grpSp>
          <p:nvGrpSpPr>
            <p:cNvPr id="17426" name="Group 35"/>
            <p:cNvGrpSpPr>
              <a:grpSpLocks/>
            </p:cNvGrpSpPr>
            <p:nvPr/>
          </p:nvGrpSpPr>
          <p:grpSpPr bwMode="auto">
            <a:xfrm>
              <a:off x="2918" y="1957"/>
              <a:ext cx="1485" cy="288"/>
              <a:chOff x="2918" y="1957"/>
              <a:chExt cx="1485" cy="288"/>
            </a:xfrm>
          </p:grpSpPr>
          <p:sp>
            <p:nvSpPr>
              <p:cNvPr id="17427" name="Rectangle 25"/>
              <p:cNvSpPr>
                <a:spLocks noChangeArrowheads="1"/>
              </p:cNvSpPr>
              <p:nvPr/>
            </p:nvSpPr>
            <p:spPr bwMode="auto">
              <a:xfrm>
                <a:off x="2918" y="1957"/>
                <a:ext cx="3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a:latin typeface="Arial"/>
                    <a:cs typeface="Arial"/>
                  </a:rPr>
                  <a:t>5%</a:t>
                </a:r>
              </a:p>
            </p:txBody>
          </p:sp>
          <p:sp>
            <p:nvSpPr>
              <p:cNvPr id="17428" name="Line 30"/>
              <p:cNvSpPr>
                <a:spLocks noChangeShapeType="1"/>
              </p:cNvSpPr>
              <p:nvPr/>
            </p:nvSpPr>
            <p:spPr bwMode="auto">
              <a:xfrm flipH="1" flipV="1">
                <a:off x="3336" y="2103"/>
                <a:ext cx="1067" cy="3"/>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17429" name="Oval 34"/>
              <p:cNvSpPr>
                <a:spLocks noChangeArrowheads="1"/>
              </p:cNvSpPr>
              <p:nvPr/>
            </p:nvSpPr>
            <p:spPr bwMode="auto">
              <a:xfrm>
                <a:off x="3873" y="2061"/>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latin typeface="Arial"/>
                  <a:cs typeface="Arial"/>
                </a:endParaRPr>
              </a:p>
            </p:txBody>
          </p:sp>
        </p:grpSp>
      </p:grpSp>
      <p:sp>
        <p:nvSpPr>
          <p:cNvPr id="135208" name="Arc 40"/>
          <p:cNvSpPr>
            <a:spLocks/>
          </p:cNvSpPr>
          <p:nvPr/>
        </p:nvSpPr>
        <p:spPr bwMode="auto">
          <a:xfrm flipH="1" flipV="1">
            <a:off x="6227763" y="3259138"/>
            <a:ext cx="812800" cy="800100"/>
          </a:xfrm>
          <a:custGeom>
            <a:avLst/>
            <a:gdLst>
              <a:gd name="T0" fmla="*/ 2147483647 w 21073"/>
              <a:gd name="T1" fmla="*/ 0 h 21075"/>
              <a:gd name="T2" fmla="*/ 2147483647 w 21073"/>
              <a:gd name="T3" fmla="*/ 2147483647 h 21075"/>
              <a:gd name="T4" fmla="*/ 0 w 21073"/>
              <a:gd name="T5" fmla="*/ 2147483647 h 21075"/>
              <a:gd name="T6" fmla="*/ 0 60000 65536"/>
              <a:gd name="T7" fmla="*/ 0 60000 65536"/>
              <a:gd name="T8" fmla="*/ 0 60000 65536"/>
              <a:gd name="T9" fmla="*/ 0 w 21073"/>
              <a:gd name="T10" fmla="*/ 0 h 21075"/>
              <a:gd name="T11" fmla="*/ 21073 w 21073"/>
              <a:gd name="T12" fmla="*/ 21075 h 21075"/>
            </a:gdLst>
            <a:ahLst/>
            <a:cxnLst>
              <a:cxn ang="T6">
                <a:pos x="T0" y="T1"/>
              </a:cxn>
              <a:cxn ang="T7">
                <a:pos x="T2" y="T3"/>
              </a:cxn>
              <a:cxn ang="T8">
                <a:pos x="T4" y="T5"/>
              </a:cxn>
            </a:cxnLst>
            <a:rect l="T9" t="T10" r="T11" b="T12"/>
            <a:pathLst>
              <a:path w="21073" h="21075" fill="none" extrusionOk="0">
                <a:moveTo>
                  <a:pt x="4734" y="0"/>
                </a:moveTo>
                <a:cubicBezTo>
                  <a:pt x="12879" y="1830"/>
                  <a:pt x="19240" y="8189"/>
                  <a:pt x="21073" y="16333"/>
                </a:cubicBezTo>
              </a:path>
              <a:path w="21073" h="21075" stroke="0" extrusionOk="0">
                <a:moveTo>
                  <a:pt x="4734" y="0"/>
                </a:moveTo>
                <a:cubicBezTo>
                  <a:pt x="12879" y="1830"/>
                  <a:pt x="19240" y="8189"/>
                  <a:pt x="21073" y="16333"/>
                </a:cubicBezTo>
                <a:lnTo>
                  <a:pt x="0" y="21075"/>
                </a:lnTo>
                <a:close/>
              </a:path>
            </a:pathLst>
          </a:custGeom>
          <a:noFill/>
          <a:ln w="38100">
            <a:solidFill>
              <a:srgbClr val="3399FF"/>
            </a:solidFill>
            <a:round/>
            <a:headEnd type="none" w="lg" len="med"/>
            <a:tailEnd type="triangle" w="lg" len="me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Arial"/>
              <a:cs typeface="Arial"/>
            </a:endParaRPr>
          </a:p>
        </p:txBody>
      </p:sp>
      <p:sp>
        <p:nvSpPr>
          <p:cNvPr id="135209" name="Line 41"/>
          <p:cNvSpPr>
            <a:spLocks noChangeShapeType="1"/>
          </p:cNvSpPr>
          <p:nvPr/>
        </p:nvSpPr>
        <p:spPr bwMode="auto">
          <a:xfrm>
            <a:off x="6330950" y="3341688"/>
            <a:ext cx="528638" cy="0"/>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17422" name="Text Box 43"/>
          <p:cNvSpPr txBox="1">
            <a:spLocks noChangeArrowheads="1"/>
          </p:cNvSpPr>
          <p:nvPr/>
        </p:nvSpPr>
        <p:spPr bwMode="auto">
          <a:xfrm>
            <a:off x="7026275" y="3776663"/>
            <a:ext cx="3667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latin typeface="Arial"/>
                <a:cs typeface="Arial"/>
              </a:rPr>
              <a:t>A</a:t>
            </a:r>
            <a:endParaRPr lang="en-US" sz="2400" baseline="-25000">
              <a:latin typeface="Arial"/>
              <a:cs typeface="Arial"/>
            </a:endParaRPr>
          </a:p>
        </p:txBody>
      </p:sp>
      <p:sp>
        <p:nvSpPr>
          <p:cNvPr id="135212" name="Text Box 44"/>
          <p:cNvSpPr txBox="1">
            <a:spLocks noChangeArrowheads="1"/>
          </p:cNvSpPr>
          <p:nvPr/>
        </p:nvSpPr>
        <p:spPr bwMode="auto">
          <a:xfrm>
            <a:off x="6100763" y="2919413"/>
            <a:ext cx="3667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latin typeface="Arial"/>
                <a:cs typeface="Arial"/>
              </a:rPr>
              <a:t>B</a:t>
            </a:r>
            <a:endParaRPr lang="en-US" sz="2400" baseline="-25000">
              <a:latin typeface="Arial"/>
              <a:cs typeface="Arial"/>
            </a:endParaRPr>
          </a:p>
        </p:txBody>
      </p:sp>
      <p:sp>
        <p:nvSpPr>
          <p:cNvPr id="135213" name="Text Box 45"/>
          <p:cNvSpPr txBox="1">
            <a:spLocks noChangeArrowheads="1"/>
          </p:cNvSpPr>
          <p:nvPr/>
        </p:nvSpPr>
        <p:spPr bwMode="auto">
          <a:xfrm>
            <a:off x="7007225" y="2990850"/>
            <a:ext cx="3667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latin typeface="Arial"/>
                <a:cs typeface="Arial"/>
              </a:rPr>
              <a:t>C</a:t>
            </a:r>
            <a:endParaRPr lang="en-US" sz="2400" baseline="-25000">
              <a:latin typeface="Arial"/>
              <a:cs typeface="Arial"/>
            </a:endParaRPr>
          </a:p>
        </p:txBody>
      </p:sp>
      <p:sp>
        <p:nvSpPr>
          <p:cNvPr id="2" name="Footer Placeholder 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3"/>
          </p:nvPr>
        </p:nvSpPr>
        <p:spPr/>
        <p:txBody>
          <a:bodyPr/>
          <a:lstStyle/>
          <a:p>
            <a:pPr>
              <a:defRPr/>
            </a:pPr>
            <a:fld id="{2F37425F-5E17-4209-B948-B5CE2119E408}" type="slidenum">
              <a:rPr lang="en-US" smtClean="0"/>
              <a:pPr>
                <a:defRPr/>
              </a:pPr>
              <a:t>13</a:t>
            </a:fld>
            <a:endParaRPr lang="en-US" dirty="0"/>
          </a:p>
        </p:txBody>
      </p:sp>
    </p:spTree>
    <p:extLst>
      <p:ext uri="{BB962C8B-B14F-4D97-AF65-F5344CB8AC3E}">
        <p14:creationId xmlns:p14="http://schemas.microsoft.com/office/powerpoint/2010/main" val="145925709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5171">
                                            <p:txEl>
                                              <p:pRg st="1" end="1"/>
                                            </p:txEl>
                                          </p:spTgt>
                                        </p:tgtEl>
                                        <p:attrNameLst>
                                          <p:attrName>style.visibility</p:attrName>
                                        </p:attrNameLst>
                                      </p:cBhvr>
                                      <p:to>
                                        <p:strVal val="visible"/>
                                      </p:to>
                                    </p:set>
                                    <p:animEffect transition="in" filter="wipe(left)">
                                      <p:cBhvr>
                                        <p:cTn id="7" dur="500"/>
                                        <p:tgtEl>
                                          <p:spTgt spid="135171">
                                            <p:txEl>
                                              <p:pRg st="1" end="1"/>
                                            </p:txEl>
                                          </p:spTgt>
                                        </p:tgtEl>
                                      </p:cBhvr>
                                    </p:animEffect>
                                  </p:childTnLst>
                                </p:cTn>
                              </p:par>
                            </p:childTnLst>
                          </p:cTn>
                        </p:par>
                        <p:par>
                          <p:cTn id="8" fill="hold" nodeType="afterGroup">
                            <p:stCondLst>
                              <p:cond delay="500"/>
                            </p:stCondLst>
                            <p:childTnLst>
                              <p:par>
                                <p:cTn id="9" presetID="18" presetClass="entr" presetSubtype="9" fill="hold" grpId="0" nodeType="afterEffect">
                                  <p:stCondLst>
                                    <p:cond delay="0"/>
                                  </p:stCondLst>
                                  <p:childTnLst>
                                    <p:set>
                                      <p:cBhvr>
                                        <p:cTn id="10" dur="1" fill="hold">
                                          <p:stCondLst>
                                            <p:cond delay="0"/>
                                          </p:stCondLst>
                                        </p:cTn>
                                        <p:tgtEl>
                                          <p:spTgt spid="135208"/>
                                        </p:tgtEl>
                                        <p:attrNameLst>
                                          <p:attrName>style.visibility</p:attrName>
                                        </p:attrNameLst>
                                      </p:cBhvr>
                                      <p:to>
                                        <p:strVal val="visible"/>
                                      </p:to>
                                    </p:set>
                                    <p:animEffect transition="in" filter="strips(upLeft)">
                                      <p:cBhvr>
                                        <p:cTn id="11" dur="500"/>
                                        <p:tgtEl>
                                          <p:spTgt spid="135208"/>
                                        </p:tgtEl>
                                      </p:cBhvr>
                                    </p:animEffect>
                                  </p:childTnLst>
                                </p:cTn>
                              </p:par>
                            </p:childTnLst>
                          </p:cTn>
                        </p:par>
                        <p:par>
                          <p:cTn id="12" fill="hold" nodeType="afterGroup">
                            <p:stCondLst>
                              <p:cond delay="1000"/>
                            </p:stCondLst>
                            <p:childTnLst>
                              <p:par>
                                <p:cTn id="13" presetID="18" presetClass="entr" presetSubtype="6"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trips(downRight)">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5212"/>
                                        </p:tgtEl>
                                        <p:attrNameLst>
                                          <p:attrName>style.visibility</p:attrName>
                                        </p:attrNameLst>
                                      </p:cBhvr>
                                      <p:to>
                                        <p:strVal val="visible"/>
                                      </p:to>
                                    </p:set>
                                    <p:animEffect transition="in" filter="fade">
                                      <p:cBhvr>
                                        <p:cTn id="18" dur="500"/>
                                        <p:tgtEl>
                                          <p:spTgt spid="13521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35171">
                                            <p:txEl>
                                              <p:pRg st="2" end="2"/>
                                            </p:txEl>
                                          </p:spTgt>
                                        </p:tgtEl>
                                        <p:attrNameLst>
                                          <p:attrName>style.visibility</p:attrName>
                                        </p:attrNameLst>
                                      </p:cBhvr>
                                      <p:to>
                                        <p:strVal val="visible"/>
                                      </p:to>
                                    </p:set>
                                    <p:animEffect transition="in" filter="wipe(left)">
                                      <p:cBhvr>
                                        <p:cTn id="23" dur="500"/>
                                        <p:tgtEl>
                                          <p:spTgt spid="135171">
                                            <p:txEl>
                                              <p:pRg st="2" end="2"/>
                                            </p:txEl>
                                          </p:spTgt>
                                        </p:tgtEl>
                                      </p:cBhvr>
                                    </p:animEffect>
                                  </p:childTnLst>
                                </p:cTn>
                              </p:par>
                            </p:childTnLst>
                          </p:cTn>
                        </p:par>
                        <p:par>
                          <p:cTn id="24" fill="hold" nodeType="afterGroup">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35209"/>
                                        </p:tgtEl>
                                        <p:attrNameLst>
                                          <p:attrName>style.visibility</p:attrName>
                                        </p:attrNameLst>
                                      </p:cBhvr>
                                      <p:to>
                                        <p:strVal val="visible"/>
                                      </p:to>
                                    </p:set>
                                    <p:animEffect transition="in" filter="wipe(left)">
                                      <p:cBhvr>
                                        <p:cTn id="27" dur="500"/>
                                        <p:tgtEl>
                                          <p:spTgt spid="135209"/>
                                        </p:tgtEl>
                                      </p:cBhvr>
                                    </p:animEffect>
                                  </p:childTnLst>
                                </p:cTn>
                              </p:par>
                            </p:childTnLst>
                          </p:cTn>
                        </p:par>
                        <p:par>
                          <p:cTn id="28" fill="hold" nodeType="afterGroup">
                            <p:stCondLst>
                              <p:cond delay="1000"/>
                            </p:stCondLst>
                            <p:childTnLst>
                              <p:par>
                                <p:cTn id="29" presetID="18" presetClass="entr" presetSubtype="6"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strips(downRight)">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5213"/>
                                        </p:tgtEl>
                                        <p:attrNameLst>
                                          <p:attrName>style.visibility</p:attrName>
                                        </p:attrNameLst>
                                      </p:cBhvr>
                                      <p:to>
                                        <p:strVal val="visible"/>
                                      </p:to>
                                    </p:set>
                                    <p:animEffect transition="in" filter="fade">
                                      <p:cBhvr>
                                        <p:cTn id="34" dur="500"/>
                                        <p:tgtEl>
                                          <p:spTgt spid="135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bldLvl="5"/>
      <p:bldP spid="135208" grpId="0" animBg="1"/>
      <p:bldP spid="135209" grpId="0" animBg="1"/>
      <p:bldP spid="135212" grpId="0"/>
      <p:bldP spid="1352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584861"/>
          </a:xfrm>
        </p:spPr>
        <p:txBody>
          <a:bodyPr/>
          <a:lstStyle/>
          <a:p>
            <a:pPr algn="l"/>
            <a:r>
              <a:rPr lang="en-US" dirty="0">
                <a:solidFill>
                  <a:schemeClr val="accent6">
                    <a:lumMod val="50000"/>
                  </a:schemeClr>
                </a:solidFill>
              </a:rPr>
              <a:t>Active Learning </a:t>
            </a:r>
            <a:r>
              <a:rPr lang="en-US" dirty="0" smtClean="0">
                <a:solidFill>
                  <a:schemeClr val="accent6">
                    <a:lumMod val="50000"/>
                  </a:schemeClr>
                </a:solidFill>
              </a:rPr>
              <a:t>1</a:t>
            </a:r>
            <a:r>
              <a:rPr lang="en-US" dirty="0">
                <a:solidFill>
                  <a:schemeClr val="accent6">
                    <a:lumMod val="50000"/>
                  </a:schemeClr>
                </a:solidFill>
              </a:rPr>
              <a:t>	</a:t>
            </a:r>
            <a:r>
              <a:rPr lang="en-US" dirty="0" smtClean="0">
                <a:solidFill>
                  <a:schemeClr val="accent6">
                    <a:lumMod val="50000"/>
                  </a:schemeClr>
                </a:solidFill>
              </a:rPr>
              <a:t>	</a:t>
            </a:r>
            <a:r>
              <a:rPr lang="en-US" dirty="0" smtClean="0">
                <a:solidFill>
                  <a:srgbClr val="AE1221"/>
                </a:solidFill>
              </a:rPr>
              <a:t>A </a:t>
            </a:r>
            <a:r>
              <a:rPr lang="en-US" dirty="0">
                <a:solidFill>
                  <a:srgbClr val="AE1221"/>
                </a:solidFill>
              </a:rPr>
              <a:t>numerical example</a:t>
            </a:r>
            <a:endParaRPr lang="en-US" dirty="0"/>
          </a:p>
        </p:txBody>
      </p:sp>
      <p:sp>
        <p:nvSpPr>
          <p:cNvPr id="3" name="Content Placeholder 2"/>
          <p:cNvSpPr>
            <a:spLocks noGrp="1"/>
          </p:cNvSpPr>
          <p:nvPr>
            <p:ph idx="1"/>
          </p:nvPr>
        </p:nvSpPr>
        <p:spPr>
          <a:xfrm>
            <a:off x="347241" y="762000"/>
            <a:ext cx="8518947" cy="5686425"/>
          </a:xfrm>
        </p:spPr>
        <p:txBody>
          <a:bodyPr>
            <a:normAutofit/>
          </a:bodyPr>
          <a:lstStyle/>
          <a:p>
            <a:pPr marL="0" indent="0">
              <a:buClr>
                <a:srgbClr val="C00000"/>
              </a:buClr>
              <a:buNone/>
            </a:pPr>
            <a:r>
              <a:rPr lang="en-US" dirty="0">
                <a:solidFill>
                  <a:schemeClr val="accent6">
                    <a:lumMod val="50000"/>
                  </a:schemeClr>
                </a:solidFill>
              </a:rPr>
              <a:t>Natural rate of unemployment = 5%</a:t>
            </a:r>
            <a:br>
              <a:rPr lang="en-US" dirty="0">
                <a:solidFill>
                  <a:schemeClr val="accent6">
                    <a:lumMod val="50000"/>
                  </a:schemeClr>
                </a:solidFill>
              </a:rPr>
            </a:br>
            <a:r>
              <a:rPr lang="en-US" dirty="0">
                <a:solidFill>
                  <a:schemeClr val="accent6">
                    <a:lumMod val="50000"/>
                  </a:schemeClr>
                </a:solidFill>
              </a:rPr>
              <a:t>Expected inflation = 2%</a:t>
            </a:r>
            <a:br>
              <a:rPr lang="en-US" dirty="0">
                <a:solidFill>
                  <a:schemeClr val="accent6">
                    <a:lumMod val="50000"/>
                  </a:schemeClr>
                </a:solidFill>
              </a:rPr>
            </a:br>
            <a:r>
              <a:rPr lang="en-US" dirty="0">
                <a:solidFill>
                  <a:schemeClr val="accent6">
                    <a:lumMod val="50000"/>
                  </a:schemeClr>
                </a:solidFill>
              </a:rPr>
              <a:t>In PC equation, a = 0.5</a:t>
            </a:r>
          </a:p>
          <a:p>
            <a:pPr marL="514350" indent="-514350">
              <a:buClr>
                <a:srgbClr val="C00000"/>
              </a:buClr>
              <a:buFont typeface="+mj-lt"/>
              <a:buAutoNum type="alphaUcPeriod"/>
            </a:pPr>
            <a:r>
              <a:rPr lang="en-US" sz="2800" dirty="0" smtClean="0">
                <a:solidFill>
                  <a:schemeClr val="tx1"/>
                </a:solidFill>
              </a:rPr>
              <a:t>Plot </a:t>
            </a:r>
            <a:r>
              <a:rPr lang="en-US" sz="2800" dirty="0">
                <a:solidFill>
                  <a:schemeClr val="tx1"/>
                </a:solidFill>
              </a:rPr>
              <a:t>the long-run Phillips curve.</a:t>
            </a:r>
          </a:p>
          <a:p>
            <a:pPr marL="514350" indent="-514350">
              <a:buClr>
                <a:srgbClr val="C00000"/>
              </a:buClr>
              <a:buFont typeface="+mj-lt"/>
              <a:buAutoNum type="alphaUcPeriod"/>
            </a:pPr>
            <a:r>
              <a:rPr lang="en-US" sz="2800" dirty="0" smtClean="0">
                <a:solidFill>
                  <a:schemeClr val="tx1"/>
                </a:solidFill>
              </a:rPr>
              <a:t>Find </a:t>
            </a:r>
            <a:r>
              <a:rPr lang="en-US" sz="2800" dirty="0">
                <a:solidFill>
                  <a:schemeClr val="tx1"/>
                </a:solidFill>
              </a:rPr>
              <a:t>the u-rate for each of these values of actual inflation:  0%, 6%.  Sketch the short-run PC.</a:t>
            </a:r>
          </a:p>
          <a:p>
            <a:pPr marL="514350" indent="-514350">
              <a:buClr>
                <a:srgbClr val="C00000"/>
              </a:buClr>
              <a:buFont typeface="+mj-lt"/>
              <a:buAutoNum type="alphaUcPeriod"/>
            </a:pPr>
            <a:r>
              <a:rPr lang="en-US" sz="2800" dirty="0" smtClean="0">
                <a:solidFill>
                  <a:schemeClr val="tx1"/>
                </a:solidFill>
              </a:rPr>
              <a:t>Suppose </a:t>
            </a:r>
            <a:r>
              <a:rPr lang="en-US" sz="2800" dirty="0">
                <a:solidFill>
                  <a:schemeClr val="tx1"/>
                </a:solidFill>
              </a:rPr>
              <a:t>expected inflation rises to 4%.  </a:t>
            </a:r>
            <a:br>
              <a:rPr lang="en-US" sz="2800" dirty="0">
                <a:solidFill>
                  <a:schemeClr val="tx1"/>
                </a:solidFill>
              </a:rPr>
            </a:br>
            <a:r>
              <a:rPr lang="en-US" sz="2800" dirty="0">
                <a:solidFill>
                  <a:schemeClr val="tx1"/>
                </a:solidFill>
              </a:rPr>
              <a:t>Repeat part B. </a:t>
            </a:r>
          </a:p>
          <a:p>
            <a:pPr marL="514350" indent="-514350">
              <a:buClr>
                <a:srgbClr val="C00000"/>
              </a:buClr>
              <a:buFont typeface="+mj-lt"/>
              <a:buAutoNum type="alphaUcPeriod"/>
            </a:pPr>
            <a:r>
              <a:rPr lang="en-US" sz="2800" dirty="0" smtClean="0">
                <a:solidFill>
                  <a:schemeClr val="tx1"/>
                </a:solidFill>
              </a:rPr>
              <a:t>Instead</a:t>
            </a:r>
            <a:r>
              <a:rPr lang="en-US" sz="2800" dirty="0">
                <a:solidFill>
                  <a:schemeClr val="tx1"/>
                </a:solidFill>
              </a:rPr>
              <a:t>, suppose the natural rate falls to 4%.  Draw the new long-run Phillips curve, </a:t>
            </a:r>
            <a:br>
              <a:rPr lang="en-US" sz="2800" dirty="0">
                <a:solidFill>
                  <a:schemeClr val="tx1"/>
                </a:solidFill>
              </a:rPr>
            </a:br>
            <a:r>
              <a:rPr lang="en-US" sz="2800" dirty="0">
                <a:solidFill>
                  <a:schemeClr val="tx1"/>
                </a:solidFill>
              </a:rPr>
              <a:t>then repeat part B.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17160717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759825" cy="661061"/>
          </a:xfrm>
        </p:spPr>
        <p:txBody>
          <a:bodyPr/>
          <a:lstStyle/>
          <a:p>
            <a:pPr algn="l"/>
            <a:r>
              <a:rPr lang="en-US" sz="2800" dirty="0">
                <a:solidFill>
                  <a:schemeClr val="accent6">
                    <a:lumMod val="50000"/>
                  </a:schemeClr>
                </a:solidFill>
              </a:rPr>
              <a:t>Active Learning </a:t>
            </a:r>
            <a:r>
              <a:rPr lang="en-US" sz="2800" dirty="0" smtClean="0">
                <a:solidFill>
                  <a:schemeClr val="accent6">
                    <a:lumMod val="50000"/>
                  </a:schemeClr>
                </a:solidFill>
              </a:rPr>
              <a:t>1</a:t>
            </a:r>
            <a:r>
              <a:rPr lang="en-US" sz="2800" dirty="0">
                <a:solidFill>
                  <a:schemeClr val="accent6">
                    <a:lumMod val="50000"/>
                  </a:schemeClr>
                </a:solidFill>
              </a:rPr>
              <a:t>	</a:t>
            </a:r>
            <a:r>
              <a:rPr lang="en-US" sz="2800" dirty="0" smtClean="0">
                <a:solidFill>
                  <a:schemeClr val="accent6">
                    <a:lumMod val="50000"/>
                  </a:schemeClr>
                </a:solidFill>
              </a:rPr>
              <a:t>				</a:t>
            </a:r>
            <a:r>
              <a:rPr lang="en-US" sz="2800" dirty="0" smtClean="0">
                <a:solidFill>
                  <a:srgbClr val="AE1221"/>
                </a:solidFill>
              </a:rPr>
              <a:t>Answers</a:t>
            </a:r>
            <a:endParaRPr lang="en-US" sz="28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6838" y="995362"/>
            <a:ext cx="6275387" cy="558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28"/>
          <p:cNvGrpSpPr>
            <a:grpSpLocks/>
          </p:cNvGrpSpPr>
          <p:nvPr/>
        </p:nvGrpSpPr>
        <p:grpSpPr bwMode="auto">
          <a:xfrm>
            <a:off x="6629400" y="939800"/>
            <a:ext cx="1022350" cy="4454525"/>
            <a:chOff x="4225" y="637"/>
            <a:chExt cx="644" cy="2806"/>
          </a:xfrm>
        </p:grpSpPr>
        <p:sp>
          <p:nvSpPr>
            <p:cNvPr id="10" name="Line 21"/>
            <p:cNvSpPr>
              <a:spLocks noChangeShapeType="1"/>
            </p:cNvSpPr>
            <p:nvPr/>
          </p:nvSpPr>
          <p:spPr bwMode="auto">
            <a:xfrm flipV="1">
              <a:off x="4296" y="843"/>
              <a:ext cx="0" cy="2600"/>
            </a:xfrm>
            <a:prstGeom prst="line">
              <a:avLst/>
            </a:prstGeom>
            <a:noFill/>
            <a:ln w="38100">
              <a:solidFill>
                <a:srgbClr val="00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Text Box 25"/>
            <p:cNvSpPr txBox="1">
              <a:spLocks noChangeArrowheads="1"/>
            </p:cNvSpPr>
            <p:nvPr/>
          </p:nvSpPr>
          <p:spPr bwMode="auto">
            <a:xfrm>
              <a:off x="4225" y="637"/>
              <a:ext cx="64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i="1" dirty="0">
                  <a:solidFill>
                    <a:schemeClr val="tx2"/>
                  </a:solidFill>
                  <a:cs typeface="Arial" charset="0"/>
                </a:rPr>
                <a:t>LRPC</a:t>
              </a:r>
              <a:r>
                <a:rPr lang="en-US" sz="2400" baseline="-25000" dirty="0">
                  <a:solidFill>
                    <a:schemeClr val="tx2"/>
                  </a:solidFill>
                  <a:cs typeface="Arial" charset="0"/>
                </a:rPr>
                <a:t>A</a:t>
              </a:r>
            </a:p>
          </p:txBody>
        </p:sp>
      </p:grpSp>
      <p:sp>
        <p:nvSpPr>
          <p:cNvPr id="12" name="Rectangle 6"/>
          <p:cNvSpPr>
            <a:spLocks noChangeArrowheads="1"/>
          </p:cNvSpPr>
          <p:nvPr/>
        </p:nvSpPr>
        <p:spPr bwMode="auto">
          <a:xfrm>
            <a:off x="598488" y="1285875"/>
            <a:ext cx="1909762" cy="2119312"/>
          </a:xfrm>
          <a:prstGeom prst="rect">
            <a:avLst/>
          </a:prstGeom>
          <a:solidFill>
            <a:schemeClr val="bg1"/>
          </a:solidFill>
          <a:ln w="9525">
            <a:noFill/>
            <a:miter lim="800000"/>
            <a:headEnd/>
            <a:tailEnd/>
          </a:ln>
          <a:effectLst>
            <a:outerShdw blurRad="50800" dist="38100" dir="2700000" algn="tl" rotWithShape="0">
              <a:prstClr val="black">
                <a:alpha val="40000"/>
              </a:prstClr>
            </a:outerShdw>
          </a:effectLst>
        </p:spPr>
        <p:txBody>
          <a:bodyPr/>
          <a:lstStyle/>
          <a:p>
            <a:pPr>
              <a:lnSpc>
                <a:spcPct val="105000"/>
              </a:lnSpc>
              <a:spcBef>
                <a:spcPct val="45000"/>
              </a:spcBef>
              <a:buClr>
                <a:srgbClr val="669900"/>
              </a:buClr>
              <a:buSzPct val="120000"/>
              <a:buFont typeface="Wingdings" pitchFamily="2" charset="2"/>
              <a:buNone/>
              <a:defRPr/>
            </a:pPr>
            <a:r>
              <a:rPr lang="en-US" sz="2500" kern="0" dirty="0">
                <a:latin typeface="Arial"/>
                <a:cs typeface="Arial"/>
              </a:rPr>
              <a:t>An increase in expected inflation shifts </a:t>
            </a:r>
            <a:r>
              <a:rPr lang="en-US" sz="2500" i="1" kern="0" dirty="0">
                <a:latin typeface="Arial"/>
                <a:cs typeface="Arial"/>
              </a:rPr>
              <a:t>PC</a:t>
            </a:r>
            <a:r>
              <a:rPr lang="en-US" sz="2500" kern="0" dirty="0">
                <a:latin typeface="Arial"/>
                <a:cs typeface="Arial"/>
              </a:rPr>
              <a:t> to the right.</a:t>
            </a:r>
          </a:p>
        </p:txBody>
      </p:sp>
      <p:grpSp>
        <p:nvGrpSpPr>
          <p:cNvPr id="13" name="Group 31"/>
          <p:cNvGrpSpPr>
            <a:grpSpLocks/>
          </p:cNvGrpSpPr>
          <p:nvPr/>
        </p:nvGrpSpPr>
        <p:grpSpPr bwMode="auto">
          <a:xfrm>
            <a:off x="4446588" y="1239837"/>
            <a:ext cx="2354262" cy="4216400"/>
            <a:chOff x="2850" y="826"/>
            <a:chExt cx="1483" cy="2656"/>
          </a:xfrm>
        </p:grpSpPr>
        <p:sp>
          <p:nvSpPr>
            <p:cNvPr id="14" name="Line 15"/>
            <p:cNvSpPr>
              <a:spLocks noChangeShapeType="1"/>
            </p:cNvSpPr>
            <p:nvPr/>
          </p:nvSpPr>
          <p:spPr bwMode="auto">
            <a:xfrm flipH="1" flipV="1">
              <a:off x="2850" y="826"/>
              <a:ext cx="1446" cy="2615"/>
            </a:xfrm>
            <a:prstGeom prst="line">
              <a:avLst/>
            </a:prstGeom>
            <a:noFill/>
            <a:ln w="38100">
              <a:solidFill>
                <a:srgbClr val="33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Oval 18"/>
            <p:cNvSpPr>
              <a:spLocks noChangeAspect="1" noChangeArrowheads="1"/>
            </p:cNvSpPr>
            <p:nvPr/>
          </p:nvSpPr>
          <p:spPr bwMode="auto">
            <a:xfrm>
              <a:off x="4252" y="3402"/>
              <a:ext cx="81" cy="80"/>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16" name="Oval 11"/>
            <p:cNvSpPr>
              <a:spLocks noChangeAspect="1" noChangeArrowheads="1"/>
            </p:cNvSpPr>
            <p:nvPr/>
          </p:nvSpPr>
          <p:spPr bwMode="auto">
            <a:xfrm>
              <a:off x="3057" y="1244"/>
              <a:ext cx="81" cy="80"/>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17" name="Text Box 24"/>
            <p:cNvSpPr txBox="1">
              <a:spLocks noChangeArrowheads="1"/>
            </p:cNvSpPr>
            <p:nvPr/>
          </p:nvSpPr>
          <p:spPr bwMode="auto">
            <a:xfrm>
              <a:off x="3085" y="2006"/>
              <a:ext cx="41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i="1">
                  <a:solidFill>
                    <a:srgbClr val="336600"/>
                  </a:solidFill>
                  <a:cs typeface="Arial" charset="0"/>
                </a:rPr>
                <a:t>PC</a:t>
              </a:r>
              <a:r>
                <a:rPr lang="en-US" sz="2400" baseline="-25000">
                  <a:solidFill>
                    <a:srgbClr val="336600"/>
                  </a:solidFill>
                  <a:cs typeface="Arial" charset="0"/>
                </a:rPr>
                <a:t>D</a:t>
              </a:r>
            </a:p>
          </p:txBody>
        </p:sp>
      </p:grpSp>
      <p:grpSp>
        <p:nvGrpSpPr>
          <p:cNvPr id="18" name="Group 27"/>
          <p:cNvGrpSpPr>
            <a:grpSpLocks/>
          </p:cNvGrpSpPr>
          <p:nvPr/>
        </p:nvGrpSpPr>
        <p:grpSpPr bwMode="auto">
          <a:xfrm>
            <a:off x="5662613" y="457200"/>
            <a:ext cx="1022350" cy="4941887"/>
            <a:chOff x="3616" y="333"/>
            <a:chExt cx="644" cy="3113"/>
          </a:xfrm>
        </p:grpSpPr>
        <p:sp>
          <p:nvSpPr>
            <p:cNvPr id="19" name="Line 22"/>
            <p:cNvSpPr>
              <a:spLocks noChangeShapeType="1"/>
            </p:cNvSpPr>
            <p:nvPr/>
          </p:nvSpPr>
          <p:spPr bwMode="auto">
            <a:xfrm flipV="1">
              <a:off x="3903" y="552"/>
              <a:ext cx="0" cy="2894"/>
            </a:xfrm>
            <a:prstGeom prst="line">
              <a:avLst/>
            </a:prstGeom>
            <a:noFill/>
            <a:ln w="38100">
              <a:solidFill>
                <a:srgbClr val="33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Text Box 26"/>
            <p:cNvSpPr txBox="1">
              <a:spLocks noChangeArrowheads="1"/>
            </p:cNvSpPr>
            <p:nvPr/>
          </p:nvSpPr>
          <p:spPr bwMode="auto">
            <a:xfrm>
              <a:off x="3616" y="333"/>
              <a:ext cx="6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i="1">
                  <a:solidFill>
                    <a:srgbClr val="336600"/>
                  </a:solidFill>
                  <a:cs typeface="Arial" charset="0"/>
                </a:rPr>
                <a:t>LRPC</a:t>
              </a:r>
              <a:r>
                <a:rPr lang="en-US" sz="2400" baseline="-25000">
                  <a:solidFill>
                    <a:srgbClr val="336600"/>
                  </a:solidFill>
                  <a:cs typeface="Arial" charset="0"/>
                </a:rPr>
                <a:t>D</a:t>
              </a:r>
            </a:p>
          </p:txBody>
        </p:sp>
      </p:grpSp>
      <p:grpSp>
        <p:nvGrpSpPr>
          <p:cNvPr id="21" name="Group 29"/>
          <p:cNvGrpSpPr>
            <a:grpSpLocks/>
          </p:cNvGrpSpPr>
          <p:nvPr/>
        </p:nvGrpSpPr>
        <p:grpSpPr bwMode="auto">
          <a:xfrm>
            <a:off x="4819650" y="906462"/>
            <a:ext cx="2616200" cy="4551363"/>
            <a:chOff x="3085" y="616"/>
            <a:chExt cx="1648" cy="2867"/>
          </a:xfrm>
        </p:grpSpPr>
        <p:sp>
          <p:nvSpPr>
            <p:cNvPr id="22" name="Line 12"/>
            <p:cNvSpPr>
              <a:spLocks noChangeShapeType="1"/>
            </p:cNvSpPr>
            <p:nvPr/>
          </p:nvSpPr>
          <p:spPr bwMode="auto">
            <a:xfrm flipH="1" flipV="1">
              <a:off x="3249" y="826"/>
              <a:ext cx="1446" cy="2615"/>
            </a:xfrm>
            <a:prstGeom prst="line">
              <a:avLst/>
            </a:prstGeom>
            <a:noFill/>
            <a:ln w="38100">
              <a:solidFill>
                <a:srgbClr val="00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Text Box 13"/>
            <p:cNvSpPr txBox="1">
              <a:spLocks noChangeArrowheads="1"/>
            </p:cNvSpPr>
            <p:nvPr/>
          </p:nvSpPr>
          <p:spPr bwMode="auto">
            <a:xfrm>
              <a:off x="3085" y="616"/>
              <a:ext cx="37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i="1" dirty="0">
                  <a:solidFill>
                    <a:schemeClr val="tx2"/>
                  </a:solidFill>
                  <a:cs typeface="Arial" charset="0"/>
                </a:rPr>
                <a:t>PC</a:t>
              </a:r>
              <a:r>
                <a:rPr lang="en-US" sz="2400" baseline="-25000" dirty="0">
                  <a:solidFill>
                    <a:schemeClr val="tx2"/>
                  </a:solidFill>
                  <a:cs typeface="Arial" charset="0"/>
                </a:rPr>
                <a:t>B</a:t>
              </a:r>
            </a:p>
          </p:txBody>
        </p:sp>
        <p:sp>
          <p:nvSpPr>
            <p:cNvPr id="24" name="Oval 16"/>
            <p:cNvSpPr>
              <a:spLocks noChangeAspect="1" noChangeArrowheads="1"/>
            </p:cNvSpPr>
            <p:nvPr/>
          </p:nvSpPr>
          <p:spPr bwMode="auto">
            <a:xfrm>
              <a:off x="3460" y="1244"/>
              <a:ext cx="81" cy="80"/>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25" name="Oval 19"/>
            <p:cNvSpPr>
              <a:spLocks noChangeAspect="1" noChangeArrowheads="1"/>
            </p:cNvSpPr>
            <p:nvPr/>
          </p:nvSpPr>
          <p:spPr bwMode="auto">
            <a:xfrm>
              <a:off x="4652" y="3403"/>
              <a:ext cx="81" cy="80"/>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grpSp>
        <p:nvGrpSpPr>
          <p:cNvPr id="26" name="Group 30"/>
          <p:cNvGrpSpPr>
            <a:grpSpLocks/>
          </p:cNvGrpSpPr>
          <p:nvPr/>
        </p:nvGrpSpPr>
        <p:grpSpPr bwMode="auto">
          <a:xfrm>
            <a:off x="5716588" y="1238250"/>
            <a:ext cx="2357437" cy="4216400"/>
            <a:chOff x="3650" y="825"/>
            <a:chExt cx="1485" cy="2656"/>
          </a:xfrm>
        </p:grpSpPr>
        <p:sp>
          <p:nvSpPr>
            <p:cNvPr id="27" name="Line 14"/>
            <p:cNvSpPr>
              <a:spLocks noChangeShapeType="1"/>
            </p:cNvSpPr>
            <p:nvPr/>
          </p:nvSpPr>
          <p:spPr bwMode="auto">
            <a:xfrm flipH="1" flipV="1">
              <a:off x="3650" y="825"/>
              <a:ext cx="1446" cy="2615"/>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Oval 17"/>
            <p:cNvSpPr>
              <a:spLocks noChangeAspect="1" noChangeArrowheads="1"/>
            </p:cNvSpPr>
            <p:nvPr/>
          </p:nvSpPr>
          <p:spPr bwMode="auto">
            <a:xfrm>
              <a:off x="3860" y="1244"/>
              <a:ext cx="81" cy="80"/>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29" name="Oval 20"/>
            <p:cNvSpPr>
              <a:spLocks noChangeAspect="1" noChangeArrowheads="1"/>
            </p:cNvSpPr>
            <p:nvPr/>
          </p:nvSpPr>
          <p:spPr bwMode="auto">
            <a:xfrm>
              <a:off x="5054" y="3401"/>
              <a:ext cx="81" cy="80"/>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30" name="Text Box 23"/>
            <p:cNvSpPr txBox="1">
              <a:spLocks noChangeArrowheads="1"/>
            </p:cNvSpPr>
            <p:nvPr/>
          </p:nvSpPr>
          <p:spPr bwMode="auto">
            <a:xfrm>
              <a:off x="4715" y="2484"/>
              <a:ext cx="39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i="1">
                  <a:solidFill>
                    <a:srgbClr val="CC0000"/>
                  </a:solidFill>
                  <a:cs typeface="Arial" charset="0"/>
                </a:rPr>
                <a:t>PC</a:t>
              </a:r>
              <a:r>
                <a:rPr lang="en-US" sz="2400" baseline="-25000">
                  <a:solidFill>
                    <a:srgbClr val="CC0000"/>
                  </a:solidFill>
                  <a:cs typeface="Arial" charset="0"/>
                </a:rPr>
                <a:t>C</a:t>
              </a:r>
            </a:p>
          </p:txBody>
        </p:sp>
      </p:grpSp>
      <p:sp>
        <p:nvSpPr>
          <p:cNvPr id="31" name="Rectangle 32"/>
          <p:cNvSpPr>
            <a:spLocks noChangeArrowheads="1"/>
          </p:cNvSpPr>
          <p:nvPr/>
        </p:nvSpPr>
        <p:spPr bwMode="auto">
          <a:xfrm>
            <a:off x="701675" y="3956050"/>
            <a:ext cx="1827213" cy="2122487"/>
          </a:xfrm>
          <a:prstGeom prst="rect">
            <a:avLst/>
          </a:prstGeom>
          <a:solidFill>
            <a:schemeClr val="bg1"/>
          </a:solidFill>
          <a:ln w="9525">
            <a:noFill/>
            <a:miter lim="800000"/>
            <a:headEnd/>
            <a:tailEnd/>
          </a:ln>
          <a:effectLst>
            <a:outerShdw blurRad="50800" dist="38100" dir="2700000" algn="tl" rotWithShape="0">
              <a:prstClr val="black">
                <a:alpha val="40000"/>
              </a:prstClr>
            </a:outerShdw>
          </a:effectLst>
        </p:spPr>
        <p:txBody>
          <a:bodyPr/>
          <a:lstStyle/>
          <a:p>
            <a:pPr>
              <a:lnSpc>
                <a:spcPct val="105000"/>
              </a:lnSpc>
              <a:spcBef>
                <a:spcPct val="45000"/>
              </a:spcBef>
              <a:buClr>
                <a:srgbClr val="669900"/>
              </a:buClr>
              <a:buSzPct val="120000"/>
              <a:buFont typeface="Wingdings" pitchFamily="2" charset="2"/>
              <a:buNone/>
              <a:defRPr/>
            </a:pPr>
            <a:r>
              <a:rPr lang="en-US" sz="2500" dirty="0">
                <a:latin typeface="Arial"/>
                <a:cs typeface="Arial"/>
              </a:rPr>
              <a:t>A fall in the natural rate shifts both curves </a:t>
            </a:r>
            <a:br>
              <a:rPr lang="en-US" sz="2500" dirty="0">
                <a:latin typeface="Arial"/>
                <a:cs typeface="Arial"/>
              </a:rPr>
            </a:br>
            <a:r>
              <a:rPr lang="en-US" sz="2500" dirty="0">
                <a:latin typeface="Arial"/>
                <a:cs typeface="Arial"/>
              </a:rPr>
              <a:t>to the left.</a:t>
            </a:r>
          </a:p>
        </p:txBody>
      </p:sp>
    </p:spTree>
    <p:extLst>
      <p:ext uri="{BB962C8B-B14F-4D97-AF65-F5344CB8AC3E}">
        <p14:creationId xmlns:p14="http://schemas.microsoft.com/office/powerpoint/2010/main" val="25276953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strips(downRight)">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8" presetClass="entr" presetSubtype="6" fill="hold"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strips(downRight)">
                                      <p:cBhvr>
                                        <p:cTn id="20" dur="5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12"/>
                                        </p:tgtEl>
                                      </p:cBhvr>
                                    </p:animEffect>
                                    <p:set>
                                      <p:cBhvr>
                                        <p:cTn id="25" dur="1" fill="hold">
                                          <p:stCondLst>
                                            <p:cond delay="499"/>
                                          </p:stCondLst>
                                        </p:cTn>
                                        <p:tgtEl>
                                          <p:spTgt spid="12"/>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26"/>
                                        </p:tgtEl>
                                      </p:cBhvr>
                                    </p:animEffect>
                                    <p:set>
                                      <p:cBhvr>
                                        <p:cTn id="28" dur="1" fill="hold">
                                          <p:stCondLst>
                                            <p:cond delay="499"/>
                                          </p:stCondLst>
                                        </p:cTn>
                                        <p:tgtEl>
                                          <p:spTgt spid="2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par>
                                <p:cTn id="34" presetID="22" presetClass="entr" presetSubtype="1"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up)">
                                      <p:cBhvr>
                                        <p:cTn id="36" dur="500"/>
                                        <p:tgtEl>
                                          <p:spTgt spid="18"/>
                                        </p:tgtEl>
                                      </p:cBhvr>
                                    </p:animEffect>
                                  </p:childTnLst>
                                </p:cTn>
                              </p:par>
                            </p:childTnLst>
                          </p:cTn>
                        </p:par>
                        <p:par>
                          <p:cTn id="37" fill="hold">
                            <p:stCondLst>
                              <p:cond delay="500"/>
                            </p:stCondLst>
                            <p:childTnLst>
                              <p:par>
                                <p:cTn id="38" presetID="18" presetClass="entr" presetSubtype="6" fill="hold"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strips(downRight)">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3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4313" y="1060450"/>
            <a:ext cx="6019800"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Rectangle 2"/>
          <p:cNvSpPr>
            <a:spLocks noGrp="1" noChangeArrowheads="1"/>
          </p:cNvSpPr>
          <p:nvPr>
            <p:ph type="title"/>
          </p:nvPr>
        </p:nvSpPr>
        <p:spPr/>
        <p:txBody>
          <a:bodyPr/>
          <a:lstStyle/>
          <a:p>
            <a:pPr eaLnBrk="1" hangingPunct="1"/>
            <a:r>
              <a:rPr lang="en-US" sz="3400" dirty="0" smtClean="0"/>
              <a:t>The Breakdown of the Phillips Curve</a:t>
            </a:r>
          </a:p>
        </p:txBody>
      </p:sp>
      <p:sp>
        <p:nvSpPr>
          <p:cNvPr id="3" name="Slide Number Placeholder 2"/>
          <p:cNvSpPr>
            <a:spLocks noGrp="1"/>
          </p:cNvSpPr>
          <p:nvPr>
            <p:ph type="sldNum" sz="quarter" idx="13"/>
          </p:nvPr>
        </p:nvSpPr>
        <p:spPr/>
        <p:txBody>
          <a:bodyPr/>
          <a:lstStyle/>
          <a:p>
            <a:pPr>
              <a:defRPr/>
            </a:pPr>
            <a:fld id="{5A14F933-9AE8-41AC-9B15-6E06C1585B11}" type="slidenum">
              <a:rPr lang="en-US" smtClean="0"/>
              <a:pPr>
                <a:defRPr/>
              </a:pPr>
              <a:t>16</a:t>
            </a:fld>
            <a:endParaRPr lang="en-US"/>
          </a:p>
        </p:txBody>
      </p:sp>
      <p:sp>
        <p:nvSpPr>
          <p:cNvPr id="2" name="Footer Placeholder 1"/>
          <p:cNvSpPr>
            <a:spLocks noGrp="1"/>
          </p:cNvSpPr>
          <p:nvPr>
            <p:ph type="ftr" sz="quarter" idx="14"/>
          </p:nvPr>
        </p:nvSpPr>
        <p:spPr/>
        <p:txBody>
          <a:bodyPr/>
          <a:lstStyle/>
          <a:p>
            <a:pPr>
              <a:defRPr/>
            </a:pPr>
            <a:r>
              <a:rPr lang="en-US" smtClean="0"/>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p>
        </p:txBody>
      </p:sp>
      <p:sp>
        <p:nvSpPr>
          <p:cNvPr id="20486" name="Text Box 3"/>
          <p:cNvSpPr txBox="1">
            <a:spLocks noChangeArrowheads="1"/>
          </p:cNvSpPr>
          <p:nvPr/>
        </p:nvSpPr>
        <p:spPr bwMode="auto">
          <a:xfrm>
            <a:off x="328613" y="762000"/>
            <a:ext cx="17573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200"/>
              <a:t>Inflation rate </a:t>
            </a:r>
            <a:br>
              <a:rPr lang="en-US" sz="2200"/>
            </a:br>
            <a:r>
              <a:rPr lang="en-US" sz="2200"/>
              <a:t>(% per year)</a:t>
            </a:r>
          </a:p>
        </p:txBody>
      </p:sp>
      <p:sp>
        <p:nvSpPr>
          <p:cNvPr id="20487" name="Text Box 4"/>
          <p:cNvSpPr txBox="1">
            <a:spLocks noChangeArrowheads="1"/>
          </p:cNvSpPr>
          <p:nvPr/>
        </p:nvSpPr>
        <p:spPr bwMode="auto">
          <a:xfrm>
            <a:off x="6689725" y="5446712"/>
            <a:ext cx="21971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a:t>Unemployment rate (%)</a:t>
            </a:r>
          </a:p>
        </p:txBody>
      </p:sp>
      <p:sp>
        <p:nvSpPr>
          <p:cNvPr id="138244" name="Text Box 4"/>
          <p:cNvSpPr txBox="1">
            <a:spLocks noChangeArrowheads="1"/>
          </p:cNvSpPr>
          <p:nvPr/>
        </p:nvSpPr>
        <p:spPr bwMode="auto">
          <a:xfrm>
            <a:off x="2514600" y="609600"/>
            <a:ext cx="3932237" cy="1292225"/>
          </a:xfrm>
          <a:prstGeom prst="rect">
            <a:avLst/>
          </a:prstGeom>
          <a:solidFill>
            <a:srgbClr val="FFCCFF"/>
          </a:solidFill>
          <a:ln w="9525">
            <a:noFill/>
            <a:miter lim="800000"/>
            <a:headEnd/>
            <a:tailEnd/>
          </a:ln>
          <a:effectLst>
            <a:outerShdw blurRad="50800" dist="38100" dir="2700000" algn="tl" rotWithShape="0">
              <a:prstClr val="black">
                <a:alpha val="40000"/>
              </a:prstClr>
            </a:outerShdw>
          </a:effectLst>
        </p:spPr>
        <p:txBody>
          <a:bodyPr>
            <a:spAutoFit/>
          </a:bodyPr>
          <a:lstStyle/>
          <a:p>
            <a:pPr>
              <a:lnSpc>
                <a:spcPct val="105000"/>
              </a:lnSpc>
              <a:spcBef>
                <a:spcPct val="50000"/>
              </a:spcBef>
              <a:defRPr/>
            </a:pPr>
            <a:r>
              <a:rPr lang="en-US" sz="2500" dirty="0">
                <a:latin typeface="Arial"/>
                <a:cs typeface="Arial"/>
              </a:rPr>
              <a:t>Early 1970s: </a:t>
            </a:r>
            <a:br>
              <a:rPr lang="en-US" sz="2500" dirty="0">
                <a:latin typeface="Arial"/>
                <a:cs typeface="Arial"/>
              </a:rPr>
            </a:br>
            <a:r>
              <a:rPr lang="en-US" sz="2500" dirty="0">
                <a:latin typeface="Arial"/>
                <a:cs typeface="Arial"/>
              </a:rPr>
              <a:t>unemployment increased, </a:t>
            </a:r>
            <a:br>
              <a:rPr lang="en-US" sz="2500" dirty="0">
                <a:latin typeface="Arial"/>
                <a:cs typeface="Arial"/>
              </a:rPr>
            </a:br>
            <a:r>
              <a:rPr lang="en-US" sz="2500" dirty="0">
                <a:latin typeface="Arial"/>
                <a:cs typeface="Arial"/>
              </a:rPr>
              <a:t>despite higher inflation. </a:t>
            </a:r>
          </a:p>
        </p:txBody>
      </p:sp>
      <p:sp>
        <p:nvSpPr>
          <p:cNvPr id="138246" name="Text Box 6"/>
          <p:cNvSpPr txBox="1">
            <a:spLocks noChangeArrowheads="1"/>
          </p:cNvSpPr>
          <p:nvPr/>
        </p:nvSpPr>
        <p:spPr bwMode="auto">
          <a:xfrm>
            <a:off x="5881688" y="2155825"/>
            <a:ext cx="2317750" cy="2492375"/>
          </a:xfrm>
          <a:prstGeom prst="rect">
            <a:avLst/>
          </a:prstGeom>
          <a:solidFill>
            <a:srgbClr val="FFCCFF"/>
          </a:solidFill>
          <a:ln w="9525">
            <a:noFill/>
            <a:miter lim="800000"/>
            <a:headEnd/>
            <a:tailEnd/>
          </a:ln>
          <a:effectLst>
            <a:outerShdw blurRad="50800" dist="38100" dir="2700000" algn="tl" rotWithShape="0">
              <a:prstClr val="black">
                <a:alpha val="40000"/>
              </a:prstClr>
            </a:outerShdw>
          </a:effectLst>
        </p:spPr>
        <p:txBody>
          <a:bodyPr>
            <a:spAutoFit/>
          </a:bodyPr>
          <a:lstStyle/>
          <a:p>
            <a:pPr>
              <a:lnSpc>
                <a:spcPct val="105000"/>
              </a:lnSpc>
              <a:spcBef>
                <a:spcPct val="30000"/>
              </a:spcBef>
              <a:defRPr/>
            </a:pPr>
            <a:r>
              <a:rPr lang="en-US" sz="2500" dirty="0">
                <a:latin typeface="Arial"/>
                <a:cs typeface="Arial"/>
              </a:rPr>
              <a:t>Friedman &amp; Phelps’ explanation:  expectations were catching </a:t>
            </a:r>
            <a:br>
              <a:rPr lang="en-US" sz="2500" dirty="0">
                <a:latin typeface="Arial"/>
                <a:cs typeface="Arial"/>
              </a:rPr>
            </a:br>
            <a:r>
              <a:rPr lang="en-US" sz="2500" dirty="0">
                <a:latin typeface="Arial"/>
                <a:cs typeface="Arial"/>
              </a:rPr>
              <a:t>up with reality.</a:t>
            </a:r>
          </a:p>
        </p:txBody>
      </p:sp>
      <p:pic>
        <p:nvPicPr>
          <p:cNvPr id="149514" name="Picture 10"/>
          <p:cNvPicPr>
            <a:picLocks noChangeAspect="1" noChangeArrowheads="1"/>
          </p:cNvPicPr>
          <p:nvPr/>
        </p:nvPicPr>
        <p:blipFill>
          <a:blip r:embed="rId4">
            <a:extLst>
              <a:ext uri="{28A0092B-C50C-407E-A947-70E740481C1C}">
                <a14:useLocalDpi xmlns:a14="http://schemas.microsoft.com/office/drawing/2010/main" val="0"/>
              </a:ext>
            </a:extLst>
          </a:blip>
          <a:srcRect l="22784" t="27586" r="22784" b="41380"/>
          <a:stretch>
            <a:fillRect/>
          </a:stretch>
        </p:blipFill>
        <p:spPr bwMode="auto">
          <a:xfrm>
            <a:off x="2859088" y="2427287"/>
            <a:ext cx="3276600" cy="154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1" name="Text Box 12"/>
          <p:cNvSpPr txBox="1">
            <a:spLocks noChangeArrowheads="1"/>
          </p:cNvSpPr>
          <p:nvPr/>
        </p:nvSpPr>
        <p:spPr bwMode="auto">
          <a:xfrm>
            <a:off x="5070475" y="4814887"/>
            <a:ext cx="530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1961</a:t>
            </a:r>
          </a:p>
        </p:txBody>
      </p:sp>
      <p:sp>
        <p:nvSpPr>
          <p:cNvPr id="20492" name="Text Box 15"/>
          <p:cNvSpPr txBox="1">
            <a:spLocks noChangeArrowheads="1"/>
          </p:cNvSpPr>
          <p:nvPr/>
        </p:nvSpPr>
        <p:spPr bwMode="auto">
          <a:xfrm>
            <a:off x="4459288" y="5056187"/>
            <a:ext cx="2714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63</a:t>
            </a:r>
          </a:p>
        </p:txBody>
      </p:sp>
      <p:sp>
        <p:nvSpPr>
          <p:cNvPr id="20493" name="Text Box 16"/>
          <p:cNvSpPr txBox="1">
            <a:spLocks noChangeArrowheads="1"/>
          </p:cNvSpPr>
          <p:nvPr/>
        </p:nvSpPr>
        <p:spPr bwMode="auto">
          <a:xfrm>
            <a:off x="3702050" y="4678362"/>
            <a:ext cx="3079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65</a:t>
            </a:r>
          </a:p>
        </p:txBody>
      </p:sp>
      <p:grpSp>
        <p:nvGrpSpPr>
          <p:cNvPr id="20494" name="Group 27"/>
          <p:cNvGrpSpPr>
            <a:grpSpLocks/>
          </p:cNvGrpSpPr>
          <p:nvPr/>
        </p:nvGrpSpPr>
        <p:grpSpPr bwMode="auto">
          <a:xfrm>
            <a:off x="4546600" y="4489450"/>
            <a:ext cx="481013" cy="344487"/>
            <a:chOff x="2864" y="3049"/>
            <a:chExt cx="303" cy="217"/>
          </a:xfrm>
        </p:grpSpPr>
        <p:sp>
          <p:nvSpPr>
            <p:cNvPr id="20506" name="Text Box 13"/>
            <p:cNvSpPr txBox="1">
              <a:spLocks noChangeArrowheads="1"/>
            </p:cNvSpPr>
            <p:nvPr/>
          </p:nvSpPr>
          <p:spPr bwMode="auto">
            <a:xfrm>
              <a:off x="2985" y="3049"/>
              <a:ext cx="18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62</a:t>
              </a:r>
            </a:p>
          </p:txBody>
        </p:sp>
        <p:sp>
          <p:nvSpPr>
            <p:cNvPr id="20507" name="Line 17"/>
            <p:cNvSpPr>
              <a:spLocks noChangeShapeType="1"/>
            </p:cNvSpPr>
            <p:nvPr/>
          </p:nvSpPr>
          <p:spPr bwMode="auto">
            <a:xfrm flipV="1">
              <a:off x="2864" y="3168"/>
              <a:ext cx="108" cy="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495" name="Group 28"/>
          <p:cNvGrpSpPr>
            <a:grpSpLocks/>
          </p:cNvGrpSpPr>
          <p:nvPr/>
        </p:nvGrpSpPr>
        <p:grpSpPr bwMode="auto">
          <a:xfrm>
            <a:off x="3937000" y="4919662"/>
            <a:ext cx="341313" cy="355600"/>
            <a:chOff x="2480" y="3320"/>
            <a:chExt cx="215" cy="224"/>
          </a:xfrm>
        </p:grpSpPr>
        <p:sp>
          <p:nvSpPr>
            <p:cNvPr id="20504" name="Text Box 14"/>
            <p:cNvSpPr txBox="1">
              <a:spLocks noChangeArrowheads="1"/>
            </p:cNvSpPr>
            <p:nvPr/>
          </p:nvSpPr>
          <p:spPr bwMode="auto">
            <a:xfrm>
              <a:off x="2480" y="3371"/>
              <a:ext cx="17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64</a:t>
              </a:r>
            </a:p>
          </p:txBody>
        </p:sp>
        <p:sp>
          <p:nvSpPr>
            <p:cNvPr id="20505" name="Line 18"/>
            <p:cNvSpPr>
              <a:spLocks noChangeShapeType="1"/>
            </p:cNvSpPr>
            <p:nvPr/>
          </p:nvSpPr>
          <p:spPr bwMode="auto">
            <a:xfrm flipH="1">
              <a:off x="2630" y="3320"/>
              <a:ext cx="65" cy="6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0496" name="Text Box 19"/>
          <p:cNvSpPr txBox="1">
            <a:spLocks noChangeArrowheads="1"/>
          </p:cNvSpPr>
          <p:nvPr/>
        </p:nvSpPr>
        <p:spPr bwMode="auto">
          <a:xfrm>
            <a:off x="3857625" y="4117975"/>
            <a:ext cx="25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66</a:t>
            </a:r>
          </a:p>
        </p:txBody>
      </p:sp>
      <p:sp>
        <p:nvSpPr>
          <p:cNvPr id="20497" name="Text Box 20"/>
          <p:cNvSpPr txBox="1">
            <a:spLocks noChangeArrowheads="1"/>
          </p:cNvSpPr>
          <p:nvPr/>
        </p:nvSpPr>
        <p:spPr bwMode="auto">
          <a:xfrm>
            <a:off x="3398838" y="4343400"/>
            <a:ext cx="2889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67</a:t>
            </a:r>
          </a:p>
        </p:txBody>
      </p:sp>
      <p:sp>
        <p:nvSpPr>
          <p:cNvPr id="20498" name="Text Box 21"/>
          <p:cNvSpPr txBox="1">
            <a:spLocks noChangeArrowheads="1"/>
          </p:cNvSpPr>
          <p:nvPr/>
        </p:nvSpPr>
        <p:spPr bwMode="auto">
          <a:xfrm>
            <a:off x="3316288" y="3778250"/>
            <a:ext cx="2635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68</a:t>
            </a:r>
          </a:p>
        </p:txBody>
      </p:sp>
      <p:sp>
        <p:nvSpPr>
          <p:cNvPr id="149526" name="Text Box 22"/>
          <p:cNvSpPr txBox="1">
            <a:spLocks noChangeArrowheads="1"/>
          </p:cNvSpPr>
          <p:nvPr/>
        </p:nvSpPr>
        <p:spPr bwMode="auto">
          <a:xfrm>
            <a:off x="3268663" y="3497262"/>
            <a:ext cx="3143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69</a:t>
            </a:r>
          </a:p>
        </p:txBody>
      </p:sp>
      <p:sp>
        <p:nvSpPr>
          <p:cNvPr id="149527" name="Text Box 23"/>
          <p:cNvSpPr txBox="1">
            <a:spLocks noChangeArrowheads="1"/>
          </p:cNvSpPr>
          <p:nvPr/>
        </p:nvSpPr>
        <p:spPr bwMode="auto">
          <a:xfrm>
            <a:off x="4032250" y="3571875"/>
            <a:ext cx="2889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70</a:t>
            </a:r>
          </a:p>
        </p:txBody>
      </p:sp>
      <p:sp>
        <p:nvSpPr>
          <p:cNvPr id="149528" name="Text Box 24"/>
          <p:cNvSpPr txBox="1">
            <a:spLocks noChangeArrowheads="1"/>
          </p:cNvSpPr>
          <p:nvPr/>
        </p:nvSpPr>
        <p:spPr bwMode="auto">
          <a:xfrm>
            <a:off x="4748213" y="3468687"/>
            <a:ext cx="2635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71</a:t>
            </a:r>
          </a:p>
        </p:txBody>
      </p:sp>
      <p:sp>
        <p:nvSpPr>
          <p:cNvPr id="149529" name="Text Box 25"/>
          <p:cNvSpPr txBox="1">
            <a:spLocks noChangeArrowheads="1"/>
          </p:cNvSpPr>
          <p:nvPr/>
        </p:nvSpPr>
        <p:spPr bwMode="auto">
          <a:xfrm>
            <a:off x="4408488" y="3916362"/>
            <a:ext cx="2730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72</a:t>
            </a:r>
          </a:p>
        </p:txBody>
      </p:sp>
      <p:sp>
        <p:nvSpPr>
          <p:cNvPr id="149530" name="Text Box 26"/>
          <p:cNvSpPr txBox="1">
            <a:spLocks noChangeArrowheads="1"/>
          </p:cNvSpPr>
          <p:nvPr/>
        </p:nvSpPr>
        <p:spPr bwMode="auto">
          <a:xfrm>
            <a:off x="4095750" y="3130550"/>
            <a:ext cx="2984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73</a:t>
            </a:r>
          </a:p>
        </p:txBody>
      </p:sp>
    </p:spTree>
    <p:extLst>
      <p:ext uri="{BB962C8B-B14F-4D97-AF65-F5344CB8AC3E}">
        <p14:creationId xmlns:p14="http://schemas.microsoft.com/office/powerpoint/2010/main" val="100554890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9514"/>
                                        </p:tgtEl>
                                        <p:attrNameLst>
                                          <p:attrName>style.visibility</p:attrName>
                                        </p:attrNameLst>
                                      </p:cBhvr>
                                      <p:to>
                                        <p:strVal val="visible"/>
                                      </p:to>
                                    </p:set>
                                    <p:animEffect transition="in" filter="fade">
                                      <p:cBhvr>
                                        <p:cTn id="7" dur="1000"/>
                                        <p:tgtEl>
                                          <p:spTgt spid="149514"/>
                                        </p:tgtEl>
                                      </p:cBhvr>
                                    </p:animEffect>
                                  </p:childTnLst>
                                </p:cTn>
                              </p:par>
                            </p:childTnLst>
                          </p:cTn>
                        </p:par>
                        <p:par>
                          <p:cTn id="8" fill="hold" nodeType="afterGroup">
                            <p:stCondLst>
                              <p:cond delay="1000"/>
                            </p:stCondLst>
                            <p:childTnLst>
                              <p:par>
                                <p:cTn id="9" presetID="18" presetClass="entr" presetSubtype="12" fill="hold" grpId="0" nodeType="afterEffect">
                                  <p:stCondLst>
                                    <p:cond delay="0"/>
                                  </p:stCondLst>
                                  <p:childTnLst>
                                    <p:set>
                                      <p:cBhvr>
                                        <p:cTn id="10" dur="1" fill="hold">
                                          <p:stCondLst>
                                            <p:cond delay="0"/>
                                          </p:stCondLst>
                                        </p:cTn>
                                        <p:tgtEl>
                                          <p:spTgt spid="149526"/>
                                        </p:tgtEl>
                                        <p:attrNameLst>
                                          <p:attrName>style.visibility</p:attrName>
                                        </p:attrNameLst>
                                      </p:cBhvr>
                                      <p:to>
                                        <p:strVal val="visible"/>
                                      </p:to>
                                    </p:set>
                                    <p:animEffect transition="in" filter="strips(downLeft)">
                                      <p:cBhvr>
                                        <p:cTn id="11" dur="500"/>
                                        <p:tgtEl>
                                          <p:spTgt spid="149526"/>
                                        </p:tgtEl>
                                      </p:cBhvr>
                                    </p:animEffect>
                                  </p:childTnLst>
                                </p:cTn>
                              </p:par>
                            </p:childTnLst>
                          </p:cTn>
                        </p:par>
                        <p:par>
                          <p:cTn id="12" fill="hold" nodeType="afterGroup">
                            <p:stCondLst>
                              <p:cond delay="1500"/>
                            </p:stCondLst>
                            <p:childTnLst>
                              <p:par>
                                <p:cTn id="13" presetID="18" presetClass="entr" presetSubtype="12" fill="hold" grpId="0" nodeType="afterEffect">
                                  <p:stCondLst>
                                    <p:cond delay="0"/>
                                  </p:stCondLst>
                                  <p:childTnLst>
                                    <p:set>
                                      <p:cBhvr>
                                        <p:cTn id="14" dur="1" fill="hold">
                                          <p:stCondLst>
                                            <p:cond delay="0"/>
                                          </p:stCondLst>
                                        </p:cTn>
                                        <p:tgtEl>
                                          <p:spTgt spid="149527"/>
                                        </p:tgtEl>
                                        <p:attrNameLst>
                                          <p:attrName>style.visibility</p:attrName>
                                        </p:attrNameLst>
                                      </p:cBhvr>
                                      <p:to>
                                        <p:strVal val="visible"/>
                                      </p:to>
                                    </p:set>
                                    <p:animEffect transition="in" filter="strips(downLeft)">
                                      <p:cBhvr>
                                        <p:cTn id="15" dur="500"/>
                                        <p:tgtEl>
                                          <p:spTgt spid="149527"/>
                                        </p:tgtEl>
                                      </p:cBhvr>
                                    </p:animEffect>
                                  </p:childTnLst>
                                </p:cTn>
                              </p:par>
                            </p:childTnLst>
                          </p:cTn>
                        </p:par>
                        <p:par>
                          <p:cTn id="16" fill="hold" nodeType="afterGroup">
                            <p:stCondLst>
                              <p:cond delay="2000"/>
                            </p:stCondLst>
                            <p:childTnLst>
                              <p:par>
                                <p:cTn id="17" presetID="18" presetClass="entr" presetSubtype="12" fill="hold" grpId="0" nodeType="afterEffect">
                                  <p:stCondLst>
                                    <p:cond delay="0"/>
                                  </p:stCondLst>
                                  <p:childTnLst>
                                    <p:set>
                                      <p:cBhvr>
                                        <p:cTn id="18" dur="1" fill="hold">
                                          <p:stCondLst>
                                            <p:cond delay="0"/>
                                          </p:stCondLst>
                                        </p:cTn>
                                        <p:tgtEl>
                                          <p:spTgt spid="149528"/>
                                        </p:tgtEl>
                                        <p:attrNameLst>
                                          <p:attrName>style.visibility</p:attrName>
                                        </p:attrNameLst>
                                      </p:cBhvr>
                                      <p:to>
                                        <p:strVal val="visible"/>
                                      </p:to>
                                    </p:set>
                                    <p:animEffect transition="in" filter="strips(downLeft)">
                                      <p:cBhvr>
                                        <p:cTn id="19" dur="500"/>
                                        <p:tgtEl>
                                          <p:spTgt spid="149528"/>
                                        </p:tgtEl>
                                      </p:cBhvr>
                                    </p:animEffect>
                                  </p:childTnLst>
                                </p:cTn>
                              </p:par>
                            </p:childTnLst>
                          </p:cTn>
                        </p:par>
                        <p:par>
                          <p:cTn id="20" fill="hold" nodeType="afterGroup">
                            <p:stCondLst>
                              <p:cond delay="2500"/>
                            </p:stCondLst>
                            <p:childTnLst>
                              <p:par>
                                <p:cTn id="21" presetID="18" presetClass="entr" presetSubtype="12" fill="hold" grpId="0" nodeType="afterEffect">
                                  <p:stCondLst>
                                    <p:cond delay="0"/>
                                  </p:stCondLst>
                                  <p:childTnLst>
                                    <p:set>
                                      <p:cBhvr>
                                        <p:cTn id="22" dur="1" fill="hold">
                                          <p:stCondLst>
                                            <p:cond delay="0"/>
                                          </p:stCondLst>
                                        </p:cTn>
                                        <p:tgtEl>
                                          <p:spTgt spid="149529"/>
                                        </p:tgtEl>
                                        <p:attrNameLst>
                                          <p:attrName>style.visibility</p:attrName>
                                        </p:attrNameLst>
                                      </p:cBhvr>
                                      <p:to>
                                        <p:strVal val="visible"/>
                                      </p:to>
                                    </p:set>
                                    <p:animEffect transition="in" filter="strips(downLeft)">
                                      <p:cBhvr>
                                        <p:cTn id="23" dur="500"/>
                                        <p:tgtEl>
                                          <p:spTgt spid="149529"/>
                                        </p:tgtEl>
                                      </p:cBhvr>
                                    </p:animEffect>
                                  </p:childTnLst>
                                </p:cTn>
                              </p:par>
                            </p:childTnLst>
                          </p:cTn>
                        </p:par>
                        <p:par>
                          <p:cTn id="24" fill="hold" nodeType="afterGroup">
                            <p:stCondLst>
                              <p:cond delay="3000"/>
                            </p:stCondLst>
                            <p:childTnLst>
                              <p:par>
                                <p:cTn id="25" presetID="18" presetClass="entr" presetSubtype="12" fill="hold" grpId="0" nodeType="afterEffect">
                                  <p:stCondLst>
                                    <p:cond delay="0"/>
                                  </p:stCondLst>
                                  <p:childTnLst>
                                    <p:set>
                                      <p:cBhvr>
                                        <p:cTn id="26" dur="1" fill="hold">
                                          <p:stCondLst>
                                            <p:cond delay="0"/>
                                          </p:stCondLst>
                                        </p:cTn>
                                        <p:tgtEl>
                                          <p:spTgt spid="149530"/>
                                        </p:tgtEl>
                                        <p:attrNameLst>
                                          <p:attrName>style.visibility</p:attrName>
                                        </p:attrNameLst>
                                      </p:cBhvr>
                                      <p:to>
                                        <p:strVal val="visible"/>
                                      </p:to>
                                    </p:set>
                                    <p:animEffect transition="in" filter="strips(downLeft)">
                                      <p:cBhvr>
                                        <p:cTn id="27" dur="500"/>
                                        <p:tgtEl>
                                          <p:spTgt spid="14953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8246"/>
                                        </p:tgtEl>
                                        <p:attrNameLst>
                                          <p:attrName>style.visibility</p:attrName>
                                        </p:attrNameLst>
                                      </p:cBhvr>
                                      <p:to>
                                        <p:strVal val="visible"/>
                                      </p:to>
                                    </p:set>
                                    <p:animEffect transition="in" filter="fade">
                                      <p:cBhvr>
                                        <p:cTn id="32" dur="500"/>
                                        <p:tgtEl>
                                          <p:spTgt spid="138246"/>
                                        </p:tgtEl>
                                      </p:cBhvr>
                                    </p:animEffect>
                                  </p:childTnLst>
                                </p:cTn>
                              </p:par>
                              <p:par>
                                <p:cTn id="33" presetID="10" presetClass="exit" presetSubtype="0" fill="hold" grpId="0" nodeType="withEffect">
                                  <p:stCondLst>
                                    <p:cond delay="0"/>
                                  </p:stCondLst>
                                  <p:childTnLst>
                                    <p:animEffect transition="out" filter="fade">
                                      <p:cBhvr>
                                        <p:cTn id="34" dur="500"/>
                                        <p:tgtEl>
                                          <p:spTgt spid="138244"/>
                                        </p:tgtEl>
                                      </p:cBhvr>
                                    </p:animEffect>
                                    <p:set>
                                      <p:cBhvr>
                                        <p:cTn id="35" dur="1" fill="hold">
                                          <p:stCondLst>
                                            <p:cond delay="499"/>
                                          </p:stCondLst>
                                        </p:cTn>
                                        <p:tgtEl>
                                          <p:spTgt spid="1382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4" grpId="0" animBg="1"/>
      <p:bldP spid="138246" grpId="0" animBg="1"/>
      <p:bldP spid="149526" grpId="0"/>
      <p:bldP spid="149527" grpId="0"/>
      <p:bldP spid="149528" grpId="0"/>
      <p:bldP spid="149529" grpId="0"/>
      <p:bldP spid="1495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Another PC  Shifter:  </a:t>
            </a:r>
            <a:r>
              <a:rPr lang="en-US" sz="3600" dirty="0" smtClean="0"/>
              <a:t/>
            </a:r>
            <a:br>
              <a:rPr lang="en-US" sz="3600" dirty="0" smtClean="0"/>
            </a:br>
            <a:r>
              <a:rPr lang="en-US" sz="3600" dirty="0" smtClean="0"/>
              <a:t>Supply </a:t>
            </a:r>
            <a:r>
              <a:rPr lang="en-US" sz="3600" dirty="0"/>
              <a:t>Shocks</a:t>
            </a:r>
          </a:p>
        </p:txBody>
      </p:sp>
      <p:sp>
        <p:nvSpPr>
          <p:cNvPr id="3" name="Content Placeholder 2"/>
          <p:cNvSpPr>
            <a:spLocks noGrp="1"/>
          </p:cNvSpPr>
          <p:nvPr>
            <p:ph idx="1"/>
          </p:nvPr>
        </p:nvSpPr>
        <p:spPr/>
        <p:txBody>
          <a:bodyPr/>
          <a:lstStyle/>
          <a:p>
            <a:r>
              <a:rPr lang="en-US" dirty="0"/>
              <a:t>Supply shock:  </a:t>
            </a:r>
            <a:endParaRPr lang="en-US" dirty="0" smtClean="0"/>
          </a:p>
          <a:p>
            <a:pPr lvl="1"/>
            <a:r>
              <a:rPr lang="en-US" dirty="0" smtClean="0"/>
              <a:t>An </a:t>
            </a:r>
            <a:r>
              <a:rPr lang="en-US" dirty="0"/>
              <a:t>event that directly alters firms’ costs and </a:t>
            </a:r>
            <a:r>
              <a:rPr lang="en-US" dirty="0" smtClean="0"/>
              <a:t>prices</a:t>
            </a:r>
          </a:p>
          <a:p>
            <a:pPr lvl="1"/>
            <a:r>
              <a:rPr lang="en-US" dirty="0" smtClean="0"/>
              <a:t>Shifting </a:t>
            </a:r>
            <a:r>
              <a:rPr lang="en-US" dirty="0"/>
              <a:t>the AS and PC curves  </a:t>
            </a:r>
          </a:p>
          <a:p>
            <a:pPr lvl="1"/>
            <a:r>
              <a:rPr lang="en-US" dirty="0"/>
              <a:t>Example:  large increase in oil prices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10785967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noAutofit/>
          </a:bodyPr>
          <a:lstStyle/>
          <a:p>
            <a:pPr eaLnBrk="1" hangingPunct="1"/>
            <a:r>
              <a:rPr lang="en-US" sz="2800" dirty="0" smtClean="0"/>
              <a:t>How an Adverse Supply Shock Shifts the </a:t>
            </a:r>
            <a:r>
              <a:rPr lang="en-US" sz="2800" i="1" dirty="0" smtClean="0"/>
              <a:t>PC</a:t>
            </a:r>
          </a:p>
        </p:txBody>
      </p:sp>
      <p:grpSp>
        <p:nvGrpSpPr>
          <p:cNvPr id="22533" name="Group 3"/>
          <p:cNvGrpSpPr>
            <a:grpSpLocks/>
          </p:cNvGrpSpPr>
          <p:nvPr/>
        </p:nvGrpSpPr>
        <p:grpSpPr bwMode="auto">
          <a:xfrm>
            <a:off x="4354513" y="1281113"/>
            <a:ext cx="4606925" cy="4124325"/>
            <a:chOff x="2743" y="975"/>
            <a:chExt cx="2902" cy="2598"/>
          </a:xfrm>
        </p:grpSpPr>
        <p:grpSp>
          <p:nvGrpSpPr>
            <p:cNvPr id="22580" name="Group 4"/>
            <p:cNvGrpSpPr>
              <a:grpSpLocks/>
            </p:cNvGrpSpPr>
            <p:nvPr/>
          </p:nvGrpSpPr>
          <p:grpSpPr bwMode="auto">
            <a:xfrm>
              <a:off x="3476" y="1251"/>
              <a:ext cx="1948" cy="2070"/>
              <a:chOff x="1489" y="785"/>
              <a:chExt cx="3650" cy="2492"/>
            </a:xfrm>
          </p:grpSpPr>
          <p:sp>
            <p:nvSpPr>
              <p:cNvPr id="22583" name="Line 5"/>
              <p:cNvSpPr>
                <a:spLocks noChangeShapeType="1"/>
              </p:cNvSpPr>
              <p:nvPr/>
            </p:nvSpPr>
            <p:spPr bwMode="auto">
              <a:xfrm>
                <a:off x="1489" y="785"/>
                <a:ext cx="0" cy="2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84" name="Line 6"/>
              <p:cNvSpPr>
                <a:spLocks noChangeShapeType="1"/>
              </p:cNvSpPr>
              <p:nvPr/>
            </p:nvSpPr>
            <p:spPr bwMode="auto">
              <a:xfrm>
                <a:off x="1489" y="3277"/>
                <a:ext cx="3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2581" name="Text Box 7"/>
            <p:cNvSpPr txBox="1">
              <a:spLocks noChangeArrowheads="1"/>
            </p:cNvSpPr>
            <p:nvPr/>
          </p:nvSpPr>
          <p:spPr bwMode="auto">
            <a:xfrm>
              <a:off x="5008" y="3343"/>
              <a:ext cx="63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u-rate</a:t>
              </a:r>
            </a:p>
          </p:txBody>
        </p:sp>
        <p:sp>
          <p:nvSpPr>
            <p:cNvPr id="22582" name="Text Box 8"/>
            <p:cNvSpPr txBox="1">
              <a:spLocks noChangeArrowheads="1"/>
            </p:cNvSpPr>
            <p:nvPr/>
          </p:nvSpPr>
          <p:spPr bwMode="auto">
            <a:xfrm>
              <a:off x="2743" y="975"/>
              <a:ext cx="8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a:cs typeface="Arial" charset="0"/>
                </a:rPr>
                <a:t>inflation</a:t>
              </a:r>
            </a:p>
          </p:txBody>
        </p:sp>
      </p:grpSp>
      <p:sp>
        <p:nvSpPr>
          <p:cNvPr id="149516" name="Text Box 12"/>
          <p:cNvSpPr txBox="1">
            <a:spLocks noChangeArrowheads="1"/>
          </p:cNvSpPr>
          <p:nvPr/>
        </p:nvSpPr>
        <p:spPr bwMode="auto">
          <a:xfrm>
            <a:off x="611188" y="685800"/>
            <a:ext cx="7943850" cy="473075"/>
          </a:xfrm>
          <a:prstGeom prst="rect">
            <a:avLst/>
          </a:prstGeom>
          <a:solidFill>
            <a:srgbClr val="FFCCFF"/>
          </a:solidFill>
          <a:ln w="9525">
            <a:noFill/>
            <a:miter lim="800000"/>
            <a:headEnd/>
            <a:tailEnd/>
          </a:ln>
          <a:effectLst>
            <a:outerShdw blurRad="50800" dist="38100" dir="2700000" algn="tl" rotWithShape="0">
              <a:prstClr val="black">
                <a:alpha val="40000"/>
              </a:prstClr>
            </a:outerShdw>
          </a:effectLst>
        </p:spPr>
        <p:txBody>
          <a:bodyPr>
            <a:spAutoFit/>
          </a:bodyPr>
          <a:lstStyle/>
          <a:p>
            <a:pPr>
              <a:spcBef>
                <a:spcPct val="50000"/>
              </a:spcBef>
              <a:defRPr/>
            </a:pPr>
            <a:r>
              <a:rPr lang="en-US" sz="2500" i="1" dirty="0">
                <a:latin typeface="Arial"/>
                <a:cs typeface="Arial"/>
              </a:rPr>
              <a:t>SRAS</a:t>
            </a:r>
            <a:r>
              <a:rPr lang="en-US" sz="2500" dirty="0">
                <a:latin typeface="Arial"/>
                <a:cs typeface="Arial"/>
              </a:rPr>
              <a:t> shifts left, prices rise, output &amp; employment fall.</a:t>
            </a:r>
          </a:p>
        </p:txBody>
      </p:sp>
      <p:sp>
        <p:nvSpPr>
          <p:cNvPr id="149517" name="Text Box 13"/>
          <p:cNvSpPr txBox="1">
            <a:spLocks noChangeArrowheads="1"/>
          </p:cNvSpPr>
          <p:nvPr/>
        </p:nvSpPr>
        <p:spPr bwMode="auto">
          <a:xfrm>
            <a:off x="458788" y="5618163"/>
            <a:ext cx="8170862" cy="473075"/>
          </a:xfrm>
          <a:prstGeom prst="rect">
            <a:avLst/>
          </a:prstGeom>
          <a:solidFill>
            <a:srgbClr val="FFCCFF"/>
          </a:solidFill>
          <a:ln w="9525">
            <a:noFill/>
            <a:miter lim="800000"/>
            <a:headEnd/>
            <a:tailEnd/>
          </a:ln>
          <a:effectLst>
            <a:outerShdw blurRad="50800" dist="38100" dir="2700000" algn="tl" rotWithShape="0">
              <a:prstClr val="black">
                <a:alpha val="40000"/>
              </a:prstClr>
            </a:outerShdw>
          </a:effectLst>
        </p:spPr>
        <p:txBody>
          <a:bodyPr>
            <a:spAutoFit/>
          </a:bodyPr>
          <a:lstStyle/>
          <a:p>
            <a:pPr>
              <a:spcBef>
                <a:spcPct val="50000"/>
              </a:spcBef>
              <a:defRPr/>
            </a:pPr>
            <a:r>
              <a:rPr lang="en-US" sz="2500" dirty="0">
                <a:latin typeface="Arial"/>
                <a:cs typeface="Arial"/>
              </a:rPr>
              <a:t>Inflation &amp; u-rate both increase as the </a:t>
            </a:r>
            <a:r>
              <a:rPr lang="en-US" sz="2500" i="1" dirty="0">
                <a:latin typeface="Arial"/>
                <a:cs typeface="Arial"/>
              </a:rPr>
              <a:t>PC</a:t>
            </a:r>
            <a:r>
              <a:rPr lang="en-US" sz="2500" dirty="0">
                <a:latin typeface="Arial"/>
                <a:cs typeface="Arial"/>
              </a:rPr>
              <a:t> shifts upward.</a:t>
            </a:r>
          </a:p>
        </p:txBody>
      </p:sp>
      <p:grpSp>
        <p:nvGrpSpPr>
          <p:cNvPr id="22536" name="Group 14"/>
          <p:cNvGrpSpPr>
            <a:grpSpLocks/>
          </p:cNvGrpSpPr>
          <p:nvPr/>
        </p:nvGrpSpPr>
        <p:grpSpPr bwMode="auto">
          <a:xfrm>
            <a:off x="868363" y="1298575"/>
            <a:ext cx="3375025" cy="4114800"/>
            <a:chOff x="3344" y="927"/>
            <a:chExt cx="2126" cy="2592"/>
          </a:xfrm>
        </p:grpSpPr>
        <p:grpSp>
          <p:nvGrpSpPr>
            <p:cNvPr id="22575" name="Group 15"/>
            <p:cNvGrpSpPr>
              <a:grpSpLocks/>
            </p:cNvGrpSpPr>
            <p:nvPr/>
          </p:nvGrpSpPr>
          <p:grpSpPr bwMode="auto">
            <a:xfrm>
              <a:off x="3485" y="1197"/>
              <a:ext cx="1948" cy="2070"/>
              <a:chOff x="1489" y="785"/>
              <a:chExt cx="3650" cy="2492"/>
            </a:xfrm>
          </p:grpSpPr>
          <p:sp>
            <p:nvSpPr>
              <p:cNvPr id="22578" name="Line 16"/>
              <p:cNvSpPr>
                <a:spLocks noChangeShapeType="1"/>
              </p:cNvSpPr>
              <p:nvPr/>
            </p:nvSpPr>
            <p:spPr bwMode="auto">
              <a:xfrm>
                <a:off x="1489" y="785"/>
                <a:ext cx="0" cy="2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9" name="Line 17"/>
              <p:cNvSpPr>
                <a:spLocks noChangeShapeType="1"/>
              </p:cNvSpPr>
              <p:nvPr/>
            </p:nvSpPr>
            <p:spPr bwMode="auto">
              <a:xfrm>
                <a:off x="1489" y="3277"/>
                <a:ext cx="3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2576" name="Text Box 18"/>
            <p:cNvSpPr txBox="1">
              <a:spLocks noChangeArrowheads="1"/>
            </p:cNvSpPr>
            <p:nvPr/>
          </p:nvSpPr>
          <p:spPr bwMode="auto">
            <a:xfrm>
              <a:off x="5232" y="3289"/>
              <a:ext cx="23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sp>
          <p:nvSpPr>
            <p:cNvPr id="22577" name="Text Box 19"/>
            <p:cNvSpPr txBox="1">
              <a:spLocks noChangeArrowheads="1"/>
            </p:cNvSpPr>
            <p:nvPr/>
          </p:nvSpPr>
          <p:spPr bwMode="auto">
            <a:xfrm>
              <a:off x="3344" y="927"/>
              <a:ext cx="2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P</a:t>
              </a:r>
            </a:p>
          </p:txBody>
        </p:sp>
      </p:grpSp>
      <p:grpSp>
        <p:nvGrpSpPr>
          <p:cNvPr id="22537" name="Group 86"/>
          <p:cNvGrpSpPr>
            <a:grpSpLocks/>
          </p:cNvGrpSpPr>
          <p:nvPr/>
        </p:nvGrpSpPr>
        <p:grpSpPr bwMode="auto">
          <a:xfrm>
            <a:off x="2106613" y="2459038"/>
            <a:ext cx="2460625" cy="2143125"/>
            <a:chOff x="1327" y="1717"/>
            <a:chExt cx="1550" cy="1350"/>
          </a:xfrm>
        </p:grpSpPr>
        <p:sp>
          <p:nvSpPr>
            <p:cNvPr id="22573" name="Line 21"/>
            <p:cNvSpPr>
              <a:spLocks noChangeShapeType="1"/>
            </p:cNvSpPr>
            <p:nvPr/>
          </p:nvSpPr>
          <p:spPr bwMode="auto">
            <a:xfrm flipV="1">
              <a:off x="1327" y="1977"/>
              <a:ext cx="1075" cy="109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4" name="Text Box 22"/>
            <p:cNvSpPr txBox="1">
              <a:spLocks noChangeArrowheads="1"/>
            </p:cNvSpPr>
            <p:nvPr/>
          </p:nvSpPr>
          <p:spPr bwMode="auto">
            <a:xfrm>
              <a:off x="2120" y="1717"/>
              <a:ext cx="7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SRAS</a:t>
              </a:r>
              <a:r>
                <a:rPr lang="en-US" sz="2400" baseline="-25000">
                  <a:cs typeface="Arial" charset="0"/>
                </a:rPr>
                <a:t>1</a:t>
              </a:r>
            </a:p>
          </p:txBody>
        </p:sp>
      </p:grpSp>
      <p:grpSp>
        <p:nvGrpSpPr>
          <p:cNvPr id="22538" name="Group 87"/>
          <p:cNvGrpSpPr>
            <a:grpSpLocks/>
          </p:cNvGrpSpPr>
          <p:nvPr/>
        </p:nvGrpSpPr>
        <p:grpSpPr bwMode="auto">
          <a:xfrm>
            <a:off x="1409700" y="2174875"/>
            <a:ext cx="2820988" cy="2640013"/>
            <a:chOff x="888" y="1538"/>
            <a:chExt cx="1777" cy="1663"/>
          </a:xfrm>
        </p:grpSpPr>
        <p:sp>
          <p:nvSpPr>
            <p:cNvPr id="22571" name="Text Box 24"/>
            <p:cNvSpPr txBox="1">
              <a:spLocks noChangeArrowheads="1"/>
            </p:cNvSpPr>
            <p:nvPr/>
          </p:nvSpPr>
          <p:spPr bwMode="auto">
            <a:xfrm>
              <a:off x="2263" y="2913"/>
              <a:ext cx="4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endParaRPr lang="en-US" sz="2400" i="1" baseline="-25000">
                <a:cs typeface="Arial" charset="0"/>
              </a:endParaRPr>
            </a:p>
          </p:txBody>
        </p:sp>
        <p:sp>
          <p:nvSpPr>
            <p:cNvPr id="22572" name="Line 25"/>
            <p:cNvSpPr>
              <a:spLocks noChangeShapeType="1"/>
            </p:cNvSpPr>
            <p:nvPr/>
          </p:nvSpPr>
          <p:spPr bwMode="auto">
            <a:xfrm rot="-300000">
              <a:off x="888" y="1538"/>
              <a:ext cx="1389" cy="1535"/>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2539" name="Group 61"/>
          <p:cNvGrpSpPr>
            <a:grpSpLocks/>
          </p:cNvGrpSpPr>
          <p:nvPr/>
        </p:nvGrpSpPr>
        <p:grpSpPr bwMode="auto">
          <a:xfrm>
            <a:off x="5659438" y="2535238"/>
            <a:ext cx="2784475" cy="2312987"/>
            <a:chOff x="3591" y="1765"/>
            <a:chExt cx="1754" cy="1457"/>
          </a:xfrm>
        </p:grpSpPr>
        <p:sp>
          <p:nvSpPr>
            <p:cNvPr id="22569" name="Line 62"/>
            <p:cNvSpPr>
              <a:spLocks noChangeShapeType="1"/>
            </p:cNvSpPr>
            <p:nvPr/>
          </p:nvSpPr>
          <p:spPr bwMode="auto">
            <a:xfrm>
              <a:off x="3591" y="1765"/>
              <a:ext cx="1367" cy="1296"/>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0" name="Text Box 63"/>
            <p:cNvSpPr txBox="1">
              <a:spLocks noChangeArrowheads="1"/>
            </p:cNvSpPr>
            <p:nvPr/>
          </p:nvSpPr>
          <p:spPr bwMode="auto">
            <a:xfrm>
              <a:off x="4942" y="2982"/>
              <a:ext cx="40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i="1">
                  <a:cs typeface="Arial" charset="0"/>
                </a:rPr>
                <a:t>PC</a:t>
              </a:r>
              <a:r>
                <a:rPr lang="en-US" sz="2500" baseline="-25000">
                  <a:cs typeface="Arial" charset="0"/>
                </a:rPr>
                <a:t>1</a:t>
              </a:r>
            </a:p>
          </p:txBody>
        </p:sp>
      </p:grpSp>
      <p:grpSp>
        <p:nvGrpSpPr>
          <p:cNvPr id="9" name="Group 65"/>
          <p:cNvGrpSpPr>
            <a:grpSpLocks/>
          </p:cNvGrpSpPr>
          <p:nvPr/>
        </p:nvGrpSpPr>
        <p:grpSpPr bwMode="auto">
          <a:xfrm>
            <a:off x="6030913" y="1754188"/>
            <a:ext cx="2763837" cy="2346325"/>
            <a:chOff x="3834" y="1427"/>
            <a:chExt cx="1741" cy="1478"/>
          </a:xfrm>
        </p:grpSpPr>
        <p:sp>
          <p:nvSpPr>
            <p:cNvPr id="22567" name="Line 66"/>
            <p:cNvSpPr>
              <a:spLocks noChangeShapeType="1"/>
            </p:cNvSpPr>
            <p:nvPr/>
          </p:nvSpPr>
          <p:spPr bwMode="auto">
            <a:xfrm>
              <a:off x="3834" y="1427"/>
              <a:ext cx="1367" cy="129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8" name="Text Box 67"/>
            <p:cNvSpPr txBox="1">
              <a:spLocks noChangeArrowheads="1"/>
            </p:cNvSpPr>
            <p:nvPr/>
          </p:nvSpPr>
          <p:spPr bwMode="auto">
            <a:xfrm>
              <a:off x="5178" y="2665"/>
              <a:ext cx="39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i="1">
                  <a:cs typeface="Arial" charset="0"/>
                </a:rPr>
                <a:t>PC</a:t>
              </a:r>
              <a:r>
                <a:rPr lang="en-US" sz="2500" baseline="-25000">
                  <a:cs typeface="Arial" charset="0"/>
                </a:rPr>
                <a:t>2</a:t>
              </a:r>
            </a:p>
          </p:txBody>
        </p:sp>
      </p:grpSp>
      <p:grpSp>
        <p:nvGrpSpPr>
          <p:cNvPr id="22541" name="Group 89"/>
          <p:cNvGrpSpPr>
            <a:grpSpLocks/>
          </p:cNvGrpSpPr>
          <p:nvPr/>
        </p:nvGrpSpPr>
        <p:grpSpPr bwMode="auto">
          <a:xfrm>
            <a:off x="6889750" y="3505200"/>
            <a:ext cx="501650" cy="365125"/>
            <a:chOff x="4340" y="2376"/>
            <a:chExt cx="316" cy="230"/>
          </a:xfrm>
        </p:grpSpPr>
        <p:sp>
          <p:nvSpPr>
            <p:cNvPr id="22565" name="Oval 68"/>
            <p:cNvSpPr>
              <a:spLocks noChangeArrowheads="1"/>
            </p:cNvSpPr>
            <p:nvPr/>
          </p:nvSpPr>
          <p:spPr bwMode="auto">
            <a:xfrm>
              <a:off x="4340" y="249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22566" name="Text Box 69"/>
            <p:cNvSpPr txBox="1">
              <a:spLocks noChangeArrowheads="1"/>
            </p:cNvSpPr>
            <p:nvPr/>
          </p:nvSpPr>
          <p:spPr bwMode="auto">
            <a:xfrm>
              <a:off x="4425" y="2376"/>
              <a:ext cx="23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A</a:t>
              </a:r>
              <a:endParaRPr lang="en-US" sz="2400" baseline="-25000">
                <a:cs typeface="Arial" charset="0"/>
              </a:endParaRPr>
            </a:p>
          </p:txBody>
        </p:sp>
      </p:grpSp>
      <p:grpSp>
        <p:nvGrpSpPr>
          <p:cNvPr id="11" name="Group 90"/>
          <p:cNvGrpSpPr>
            <a:grpSpLocks/>
          </p:cNvGrpSpPr>
          <p:nvPr/>
        </p:nvGrpSpPr>
        <p:grpSpPr bwMode="auto">
          <a:xfrm>
            <a:off x="7445375" y="2857500"/>
            <a:ext cx="488950" cy="365125"/>
            <a:chOff x="4690" y="1968"/>
            <a:chExt cx="308" cy="230"/>
          </a:xfrm>
        </p:grpSpPr>
        <p:sp>
          <p:nvSpPr>
            <p:cNvPr id="22563" name="Text Box 70"/>
            <p:cNvSpPr txBox="1">
              <a:spLocks noChangeArrowheads="1"/>
            </p:cNvSpPr>
            <p:nvPr/>
          </p:nvSpPr>
          <p:spPr bwMode="auto">
            <a:xfrm>
              <a:off x="4767" y="1968"/>
              <a:ext cx="23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B</a:t>
              </a:r>
              <a:endParaRPr lang="en-US" sz="2400" baseline="-25000">
                <a:cs typeface="Arial" charset="0"/>
              </a:endParaRPr>
            </a:p>
          </p:txBody>
        </p:sp>
        <p:sp>
          <p:nvSpPr>
            <p:cNvPr id="22564" name="Oval 71"/>
            <p:cNvSpPr>
              <a:spLocks noChangeArrowheads="1"/>
            </p:cNvSpPr>
            <p:nvPr/>
          </p:nvSpPr>
          <p:spPr bwMode="auto">
            <a:xfrm>
              <a:off x="4690" y="211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grpSp>
        <p:nvGrpSpPr>
          <p:cNvPr id="12" name="Group 85"/>
          <p:cNvGrpSpPr>
            <a:grpSpLocks/>
          </p:cNvGrpSpPr>
          <p:nvPr/>
        </p:nvGrpSpPr>
        <p:grpSpPr bwMode="auto">
          <a:xfrm>
            <a:off x="1420813" y="1846263"/>
            <a:ext cx="2460625" cy="2143125"/>
            <a:chOff x="895" y="1331"/>
            <a:chExt cx="1550" cy="1350"/>
          </a:xfrm>
        </p:grpSpPr>
        <p:sp>
          <p:nvSpPr>
            <p:cNvPr id="22561" name="Line 72"/>
            <p:cNvSpPr>
              <a:spLocks noChangeShapeType="1"/>
            </p:cNvSpPr>
            <p:nvPr/>
          </p:nvSpPr>
          <p:spPr bwMode="auto">
            <a:xfrm flipV="1">
              <a:off x="895" y="1591"/>
              <a:ext cx="1075" cy="109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2" name="Text Box 73"/>
            <p:cNvSpPr txBox="1">
              <a:spLocks noChangeArrowheads="1"/>
            </p:cNvSpPr>
            <p:nvPr/>
          </p:nvSpPr>
          <p:spPr bwMode="auto">
            <a:xfrm>
              <a:off x="1688" y="1331"/>
              <a:ext cx="7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SRAS</a:t>
              </a:r>
              <a:r>
                <a:rPr lang="en-US" sz="2400" baseline="-25000">
                  <a:cs typeface="Arial" charset="0"/>
                </a:rPr>
                <a:t>2</a:t>
              </a:r>
            </a:p>
          </p:txBody>
        </p:sp>
      </p:grpSp>
      <p:grpSp>
        <p:nvGrpSpPr>
          <p:cNvPr id="22544" name="Group 88"/>
          <p:cNvGrpSpPr>
            <a:grpSpLocks/>
          </p:cNvGrpSpPr>
          <p:nvPr/>
        </p:nvGrpSpPr>
        <p:grpSpPr bwMode="auto">
          <a:xfrm>
            <a:off x="571500" y="3544888"/>
            <a:ext cx="2778125" cy="1863725"/>
            <a:chOff x="360" y="2401"/>
            <a:chExt cx="1750" cy="1174"/>
          </a:xfrm>
        </p:grpSpPr>
        <p:sp>
          <p:nvSpPr>
            <p:cNvPr id="22554" name="Oval 32"/>
            <p:cNvSpPr>
              <a:spLocks noChangeArrowheads="1"/>
            </p:cNvSpPr>
            <p:nvPr/>
          </p:nvSpPr>
          <p:spPr bwMode="auto">
            <a:xfrm>
              <a:off x="1794" y="2504"/>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22555" name="Text Box 36"/>
            <p:cNvSpPr txBox="1">
              <a:spLocks noChangeArrowheads="1"/>
            </p:cNvSpPr>
            <p:nvPr/>
          </p:nvSpPr>
          <p:spPr bwMode="auto">
            <a:xfrm>
              <a:off x="1879" y="2401"/>
              <a:ext cx="23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A</a:t>
              </a:r>
              <a:endParaRPr lang="en-US" sz="2400" baseline="-25000">
                <a:cs typeface="Arial" charset="0"/>
              </a:endParaRPr>
            </a:p>
          </p:txBody>
        </p:sp>
        <p:grpSp>
          <p:nvGrpSpPr>
            <p:cNvPr id="22556" name="Group 40"/>
            <p:cNvGrpSpPr>
              <a:grpSpLocks/>
            </p:cNvGrpSpPr>
            <p:nvPr/>
          </p:nvGrpSpPr>
          <p:grpSpPr bwMode="auto">
            <a:xfrm>
              <a:off x="689" y="2547"/>
              <a:ext cx="1152" cy="777"/>
              <a:chOff x="357" y="2450"/>
              <a:chExt cx="795" cy="646"/>
            </a:xfrm>
          </p:grpSpPr>
          <p:sp>
            <p:nvSpPr>
              <p:cNvPr id="22559" name="Line 41"/>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2560" name="Line 42"/>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2557" name="Text Box 43"/>
            <p:cNvSpPr txBox="1">
              <a:spLocks noChangeArrowheads="1"/>
            </p:cNvSpPr>
            <p:nvPr/>
          </p:nvSpPr>
          <p:spPr bwMode="auto">
            <a:xfrm>
              <a:off x="1697" y="3345"/>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1</a:t>
              </a:r>
            </a:p>
          </p:txBody>
        </p:sp>
        <p:sp>
          <p:nvSpPr>
            <p:cNvPr id="22558" name="Text Box 76"/>
            <p:cNvSpPr txBox="1">
              <a:spLocks noChangeArrowheads="1"/>
            </p:cNvSpPr>
            <p:nvPr/>
          </p:nvSpPr>
          <p:spPr bwMode="auto">
            <a:xfrm>
              <a:off x="360" y="2433"/>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1</a:t>
              </a:r>
            </a:p>
          </p:txBody>
        </p:sp>
      </p:grpSp>
      <p:grpSp>
        <p:nvGrpSpPr>
          <p:cNvPr id="15" name="Group 84"/>
          <p:cNvGrpSpPr>
            <a:grpSpLocks/>
          </p:cNvGrpSpPr>
          <p:nvPr/>
        </p:nvGrpSpPr>
        <p:grpSpPr bwMode="auto">
          <a:xfrm>
            <a:off x="571500" y="2711450"/>
            <a:ext cx="1930400" cy="2701925"/>
            <a:chOff x="360" y="1876"/>
            <a:chExt cx="1216" cy="1702"/>
          </a:xfrm>
        </p:grpSpPr>
        <p:sp>
          <p:nvSpPr>
            <p:cNvPr id="22546" name="Text Box 30"/>
            <p:cNvSpPr txBox="1">
              <a:spLocks noChangeArrowheads="1"/>
            </p:cNvSpPr>
            <p:nvPr/>
          </p:nvSpPr>
          <p:spPr bwMode="auto">
            <a:xfrm>
              <a:off x="1268" y="3348"/>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2</a:t>
              </a:r>
            </a:p>
          </p:txBody>
        </p:sp>
        <p:grpSp>
          <p:nvGrpSpPr>
            <p:cNvPr id="22547" name="Group 33"/>
            <p:cNvGrpSpPr>
              <a:grpSpLocks/>
            </p:cNvGrpSpPr>
            <p:nvPr/>
          </p:nvGrpSpPr>
          <p:grpSpPr bwMode="auto">
            <a:xfrm>
              <a:off x="690" y="2155"/>
              <a:ext cx="723" cy="1165"/>
              <a:chOff x="357" y="2450"/>
              <a:chExt cx="795" cy="646"/>
            </a:xfrm>
          </p:grpSpPr>
          <p:sp>
            <p:nvSpPr>
              <p:cNvPr id="22552" name="Line 34"/>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2553" name="Line 35"/>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2548" name="Group 83"/>
            <p:cNvGrpSpPr>
              <a:grpSpLocks/>
            </p:cNvGrpSpPr>
            <p:nvPr/>
          </p:nvGrpSpPr>
          <p:grpSpPr bwMode="auto">
            <a:xfrm>
              <a:off x="1299" y="1876"/>
              <a:ext cx="231" cy="321"/>
              <a:chOff x="1299" y="1876"/>
              <a:chExt cx="231" cy="321"/>
            </a:xfrm>
          </p:grpSpPr>
          <p:sp>
            <p:nvSpPr>
              <p:cNvPr id="22550" name="Text Box 44"/>
              <p:cNvSpPr txBox="1">
                <a:spLocks noChangeArrowheads="1"/>
              </p:cNvSpPr>
              <p:nvPr/>
            </p:nvSpPr>
            <p:spPr bwMode="auto">
              <a:xfrm>
                <a:off x="1299" y="1876"/>
                <a:ext cx="23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B</a:t>
                </a:r>
                <a:endParaRPr lang="en-US" sz="2400" baseline="-25000">
                  <a:cs typeface="Arial" charset="0"/>
                </a:endParaRPr>
              </a:p>
            </p:txBody>
          </p:sp>
          <p:sp>
            <p:nvSpPr>
              <p:cNvPr id="22551" name="Oval 39"/>
              <p:cNvSpPr>
                <a:spLocks noChangeArrowheads="1"/>
              </p:cNvSpPr>
              <p:nvPr/>
            </p:nvSpPr>
            <p:spPr bwMode="auto">
              <a:xfrm>
                <a:off x="1370" y="211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sp>
          <p:nvSpPr>
            <p:cNvPr id="22549" name="Text Box 80"/>
            <p:cNvSpPr txBox="1">
              <a:spLocks noChangeArrowheads="1"/>
            </p:cNvSpPr>
            <p:nvPr/>
          </p:nvSpPr>
          <p:spPr bwMode="auto">
            <a:xfrm>
              <a:off x="360" y="2040"/>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2</a:t>
              </a:r>
            </a:p>
          </p:txBody>
        </p:sp>
      </p:grpSp>
      <p:sp>
        <p:nvSpPr>
          <p:cNvPr id="3" name="Footer Placeholder 2"/>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18</a:t>
            </a:fld>
            <a:endParaRPr lang="en-US" dirty="0"/>
          </a:p>
        </p:txBody>
      </p:sp>
    </p:spTree>
    <p:extLst>
      <p:ext uri="{BB962C8B-B14F-4D97-AF65-F5344CB8AC3E}">
        <p14:creationId xmlns:p14="http://schemas.microsoft.com/office/powerpoint/2010/main" val="302735459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9516"/>
                                        </p:tgtEl>
                                        <p:attrNameLst>
                                          <p:attrName>style.visibility</p:attrName>
                                        </p:attrNameLst>
                                      </p:cBhvr>
                                      <p:to>
                                        <p:strVal val="visible"/>
                                      </p:to>
                                    </p:set>
                                    <p:animEffect transition="in" filter="fade">
                                      <p:cBhvr>
                                        <p:cTn id="7" dur="500"/>
                                        <p:tgtEl>
                                          <p:spTgt spid="1495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trips(downLeft)">
                                      <p:cBhvr>
                                        <p:cTn id="12" dur="500"/>
                                        <p:tgtEl>
                                          <p:spTgt spid="12"/>
                                        </p:tgtEl>
                                      </p:cBhvr>
                                    </p:animEffect>
                                  </p:childTnLst>
                                </p:cTn>
                              </p:par>
                            </p:childTnLst>
                          </p:cTn>
                        </p:par>
                        <p:par>
                          <p:cTn id="13" fill="hold" nodeType="afterGroup">
                            <p:stCondLst>
                              <p:cond delay="500"/>
                            </p:stCondLst>
                            <p:childTnLst>
                              <p:par>
                                <p:cTn id="14" presetID="18" presetClass="entr" presetSubtype="12"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strips(downLeft)">
                                      <p:cBhvr>
                                        <p:cTn id="16" dur="500"/>
                                        <p:tgtEl>
                                          <p:spTgt spid="1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9517"/>
                                        </p:tgtEl>
                                        <p:attrNameLst>
                                          <p:attrName>style.visibility</p:attrName>
                                        </p:attrNameLst>
                                      </p:cBhvr>
                                      <p:to>
                                        <p:strVal val="visible"/>
                                      </p:to>
                                    </p:set>
                                    <p:animEffect transition="in" filter="fade">
                                      <p:cBhvr>
                                        <p:cTn id="21" dur="500"/>
                                        <p:tgtEl>
                                          <p:spTgt spid="14951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strips(downRight)">
                                      <p:cBhvr>
                                        <p:cTn id="26" dur="500"/>
                                        <p:tgtEl>
                                          <p:spTgt spid="9"/>
                                        </p:tgtEl>
                                      </p:cBhvr>
                                    </p:animEffect>
                                  </p:childTnLst>
                                </p:cTn>
                              </p:par>
                            </p:childTnLst>
                          </p:cTn>
                        </p:par>
                        <p:par>
                          <p:cTn id="27" fill="hold" nodeType="afterGroup">
                            <p:stCondLst>
                              <p:cond delay="500"/>
                            </p:stCondLst>
                            <p:childTnLst>
                              <p:par>
                                <p:cTn id="28" presetID="10" presetClass="entr" presetSubtype="0"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6" grpId="0" animBg="1"/>
      <p:bldP spid="149517"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132"/>
          <p:cNvSpPr>
            <a:spLocks noChangeArrowheads="1"/>
          </p:cNvSpPr>
          <p:nvPr/>
        </p:nvSpPr>
        <p:spPr bwMode="auto">
          <a:xfrm>
            <a:off x="569913" y="1058863"/>
            <a:ext cx="3068637" cy="3040062"/>
          </a:xfrm>
          <a:prstGeom prst="rect">
            <a:avLst/>
          </a:prstGeom>
          <a:solidFill>
            <a:schemeClr val="bg1"/>
          </a:solidFill>
          <a:ln>
            <a:noFill/>
          </a:ln>
          <a:extLst/>
        </p:spPr>
        <p:txBody>
          <a:bodyPr wrap="none" anchor="ctr"/>
          <a:lstStyle/>
          <a:p>
            <a:endParaRPr lang="en-US">
              <a:latin typeface="Arial"/>
              <a:cs typeface="Arial"/>
            </a:endParaRPr>
          </a:p>
        </p:txBody>
      </p:sp>
      <p:sp>
        <p:nvSpPr>
          <p:cNvPr id="23557" name="Rectangle 2"/>
          <p:cNvSpPr>
            <a:spLocks noGrp="1" noChangeArrowheads="1"/>
          </p:cNvSpPr>
          <p:nvPr>
            <p:ph type="title"/>
          </p:nvPr>
        </p:nvSpPr>
        <p:spPr/>
        <p:txBody>
          <a:bodyPr>
            <a:normAutofit fontScale="90000"/>
          </a:bodyPr>
          <a:lstStyle/>
          <a:p>
            <a:pPr eaLnBrk="1" hangingPunct="1"/>
            <a:r>
              <a:rPr lang="en-US" sz="3300" dirty="0" smtClean="0"/>
              <a:t>The 1970s Oil Price Shocks</a:t>
            </a:r>
          </a:p>
        </p:txBody>
      </p:sp>
      <p:sp>
        <p:nvSpPr>
          <p:cNvPr id="155651" name="Rectangle 3"/>
          <p:cNvSpPr>
            <a:spLocks noGrp="1" noChangeArrowheads="1"/>
          </p:cNvSpPr>
          <p:nvPr>
            <p:ph type="body" sz="quarter" idx="12"/>
          </p:nvPr>
        </p:nvSpPr>
        <p:spPr>
          <a:xfrm>
            <a:off x="4724400" y="685800"/>
            <a:ext cx="4076700" cy="5562600"/>
          </a:xfrm>
        </p:spPr>
        <p:txBody>
          <a:bodyPr/>
          <a:lstStyle/>
          <a:p>
            <a:pPr marL="0" indent="0" eaLnBrk="1" hangingPunct="1">
              <a:buFont typeface="Wingdings" pitchFamily="2" charset="2"/>
              <a:buNone/>
            </a:pPr>
            <a:r>
              <a:rPr lang="en-US" sz="2800" dirty="0" smtClean="0"/>
              <a:t>The Fed chose to accommodate the first shock in 1973 with faster money growth.</a:t>
            </a:r>
          </a:p>
          <a:p>
            <a:pPr marL="0" indent="0" eaLnBrk="1" hangingPunct="1">
              <a:buFont typeface="Wingdings" pitchFamily="2" charset="2"/>
              <a:buNone/>
            </a:pPr>
            <a:r>
              <a:rPr lang="en-US" sz="2800" dirty="0" smtClean="0"/>
              <a:t>Result:  </a:t>
            </a:r>
            <a:br>
              <a:rPr lang="en-US" sz="2800" dirty="0" smtClean="0"/>
            </a:br>
            <a:r>
              <a:rPr lang="en-US" sz="2800" dirty="0" smtClean="0"/>
              <a:t>Higher expected inflation, which further shifted </a:t>
            </a:r>
            <a:r>
              <a:rPr lang="en-US" sz="2800" i="1" dirty="0" smtClean="0"/>
              <a:t>PC</a:t>
            </a:r>
            <a:r>
              <a:rPr lang="en-US" sz="2800" dirty="0" smtClean="0"/>
              <a:t>.  </a:t>
            </a:r>
          </a:p>
          <a:p>
            <a:pPr marL="0" indent="0" eaLnBrk="1" hangingPunct="1">
              <a:buFont typeface="Wingdings" pitchFamily="2" charset="2"/>
              <a:buNone/>
            </a:pPr>
            <a:r>
              <a:rPr lang="en-US" sz="2800" dirty="0" smtClean="0"/>
              <a:t>1979:  </a:t>
            </a:r>
            <a:br>
              <a:rPr lang="en-US" sz="2800" dirty="0" smtClean="0"/>
            </a:br>
            <a:r>
              <a:rPr lang="en-US" sz="2800" dirty="0" smtClean="0"/>
              <a:t>Oil prices surged again, worsening the Fed’s tradeoff.  </a:t>
            </a:r>
          </a:p>
        </p:txBody>
      </p:sp>
      <p:grpSp>
        <p:nvGrpSpPr>
          <p:cNvPr id="2" name="Group 130"/>
          <p:cNvGrpSpPr>
            <a:grpSpLocks/>
          </p:cNvGrpSpPr>
          <p:nvPr/>
        </p:nvGrpSpPr>
        <p:grpSpPr bwMode="auto">
          <a:xfrm>
            <a:off x="568325" y="3606800"/>
            <a:ext cx="3076575" cy="508000"/>
            <a:chOff x="358" y="2272"/>
            <a:chExt cx="1938" cy="320"/>
          </a:xfrm>
          <a:solidFill>
            <a:schemeClr val="bg1"/>
          </a:solidFill>
        </p:grpSpPr>
        <p:sp>
          <p:nvSpPr>
            <p:cNvPr id="23583" name="Rectangle 16"/>
            <p:cNvSpPr>
              <a:spLocks noChangeArrowheads="1"/>
            </p:cNvSpPr>
            <p:nvPr/>
          </p:nvSpPr>
          <p:spPr bwMode="auto">
            <a:xfrm>
              <a:off x="1327" y="2272"/>
              <a:ext cx="969" cy="32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05000"/>
                </a:lnSpc>
                <a:spcBef>
                  <a:spcPct val="45000"/>
                </a:spcBef>
                <a:buClr>
                  <a:srgbClr val="00B85C"/>
                </a:buClr>
                <a:buSzPct val="120000"/>
                <a:buFont typeface="Wingdings" pitchFamily="2" charset="2"/>
                <a:buNone/>
              </a:pPr>
              <a:r>
                <a:rPr lang="en-US" sz="2600">
                  <a:latin typeface="Arial"/>
                  <a:cs typeface="Arial"/>
                </a:rPr>
                <a:t>38.00</a:t>
              </a:r>
            </a:p>
          </p:txBody>
        </p:sp>
        <p:sp>
          <p:nvSpPr>
            <p:cNvPr id="23584" name="Rectangle 15"/>
            <p:cNvSpPr>
              <a:spLocks noChangeArrowheads="1"/>
            </p:cNvSpPr>
            <p:nvPr/>
          </p:nvSpPr>
          <p:spPr bwMode="auto">
            <a:xfrm>
              <a:off x="358" y="2272"/>
              <a:ext cx="969" cy="32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05000"/>
                </a:lnSpc>
                <a:spcBef>
                  <a:spcPct val="45000"/>
                </a:spcBef>
                <a:buClr>
                  <a:srgbClr val="00B85C"/>
                </a:buClr>
                <a:buSzPct val="120000"/>
                <a:buFont typeface="Wingdings" pitchFamily="2" charset="2"/>
                <a:buNone/>
              </a:pPr>
              <a:r>
                <a:rPr lang="en-US" sz="2600">
                  <a:latin typeface="Arial"/>
                  <a:cs typeface="Arial"/>
                </a:rPr>
                <a:t>1/1981</a:t>
              </a:r>
            </a:p>
          </p:txBody>
        </p:sp>
      </p:grpSp>
      <p:grpSp>
        <p:nvGrpSpPr>
          <p:cNvPr id="3" name="Group 129"/>
          <p:cNvGrpSpPr>
            <a:grpSpLocks/>
          </p:cNvGrpSpPr>
          <p:nvPr/>
        </p:nvGrpSpPr>
        <p:grpSpPr bwMode="auto">
          <a:xfrm>
            <a:off x="568325" y="3098800"/>
            <a:ext cx="3076575" cy="508000"/>
            <a:chOff x="358" y="1952"/>
            <a:chExt cx="1938" cy="320"/>
          </a:xfrm>
          <a:solidFill>
            <a:schemeClr val="bg1"/>
          </a:solidFill>
        </p:grpSpPr>
        <p:sp>
          <p:nvSpPr>
            <p:cNvPr id="23581" name="Rectangle 14"/>
            <p:cNvSpPr>
              <a:spLocks noChangeArrowheads="1"/>
            </p:cNvSpPr>
            <p:nvPr/>
          </p:nvSpPr>
          <p:spPr bwMode="auto">
            <a:xfrm>
              <a:off x="1327" y="1952"/>
              <a:ext cx="969" cy="32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05000"/>
                </a:lnSpc>
                <a:spcBef>
                  <a:spcPct val="45000"/>
                </a:spcBef>
                <a:buClr>
                  <a:srgbClr val="00B85C"/>
                </a:buClr>
                <a:buSzPct val="120000"/>
                <a:buFont typeface="Wingdings" pitchFamily="2" charset="2"/>
                <a:buNone/>
              </a:pPr>
              <a:r>
                <a:rPr lang="en-US" sz="2600">
                  <a:latin typeface="Arial"/>
                  <a:cs typeface="Arial"/>
                </a:rPr>
                <a:t>32.50</a:t>
              </a:r>
            </a:p>
          </p:txBody>
        </p:sp>
        <p:sp>
          <p:nvSpPr>
            <p:cNvPr id="23582" name="Rectangle 13"/>
            <p:cNvSpPr>
              <a:spLocks noChangeArrowheads="1"/>
            </p:cNvSpPr>
            <p:nvPr/>
          </p:nvSpPr>
          <p:spPr bwMode="auto">
            <a:xfrm>
              <a:off x="358" y="1952"/>
              <a:ext cx="969" cy="32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05000"/>
                </a:lnSpc>
                <a:spcBef>
                  <a:spcPct val="45000"/>
                </a:spcBef>
                <a:buClr>
                  <a:srgbClr val="00B85C"/>
                </a:buClr>
                <a:buSzPct val="120000"/>
                <a:buFont typeface="Wingdings" pitchFamily="2" charset="2"/>
                <a:buNone/>
              </a:pPr>
              <a:r>
                <a:rPr lang="en-US" sz="2600">
                  <a:latin typeface="Arial"/>
                  <a:cs typeface="Arial"/>
                </a:rPr>
                <a:t>1/1980</a:t>
              </a:r>
            </a:p>
          </p:txBody>
        </p:sp>
      </p:grpSp>
      <p:grpSp>
        <p:nvGrpSpPr>
          <p:cNvPr id="4" name="Group 128"/>
          <p:cNvGrpSpPr>
            <a:grpSpLocks/>
          </p:cNvGrpSpPr>
          <p:nvPr/>
        </p:nvGrpSpPr>
        <p:grpSpPr bwMode="auto">
          <a:xfrm>
            <a:off x="568325" y="2590800"/>
            <a:ext cx="3076575" cy="508000"/>
            <a:chOff x="358" y="1632"/>
            <a:chExt cx="1938" cy="320"/>
          </a:xfrm>
          <a:solidFill>
            <a:schemeClr val="bg1"/>
          </a:solidFill>
        </p:grpSpPr>
        <p:sp>
          <p:nvSpPr>
            <p:cNvPr id="23579" name="Rectangle 12"/>
            <p:cNvSpPr>
              <a:spLocks noChangeArrowheads="1"/>
            </p:cNvSpPr>
            <p:nvPr/>
          </p:nvSpPr>
          <p:spPr bwMode="auto">
            <a:xfrm>
              <a:off x="1327" y="1632"/>
              <a:ext cx="969" cy="32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05000"/>
                </a:lnSpc>
                <a:spcBef>
                  <a:spcPct val="45000"/>
                </a:spcBef>
                <a:buClr>
                  <a:srgbClr val="00B85C"/>
                </a:buClr>
                <a:buSzPct val="120000"/>
                <a:buFont typeface="Wingdings" pitchFamily="2" charset="2"/>
                <a:buNone/>
              </a:pPr>
              <a:r>
                <a:rPr lang="en-US" sz="2600">
                  <a:latin typeface="Arial"/>
                  <a:cs typeface="Arial"/>
                </a:rPr>
                <a:t>14.85</a:t>
              </a:r>
            </a:p>
          </p:txBody>
        </p:sp>
        <p:sp>
          <p:nvSpPr>
            <p:cNvPr id="23580" name="Rectangle 11"/>
            <p:cNvSpPr>
              <a:spLocks noChangeArrowheads="1"/>
            </p:cNvSpPr>
            <p:nvPr/>
          </p:nvSpPr>
          <p:spPr bwMode="auto">
            <a:xfrm>
              <a:off x="358" y="1632"/>
              <a:ext cx="969" cy="32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05000"/>
                </a:lnSpc>
                <a:spcBef>
                  <a:spcPct val="45000"/>
                </a:spcBef>
                <a:buClr>
                  <a:srgbClr val="00B85C"/>
                </a:buClr>
                <a:buSzPct val="120000"/>
                <a:buFont typeface="Wingdings" pitchFamily="2" charset="2"/>
                <a:buNone/>
              </a:pPr>
              <a:r>
                <a:rPr lang="en-US" sz="2600">
                  <a:latin typeface="Arial"/>
                  <a:cs typeface="Arial"/>
                </a:rPr>
                <a:t>1/1979</a:t>
              </a:r>
            </a:p>
          </p:txBody>
        </p:sp>
      </p:grpSp>
      <p:grpSp>
        <p:nvGrpSpPr>
          <p:cNvPr id="5" name="Group 127"/>
          <p:cNvGrpSpPr>
            <a:grpSpLocks/>
          </p:cNvGrpSpPr>
          <p:nvPr/>
        </p:nvGrpSpPr>
        <p:grpSpPr bwMode="auto">
          <a:xfrm>
            <a:off x="568325" y="2082800"/>
            <a:ext cx="3076575" cy="508000"/>
            <a:chOff x="358" y="1312"/>
            <a:chExt cx="1938" cy="320"/>
          </a:xfrm>
          <a:solidFill>
            <a:schemeClr val="bg1"/>
          </a:solidFill>
        </p:grpSpPr>
        <p:sp>
          <p:nvSpPr>
            <p:cNvPr id="23577" name="Rectangle 10"/>
            <p:cNvSpPr>
              <a:spLocks noChangeArrowheads="1"/>
            </p:cNvSpPr>
            <p:nvPr/>
          </p:nvSpPr>
          <p:spPr bwMode="auto">
            <a:xfrm>
              <a:off x="1327" y="1312"/>
              <a:ext cx="969" cy="32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05000"/>
                </a:lnSpc>
                <a:spcBef>
                  <a:spcPct val="45000"/>
                </a:spcBef>
                <a:buClr>
                  <a:srgbClr val="00B85C"/>
                </a:buClr>
                <a:buSzPct val="120000"/>
                <a:buFont typeface="Wingdings" pitchFamily="2" charset="2"/>
                <a:buNone/>
              </a:pPr>
              <a:r>
                <a:rPr lang="en-US" sz="2600">
                  <a:latin typeface="Arial"/>
                  <a:cs typeface="Arial"/>
                </a:rPr>
                <a:t>10.11</a:t>
              </a:r>
            </a:p>
          </p:txBody>
        </p:sp>
        <p:sp>
          <p:nvSpPr>
            <p:cNvPr id="23578" name="Rectangle 9"/>
            <p:cNvSpPr>
              <a:spLocks noChangeArrowheads="1"/>
            </p:cNvSpPr>
            <p:nvPr/>
          </p:nvSpPr>
          <p:spPr bwMode="auto">
            <a:xfrm>
              <a:off x="358" y="1312"/>
              <a:ext cx="969" cy="32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05000"/>
                </a:lnSpc>
                <a:spcBef>
                  <a:spcPct val="45000"/>
                </a:spcBef>
                <a:buClr>
                  <a:srgbClr val="00B85C"/>
                </a:buClr>
                <a:buSzPct val="120000"/>
                <a:buFont typeface="Wingdings" pitchFamily="2" charset="2"/>
                <a:buNone/>
              </a:pPr>
              <a:r>
                <a:rPr lang="en-US" sz="2600">
                  <a:latin typeface="Arial"/>
                  <a:cs typeface="Arial"/>
                </a:rPr>
                <a:t>1/1974</a:t>
              </a:r>
            </a:p>
          </p:txBody>
        </p:sp>
      </p:grpSp>
      <p:grpSp>
        <p:nvGrpSpPr>
          <p:cNvPr id="23563" name="Group 131"/>
          <p:cNvGrpSpPr>
            <a:grpSpLocks/>
          </p:cNvGrpSpPr>
          <p:nvPr/>
        </p:nvGrpSpPr>
        <p:grpSpPr bwMode="auto">
          <a:xfrm>
            <a:off x="568325" y="1066800"/>
            <a:ext cx="3076575" cy="1016000"/>
            <a:chOff x="358" y="672"/>
            <a:chExt cx="1938" cy="640"/>
          </a:xfrm>
          <a:solidFill>
            <a:schemeClr val="bg1"/>
          </a:solidFill>
        </p:grpSpPr>
        <p:sp>
          <p:nvSpPr>
            <p:cNvPr id="23574" name="Rectangle 8"/>
            <p:cNvSpPr>
              <a:spLocks noChangeArrowheads="1"/>
            </p:cNvSpPr>
            <p:nvPr/>
          </p:nvSpPr>
          <p:spPr bwMode="auto">
            <a:xfrm>
              <a:off x="1327" y="992"/>
              <a:ext cx="969" cy="32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05000"/>
                </a:lnSpc>
                <a:spcBef>
                  <a:spcPct val="45000"/>
                </a:spcBef>
                <a:buClr>
                  <a:srgbClr val="00B85C"/>
                </a:buClr>
                <a:buSzPct val="120000"/>
                <a:buFont typeface="Wingdings" pitchFamily="2" charset="2"/>
                <a:buNone/>
              </a:pPr>
              <a:r>
                <a:rPr lang="en-US" sz="2600">
                  <a:latin typeface="Arial"/>
                  <a:cs typeface="Arial"/>
                </a:rPr>
                <a:t>$ 3.56</a:t>
              </a:r>
            </a:p>
          </p:txBody>
        </p:sp>
        <p:sp>
          <p:nvSpPr>
            <p:cNvPr id="23575" name="Rectangle 7"/>
            <p:cNvSpPr>
              <a:spLocks noChangeArrowheads="1"/>
            </p:cNvSpPr>
            <p:nvPr/>
          </p:nvSpPr>
          <p:spPr bwMode="auto">
            <a:xfrm>
              <a:off x="358" y="992"/>
              <a:ext cx="969" cy="32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05000"/>
                </a:lnSpc>
                <a:spcBef>
                  <a:spcPct val="45000"/>
                </a:spcBef>
                <a:buClr>
                  <a:srgbClr val="00B85C"/>
                </a:buClr>
                <a:buSzPct val="120000"/>
                <a:buFont typeface="Wingdings" pitchFamily="2" charset="2"/>
                <a:buNone/>
              </a:pPr>
              <a:r>
                <a:rPr lang="en-US" sz="2600">
                  <a:latin typeface="Arial"/>
                  <a:cs typeface="Arial"/>
                </a:rPr>
                <a:t>1/1973</a:t>
              </a:r>
            </a:p>
          </p:txBody>
        </p:sp>
        <p:sp>
          <p:nvSpPr>
            <p:cNvPr id="23576" name="Rectangle 5"/>
            <p:cNvSpPr>
              <a:spLocks noChangeArrowheads="1"/>
            </p:cNvSpPr>
            <p:nvPr/>
          </p:nvSpPr>
          <p:spPr bwMode="auto">
            <a:xfrm>
              <a:off x="358" y="672"/>
              <a:ext cx="1938" cy="32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05000"/>
                </a:lnSpc>
                <a:spcBef>
                  <a:spcPct val="45000"/>
                </a:spcBef>
                <a:buClr>
                  <a:srgbClr val="00B85C"/>
                </a:buClr>
                <a:buSzPct val="120000"/>
                <a:buFont typeface="Wingdings" pitchFamily="2" charset="2"/>
                <a:buNone/>
              </a:pPr>
              <a:r>
                <a:rPr lang="en-US" sz="2600" dirty="0">
                  <a:latin typeface="Arial"/>
                  <a:cs typeface="Arial"/>
                </a:rPr>
                <a:t>Oil price per barrel</a:t>
              </a:r>
            </a:p>
          </p:txBody>
        </p:sp>
      </p:grpSp>
      <p:sp>
        <p:nvSpPr>
          <p:cNvPr id="23564" name="Line 21"/>
          <p:cNvSpPr>
            <a:spLocks noChangeShapeType="1"/>
          </p:cNvSpPr>
          <p:nvPr/>
        </p:nvSpPr>
        <p:spPr bwMode="auto">
          <a:xfrm>
            <a:off x="568325" y="1066800"/>
            <a:ext cx="3076575"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23565" name="Line 22"/>
          <p:cNvSpPr>
            <a:spLocks noChangeShapeType="1"/>
          </p:cNvSpPr>
          <p:nvPr/>
        </p:nvSpPr>
        <p:spPr bwMode="auto">
          <a:xfrm>
            <a:off x="568325" y="1574800"/>
            <a:ext cx="30765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23566" name="Line 23"/>
          <p:cNvSpPr>
            <a:spLocks noChangeShapeType="1"/>
          </p:cNvSpPr>
          <p:nvPr/>
        </p:nvSpPr>
        <p:spPr bwMode="auto">
          <a:xfrm>
            <a:off x="568325" y="2082800"/>
            <a:ext cx="30765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23567" name="Line 24"/>
          <p:cNvSpPr>
            <a:spLocks noChangeShapeType="1"/>
          </p:cNvSpPr>
          <p:nvPr/>
        </p:nvSpPr>
        <p:spPr bwMode="auto">
          <a:xfrm>
            <a:off x="568325" y="2590800"/>
            <a:ext cx="30765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23568" name="Line 25"/>
          <p:cNvSpPr>
            <a:spLocks noChangeShapeType="1"/>
          </p:cNvSpPr>
          <p:nvPr/>
        </p:nvSpPr>
        <p:spPr bwMode="auto">
          <a:xfrm>
            <a:off x="568325" y="3098800"/>
            <a:ext cx="30765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23569" name="Line 26"/>
          <p:cNvSpPr>
            <a:spLocks noChangeShapeType="1"/>
          </p:cNvSpPr>
          <p:nvPr/>
        </p:nvSpPr>
        <p:spPr bwMode="auto">
          <a:xfrm>
            <a:off x="568325" y="3606800"/>
            <a:ext cx="30765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23570" name="Line 29"/>
          <p:cNvSpPr>
            <a:spLocks noChangeShapeType="1"/>
          </p:cNvSpPr>
          <p:nvPr/>
        </p:nvSpPr>
        <p:spPr bwMode="auto">
          <a:xfrm>
            <a:off x="568325" y="4114800"/>
            <a:ext cx="3076575"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23571" name="Line 30"/>
          <p:cNvSpPr>
            <a:spLocks noChangeShapeType="1"/>
          </p:cNvSpPr>
          <p:nvPr/>
        </p:nvSpPr>
        <p:spPr bwMode="auto">
          <a:xfrm>
            <a:off x="568325" y="1066800"/>
            <a:ext cx="0" cy="30480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23572" name="Line 32"/>
          <p:cNvSpPr>
            <a:spLocks noChangeShapeType="1"/>
          </p:cNvSpPr>
          <p:nvPr/>
        </p:nvSpPr>
        <p:spPr bwMode="auto">
          <a:xfrm>
            <a:off x="3644900" y="1066800"/>
            <a:ext cx="0" cy="30480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23573" name="Line 34"/>
          <p:cNvSpPr>
            <a:spLocks noChangeShapeType="1"/>
          </p:cNvSpPr>
          <p:nvPr/>
        </p:nvSpPr>
        <p:spPr bwMode="auto">
          <a:xfrm>
            <a:off x="2106613" y="1574800"/>
            <a:ext cx="0" cy="2540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6" name="Footer Placeholder 5"/>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Slide Number Placeholder 6"/>
          <p:cNvSpPr>
            <a:spLocks noGrp="1"/>
          </p:cNvSpPr>
          <p:nvPr>
            <p:ph type="sldNum" sz="quarter" idx="13"/>
          </p:nvPr>
        </p:nvSpPr>
        <p:spPr/>
        <p:txBody>
          <a:bodyPr/>
          <a:lstStyle/>
          <a:p>
            <a:pPr>
              <a:defRPr/>
            </a:pPr>
            <a:fld id="{2F37425F-5E17-4209-B948-B5CE2119E408}" type="slidenum">
              <a:rPr lang="en-US" smtClean="0"/>
              <a:pPr>
                <a:defRPr/>
              </a:pPr>
              <a:t>19</a:t>
            </a:fld>
            <a:endParaRPr lang="en-US" dirty="0"/>
          </a:p>
        </p:txBody>
      </p:sp>
    </p:spTree>
    <p:extLst>
      <p:ext uri="{BB962C8B-B14F-4D97-AF65-F5344CB8AC3E}">
        <p14:creationId xmlns:p14="http://schemas.microsoft.com/office/powerpoint/2010/main" val="170737446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5651">
                                            <p:txEl>
                                              <p:pRg st="0" end="0"/>
                                            </p:txEl>
                                          </p:spTgt>
                                        </p:tgtEl>
                                        <p:attrNameLst>
                                          <p:attrName>style.visibility</p:attrName>
                                        </p:attrNameLst>
                                      </p:cBhvr>
                                      <p:to>
                                        <p:strVal val="visible"/>
                                      </p:to>
                                    </p:set>
                                    <p:animEffect transition="in" filter="wipe(left)">
                                      <p:cBhvr>
                                        <p:cTn id="12" dur="500"/>
                                        <p:tgtEl>
                                          <p:spTgt spid="15565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5651">
                                            <p:txEl>
                                              <p:pRg st="1" end="1"/>
                                            </p:txEl>
                                          </p:spTgt>
                                        </p:tgtEl>
                                        <p:attrNameLst>
                                          <p:attrName>style.visibility</p:attrName>
                                        </p:attrNameLst>
                                      </p:cBhvr>
                                      <p:to>
                                        <p:strVal val="visible"/>
                                      </p:to>
                                    </p:set>
                                    <p:animEffect transition="in" filter="wipe(left)">
                                      <p:cBhvr>
                                        <p:cTn id="17" dur="500"/>
                                        <p:tgtEl>
                                          <p:spTgt spid="15565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strips(downRigh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5651">
                                            <p:txEl>
                                              <p:pRg st="2" end="2"/>
                                            </p:txEl>
                                          </p:spTgt>
                                        </p:tgtEl>
                                        <p:attrNameLst>
                                          <p:attrName>style.visibility</p:attrName>
                                        </p:attrNameLst>
                                      </p:cBhvr>
                                      <p:to>
                                        <p:strVal val="visible"/>
                                      </p:to>
                                    </p:set>
                                    <p:animEffect transition="in" filter="wipe(left)">
                                      <p:cBhvr>
                                        <p:cTn id="27" dur="500"/>
                                        <p:tgtEl>
                                          <p:spTgt spid="155651">
                                            <p:txEl>
                                              <p:pRg st="2" end="2"/>
                                            </p:txEl>
                                          </p:spTgt>
                                        </p:tgtEl>
                                      </p:cBhvr>
                                    </p:animEffect>
                                  </p:childTnLst>
                                </p:cTn>
                              </p:par>
                            </p:childTnLst>
                          </p:cTn>
                        </p:par>
                        <p:par>
                          <p:cTn id="28" fill="hold" nodeType="afterGroup">
                            <p:stCondLst>
                              <p:cond delay="500"/>
                            </p:stCondLst>
                            <p:childTnLst>
                              <p:par>
                                <p:cTn id="29" presetID="18" presetClass="entr" presetSubtype="6"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strips(downRight)">
                                      <p:cBhvr>
                                        <p:cTn id="31" dur="500"/>
                                        <p:tgtEl>
                                          <p:spTgt spid="3"/>
                                        </p:tgtEl>
                                      </p:cBhvr>
                                    </p:animEffect>
                                  </p:childTnLst>
                                </p:cTn>
                              </p:par>
                            </p:childTnLst>
                          </p:cTn>
                        </p:par>
                        <p:par>
                          <p:cTn id="32" fill="hold" nodeType="afterGroup">
                            <p:stCondLst>
                              <p:cond delay="1000"/>
                            </p:stCondLst>
                            <p:childTnLst>
                              <p:par>
                                <p:cTn id="33" presetID="18" presetClass="entr" presetSubtype="6" fill="hold"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strips(downRight)">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bldLvl="5"/>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 for </a:t>
            </a:r>
            <a:r>
              <a:rPr lang="en-US" dirty="0"/>
              <a:t>the answers to these </a:t>
            </a:r>
            <a:r>
              <a:rPr lang="en-US" dirty="0" smtClean="0"/>
              <a:t>questions:</a:t>
            </a:r>
            <a:endParaRPr lang="en-US" dirty="0"/>
          </a:p>
        </p:txBody>
      </p:sp>
      <p:sp>
        <p:nvSpPr>
          <p:cNvPr id="3" name="Content Placeholder 2"/>
          <p:cNvSpPr>
            <a:spLocks noGrp="1"/>
          </p:cNvSpPr>
          <p:nvPr>
            <p:ph idx="1"/>
          </p:nvPr>
        </p:nvSpPr>
        <p:spPr>
          <a:xfrm>
            <a:off x="292912" y="1066800"/>
            <a:ext cx="8588375" cy="5410200"/>
          </a:xfrm>
        </p:spPr>
        <p:txBody>
          <a:bodyPr>
            <a:noAutofit/>
          </a:bodyPr>
          <a:lstStyle/>
          <a:p>
            <a:r>
              <a:rPr lang="en-US" sz="3200" dirty="0"/>
              <a:t>How are inflation and unemployment related in the short run?  In the long run?  </a:t>
            </a:r>
          </a:p>
          <a:p>
            <a:r>
              <a:rPr lang="en-US" sz="3200" dirty="0"/>
              <a:t>What factors alter this relationship? </a:t>
            </a:r>
          </a:p>
          <a:p>
            <a:r>
              <a:rPr lang="en-US" sz="3200" dirty="0"/>
              <a:t>What is the short-run cost of reducing inflation?  </a:t>
            </a:r>
          </a:p>
          <a:p>
            <a:r>
              <a:rPr lang="en-US" sz="3200" dirty="0"/>
              <a:t>Why were U.S. inflation and unemployment both so low in the 1990s?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a:t>
            </a:fld>
            <a:endParaRPr lang="en-US" dirty="0"/>
          </a:p>
        </p:txBody>
      </p:sp>
      <p:sp>
        <p:nvSpPr>
          <p:cNvPr id="5" name="Footer Placeholder 4"/>
          <p:cNvSpPr>
            <a:spLocks noGrp="1"/>
          </p:cNvSpPr>
          <p:nvPr>
            <p:ph type="ftr" sz="quarter" idx="11"/>
          </p:nvPr>
        </p:nvSpPr>
        <p:spPr/>
        <p:txBody>
          <a:body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73833117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noAutofit/>
          </a:bodyPr>
          <a:lstStyle/>
          <a:p>
            <a:pPr eaLnBrk="1" hangingPunct="1"/>
            <a:r>
              <a:rPr lang="en-US" sz="2800" dirty="0" smtClean="0"/>
              <a:t>The 1970s Oil Price Shocks</a:t>
            </a:r>
          </a:p>
        </p:txBody>
      </p:sp>
      <p:sp>
        <p:nvSpPr>
          <p:cNvPr id="3" name="Slide Number Placeholder 2"/>
          <p:cNvSpPr>
            <a:spLocks noGrp="1"/>
          </p:cNvSpPr>
          <p:nvPr>
            <p:ph type="sldNum" sz="quarter" idx="13"/>
          </p:nvPr>
        </p:nvSpPr>
        <p:spPr/>
        <p:txBody>
          <a:bodyPr/>
          <a:lstStyle/>
          <a:p>
            <a:pPr>
              <a:defRPr/>
            </a:pPr>
            <a:fld id="{5A14F933-9AE8-41AC-9B15-6E06C1585B11}" type="slidenum">
              <a:rPr lang="en-US" smtClean="0"/>
              <a:pPr>
                <a:defRPr/>
              </a:pPr>
              <a:t>20</a:t>
            </a:fld>
            <a:endParaRPr lang="en-US"/>
          </a:p>
        </p:txBody>
      </p:sp>
      <p:sp>
        <p:nvSpPr>
          <p:cNvPr id="2" name="Footer Placeholder 1"/>
          <p:cNvSpPr>
            <a:spLocks noGrp="1"/>
          </p:cNvSpPr>
          <p:nvPr>
            <p:ph type="ftr" sz="quarter" idx="14"/>
          </p:nvPr>
        </p:nvSpPr>
        <p:spPr/>
        <p:txBody>
          <a:bodyPr/>
          <a:lstStyle/>
          <a:p>
            <a:pPr>
              <a:defRPr/>
            </a:pPr>
            <a:r>
              <a:rPr lang="en-US" smtClean="0"/>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p>
        </p:txBody>
      </p:sp>
      <p:sp>
        <p:nvSpPr>
          <p:cNvPr id="24581" name="Text Box 3"/>
          <p:cNvSpPr txBox="1">
            <a:spLocks noChangeArrowheads="1"/>
          </p:cNvSpPr>
          <p:nvPr/>
        </p:nvSpPr>
        <p:spPr bwMode="auto">
          <a:xfrm>
            <a:off x="339725" y="609600"/>
            <a:ext cx="17573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200"/>
              <a:t>Inflation rate </a:t>
            </a:r>
            <a:br>
              <a:rPr lang="en-US" sz="2200"/>
            </a:br>
            <a:r>
              <a:rPr lang="en-US" sz="2200"/>
              <a:t>(% per year)</a:t>
            </a:r>
          </a:p>
        </p:txBody>
      </p:sp>
      <p:sp>
        <p:nvSpPr>
          <p:cNvPr id="24582" name="Text Box 4"/>
          <p:cNvSpPr txBox="1">
            <a:spLocks noChangeArrowheads="1"/>
          </p:cNvSpPr>
          <p:nvPr/>
        </p:nvSpPr>
        <p:spPr bwMode="auto">
          <a:xfrm>
            <a:off x="6700838" y="5294312"/>
            <a:ext cx="21971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a:t>Unemployment rate (%)</a:t>
            </a:r>
          </a:p>
        </p:txBody>
      </p:sp>
      <p:pic>
        <p:nvPicPr>
          <p:cNvPr id="2458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425" y="909637"/>
            <a:ext cx="6019800"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8724" name="Text Box 4"/>
          <p:cNvSpPr txBox="1">
            <a:spLocks noChangeArrowheads="1"/>
          </p:cNvSpPr>
          <p:nvPr/>
        </p:nvSpPr>
        <p:spPr bwMode="auto">
          <a:xfrm>
            <a:off x="6248400" y="831850"/>
            <a:ext cx="2649538" cy="2112117"/>
          </a:xfrm>
          <a:prstGeom prst="rect">
            <a:avLst/>
          </a:prstGeom>
          <a:solidFill>
            <a:srgbClr val="FFCCCC"/>
          </a:solidFill>
          <a:ln w="9525">
            <a:noFill/>
            <a:miter lim="800000"/>
            <a:headEnd/>
            <a:tailEnd/>
          </a:ln>
          <a:effectLst>
            <a:outerShdw blurRad="50800" dist="38100" dir="2700000" algn="tl" rotWithShape="0">
              <a:prstClr val="black">
                <a:alpha val="40000"/>
              </a:prstClr>
            </a:outerShdw>
          </a:effectLst>
        </p:spPr>
        <p:txBody>
          <a:bodyPr wrap="square">
            <a:spAutoFit/>
          </a:bodyPr>
          <a:lstStyle/>
          <a:p>
            <a:pPr>
              <a:lnSpc>
                <a:spcPct val="105000"/>
              </a:lnSpc>
              <a:spcBef>
                <a:spcPct val="50000"/>
              </a:spcBef>
              <a:defRPr/>
            </a:pPr>
            <a:r>
              <a:rPr lang="en-US" sz="2500" dirty="0">
                <a:latin typeface="Arial"/>
                <a:cs typeface="Arial"/>
              </a:rPr>
              <a:t>Supply shocks &amp; rising expected </a:t>
            </a:r>
            <a:r>
              <a:rPr lang="en-US" sz="2500" dirty="0" smtClean="0">
                <a:latin typeface="Arial"/>
                <a:cs typeface="Arial"/>
              </a:rPr>
              <a:t>inflation worsened </a:t>
            </a:r>
            <a:r>
              <a:rPr lang="en-US" sz="2500" dirty="0">
                <a:latin typeface="Arial"/>
                <a:cs typeface="Arial"/>
              </a:rPr>
              <a:t>the </a:t>
            </a:r>
            <a:r>
              <a:rPr lang="en-US" sz="2500" i="1" dirty="0">
                <a:latin typeface="Arial"/>
                <a:cs typeface="Arial"/>
              </a:rPr>
              <a:t>PC</a:t>
            </a:r>
            <a:r>
              <a:rPr lang="en-US" sz="2500" dirty="0">
                <a:latin typeface="Arial"/>
                <a:cs typeface="Arial"/>
              </a:rPr>
              <a:t> tradeoff.</a:t>
            </a:r>
          </a:p>
        </p:txBody>
      </p:sp>
      <p:sp>
        <p:nvSpPr>
          <p:cNvPr id="24585" name="Text Box 12"/>
          <p:cNvSpPr txBox="1">
            <a:spLocks noChangeArrowheads="1"/>
          </p:cNvSpPr>
          <p:nvPr/>
        </p:nvSpPr>
        <p:spPr bwMode="auto">
          <a:xfrm>
            <a:off x="4291013" y="3811587"/>
            <a:ext cx="530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t>1972</a:t>
            </a:r>
          </a:p>
        </p:txBody>
      </p:sp>
      <p:sp>
        <p:nvSpPr>
          <p:cNvPr id="153613" name="Text Box 13"/>
          <p:cNvSpPr txBox="1">
            <a:spLocks noChangeArrowheads="1"/>
          </p:cNvSpPr>
          <p:nvPr/>
        </p:nvSpPr>
        <p:spPr bwMode="auto">
          <a:xfrm>
            <a:off x="3824288" y="3179762"/>
            <a:ext cx="3079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t>73</a:t>
            </a:r>
          </a:p>
        </p:txBody>
      </p:sp>
      <p:sp>
        <p:nvSpPr>
          <p:cNvPr id="153614" name="Text Box 14"/>
          <p:cNvSpPr txBox="1">
            <a:spLocks noChangeArrowheads="1"/>
          </p:cNvSpPr>
          <p:nvPr/>
        </p:nvSpPr>
        <p:spPr bwMode="auto">
          <a:xfrm>
            <a:off x="4168775" y="1851025"/>
            <a:ext cx="3079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t>74</a:t>
            </a:r>
          </a:p>
        </p:txBody>
      </p:sp>
      <p:sp>
        <p:nvSpPr>
          <p:cNvPr id="153615" name="Text Box 15"/>
          <p:cNvSpPr txBox="1">
            <a:spLocks noChangeArrowheads="1"/>
          </p:cNvSpPr>
          <p:nvPr/>
        </p:nvSpPr>
        <p:spPr bwMode="auto">
          <a:xfrm>
            <a:off x="5688013" y="1636712"/>
            <a:ext cx="3079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t>75</a:t>
            </a:r>
          </a:p>
        </p:txBody>
      </p:sp>
      <p:sp>
        <p:nvSpPr>
          <p:cNvPr id="153616" name="Text Box 16"/>
          <p:cNvSpPr txBox="1">
            <a:spLocks noChangeArrowheads="1"/>
          </p:cNvSpPr>
          <p:nvPr/>
        </p:nvSpPr>
        <p:spPr bwMode="auto">
          <a:xfrm>
            <a:off x="5287963" y="3317875"/>
            <a:ext cx="3079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t>76</a:t>
            </a:r>
          </a:p>
        </p:txBody>
      </p:sp>
      <p:sp>
        <p:nvSpPr>
          <p:cNvPr id="153617" name="Text Box 17"/>
          <p:cNvSpPr txBox="1">
            <a:spLocks noChangeArrowheads="1"/>
          </p:cNvSpPr>
          <p:nvPr/>
        </p:nvSpPr>
        <p:spPr bwMode="auto">
          <a:xfrm>
            <a:off x="4795838" y="3017837"/>
            <a:ext cx="3079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t>77</a:t>
            </a:r>
          </a:p>
        </p:txBody>
      </p:sp>
      <p:sp>
        <p:nvSpPr>
          <p:cNvPr id="153618" name="Text Box 18"/>
          <p:cNvSpPr txBox="1">
            <a:spLocks noChangeArrowheads="1"/>
          </p:cNvSpPr>
          <p:nvPr/>
        </p:nvSpPr>
        <p:spPr bwMode="auto">
          <a:xfrm>
            <a:off x="4806950" y="2589212"/>
            <a:ext cx="3079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t>78</a:t>
            </a:r>
          </a:p>
        </p:txBody>
      </p:sp>
      <p:sp>
        <p:nvSpPr>
          <p:cNvPr id="153619" name="Text Box 19"/>
          <p:cNvSpPr txBox="1">
            <a:spLocks noChangeArrowheads="1"/>
          </p:cNvSpPr>
          <p:nvPr/>
        </p:nvSpPr>
        <p:spPr bwMode="auto">
          <a:xfrm>
            <a:off x="4684713" y="2320925"/>
            <a:ext cx="3079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t>79</a:t>
            </a:r>
          </a:p>
        </p:txBody>
      </p:sp>
      <p:sp>
        <p:nvSpPr>
          <p:cNvPr id="153620" name="Text Box 20"/>
          <p:cNvSpPr txBox="1">
            <a:spLocks noChangeArrowheads="1"/>
          </p:cNvSpPr>
          <p:nvPr/>
        </p:nvSpPr>
        <p:spPr bwMode="auto">
          <a:xfrm>
            <a:off x="5157788" y="2112962"/>
            <a:ext cx="3079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t>80</a:t>
            </a:r>
          </a:p>
        </p:txBody>
      </p:sp>
      <p:sp>
        <p:nvSpPr>
          <p:cNvPr id="153621" name="Text Box 21"/>
          <p:cNvSpPr txBox="1">
            <a:spLocks noChangeArrowheads="1"/>
          </p:cNvSpPr>
          <p:nvPr/>
        </p:nvSpPr>
        <p:spPr bwMode="auto">
          <a:xfrm>
            <a:off x="5213350" y="1622425"/>
            <a:ext cx="3079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t>81</a:t>
            </a:r>
          </a:p>
        </p:txBody>
      </p:sp>
    </p:spTree>
    <p:extLst>
      <p:ext uri="{BB962C8B-B14F-4D97-AF65-F5344CB8AC3E}">
        <p14:creationId xmlns:p14="http://schemas.microsoft.com/office/powerpoint/2010/main" val="223168048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53613"/>
                                        </p:tgtEl>
                                        <p:attrNameLst>
                                          <p:attrName>style.visibility</p:attrName>
                                        </p:attrNameLst>
                                      </p:cBhvr>
                                      <p:to>
                                        <p:strVal val="visible"/>
                                      </p:to>
                                    </p:set>
                                    <p:animEffect transition="in" filter="strips(downLeft)">
                                      <p:cBhvr>
                                        <p:cTn id="7" dur="500"/>
                                        <p:tgtEl>
                                          <p:spTgt spid="153613"/>
                                        </p:tgtEl>
                                      </p:cBhvr>
                                    </p:animEffect>
                                  </p:childTnLst>
                                </p:cTn>
                              </p:par>
                            </p:childTnLst>
                          </p:cTn>
                        </p:par>
                        <p:par>
                          <p:cTn id="8" fill="hold" nodeType="afterGroup">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153614"/>
                                        </p:tgtEl>
                                        <p:attrNameLst>
                                          <p:attrName>style.visibility</p:attrName>
                                        </p:attrNameLst>
                                      </p:cBhvr>
                                      <p:to>
                                        <p:strVal val="visible"/>
                                      </p:to>
                                    </p:set>
                                    <p:animEffect transition="in" filter="strips(downLeft)">
                                      <p:cBhvr>
                                        <p:cTn id="11" dur="500"/>
                                        <p:tgtEl>
                                          <p:spTgt spid="153614"/>
                                        </p:tgtEl>
                                      </p:cBhvr>
                                    </p:animEffect>
                                  </p:childTnLst>
                                </p:cTn>
                              </p:par>
                            </p:childTnLst>
                          </p:cTn>
                        </p:par>
                        <p:par>
                          <p:cTn id="12" fill="hold" nodeType="afterGroup">
                            <p:stCondLst>
                              <p:cond delay="1000"/>
                            </p:stCondLst>
                            <p:childTnLst>
                              <p:par>
                                <p:cTn id="13" presetID="18" presetClass="entr" presetSubtype="12" fill="hold" grpId="0" nodeType="afterEffect">
                                  <p:stCondLst>
                                    <p:cond delay="0"/>
                                  </p:stCondLst>
                                  <p:childTnLst>
                                    <p:set>
                                      <p:cBhvr>
                                        <p:cTn id="14" dur="1" fill="hold">
                                          <p:stCondLst>
                                            <p:cond delay="0"/>
                                          </p:stCondLst>
                                        </p:cTn>
                                        <p:tgtEl>
                                          <p:spTgt spid="153615"/>
                                        </p:tgtEl>
                                        <p:attrNameLst>
                                          <p:attrName>style.visibility</p:attrName>
                                        </p:attrNameLst>
                                      </p:cBhvr>
                                      <p:to>
                                        <p:strVal val="visible"/>
                                      </p:to>
                                    </p:set>
                                    <p:animEffect transition="in" filter="strips(downLeft)">
                                      <p:cBhvr>
                                        <p:cTn id="15" dur="500"/>
                                        <p:tgtEl>
                                          <p:spTgt spid="153615"/>
                                        </p:tgtEl>
                                      </p:cBhvr>
                                    </p:animEffect>
                                  </p:childTnLst>
                                </p:cTn>
                              </p:par>
                            </p:childTnLst>
                          </p:cTn>
                        </p:par>
                        <p:par>
                          <p:cTn id="16" fill="hold" nodeType="afterGroup">
                            <p:stCondLst>
                              <p:cond delay="1500"/>
                            </p:stCondLst>
                            <p:childTnLst>
                              <p:par>
                                <p:cTn id="17" presetID="18" presetClass="entr" presetSubtype="12" fill="hold" grpId="0" nodeType="afterEffect">
                                  <p:stCondLst>
                                    <p:cond delay="0"/>
                                  </p:stCondLst>
                                  <p:childTnLst>
                                    <p:set>
                                      <p:cBhvr>
                                        <p:cTn id="18" dur="1" fill="hold">
                                          <p:stCondLst>
                                            <p:cond delay="0"/>
                                          </p:stCondLst>
                                        </p:cTn>
                                        <p:tgtEl>
                                          <p:spTgt spid="153616"/>
                                        </p:tgtEl>
                                        <p:attrNameLst>
                                          <p:attrName>style.visibility</p:attrName>
                                        </p:attrNameLst>
                                      </p:cBhvr>
                                      <p:to>
                                        <p:strVal val="visible"/>
                                      </p:to>
                                    </p:set>
                                    <p:animEffect transition="in" filter="strips(downLeft)">
                                      <p:cBhvr>
                                        <p:cTn id="19" dur="500"/>
                                        <p:tgtEl>
                                          <p:spTgt spid="153616"/>
                                        </p:tgtEl>
                                      </p:cBhvr>
                                    </p:animEffect>
                                  </p:childTnLst>
                                </p:cTn>
                              </p:par>
                            </p:childTnLst>
                          </p:cTn>
                        </p:par>
                        <p:par>
                          <p:cTn id="20" fill="hold" nodeType="afterGroup">
                            <p:stCondLst>
                              <p:cond delay="2000"/>
                            </p:stCondLst>
                            <p:childTnLst>
                              <p:par>
                                <p:cTn id="21" presetID="18" presetClass="entr" presetSubtype="12" fill="hold" grpId="0" nodeType="afterEffect">
                                  <p:stCondLst>
                                    <p:cond delay="0"/>
                                  </p:stCondLst>
                                  <p:childTnLst>
                                    <p:set>
                                      <p:cBhvr>
                                        <p:cTn id="22" dur="1" fill="hold">
                                          <p:stCondLst>
                                            <p:cond delay="0"/>
                                          </p:stCondLst>
                                        </p:cTn>
                                        <p:tgtEl>
                                          <p:spTgt spid="153617"/>
                                        </p:tgtEl>
                                        <p:attrNameLst>
                                          <p:attrName>style.visibility</p:attrName>
                                        </p:attrNameLst>
                                      </p:cBhvr>
                                      <p:to>
                                        <p:strVal val="visible"/>
                                      </p:to>
                                    </p:set>
                                    <p:animEffect transition="in" filter="strips(downLeft)">
                                      <p:cBhvr>
                                        <p:cTn id="23" dur="500"/>
                                        <p:tgtEl>
                                          <p:spTgt spid="153617"/>
                                        </p:tgtEl>
                                      </p:cBhvr>
                                    </p:animEffect>
                                  </p:childTnLst>
                                </p:cTn>
                              </p:par>
                            </p:childTnLst>
                          </p:cTn>
                        </p:par>
                        <p:par>
                          <p:cTn id="24" fill="hold" nodeType="afterGroup">
                            <p:stCondLst>
                              <p:cond delay="2500"/>
                            </p:stCondLst>
                            <p:childTnLst>
                              <p:par>
                                <p:cTn id="25" presetID="18" presetClass="entr" presetSubtype="12" fill="hold" grpId="0" nodeType="afterEffect">
                                  <p:stCondLst>
                                    <p:cond delay="0"/>
                                  </p:stCondLst>
                                  <p:childTnLst>
                                    <p:set>
                                      <p:cBhvr>
                                        <p:cTn id="26" dur="1" fill="hold">
                                          <p:stCondLst>
                                            <p:cond delay="0"/>
                                          </p:stCondLst>
                                        </p:cTn>
                                        <p:tgtEl>
                                          <p:spTgt spid="153618"/>
                                        </p:tgtEl>
                                        <p:attrNameLst>
                                          <p:attrName>style.visibility</p:attrName>
                                        </p:attrNameLst>
                                      </p:cBhvr>
                                      <p:to>
                                        <p:strVal val="visible"/>
                                      </p:to>
                                    </p:set>
                                    <p:animEffect transition="in" filter="strips(downLeft)">
                                      <p:cBhvr>
                                        <p:cTn id="27" dur="500"/>
                                        <p:tgtEl>
                                          <p:spTgt spid="153618"/>
                                        </p:tgtEl>
                                      </p:cBhvr>
                                    </p:animEffect>
                                  </p:childTnLst>
                                </p:cTn>
                              </p:par>
                            </p:childTnLst>
                          </p:cTn>
                        </p:par>
                        <p:par>
                          <p:cTn id="28" fill="hold" nodeType="afterGroup">
                            <p:stCondLst>
                              <p:cond delay="3000"/>
                            </p:stCondLst>
                            <p:childTnLst>
                              <p:par>
                                <p:cTn id="29" presetID="18" presetClass="entr" presetSubtype="12" fill="hold" grpId="0" nodeType="afterEffect">
                                  <p:stCondLst>
                                    <p:cond delay="0"/>
                                  </p:stCondLst>
                                  <p:childTnLst>
                                    <p:set>
                                      <p:cBhvr>
                                        <p:cTn id="30" dur="1" fill="hold">
                                          <p:stCondLst>
                                            <p:cond delay="0"/>
                                          </p:stCondLst>
                                        </p:cTn>
                                        <p:tgtEl>
                                          <p:spTgt spid="153619"/>
                                        </p:tgtEl>
                                        <p:attrNameLst>
                                          <p:attrName>style.visibility</p:attrName>
                                        </p:attrNameLst>
                                      </p:cBhvr>
                                      <p:to>
                                        <p:strVal val="visible"/>
                                      </p:to>
                                    </p:set>
                                    <p:animEffect transition="in" filter="strips(downLeft)">
                                      <p:cBhvr>
                                        <p:cTn id="31" dur="500"/>
                                        <p:tgtEl>
                                          <p:spTgt spid="153619"/>
                                        </p:tgtEl>
                                      </p:cBhvr>
                                    </p:animEffect>
                                  </p:childTnLst>
                                </p:cTn>
                              </p:par>
                            </p:childTnLst>
                          </p:cTn>
                        </p:par>
                        <p:par>
                          <p:cTn id="32" fill="hold" nodeType="afterGroup">
                            <p:stCondLst>
                              <p:cond delay="3500"/>
                            </p:stCondLst>
                            <p:childTnLst>
                              <p:par>
                                <p:cTn id="33" presetID="18" presetClass="entr" presetSubtype="12" fill="hold" grpId="0" nodeType="afterEffect">
                                  <p:stCondLst>
                                    <p:cond delay="0"/>
                                  </p:stCondLst>
                                  <p:childTnLst>
                                    <p:set>
                                      <p:cBhvr>
                                        <p:cTn id="34" dur="1" fill="hold">
                                          <p:stCondLst>
                                            <p:cond delay="0"/>
                                          </p:stCondLst>
                                        </p:cTn>
                                        <p:tgtEl>
                                          <p:spTgt spid="153620"/>
                                        </p:tgtEl>
                                        <p:attrNameLst>
                                          <p:attrName>style.visibility</p:attrName>
                                        </p:attrNameLst>
                                      </p:cBhvr>
                                      <p:to>
                                        <p:strVal val="visible"/>
                                      </p:to>
                                    </p:set>
                                    <p:animEffect transition="in" filter="strips(downLeft)">
                                      <p:cBhvr>
                                        <p:cTn id="35" dur="500"/>
                                        <p:tgtEl>
                                          <p:spTgt spid="153620"/>
                                        </p:tgtEl>
                                      </p:cBhvr>
                                    </p:animEffect>
                                  </p:childTnLst>
                                </p:cTn>
                              </p:par>
                            </p:childTnLst>
                          </p:cTn>
                        </p:par>
                        <p:par>
                          <p:cTn id="36" fill="hold" nodeType="afterGroup">
                            <p:stCondLst>
                              <p:cond delay="4000"/>
                            </p:stCondLst>
                            <p:childTnLst>
                              <p:par>
                                <p:cTn id="37" presetID="18" presetClass="entr" presetSubtype="12" fill="hold" grpId="0" nodeType="afterEffect">
                                  <p:stCondLst>
                                    <p:cond delay="0"/>
                                  </p:stCondLst>
                                  <p:childTnLst>
                                    <p:set>
                                      <p:cBhvr>
                                        <p:cTn id="38" dur="1" fill="hold">
                                          <p:stCondLst>
                                            <p:cond delay="0"/>
                                          </p:stCondLst>
                                        </p:cTn>
                                        <p:tgtEl>
                                          <p:spTgt spid="153621"/>
                                        </p:tgtEl>
                                        <p:attrNameLst>
                                          <p:attrName>style.visibility</p:attrName>
                                        </p:attrNameLst>
                                      </p:cBhvr>
                                      <p:to>
                                        <p:strVal val="visible"/>
                                      </p:to>
                                    </p:set>
                                    <p:animEffect transition="in" filter="strips(downLeft)">
                                      <p:cBhvr>
                                        <p:cTn id="39" dur="500"/>
                                        <p:tgtEl>
                                          <p:spTgt spid="153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3" grpId="0"/>
      <p:bldP spid="153614" grpId="0"/>
      <p:bldP spid="153615" grpId="0"/>
      <p:bldP spid="153616" grpId="0"/>
      <p:bldP spid="153617" grpId="0"/>
      <p:bldP spid="153618" grpId="0"/>
      <p:bldP spid="153619" grpId="0"/>
      <p:bldP spid="153620" grpId="0"/>
      <p:bldP spid="1536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073C29DC-2178-4274-9150-45F8EBD31C2D}" type="slidenum">
              <a:rPr lang="en-US" smtClean="0"/>
              <a:pPr>
                <a:defRPr/>
              </a:pPr>
              <a:t>21</a:t>
            </a:fld>
            <a:endParaRPr lang="en-US"/>
          </a:p>
        </p:txBody>
      </p:sp>
      <p:sp>
        <p:nvSpPr>
          <p:cNvPr id="5" name="頁尾版面配置區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6" name="內容版面配置區 5" descr="Chart 1: Inflation as measured by the consumer price index. Data plotted as a curve. Units are percentage change from a year ago. The grey bar indicates a period of Great Inflation, which began in January 1965 and ended in December 1982. In January 1965, the percentage change from a year ago in the consumer price index began to rise until it peaked in March 1980 at close to 15 percent. In 1983, the percentage change from a year ago settled back to pre-Great Inflation levels of between 0 to 5 percent where it has remained, for the most part, ever since.&#10;Source: Federal Reserve Public Data; http://research.stlouisfed.org/fred2/">
            <a:hlinkClick r:id="rId2" tooltip="&quot;Chart 1: Inflation as measured by the consumer price index. Data plotted as a curve. Units are percentage change from a year ago. The grey bar indicates a period of Great Inflation, which began in January 1965 and ended in December 1982. In January 1965, the percentage change from a year ago in the consumer price index began to rise until it peaked in March 1980 at close to 15 percent. In 1983, the percentage change from a year ago settled back to pre-Great Inflation levels of between 0 to 5 percent where it has remained, for the most part, ever since.&#10;Source: Federal Reserve Public Data; http://research.stlouisfed.org/fred2/&quot;"/>
          </p:cNvPr>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1143000"/>
            <a:ext cx="7696200" cy="4953000"/>
          </a:xfrm>
          <a:prstGeom prst="rect">
            <a:avLst/>
          </a:prstGeom>
          <a:noFill/>
          <a:ln>
            <a:noFill/>
          </a:ln>
        </p:spPr>
      </p:pic>
    </p:spTree>
    <p:extLst>
      <p:ext uri="{BB962C8B-B14F-4D97-AF65-F5344CB8AC3E}">
        <p14:creationId xmlns:p14="http://schemas.microsoft.com/office/powerpoint/2010/main" val="377433544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6" name="內容版面配置區 5"/>
          <p:cNvPicPr>
            <a:picLocks noGrp="1" noChangeAspect="1"/>
          </p:cNvPicPr>
          <p:nvPr>
            <p:ph idx="1"/>
          </p:nvPr>
        </p:nvPicPr>
        <p:blipFill>
          <a:blip r:embed="rId2"/>
          <a:stretch>
            <a:fillRect/>
          </a:stretch>
        </p:blipFill>
        <p:spPr>
          <a:xfrm>
            <a:off x="685800" y="1098197"/>
            <a:ext cx="7543800" cy="5122334"/>
          </a:xfrm>
          <a:prstGeom prst="rect">
            <a:avLst/>
          </a:prstGeom>
        </p:spPr>
      </p:pic>
      <p:sp>
        <p:nvSpPr>
          <p:cNvPr id="4" name="投影片編號版面配置區 3"/>
          <p:cNvSpPr>
            <a:spLocks noGrp="1"/>
          </p:cNvSpPr>
          <p:nvPr>
            <p:ph type="sldNum" sz="quarter" idx="10"/>
          </p:nvPr>
        </p:nvSpPr>
        <p:spPr/>
        <p:txBody>
          <a:bodyPr/>
          <a:lstStyle/>
          <a:p>
            <a:pPr>
              <a:defRPr/>
            </a:pPr>
            <a:fld id="{073C29DC-2178-4274-9150-45F8EBD31C2D}" type="slidenum">
              <a:rPr lang="en-US" smtClean="0"/>
              <a:pPr>
                <a:defRPr/>
              </a:pPr>
              <a:t>22</a:t>
            </a:fld>
            <a:endParaRPr lang="en-US"/>
          </a:p>
        </p:txBody>
      </p:sp>
      <p:sp>
        <p:nvSpPr>
          <p:cNvPr id="5" name="頁尾版面配置區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98714315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Cost of Reducing Inflation</a:t>
            </a:r>
          </a:p>
        </p:txBody>
      </p:sp>
      <p:sp>
        <p:nvSpPr>
          <p:cNvPr id="3" name="Content Placeholder 2"/>
          <p:cNvSpPr>
            <a:spLocks noGrp="1"/>
          </p:cNvSpPr>
          <p:nvPr>
            <p:ph idx="1"/>
          </p:nvPr>
        </p:nvSpPr>
        <p:spPr/>
        <p:txBody>
          <a:bodyPr/>
          <a:lstStyle/>
          <a:p>
            <a:r>
              <a:rPr lang="en-US" sz="3200" dirty="0"/>
              <a:t>Disinflation: </a:t>
            </a:r>
            <a:endParaRPr lang="en-US" sz="3200" dirty="0" smtClean="0"/>
          </a:p>
          <a:p>
            <a:pPr lvl="1"/>
            <a:r>
              <a:rPr lang="en-US" sz="2800" dirty="0" smtClean="0"/>
              <a:t>A </a:t>
            </a:r>
            <a:r>
              <a:rPr lang="en-US" sz="2800" dirty="0"/>
              <a:t>reduction in the inflation rate </a:t>
            </a:r>
          </a:p>
          <a:p>
            <a:r>
              <a:rPr lang="en-US" sz="3200" dirty="0"/>
              <a:t>To reduce inflation, </a:t>
            </a:r>
            <a:endParaRPr lang="en-US" sz="3200" dirty="0" smtClean="0"/>
          </a:p>
          <a:p>
            <a:pPr lvl="1"/>
            <a:r>
              <a:rPr lang="en-US" sz="2800" dirty="0" smtClean="0"/>
              <a:t>The Fed </a:t>
            </a:r>
            <a:r>
              <a:rPr lang="en-US" sz="2800" dirty="0"/>
              <a:t>must slow the rate of money growth, </a:t>
            </a:r>
            <a:r>
              <a:rPr lang="en-US" sz="2800" dirty="0" smtClean="0"/>
              <a:t>which </a:t>
            </a:r>
            <a:r>
              <a:rPr lang="en-US" sz="2800" dirty="0"/>
              <a:t>reduces </a:t>
            </a:r>
            <a:r>
              <a:rPr lang="en-US" sz="2800" dirty="0" smtClean="0"/>
              <a:t>aggregate demand</a:t>
            </a:r>
            <a:endParaRPr lang="en-US" sz="2800" dirty="0"/>
          </a:p>
          <a:p>
            <a:r>
              <a:rPr lang="en-US" sz="3200" dirty="0"/>
              <a:t>Short run:  </a:t>
            </a:r>
            <a:endParaRPr lang="en-US" sz="3200" dirty="0" smtClean="0"/>
          </a:p>
          <a:p>
            <a:pPr lvl="1"/>
            <a:r>
              <a:rPr lang="en-US" sz="2800" dirty="0" smtClean="0"/>
              <a:t>Output </a:t>
            </a:r>
            <a:r>
              <a:rPr lang="en-US" sz="2800" dirty="0"/>
              <a:t>falls and unemployment rises.  </a:t>
            </a:r>
          </a:p>
          <a:p>
            <a:r>
              <a:rPr lang="en-US" sz="3200" dirty="0"/>
              <a:t>Long run:  </a:t>
            </a:r>
            <a:endParaRPr lang="en-US" sz="3200" dirty="0" smtClean="0"/>
          </a:p>
          <a:p>
            <a:pPr lvl="1"/>
            <a:r>
              <a:rPr lang="en-US" sz="2800" dirty="0" smtClean="0"/>
              <a:t>Output </a:t>
            </a:r>
            <a:r>
              <a:rPr lang="en-US" sz="2800" dirty="0"/>
              <a:t>&amp; unemployment return to their natural rates.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8180977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875" name="Line 59"/>
          <p:cNvSpPr>
            <a:spLocks noChangeShapeType="1"/>
          </p:cNvSpPr>
          <p:nvPr/>
        </p:nvSpPr>
        <p:spPr bwMode="auto">
          <a:xfrm flipH="1" flipV="1">
            <a:off x="6677025" y="3036887"/>
            <a:ext cx="228600" cy="0"/>
          </a:xfrm>
          <a:prstGeom prst="line">
            <a:avLst/>
          </a:prstGeom>
          <a:noFill/>
          <a:ln w="31750">
            <a:solidFill>
              <a:srgbClr val="FF0000"/>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162874" name="Line 58"/>
          <p:cNvSpPr>
            <a:spLocks noChangeShapeType="1"/>
          </p:cNvSpPr>
          <p:nvPr/>
        </p:nvSpPr>
        <p:spPr bwMode="auto">
          <a:xfrm flipH="1" flipV="1">
            <a:off x="6832600" y="3036887"/>
            <a:ext cx="228600" cy="0"/>
          </a:xfrm>
          <a:prstGeom prst="line">
            <a:avLst/>
          </a:prstGeom>
          <a:noFill/>
          <a:ln w="31750">
            <a:solidFill>
              <a:srgbClr val="FF0000"/>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26630" name="Rectangle 2"/>
          <p:cNvSpPr>
            <a:spLocks noGrp="1" noChangeArrowheads="1"/>
          </p:cNvSpPr>
          <p:nvPr>
            <p:ph type="title"/>
          </p:nvPr>
        </p:nvSpPr>
        <p:spPr/>
        <p:txBody>
          <a:bodyPr>
            <a:noAutofit/>
          </a:bodyPr>
          <a:lstStyle/>
          <a:p>
            <a:pPr eaLnBrk="1" hangingPunct="1"/>
            <a:r>
              <a:rPr lang="en-US" sz="2800" dirty="0" smtClean="0"/>
              <a:t>Disinflationary Monetary Policy</a:t>
            </a:r>
          </a:p>
        </p:txBody>
      </p:sp>
      <p:sp>
        <p:nvSpPr>
          <p:cNvPr id="162819" name="Rectangle 3"/>
          <p:cNvSpPr>
            <a:spLocks noGrp="1" noChangeArrowheads="1"/>
          </p:cNvSpPr>
          <p:nvPr>
            <p:ph type="body" sz="quarter" idx="12"/>
          </p:nvPr>
        </p:nvSpPr>
        <p:spPr>
          <a:xfrm>
            <a:off x="228600" y="901699"/>
            <a:ext cx="3903663" cy="5216525"/>
          </a:xfrm>
        </p:spPr>
        <p:txBody>
          <a:bodyPr/>
          <a:lstStyle/>
          <a:p>
            <a:pPr marL="0" indent="0" eaLnBrk="1" hangingPunct="1">
              <a:spcBef>
                <a:spcPct val="40000"/>
              </a:spcBef>
              <a:buFont typeface="Wingdings" pitchFamily="2" charset="2"/>
              <a:buNone/>
            </a:pPr>
            <a:r>
              <a:rPr lang="en-US" sz="2800" dirty="0" smtClean="0"/>
              <a:t>Contractionary monetary policy moves economy from A to B.</a:t>
            </a:r>
          </a:p>
          <a:p>
            <a:pPr marL="0" indent="0" eaLnBrk="1" hangingPunct="1">
              <a:spcBef>
                <a:spcPct val="40000"/>
              </a:spcBef>
              <a:buFont typeface="Wingdings" pitchFamily="2" charset="2"/>
              <a:buNone/>
            </a:pPr>
            <a:r>
              <a:rPr lang="en-US" sz="2800" dirty="0" smtClean="0"/>
              <a:t>Over time, </a:t>
            </a:r>
            <a:br>
              <a:rPr lang="en-US" sz="2800" dirty="0" smtClean="0"/>
            </a:br>
            <a:r>
              <a:rPr lang="en-US" sz="2800" dirty="0" smtClean="0"/>
              <a:t>expected inflation falls, </a:t>
            </a:r>
            <a:br>
              <a:rPr lang="en-US" sz="2800" dirty="0" smtClean="0"/>
            </a:br>
            <a:r>
              <a:rPr lang="en-US" sz="2800" i="1" dirty="0" smtClean="0"/>
              <a:t>PC</a:t>
            </a:r>
            <a:r>
              <a:rPr lang="en-US" sz="2800" dirty="0" smtClean="0"/>
              <a:t> shifts downward.</a:t>
            </a:r>
          </a:p>
          <a:p>
            <a:pPr marL="0" indent="0" eaLnBrk="1" hangingPunct="1">
              <a:spcBef>
                <a:spcPct val="40000"/>
              </a:spcBef>
              <a:buFont typeface="Wingdings" pitchFamily="2" charset="2"/>
              <a:buNone/>
            </a:pPr>
            <a:r>
              <a:rPr lang="en-US" sz="2800" dirty="0" smtClean="0"/>
              <a:t>In the long run, </a:t>
            </a:r>
            <a:br>
              <a:rPr lang="en-US" sz="2800" dirty="0" smtClean="0"/>
            </a:br>
            <a:r>
              <a:rPr lang="en-US" sz="2800" dirty="0" smtClean="0"/>
              <a:t>point C:  </a:t>
            </a:r>
            <a:br>
              <a:rPr lang="en-US" sz="2800" dirty="0" smtClean="0"/>
            </a:br>
            <a:r>
              <a:rPr lang="en-US" sz="2800" dirty="0" smtClean="0"/>
              <a:t>the natural rate </a:t>
            </a:r>
            <a:br>
              <a:rPr lang="en-US" sz="2800" dirty="0" smtClean="0"/>
            </a:br>
            <a:r>
              <a:rPr lang="en-US" sz="2800" dirty="0" smtClean="0"/>
              <a:t>of unemployment, </a:t>
            </a:r>
            <a:br>
              <a:rPr lang="en-US" sz="2800" dirty="0" smtClean="0"/>
            </a:br>
            <a:r>
              <a:rPr lang="en-US" sz="2800" dirty="0" smtClean="0"/>
              <a:t>lower inflation.  </a:t>
            </a:r>
          </a:p>
        </p:txBody>
      </p:sp>
      <p:grpSp>
        <p:nvGrpSpPr>
          <p:cNvPr id="26632" name="Group 4"/>
          <p:cNvGrpSpPr>
            <a:grpSpLocks/>
          </p:cNvGrpSpPr>
          <p:nvPr/>
        </p:nvGrpSpPr>
        <p:grpSpPr bwMode="auto">
          <a:xfrm>
            <a:off x="4132263" y="838200"/>
            <a:ext cx="4606925" cy="4124325"/>
            <a:chOff x="2743" y="975"/>
            <a:chExt cx="2902" cy="2598"/>
          </a:xfrm>
        </p:grpSpPr>
        <p:grpSp>
          <p:nvGrpSpPr>
            <p:cNvPr id="26661" name="Group 5"/>
            <p:cNvGrpSpPr>
              <a:grpSpLocks/>
            </p:cNvGrpSpPr>
            <p:nvPr/>
          </p:nvGrpSpPr>
          <p:grpSpPr bwMode="auto">
            <a:xfrm>
              <a:off x="3476" y="1251"/>
              <a:ext cx="1948" cy="2070"/>
              <a:chOff x="1489" y="785"/>
              <a:chExt cx="3650" cy="2492"/>
            </a:xfrm>
          </p:grpSpPr>
          <p:sp>
            <p:nvSpPr>
              <p:cNvPr id="26664" name="Line 6"/>
              <p:cNvSpPr>
                <a:spLocks noChangeShapeType="1"/>
              </p:cNvSpPr>
              <p:nvPr/>
            </p:nvSpPr>
            <p:spPr bwMode="auto">
              <a:xfrm>
                <a:off x="1489" y="785"/>
                <a:ext cx="0" cy="2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5" name="Line 7"/>
              <p:cNvSpPr>
                <a:spLocks noChangeShapeType="1"/>
              </p:cNvSpPr>
              <p:nvPr/>
            </p:nvSpPr>
            <p:spPr bwMode="auto">
              <a:xfrm>
                <a:off x="1489" y="3277"/>
                <a:ext cx="3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6662" name="Text Box 8"/>
            <p:cNvSpPr txBox="1">
              <a:spLocks noChangeArrowheads="1"/>
            </p:cNvSpPr>
            <p:nvPr/>
          </p:nvSpPr>
          <p:spPr bwMode="auto">
            <a:xfrm>
              <a:off x="5008" y="3343"/>
              <a:ext cx="63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u-rate</a:t>
              </a:r>
            </a:p>
          </p:txBody>
        </p:sp>
        <p:sp>
          <p:nvSpPr>
            <p:cNvPr id="26663" name="Text Box 9"/>
            <p:cNvSpPr txBox="1">
              <a:spLocks noChangeArrowheads="1"/>
            </p:cNvSpPr>
            <p:nvPr/>
          </p:nvSpPr>
          <p:spPr bwMode="auto">
            <a:xfrm>
              <a:off x="2743" y="975"/>
              <a:ext cx="8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a:cs typeface="Arial" charset="0"/>
                </a:rPr>
                <a:t>inflation</a:t>
              </a:r>
            </a:p>
          </p:txBody>
        </p:sp>
      </p:grpSp>
      <p:grpSp>
        <p:nvGrpSpPr>
          <p:cNvPr id="26633" name="Group 14"/>
          <p:cNvGrpSpPr>
            <a:grpSpLocks/>
          </p:cNvGrpSpPr>
          <p:nvPr/>
        </p:nvGrpSpPr>
        <p:grpSpPr bwMode="auto">
          <a:xfrm>
            <a:off x="6156325" y="1089025"/>
            <a:ext cx="942975" cy="3471862"/>
            <a:chOff x="4186" y="1196"/>
            <a:chExt cx="594" cy="2187"/>
          </a:xfrm>
        </p:grpSpPr>
        <p:sp>
          <p:nvSpPr>
            <p:cNvPr id="26659" name="Line 15"/>
            <p:cNvSpPr>
              <a:spLocks noChangeShapeType="1"/>
            </p:cNvSpPr>
            <p:nvPr/>
          </p:nvSpPr>
          <p:spPr bwMode="auto">
            <a:xfrm rot="5400000">
              <a:off x="3510" y="2398"/>
              <a:ext cx="1966" cy="4"/>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0" name="Text Box 16"/>
            <p:cNvSpPr txBox="1">
              <a:spLocks noChangeArrowheads="1"/>
            </p:cNvSpPr>
            <p:nvPr/>
          </p:nvSpPr>
          <p:spPr bwMode="auto">
            <a:xfrm>
              <a:off x="4186" y="1196"/>
              <a:ext cx="59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LRPC</a:t>
              </a:r>
              <a:endParaRPr lang="en-US" sz="2400" i="1" baseline="-25000">
                <a:cs typeface="Arial" charset="0"/>
              </a:endParaRPr>
            </a:p>
          </p:txBody>
        </p:sp>
      </p:grpSp>
      <p:grpSp>
        <p:nvGrpSpPr>
          <p:cNvPr id="26634" name="Group 23"/>
          <p:cNvGrpSpPr>
            <a:grpSpLocks/>
          </p:cNvGrpSpPr>
          <p:nvPr/>
        </p:nvGrpSpPr>
        <p:grpSpPr bwMode="auto">
          <a:xfrm>
            <a:off x="5864225" y="1555750"/>
            <a:ext cx="2763838" cy="2346325"/>
            <a:chOff x="3834" y="1427"/>
            <a:chExt cx="1741" cy="1478"/>
          </a:xfrm>
        </p:grpSpPr>
        <p:sp>
          <p:nvSpPr>
            <p:cNvPr id="26657" name="Line 24"/>
            <p:cNvSpPr>
              <a:spLocks noChangeShapeType="1"/>
            </p:cNvSpPr>
            <p:nvPr/>
          </p:nvSpPr>
          <p:spPr bwMode="auto">
            <a:xfrm>
              <a:off x="3834" y="1427"/>
              <a:ext cx="1367" cy="1296"/>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8" name="Text Box 25"/>
            <p:cNvSpPr txBox="1">
              <a:spLocks noChangeArrowheads="1"/>
            </p:cNvSpPr>
            <p:nvPr/>
          </p:nvSpPr>
          <p:spPr bwMode="auto">
            <a:xfrm>
              <a:off x="5178" y="2665"/>
              <a:ext cx="39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i="1">
                  <a:cs typeface="Arial" charset="0"/>
                </a:rPr>
                <a:t>PC</a:t>
              </a:r>
              <a:r>
                <a:rPr lang="en-US" sz="2500" baseline="-25000">
                  <a:cs typeface="Arial" charset="0"/>
                </a:rPr>
                <a:t>1</a:t>
              </a:r>
            </a:p>
          </p:txBody>
        </p:sp>
      </p:grpSp>
      <p:grpSp>
        <p:nvGrpSpPr>
          <p:cNvPr id="26635" name="Group 60"/>
          <p:cNvGrpSpPr>
            <a:grpSpLocks/>
          </p:cNvGrpSpPr>
          <p:nvPr/>
        </p:nvGrpSpPr>
        <p:grpSpPr bwMode="auto">
          <a:xfrm>
            <a:off x="5516563" y="4603750"/>
            <a:ext cx="2255837" cy="1216025"/>
            <a:chOff x="3468" y="3347"/>
            <a:chExt cx="1421" cy="766"/>
          </a:xfrm>
        </p:grpSpPr>
        <p:sp>
          <p:nvSpPr>
            <p:cNvPr id="26655" name="Line 41"/>
            <p:cNvSpPr>
              <a:spLocks noChangeShapeType="1"/>
            </p:cNvSpPr>
            <p:nvPr/>
          </p:nvSpPr>
          <p:spPr bwMode="auto">
            <a:xfrm flipH="1">
              <a:off x="4170" y="3347"/>
              <a:ext cx="7" cy="3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6" name="Text Box 42"/>
            <p:cNvSpPr txBox="1">
              <a:spLocks noChangeArrowheads="1"/>
            </p:cNvSpPr>
            <p:nvPr/>
          </p:nvSpPr>
          <p:spPr bwMode="auto">
            <a:xfrm>
              <a:off x="3468" y="3595"/>
              <a:ext cx="1421" cy="518"/>
            </a:xfrm>
            <a:prstGeom prst="rect">
              <a:avLst/>
            </a:prstGeom>
            <a:solidFill>
              <a:srgbClr val="FFDBB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natural rate of unemployment</a:t>
              </a:r>
            </a:p>
          </p:txBody>
        </p:sp>
      </p:grpSp>
      <p:grpSp>
        <p:nvGrpSpPr>
          <p:cNvPr id="26636" name="Group 48"/>
          <p:cNvGrpSpPr>
            <a:grpSpLocks/>
          </p:cNvGrpSpPr>
          <p:nvPr/>
        </p:nvGrpSpPr>
        <p:grpSpPr bwMode="auto">
          <a:xfrm>
            <a:off x="6575425" y="1954212"/>
            <a:ext cx="484188" cy="412750"/>
            <a:chOff x="4142" y="1678"/>
            <a:chExt cx="305" cy="260"/>
          </a:xfrm>
        </p:grpSpPr>
        <p:sp>
          <p:nvSpPr>
            <p:cNvPr id="26653" name="Text Box 37"/>
            <p:cNvSpPr txBox="1">
              <a:spLocks noChangeArrowheads="1"/>
            </p:cNvSpPr>
            <p:nvPr/>
          </p:nvSpPr>
          <p:spPr bwMode="auto">
            <a:xfrm>
              <a:off x="4216" y="1678"/>
              <a:ext cx="23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A</a:t>
              </a:r>
              <a:endParaRPr lang="en-US" sz="2400" baseline="-25000">
                <a:cs typeface="Arial" charset="0"/>
              </a:endParaRPr>
            </a:p>
          </p:txBody>
        </p:sp>
        <p:sp>
          <p:nvSpPr>
            <p:cNvPr id="26654" name="Oval 44"/>
            <p:cNvSpPr>
              <a:spLocks noChangeArrowheads="1"/>
            </p:cNvSpPr>
            <p:nvPr/>
          </p:nvSpPr>
          <p:spPr bwMode="auto">
            <a:xfrm>
              <a:off x="4142" y="1851"/>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sp>
        <p:nvSpPr>
          <p:cNvPr id="162865" name="Line 49"/>
          <p:cNvSpPr>
            <a:spLocks noChangeShapeType="1"/>
          </p:cNvSpPr>
          <p:nvPr/>
        </p:nvSpPr>
        <p:spPr bwMode="auto">
          <a:xfrm>
            <a:off x="6696075" y="2343150"/>
            <a:ext cx="179388" cy="168275"/>
          </a:xfrm>
          <a:prstGeom prst="line">
            <a:avLst/>
          </a:prstGeom>
          <a:noFill/>
          <a:ln w="38100">
            <a:solidFill>
              <a:srgbClr val="3399FF"/>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162867" name="Line 51"/>
          <p:cNvSpPr>
            <a:spLocks noChangeShapeType="1"/>
          </p:cNvSpPr>
          <p:nvPr/>
        </p:nvSpPr>
        <p:spPr bwMode="auto">
          <a:xfrm>
            <a:off x="6838950" y="2479675"/>
            <a:ext cx="179388" cy="168275"/>
          </a:xfrm>
          <a:prstGeom prst="line">
            <a:avLst/>
          </a:prstGeom>
          <a:noFill/>
          <a:ln w="38100">
            <a:solidFill>
              <a:srgbClr val="3399FF"/>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162868" name="Line 52"/>
          <p:cNvSpPr>
            <a:spLocks noChangeShapeType="1"/>
          </p:cNvSpPr>
          <p:nvPr/>
        </p:nvSpPr>
        <p:spPr bwMode="auto">
          <a:xfrm>
            <a:off x="6988175" y="2622550"/>
            <a:ext cx="179388" cy="168275"/>
          </a:xfrm>
          <a:prstGeom prst="line">
            <a:avLst/>
          </a:prstGeom>
          <a:noFill/>
          <a:ln w="38100">
            <a:solidFill>
              <a:srgbClr val="3399FF"/>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162869" name="Line 53"/>
          <p:cNvSpPr>
            <a:spLocks noChangeShapeType="1"/>
          </p:cNvSpPr>
          <p:nvPr/>
        </p:nvSpPr>
        <p:spPr bwMode="auto">
          <a:xfrm>
            <a:off x="7131050" y="2755900"/>
            <a:ext cx="179388" cy="168275"/>
          </a:xfrm>
          <a:prstGeom prst="line">
            <a:avLst/>
          </a:prstGeom>
          <a:noFill/>
          <a:ln w="38100">
            <a:solidFill>
              <a:srgbClr val="3399FF"/>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162870" name="Line 54"/>
          <p:cNvSpPr>
            <a:spLocks noChangeShapeType="1"/>
          </p:cNvSpPr>
          <p:nvPr/>
        </p:nvSpPr>
        <p:spPr bwMode="auto">
          <a:xfrm>
            <a:off x="7245350" y="2867025"/>
            <a:ext cx="179388" cy="168275"/>
          </a:xfrm>
          <a:prstGeom prst="line">
            <a:avLst/>
          </a:prstGeom>
          <a:noFill/>
          <a:ln w="38100">
            <a:solidFill>
              <a:srgbClr val="3399FF"/>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162871" name="Line 55"/>
          <p:cNvSpPr>
            <a:spLocks noChangeShapeType="1"/>
          </p:cNvSpPr>
          <p:nvPr/>
        </p:nvSpPr>
        <p:spPr bwMode="auto">
          <a:xfrm flipH="1" flipV="1">
            <a:off x="7150100" y="3036887"/>
            <a:ext cx="228600" cy="0"/>
          </a:xfrm>
          <a:prstGeom prst="line">
            <a:avLst/>
          </a:prstGeom>
          <a:noFill/>
          <a:ln w="31750">
            <a:solidFill>
              <a:srgbClr val="FF0000"/>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162872" name="Line 56"/>
          <p:cNvSpPr>
            <a:spLocks noChangeShapeType="1"/>
          </p:cNvSpPr>
          <p:nvPr/>
        </p:nvSpPr>
        <p:spPr bwMode="auto">
          <a:xfrm flipH="1" flipV="1">
            <a:off x="6994525" y="3036887"/>
            <a:ext cx="228600" cy="0"/>
          </a:xfrm>
          <a:prstGeom prst="line">
            <a:avLst/>
          </a:prstGeom>
          <a:noFill/>
          <a:ln w="31750">
            <a:solidFill>
              <a:srgbClr val="FF0000"/>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nvGrpSpPr>
          <p:cNvPr id="8" name="Group 10"/>
          <p:cNvGrpSpPr>
            <a:grpSpLocks/>
          </p:cNvGrpSpPr>
          <p:nvPr/>
        </p:nvGrpSpPr>
        <p:grpSpPr bwMode="auto">
          <a:xfrm>
            <a:off x="5537200" y="1992312"/>
            <a:ext cx="2784475" cy="2312988"/>
            <a:chOff x="3591" y="1765"/>
            <a:chExt cx="1754" cy="1457"/>
          </a:xfrm>
        </p:grpSpPr>
        <p:sp>
          <p:nvSpPr>
            <p:cNvPr id="26651" name="Line 11"/>
            <p:cNvSpPr>
              <a:spLocks noChangeShapeType="1"/>
            </p:cNvSpPr>
            <p:nvPr/>
          </p:nvSpPr>
          <p:spPr bwMode="auto">
            <a:xfrm>
              <a:off x="3591" y="1765"/>
              <a:ext cx="1367" cy="129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2" name="Text Box 12"/>
            <p:cNvSpPr txBox="1">
              <a:spLocks noChangeArrowheads="1"/>
            </p:cNvSpPr>
            <p:nvPr/>
          </p:nvSpPr>
          <p:spPr bwMode="auto">
            <a:xfrm>
              <a:off x="4942" y="2982"/>
              <a:ext cx="40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i="1">
                  <a:cs typeface="Arial" charset="0"/>
                </a:rPr>
                <a:t>PC</a:t>
              </a:r>
              <a:r>
                <a:rPr lang="en-US" sz="2500" baseline="-25000">
                  <a:cs typeface="Arial" charset="0"/>
                </a:rPr>
                <a:t>2</a:t>
              </a:r>
            </a:p>
          </p:txBody>
        </p:sp>
      </p:grpSp>
      <p:grpSp>
        <p:nvGrpSpPr>
          <p:cNvPr id="9" name="Group 46"/>
          <p:cNvGrpSpPr>
            <a:grpSpLocks/>
          </p:cNvGrpSpPr>
          <p:nvPr/>
        </p:nvGrpSpPr>
        <p:grpSpPr bwMode="auto">
          <a:xfrm>
            <a:off x="6265863" y="2968625"/>
            <a:ext cx="446087" cy="433387"/>
            <a:chOff x="3947" y="2317"/>
            <a:chExt cx="281" cy="273"/>
          </a:xfrm>
        </p:grpSpPr>
        <p:sp>
          <p:nvSpPr>
            <p:cNvPr id="26649" name="Text Box 39"/>
            <p:cNvSpPr txBox="1">
              <a:spLocks noChangeArrowheads="1"/>
            </p:cNvSpPr>
            <p:nvPr/>
          </p:nvSpPr>
          <p:spPr bwMode="auto">
            <a:xfrm>
              <a:off x="3947" y="2360"/>
              <a:ext cx="23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C</a:t>
              </a:r>
              <a:endParaRPr lang="en-US" sz="2400" baseline="-25000">
                <a:cs typeface="Arial" charset="0"/>
              </a:endParaRPr>
            </a:p>
          </p:txBody>
        </p:sp>
        <p:sp>
          <p:nvSpPr>
            <p:cNvPr id="26650" name="Oval 26"/>
            <p:cNvSpPr>
              <a:spLocks noChangeArrowheads="1"/>
            </p:cNvSpPr>
            <p:nvPr/>
          </p:nvSpPr>
          <p:spPr bwMode="auto">
            <a:xfrm>
              <a:off x="4140" y="2317"/>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grpSp>
        <p:nvGrpSpPr>
          <p:cNvPr id="10" name="Group 47"/>
          <p:cNvGrpSpPr>
            <a:grpSpLocks/>
          </p:cNvGrpSpPr>
          <p:nvPr/>
        </p:nvGrpSpPr>
        <p:grpSpPr bwMode="auto">
          <a:xfrm>
            <a:off x="7361238" y="2652712"/>
            <a:ext cx="425450" cy="454025"/>
            <a:chOff x="4637" y="2118"/>
            <a:chExt cx="268" cy="286"/>
          </a:xfrm>
        </p:grpSpPr>
        <p:sp>
          <p:nvSpPr>
            <p:cNvPr id="26647" name="Text Box 38"/>
            <p:cNvSpPr txBox="1">
              <a:spLocks noChangeArrowheads="1"/>
            </p:cNvSpPr>
            <p:nvPr/>
          </p:nvSpPr>
          <p:spPr bwMode="auto">
            <a:xfrm>
              <a:off x="4674" y="2118"/>
              <a:ext cx="23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B</a:t>
              </a:r>
              <a:endParaRPr lang="en-US" sz="2400" baseline="-25000">
                <a:cs typeface="Arial" charset="0"/>
              </a:endParaRPr>
            </a:p>
          </p:txBody>
        </p:sp>
        <p:sp>
          <p:nvSpPr>
            <p:cNvPr id="26648" name="Oval 43"/>
            <p:cNvSpPr>
              <a:spLocks noChangeArrowheads="1"/>
            </p:cNvSpPr>
            <p:nvPr/>
          </p:nvSpPr>
          <p:spPr bwMode="auto">
            <a:xfrm>
              <a:off x="4637" y="2317"/>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sp>
        <p:nvSpPr>
          <p:cNvPr id="2" name="Footer Placeholder 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3"/>
          </p:nvPr>
        </p:nvSpPr>
        <p:spPr/>
        <p:txBody>
          <a:bodyPr/>
          <a:lstStyle/>
          <a:p>
            <a:pPr>
              <a:defRPr/>
            </a:pPr>
            <a:fld id="{2F37425F-5E17-4209-B948-B5CE2119E408}" type="slidenum">
              <a:rPr lang="en-US" smtClean="0"/>
              <a:pPr>
                <a:defRPr/>
              </a:pPr>
              <a:t>24</a:t>
            </a:fld>
            <a:endParaRPr lang="en-US" dirty="0"/>
          </a:p>
        </p:txBody>
      </p:sp>
    </p:spTree>
    <p:extLst>
      <p:ext uri="{BB962C8B-B14F-4D97-AF65-F5344CB8AC3E}">
        <p14:creationId xmlns:p14="http://schemas.microsoft.com/office/powerpoint/2010/main" val="324960342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animEffect transition="in" filter="wipe(left)">
                                      <p:cBhvr>
                                        <p:cTn id="7" dur="500"/>
                                        <p:tgtEl>
                                          <p:spTgt spid="162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2865"/>
                                        </p:tgtEl>
                                        <p:attrNameLst>
                                          <p:attrName>style.visibility</p:attrName>
                                        </p:attrNameLst>
                                      </p:cBhvr>
                                      <p:to>
                                        <p:strVal val="visible"/>
                                      </p:to>
                                    </p:set>
                                    <p:animEffect transition="in" filter="strips(downRight)">
                                      <p:cBhvr>
                                        <p:cTn id="12" dur="500"/>
                                        <p:tgtEl>
                                          <p:spTgt spid="162865"/>
                                        </p:tgtEl>
                                      </p:cBhvr>
                                    </p:animEffect>
                                  </p:childTnLst>
                                </p:cTn>
                              </p:par>
                            </p:childTnLst>
                          </p:cTn>
                        </p:par>
                        <p:par>
                          <p:cTn id="13" fill="hold" nodeType="afterGroup">
                            <p:stCondLst>
                              <p:cond delay="500"/>
                            </p:stCondLst>
                            <p:childTnLst>
                              <p:par>
                                <p:cTn id="14" presetID="18" presetClass="entr" presetSubtype="6" fill="hold" grpId="0" nodeType="afterEffect">
                                  <p:stCondLst>
                                    <p:cond delay="0"/>
                                  </p:stCondLst>
                                  <p:childTnLst>
                                    <p:set>
                                      <p:cBhvr>
                                        <p:cTn id="15" dur="1" fill="hold">
                                          <p:stCondLst>
                                            <p:cond delay="0"/>
                                          </p:stCondLst>
                                        </p:cTn>
                                        <p:tgtEl>
                                          <p:spTgt spid="162867"/>
                                        </p:tgtEl>
                                        <p:attrNameLst>
                                          <p:attrName>style.visibility</p:attrName>
                                        </p:attrNameLst>
                                      </p:cBhvr>
                                      <p:to>
                                        <p:strVal val="visible"/>
                                      </p:to>
                                    </p:set>
                                    <p:animEffect transition="in" filter="strips(downRight)">
                                      <p:cBhvr>
                                        <p:cTn id="16" dur="500"/>
                                        <p:tgtEl>
                                          <p:spTgt spid="162867"/>
                                        </p:tgtEl>
                                      </p:cBhvr>
                                    </p:animEffect>
                                  </p:childTnLst>
                                </p:cTn>
                              </p:par>
                            </p:childTnLst>
                          </p:cTn>
                        </p:par>
                        <p:par>
                          <p:cTn id="17" fill="hold" nodeType="afterGroup">
                            <p:stCondLst>
                              <p:cond delay="1000"/>
                            </p:stCondLst>
                            <p:childTnLst>
                              <p:par>
                                <p:cTn id="18" presetID="18" presetClass="entr" presetSubtype="6" fill="hold" grpId="0" nodeType="afterEffect">
                                  <p:stCondLst>
                                    <p:cond delay="0"/>
                                  </p:stCondLst>
                                  <p:childTnLst>
                                    <p:set>
                                      <p:cBhvr>
                                        <p:cTn id="19" dur="1" fill="hold">
                                          <p:stCondLst>
                                            <p:cond delay="0"/>
                                          </p:stCondLst>
                                        </p:cTn>
                                        <p:tgtEl>
                                          <p:spTgt spid="162868"/>
                                        </p:tgtEl>
                                        <p:attrNameLst>
                                          <p:attrName>style.visibility</p:attrName>
                                        </p:attrNameLst>
                                      </p:cBhvr>
                                      <p:to>
                                        <p:strVal val="visible"/>
                                      </p:to>
                                    </p:set>
                                    <p:animEffect transition="in" filter="strips(downRight)">
                                      <p:cBhvr>
                                        <p:cTn id="20" dur="500"/>
                                        <p:tgtEl>
                                          <p:spTgt spid="162868"/>
                                        </p:tgtEl>
                                      </p:cBhvr>
                                    </p:animEffect>
                                  </p:childTnLst>
                                </p:cTn>
                              </p:par>
                            </p:childTnLst>
                          </p:cTn>
                        </p:par>
                        <p:par>
                          <p:cTn id="21" fill="hold" nodeType="afterGroup">
                            <p:stCondLst>
                              <p:cond delay="1500"/>
                            </p:stCondLst>
                            <p:childTnLst>
                              <p:par>
                                <p:cTn id="22" presetID="18" presetClass="entr" presetSubtype="6" fill="hold" grpId="0" nodeType="afterEffect">
                                  <p:stCondLst>
                                    <p:cond delay="0"/>
                                  </p:stCondLst>
                                  <p:childTnLst>
                                    <p:set>
                                      <p:cBhvr>
                                        <p:cTn id="23" dur="1" fill="hold">
                                          <p:stCondLst>
                                            <p:cond delay="0"/>
                                          </p:stCondLst>
                                        </p:cTn>
                                        <p:tgtEl>
                                          <p:spTgt spid="162869"/>
                                        </p:tgtEl>
                                        <p:attrNameLst>
                                          <p:attrName>style.visibility</p:attrName>
                                        </p:attrNameLst>
                                      </p:cBhvr>
                                      <p:to>
                                        <p:strVal val="visible"/>
                                      </p:to>
                                    </p:set>
                                    <p:animEffect transition="in" filter="strips(downRight)">
                                      <p:cBhvr>
                                        <p:cTn id="24" dur="500"/>
                                        <p:tgtEl>
                                          <p:spTgt spid="162869"/>
                                        </p:tgtEl>
                                      </p:cBhvr>
                                    </p:animEffect>
                                  </p:childTnLst>
                                </p:cTn>
                              </p:par>
                            </p:childTnLst>
                          </p:cTn>
                        </p:par>
                        <p:par>
                          <p:cTn id="25" fill="hold" nodeType="afterGroup">
                            <p:stCondLst>
                              <p:cond delay="2000"/>
                            </p:stCondLst>
                            <p:childTnLst>
                              <p:par>
                                <p:cTn id="26" presetID="18" presetClass="entr" presetSubtype="6" fill="hold" grpId="0" nodeType="afterEffect">
                                  <p:stCondLst>
                                    <p:cond delay="0"/>
                                  </p:stCondLst>
                                  <p:childTnLst>
                                    <p:set>
                                      <p:cBhvr>
                                        <p:cTn id="27" dur="1" fill="hold">
                                          <p:stCondLst>
                                            <p:cond delay="0"/>
                                          </p:stCondLst>
                                        </p:cTn>
                                        <p:tgtEl>
                                          <p:spTgt spid="162870"/>
                                        </p:tgtEl>
                                        <p:attrNameLst>
                                          <p:attrName>style.visibility</p:attrName>
                                        </p:attrNameLst>
                                      </p:cBhvr>
                                      <p:to>
                                        <p:strVal val="visible"/>
                                      </p:to>
                                    </p:set>
                                    <p:animEffect transition="in" filter="strips(downRight)">
                                      <p:cBhvr>
                                        <p:cTn id="28" dur="500"/>
                                        <p:tgtEl>
                                          <p:spTgt spid="162870"/>
                                        </p:tgtEl>
                                      </p:cBhvr>
                                    </p:animEffect>
                                  </p:childTnLst>
                                </p:cTn>
                              </p:par>
                            </p:childTnLst>
                          </p:cTn>
                        </p:par>
                        <p:par>
                          <p:cTn id="29" fill="hold" nodeType="afterGroup">
                            <p:stCondLst>
                              <p:cond delay="2500"/>
                            </p:stCondLst>
                            <p:childTnLst>
                              <p:par>
                                <p:cTn id="30" presetID="10" presetClass="entr" presetSubtype="0"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2819">
                                            <p:txEl>
                                              <p:pRg st="1" end="1"/>
                                            </p:txEl>
                                          </p:spTgt>
                                        </p:tgtEl>
                                        <p:attrNameLst>
                                          <p:attrName>style.visibility</p:attrName>
                                        </p:attrNameLst>
                                      </p:cBhvr>
                                      <p:to>
                                        <p:strVal val="visible"/>
                                      </p:to>
                                    </p:set>
                                    <p:animEffect transition="in" filter="wipe(left)">
                                      <p:cBhvr>
                                        <p:cTn id="37" dur="500"/>
                                        <p:tgtEl>
                                          <p:spTgt spid="162819">
                                            <p:txEl>
                                              <p:pRg st="1" end="1"/>
                                            </p:txEl>
                                          </p:spTgt>
                                        </p:tgtEl>
                                      </p:cBhvr>
                                    </p:animEffect>
                                  </p:childTnLst>
                                </p:cTn>
                              </p:par>
                              <p:par>
                                <p:cTn id="38" presetID="10" presetClass="exit" presetSubtype="0" fill="hold" grpId="1" nodeType="withEffect">
                                  <p:stCondLst>
                                    <p:cond delay="0"/>
                                  </p:stCondLst>
                                  <p:childTnLst>
                                    <p:animEffect transition="out" filter="fade">
                                      <p:cBhvr>
                                        <p:cTn id="39" dur="500"/>
                                        <p:tgtEl>
                                          <p:spTgt spid="162865"/>
                                        </p:tgtEl>
                                      </p:cBhvr>
                                    </p:animEffect>
                                    <p:set>
                                      <p:cBhvr>
                                        <p:cTn id="40" dur="1" fill="hold">
                                          <p:stCondLst>
                                            <p:cond delay="499"/>
                                          </p:stCondLst>
                                        </p:cTn>
                                        <p:tgtEl>
                                          <p:spTgt spid="162865"/>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162867"/>
                                        </p:tgtEl>
                                      </p:cBhvr>
                                    </p:animEffect>
                                    <p:set>
                                      <p:cBhvr>
                                        <p:cTn id="43" dur="1" fill="hold">
                                          <p:stCondLst>
                                            <p:cond delay="499"/>
                                          </p:stCondLst>
                                        </p:cTn>
                                        <p:tgtEl>
                                          <p:spTgt spid="162867"/>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162868"/>
                                        </p:tgtEl>
                                      </p:cBhvr>
                                    </p:animEffect>
                                    <p:set>
                                      <p:cBhvr>
                                        <p:cTn id="46" dur="1" fill="hold">
                                          <p:stCondLst>
                                            <p:cond delay="499"/>
                                          </p:stCondLst>
                                        </p:cTn>
                                        <p:tgtEl>
                                          <p:spTgt spid="162868"/>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162869"/>
                                        </p:tgtEl>
                                      </p:cBhvr>
                                    </p:animEffect>
                                    <p:set>
                                      <p:cBhvr>
                                        <p:cTn id="49" dur="1" fill="hold">
                                          <p:stCondLst>
                                            <p:cond delay="499"/>
                                          </p:stCondLst>
                                        </p:cTn>
                                        <p:tgtEl>
                                          <p:spTgt spid="162869"/>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62870"/>
                                        </p:tgtEl>
                                      </p:cBhvr>
                                    </p:animEffect>
                                    <p:set>
                                      <p:cBhvr>
                                        <p:cTn id="52" dur="1" fill="hold">
                                          <p:stCondLst>
                                            <p:cond delay="499"/>
                                          </p:stCondLst>
                                        </p:cTn>
                                        <p:tgtEl>
                                          <p:spTgt spid="162870"/>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162871"/>
                                        </p:tgtEl>
                                        <p:attrNameLst>
                                          <p:attrName>style.visibility</p:attrName>
                                        </p:attrNameLst>
                                      </p:cBhvr>
                                      <p:to>
                                        <p:strVal val="visible"/>
                                      </p:to>
                                    </p:set>
                                    <p:animEffect transition="in" filter="wipe(right)">
                                      <p:cBhvr>
                                        <p:cTn id="57" dur="500"/>
                                        <p:tgtEl>
                                          <p:spTgt spid="162871"/>
                                        </p:tgtEl>
                                      </p:cBhvr>
                                    </p:animEffect>
                                  </p:childTnLst>
                                </p:cTn>
                              </p:par>
                            </p:childTnLst>
                          </p:cTn>
                        </p:par>
                        <p:par>
                          <p:cTn id="58" fill="hold" nodeType="afterGroup">
                            <p:stCondLst>
                              <p:cond delay="500"/>
                            </p:stCondLst>
                            <p:childTnLst>
                              <p:par>
                                <p:cTn id="59" presetID="22" presetClass="entr" presetSubtype="2" fill="hold" grpId="0" nodeType="afterEffect">
                                  <p:stCondLst>
                                    <p:cond delay="0"/>
                                  </p:stCondLst>
                                  <p:childTnLst>
                                    <p:set>
                                      <p:cBhvr>
                                        <p:cTn id="60" dur="1" fill="hold">
                                          <p:stCondLst>
                                            <p:cond delay="0"/>
                                          </p:stCondLst>
                                        </p:cTn>
                                        <p:tgtEl>
                                          <p:spTgt spid="162872"/>
                                        </p:tgtEl>
                                        <p:attrNameLst>
                                          <p:attrName>style.visibility</p:attrName>
                                        </p:attrNameLst>
                                      </p:cBhvr>
                                      <p:to>
                                        <p:strVal val="visible"/>
                                      </p:to>
                                    </p:set>
                                    <p:animEffect transition="in" filter="wipe(right)">
                                      <p:cBhvr>
                                        <p:cTn id="61" dur="500"/>
                                        <p:tgtEl>
                                          <p:spTgt spid="162872"/>
                                        </p:tgtEl>
                                      </p:cBhvr>
                                    </p:animEffect>
                                  </p:childTnLst>
                                </p:cTn>
                              </p:par>
                            </p:childTnLst>
                          </p:cTn>
                        </p:par>
                        <p:par>
                          <p:cTn id="62" fill="hold" nodeType="afterGroup">
                            <p:stCondLst>
                              <p:cond delay="1000"/>
                            </p:stCondLst>
                            <p:childTnLst>
                              <p:par>
                                <p:cTn id="63" presetID="22" presetClass="entr" presetSubtype="2" fill="hold" grpId="0" nodeType="afterEffect">
                                  <p:stCondLst>
                                    <p:cond delay="0"/>
                                  </p:stCondLst>
                                  <p:childTnLst>
                                    <p:set>
                                      <p:cBhvr>
                                        <p:cTn id="64" dur="1" fill="hold">
                                          <p:stCondLst>
                                            <p:cond delay="0"/>
                                          </p:stCondLst>
                                        </p:cTn>
                                        <p:tgtEl>
                                          <p:spTgt spid="162874"/>
                                        </p:tgtEl>
                                        <p:attrNameLst>
                                          <p:attrName>style.visibility</p:attrName>
                                        </p:attrNameLst>
                                      </p:cBhvr>
                                      <p:to>
                                        <p:strVal val="visible"/>
                                      </p:to>
                                    </p:set>
                                    <p:animEffect transition="in" filter="wipe(right)">
                                      <p:cBhvr>
                                        <p:cTn id="65" dur="500"/>
                                        <p:tgtEl>
                                          <p:spTgt spid="162874"/>
                                        </p:tgtEl>
                                      </p:cBhvr>
                                    </p:animEffect>
                                  </p:childTnLst>
                                </p:cTn>
                              </p:par>
                            </p:childTnLst>
                          </p:cTn>
                        </p:par>
                        <p:par>
                          <p:cTn id="66" fill="hold" nodeType="afterGroup">
                            <p:stCondLst>
                              <p:cond delay="1500"/>
                            </p:stCondLst>
                            <p:childTnLst>
                              <p:par>
                                <p:cTn id="67" presetID="22" presetClass="entr" presetSubtype="2" fill="hold" grpId="0" nodeType="afterEffect">
                                  <p:stCondLst>
                                    <p:cond delay="0"/>
                                  </p:stCondLst>
                                  <p:childTnLst>
                                    <p:set>
                                      <p:cBhvr>
                                        <p:cTn id="68" dur="1" fill="hold">
                                          <p:stCondLst>
                                            <p:cond delay="0"/>
                                          </p:stCondLst>
                                        </p:cTn>
                                        <p:tgtEl>
                                          <p:spTgt spid="162875"/>
                                        </p:tgtEl>
                                        <p:attrNameLst>
                                          <p:attrName>style.visibility</p:attrName>
                                        </p:attrNameLst>
                                      </p:cBhvr>
                                      <p:to>
                                        <p:strVal val="visible"/>
                                      </p:to>
                                    </p:set>
                                    <p:animEffect transition="in" filter="wipe(right)">
                                      <p:cBhvr>
                                        <p:cTn id="69" dur="500"/>
                                        <p:tgtEl>
                                          <p:spTgt spid="162875"/>
                                        </p:tgtEl>
                                      </p:cBhvr>
                                    </p:animEffect>
                                  </p:childTnLst>
                                </p:cTn>
                              </p:par>
                            </p:childTnLst>
                          </p:cTn>
                        </p:par>
                        <p:par>
                          <p:cTn id="70" fill="hold" nodeType="afterGroup">
                            <p:stCondLst>
                              <p:cond delay="2000"/>
                            </p:stCondLst>
                            <p:childTnLst>
                              <p:par>
                                <p:cTn id="71" presetID="18" presetClass="entr" presetSubtype="6" fill="hold" nodeType="after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strips(downRight)">
                                      <p:cBhvr>
                                        <p:cTn id="73" dur="500"/>
                                        <p:tgtEl>
                                          <p:spTgt spid="8"/>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62819">
                                            <p:txEl>
                                              <p:pRg st="2" end="2"/>
                                            </p:txEl>
                                          </p:spTgt>
                                        </p:tgtEl>
                                        <p:attrNameLst>
                                          <p:attrName>style.visibility</p:attrName>
                                        </p:attrNameLst>
                                      </p:cBhvr>
                                      <p:to>
                                        <p:strVal val="visible"/>
                                      </p:to>
                                    </p:set>
                                    <p:animEffect transition="in" filter="wipe(left)">
                                      <p:cBhvr>
                                        <p:cTn id="78" dur="500"/>
                                        <p:tgtEl>
                                          <p:spTgt spid="162819">
                                            <p:txEl>
                                              <p:pRg st="2" end="2"/>
                                            </p:txEl>
                                          </p:spTgt>
                                        </p:tgtEl>
                                      </p:cBhvr>
                                    </p:animEffect>
                                  </p:childTnLst>
                                </p:cTn>
                              </p:par>
                              <p:par>
                                <p:cTn id="79" presetID="10" presetClass="exit" presetSubtype="0" fill="hold" grpId="1" nodeType="withEffect">
                                  <p:stCondLst>
                                    <p:cond delay="0"/>
                                  </p:stCondLst>
                                  <p:childTnLst>
                                    <p:animEffect transition="out" filter="fade">
                                      <p:cBhvr>
                                        <p:cTn id="80" dur="500"/>
                                        <p:tgtEl>
                                          <p:spTgt spid="162871"/>
                                        </p:tgtEl>
                                      </p:cBhvr>
                                    </p:animEffect>
                                    <p:set>
                                      <p:cBhvr>
                                        <p:cTn id="81" dur="1" fill="hold">
                                          <p:stCondLst>
                                            <p:cond delay="499"/>
                                          </p:stCondLst>
                                        </p:cTn>
                                        <p:tgtEl>
                                          <p:spTgt spid="162871"/>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162872"/>
                                        </p:tgtEl>
                                      </p:cBhvr>
                                    </p:animEffect>
                                    <p:set>
                                      <p:cBhvr>
                                        <p:cTn id="84" dur="1" fill="hold">
                                          <p:stCondLst>
                                            <p:cond delay="499"/>
                                          </p:stCondLst>
                                        </p:cTn>
                                        <p:tgtEl>
                                          <p:spTgt spid="162872"/>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162874"/>
                                        </p:tgtEl>
                                      </p:cBhvr>
                                    </p:animEffect>
                                    <p:set>
                                      <p:cBhvr>
                                        <p:cTn id="87" dur="1" fill="hold">
                                          <p:stCondLst>
                                            <p:cond delay="499"/>
                                          </p:stCondLst>
                                        </p:cTn>
                                        <p:tgtEl>
                                          <p:spTgt spid="162874"/>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162875"/>
                                        </p:tgtEl>
                                      </p:cBhvr>
                                    </p:animEffect>
                                    <p:set>
                                      <p:cBhvr>
                                        <p:cTn id="90" dur="1" fill="hold">
                                          <p:stCondLst>
                                            <p:cond delay="499"/>
                                          </p:stCondLst>
                                        </p:cTn>
                                        <p:tgtEl>
                                          <p:spTgt spid="162875"/>
                                        </p:tgtEl>
                                        <p:attrNameLst>
                                          <p:attrName>style.visibility</p:attrName>
                                        </p:attrNameLst>
                                      </p:cBhvr>
                                      <p:to>
                                        <p:strVal val="hidden"/>
                                      </p:to>
                                    </p:set>
                                  </p:childTnLst>
                                </p:cTn>
                              </p:par>
                            </p:childTnLst>
                          </p:cTn>
                        </p:par>
                        <p:par>
                          <p:cTn id="91" fill="hold" nodeType="afterGroup">
                            <p:stCondLst>
                              <p:cond delay="500"/>
                            </p:stCondLst>
                            <p:childTnLst>
                              <p:par>
                                <p:cTn id="92" presetID="10" presetClass="entr" presetSubtype="0" fill="hold" nodeType="afterEffect">
                                  <p:stCondLst>
                                    <p:cond delay="0"/>
                                  </p:stCondLst>
                                  <p:childTnLst>
                                    <p:set>
                                      <p:cBhvr>
                                        <p:cTn id="93" dur="1" fill="hold">
                                          <p:stCondLst>
                                            <p:cond delay="0"/>
                                          </p:stCondLst>
                                        </p:cTn>
                                        <p:tgtEl>
                                          <p:spTgt spid="9"/>
                                        </p:tgtEl>
                                        <p:attrNameLst>
                                          <p:attrName>style.visibility</p:attrName>
                                        </p:attrNameLst>
                                      </p:cBhvr>
                                      <p:to>
                                        <p:strVal val="visible"/>
                                      </p:to>
                                    </p:set>
                                    <p:animEffect transition="in" filter="fade">
                                      <p:cBhvr>
                                        <p:cTn id="9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75" grpId="0" animBg="1"/>
      <p:bldP spid="162875" grpId="1" animBg="1"/>
      <p:bldP spid="162874" grpId="0" animBg="1"/>
      <p:bldP spid="162874" grpId="1" animBg="1"/>
      <p:bldP spid="162819" grpId="0" build="p"/>
      <p:bldP spid="162865" grpId="0" animBg="1"/>
      <p:bldP spid="162865" grpId="1" animBg="1"/>
      <p:bldP spid="162867" grpId="0" animBg="1"/>
      <p:bldP spid="162867" grpId="1" animBg="1"/>
      <p:bldP spid="162868" grpId="0" animBg="1"/>
      <p:bldP spid="162868" grpId="1" animBg="1"/>
      <p:bldP spid="162869" grpId="0" animBg="1"/>
      <p:bldP spid="162869" grpId="1" animBg="1"/>
      <p:bldP spid="162870" grpId="0" animBg="1"/>
      <p:bldP spid="162870" grpId="1" animBg="1"/>
      <p:bldP spid="162871" grpId="0" animBg="1"/>
      <p:bldP spid="162871" grpId="1" animBg="1"/>
      <p:bldP spid="162872" grpId="0" animBg="1"/>
      <p:bldP spid="162872"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Cost of Reducing Inflation</a:t>
            </a:r>
          </a:p>
        </p:txBody>
      </p:sp>
      <p:sp>
        <p:nvSpPr>
          <p:cNvPr id="3" name="Content Placeholder 2"/>
          <p:cNvSpPr>
            <a:spLocks noGrp="1"/>
          </p:cNvSpPr>
          <p:nvPr>
            <p:ph idx="1"/>
          </p:nvPr>
        </p:nvSpPr>
        <p:spPr>
          <a:xfrm>
            <a:off x="277813" y="1025525"/>
            <a:ext cx="8866187" cy="5422900"/>
          </a:xfrm>
        </p:spPr>
        <p:txBody>
          <a:bodyPr/>
          <a:lstStyle/>
          <a:p>
            <a:r>
              <a:rPr lang="en-US" dirty="0"/>
              <a:t>Sacrifice ratio:  </a:t>
            </a:r>
            <a:endParaRPr lang="en-US" dirty="0" smtClean="0"/>
          </a:p>
          <a:p>
            <a:pPr lvl="1"/>
            <a:r>
              <a:rPr lang="en-US" dirty="0" smtClean="0"/>
              <a:t>Percentage </a:t>
            </a:r>
            <a:r>
              <a:rPr lang="en-US" dirty="0"/>
              <a:t>points of annual output lost </a:t>
            </a:r>
            <a:br>
              <a:rPr lang="en-US" dirty="0"/>
            </a:br>
            <a:r>
              <a:rPr lang="en-US" dirty="0"/>
              <a:t>per 1 percentage point reduction in inflation</a:t>
            </a:r>
          </a:p>
          <a:p>
            <a:pPr lvl="1"/>
            <a:r>
              <a:rPr lang="en-US" dirty="0"/>
              <a:t>Typical </a:t>
            </a:r>
            <a:r>
              <a:rPr lang="en-US" dirty="0" smtClean="0"/>
              <a:t>estimate:  </a:t>
            </a:r>
            <a:r>
              <a:rPr lang="en-US" dirty="0"/>
              <a:t>5</a:t>
            </a:r>
          </a:p>
          <a:p>
            <a:pPr lvl="2"/>
            <a:r>
              <a:rPr lang="en-US" dirty="0"/>
              <a:t>To reduce inflation rate 1%, </a:t>
            </a:r>
            <a:r>
              <a:rPr lang="en-US" dirty="0" smtClean="0"/>
              <a:t>must </a:t>
            </a:r>
            <a:r>
              <a:rPr lang="en-US" dirty="0"/>
              <a:t>sacrifice 5% of a year’s output. </a:t>
            </a:r>
          </a:p>
          <a:p>
            <a:pPr lvl="1"/>
            <a:r>
              <a:rPr lang="en-US" dirty="0"/>
              <a:t>Can spread cost over </a:t>
            </a:r>
            <a:r>
              <a:rPr lang="en-US" dirty="0" smtClean="0"/>
              <a:t>time: to </a:t>
            </a:r>
            <a:r>
              <a:rPr lang="en-US" dirty="0"/>
              <a:t>reduce inflation by 6%, can either</a:t>
            </a:r>
          </a:p>
          <a:p>
            <a:pPr lvl="2"/>
            <a:r>
              <a:rPr lang="en-US" dirty="0"/>
              <a:t>sacrifice 30% of GDP for one year</a:t>
            </a:r>
          </a:p>
          <a:p>
            <a:pPr lvl="2"/>
            <a:r>
              <a:rPr lang="en-US" dirty="0"/>
              <a:t>sacrifice 10% of GDP for three years</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25</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58066724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Rational Expectations, </a:t>
            </a:r>
            <a:r>
              <a:rPr lang="en-US" sz="3600" dirty="0" smtClean="0"/>
              <a:t/>
            </a:r>
            <a:br>
              <a:rPr lang="en-US" sz="3600" dirty="0" smtClean="0"/>
            </a:br>
            <a:r>
              <a:rPr lang="en-US" sz="3600" dirty="0" smtClean="0"/>
              <a:t>Costless </a:t>
            </a:r>
            <a:r>
              <a:rPr lang="en-US" sz="3600" dirty="0"/>
              <a:t>Disinflation?</a:t>
            </a:r>
          </a:p>
        </p:txBody>
      </p:sp>
      <p:sp>
        <p:nvSpPr>
          <p:cNvPr id="3" name="Content Placeholder 2"/>
          <p:cNvSpPr>
            <a:spLocks noGrp="1"/>
          </p:cNvSpPr>
          <p:nvPr>
            <p:ph idx="1"/>
          </p:nvPr>
        </p:nvSpPr>
        <p:spPr/>
        <p:txBody>
          <a:bodyPr/>
          <a:lstStyle/>
          <a:p>
            <a:r>
              <a:rPr lang="en-US" dirty="0"/>
              <a:t>Rational expectations:  </a:t>
            </a:r>
            <a:endParaRPr lang="en-US" dirty="0" smtClean="0"/>
          </a:p>
          <a:p>
            <a:pPr lvl="1"/>
            <a:r>
              <a:rPr lang="en-US" dirty="0" smtClean="0"/>
              <a:t>Theory </a:t>
            </a:r>
            <a:r>
              <a:rPr lang="en-US" dirty="0"/>
              <a:t>according to which people optimally use all the information they </a:t>
            </a:r>
            <a:r>
              <a:rPr lang="en-US" dirty="0" smtClean="0"/>
              <a:t>have</a:t>
            </a:r>
          </a:p>
          <a:p>
            <a:pPr lvl="2"/>
            <a:r>
              <a:rPr lang="en-US" dirty="0" smtClean="0"/>
              <a:t>Including </a:t>
            </a:r>
            <a:r>
              <a:rPr lang="en-US" dirty="0"/>
              <a:t>info about </a:t>
            </a:r>
            <a:r>
              <a:rPr lang="en-US" dirty="0" smtClean="0"/>
              <a:t>government </a:t>
            </a:r>
            <a:r>
              <a:rPr lang="en-US" dirty="0"/>
              <a:t>policies, when forecasting the future  </a:t>
            </a:r>
          </a:p>
          <a:p>
            <a:pPr lvl="1"/>
            <a:r>
              <a:rPr lang="en-US" dirty="0"/>
              <a:t>Early proponents: </a:t>
            </a:r>
            <a:r>
              <a:rPr lang="en-US" dirty="0" smtClean="0"/>
              <a:t>Robert </a:t>
            </a:r>
            <a:r>
              <a:rPr lang="en-US" dirty="0"/>
              <a:t>Lucas, Thomas Sargent, Robert </a:t>
            </a:r>
            <a:r>
              <a:rPr lang="en-US" dirty="0" err="1"/>
              <a:t>Barro</a:t>
            </a:r>
            <a:endParaRPr lang="en-US" dirty="0"/>
          </a:p>
          <a:p>
            <a:pPr lvl="1"/>
            <a:r>
              <a:rPr lang="en-US" dirty="0"/>
              <a:t>Implied that disinflation could be much less costly…</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26</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6212981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Rational Expectations, </a:t>
            </a:r>
            <a:r>
              <a:rPr lang="en-US" sz="3600" dirty="0" smtClean="0"/>
              <a:t/>
            </a:r>
            <a:br>
              <a:rPr lang="en-US" sz="3600" dirty="0" smtClean="0"/>
            </a:br>
            <a:r>
              <a:rPr lang="en-US" sz="3600" dirty="0" smtClean="0"/>
              <a:t>Costless </a:t>
            </a:r>
            <a:r>
              <a:rPr lang="en-US" sz="3600" dirty="0"/>
              <a:t>Disinflation?</a:t>
            </a:r>
          </a:p>
        </p:txBody>
      </p:sp>
      <p:sp>
        <p:nvSpPr>
          <p:cNvPr id="3" name="Content Placeholder 2"/>
          <p:cNvSpPr>
            <a:spLocks noGrp="1"/>
          </p:cNvSpPr>
          <p:nvPr>
            <p:ph idx="1"/>
          </p:nvPr>
        </p:nvSpPr>
        <p:spPr/>
        <p:txBody>
          <a:bodyPr/>
          <a:lstStyle/>
          <a:p>
            <a:r>
              <a:rPr lang="en-US" dirty="0"/>
              <a:t>Suppose the Fed convinces everyone it is committed to reducing inflation.</a:t>
            </a:r>
          </a:p>
          <a:p>
            <a:pPr lvl="1"/>
            <a:r>
              <a:rPr lang="en-US" dirty="0"/>
              <a:t>Then, expected inflation falls</a:t>
            </a:r>
            <a:r>
              <a:rPr lang="en-US" dirty="0" smtClean="0"/>
              <a:t>, the </a:t>
            </a:r>
            <a:r>
              <a:rPr lang="en-US" dirty="0"/>
              <a:t>short-run PC shifts downward. </a:t>
            </a:r>
          </a:p>
          <a:p>
            <a:pPr lvl="1"/>
            <a:r>
              <a:rPr lang="en-US" dirty="0"/>
              <a:t>Result:  </a:t>
            </a:r>
            <a:r>
              <a:rPr lang="en-US" dirty="0" smtClean="0"/>
              <a:t>disinflations </a:t>
            </a:r>
            <a:r>
              <a:rPr lang="en-US" dirty="0"/>
              <a:t>can cause less </a:t>
            </a:r>
            <a:r>
              <a:rPr lang="en-US" dirty="0" smtClean="0"/>
              <a:t>unemployment than </a:t>
            </a:r>
            <a:r>
              <a:rPr lang="en-US" dirty="0"/>
              <a:t>the traditional sacrifice ratio predicts.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69140115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Volcker Disinflation</a:t>
            </a:r>
          </a:p>
        </p:txBody>
      </p:sp>
      <p:sp>
        <p:nvSpPr>
          <p:cNvPr id="3" name="Content Placeholder 2"/>
          <p:cNvSpPr>
            <a:spLocks noGrp="1"/>
          </p:cNvSpPr>
          <p:nvPr>
            <p:ph idx="1"/>
          </p:nvPr>
        </p:nvSpPr>
        <p:spPr>
          <a:xfrm>
            <a:off x="277813" y="1025525"/>
            <a:ext cx="8866187" cy="5422900"/>
          </a:xfrm>
        </p:spPr>
        <p:txBody>
          <a:bodyPr/>
          <a:lstStyle/>
          <a:p>
            <a:r>
              <a:rPr lang="en-US" dirty="0"/>
              <a:t>Fed Chairman Paul Volcker</a:t>
            </a:r>
          </a:p>
          <a:p>
            <a:pPr lvl="1"/>
            <a:r>
              <a:rPr lang="en-US" dirty="0"/>
              <a:t>Appointed in late 1979 under high inflation &amp; unemployment</a:t>
            </a:r>
          </a:p>
          <a:p>
            <a:pPr lvl="1"/>
            <a:r>
              <a:rPr lang="en-US" dirty="0"/>
              <a:t>Changed Fed policy to disinflation</a:t>
            </a:r>
          </a:p>
          <a:p>
            <a:r>
              <a:rPr lang="en-US" dirty="0"/>
              <a:t>1981–1984</a:t>
            </a:r>
            <a:r>
              <a:rPr lang="en-US" dirty="0" smtClean="0"/>
              <a:t>: Fiscal </a:t>
            </a:r>
            <a:r>
              <a:rPr lang="en-US" dirty="0"/>
              <a:t>policy was </a:t>
            </a:r>
            <a:r>
              <a:rPr lang="en-US" dirty="0" smtClean="0"/>
              <a:t>expansionary</a:t>
            </a:r>
          </a:p>
          <a:p>
            <a:pPr lvl="1"/>
            <a:r>
              <a:rPr lang="en-US" dirty="0" smtClean="0"/>
              <a:t>So </a:t>
            </a:r>
            <a:r>
              <a:rPr lang="en-US" dirty="0"/>
              <a:t>Fed policy had to be very </a:t>
            </a:r>
            <a:r>
              <a:rPr lang="en-US" dirty="0" smtClean="0"/>
              <a:t>contractionary to </a:t>
            </a:r>
            <a:r>
              <a:rPr lang="en-US" dirty="0"/>
              <a:t>reduce inflation.</a:t>
            </a:r>
          </a:p>
          <a:p>
            <a:pPr lvl="1"/>
            <a:r>
              <a:rPr lang="en-US" dirty="0"/>
              <a:t>Success:  Inflation fell from 10% to 4%,</a:t>
            </a:r>
            <a:br>
              <a:rPr lang="en-US" dirty="0"/>
            </a:br>
            <a:r>
              <a:rPr lang="en-US" dirty="0"/>
              <a:t>but at the cost of high unemployment…</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49203770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pPr eaLnBrk="1" hangingPunct="1"/>
            <a:r>
              <a:rPr lang="en-US" sz="2800" dirty="0" smtClean="0"/>
              <a:t>The Volcker Disinflation</a:t>
            </a:r>
          </a:p>
        </p:txBody>
      </p:sp>
      <p:sp>
        <p:nvSpPr>
          <p:cNvPr id="3" name="Slide Number Placeholder 2"/>
          <p:cNvSpPr>
            <a:spLocks noGrp="1"/>
          </p:cNvSpPr>
          <p:nvPr>
            <p:ph type="sldNum" sz="quarter" idx="13"/>
          </p:nvPr>
        </p:nvSpPr>
        <p:spPr/>
        <p:txBody>
          <a:bodyPr/>
          <a:lstStyle/>
          <a:p>
            <a:pPr>
              <a:defRPr/>
            </a:pPr>
            <a:fld id="{5A14F933-9AE8-41AC-9B15-6E06C1585B11}" type="slidenum">
              <a:rPr lang="en-US" smtClean="0"/>
              <a:pPr>
                <a:defRPr/>
              </a:pPr>
              <a:t>29</a:t>
            </a:fld>
            <a:endParaRPr lang="en-US"/>
          </a:p>
        </p:txBody>
      </p:sp>
      <p:sp>
        <p:nvSpPr>
          <p:cNvPr id="2" name="Footer Placeholder 1"/>
          <p:cNvSpPr>
            <a:spLocks noGrp="1"/>
          </p:cNvSpPr>
          <p:nvPr>
            <p:ph type="ftr" sz="quarter" idx="14"/>
          </p:nvPr>
        </p:nvSpPr>
        <p:spPr/>
        <p:txBody>
          <a:bodyPr/>
          <a:lstStyle/>
          <a:p>
            <a:pPr>
              <a:defRPr/>
            </a:pPr>
            <a:r>
              <a:rPr lang="en-US" smtClean="0"/>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p>
        </p:txBody>
      </p:sp>
      <p:sp>
        <p:nvSpPr>
          <p:cNvPr id="31749" name="Text Box 3"/>
          <p:cNvSpPr txBox="1">
            <a:spLocks noChangeArrowheads="1"/>
          </p:cNvSpPr>
          <p:nvPr/>
        </p:nvSpPr>
        <p:spPr bwMode="auto">
          <a:xfrm>
            <a:off x="152400" y="838200"/>
            <a:ext cx="17573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200"/>
              <a:t>Inflation rate </a:t>
            </a:r>
            <a:br>
              <a:rPr lang="en-US" sz="2200"/>
            </a:br>
            <a:r>
              <a:rPr lang="en-US" sz="2200"/>
              <a:t>(% per year)</a:t>
            </a:r>
          </a:p>
        </p:txBody>
      </p:sp>
      <p:sp>
        <p:nvSpPr>
          <p:cNvPr id="31750" name="Text Box 4"/>
          <p:cNvSpPr txBox="1">
            <a:spLocks noChangeArrowheads="1"/>
          </p:cNvSpPr>
          <p:nvPr/>
        </p:nvSpPr>
        <p:spPr bwMode="auto">
          <a:xfrm>
            <a:off x="6513512" y="5522912"/>
            <a:ext cx="21971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a:t>Unemployment rate (%)</a:t>
            </a:r>
          </a:p>
        </p:txBody>
      </p:sp>
      <p:pic>
        <p:nvPicPr>
          <p:cNvPr id="3175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8100" y="1138237"/>
            <a:ext cx="6019800"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7940" name="Text Box 4"/>
          <p:cNvSpPr txBox="1">
            <a:spLocks noChangeArrowheads="1"/>
          </p:cNvSpPr>
          <p:nvPr/>
        </p:nvSpPr>
        <p:spPr bwMode="auto">
          <a:xfrm>
            <a:off x="2057400" y="609600"/>
            <a:ext cx="5659437" cy="492125"/>
          </a:xfrm>
          <a:prstGeom prst="rect">
            <a:avLst/>
          </a:prstGeom>
          <a:solidFill>
            <a:srgbClr val="FFCCCC"/>
          </a:solidFill>
          <a:ln w="9525">
            <a:noFill/>
            <a:miter lim="800000"/>
            <a:headEnd/>
            <a:tailEnd/>
          </a:ln>
          <a:effectLst>
            <a:outerShdw blurRad="50800" dist="38100" dir="2700000" algn="tl" rotWithShape="0">
              <a:prstClr val="black">
                <a:alpha val="40000"/>
              </a:prstClr>
            </a:outerShdw>
          </a:effectLst>
        </p:spPr>
        <p:txBody>
          <a:bodyPr>
            <a:spAutoFit/>
          </a:bodyPr>
          <a:lstStyle/>
          <a:p>
            <a:pPr>
              <a:lnSpc>
                <a:spcPct val="105000"/>
              </a:lnSpc>
              <a:spcBef>
                <a:spcPct val="50000"/>
              </a:spcBef>
              <a:defRPr/>
            </a:pPr>
            <a:r>
              <a:rPr lang="en-US" sz="2500" dirty="0">
                <a:latin typeface="Arial"/>
                <a:cs typeface="Arial"/>
              </a:rPr>
              <a:t>Disinflation turned out to be very costly</a:t>
            </a:r>
          </a:p>
        </p:txBody>
      </p:sp>
      <p:sp>
        <p:nvSpPr>
          <p:cNvPr id="167942" name="Text Box 6"/>
          <p:cNvSpPr txBox="1">
            <a:spLocks noChangeArrowheads="1"/>
          </p:cNvSpPr>
          <p:nvPr/>
        </p:nvSpPr>
        <p:spPr bwMode="auto">
          <a:xfrm>
            <a:off x="6642100" y="1739900"/>
            <a:ext cx="1778000" cy="1352678"/>
          </a:xfrm>
          <a:prstGeom prst="rect">
            <a:avLst/>
          </a:prstGeom>
          <a:solidFill>
            <a:srgbClr val="FFCCCC"/>
          </a:solidFill>
          <a:ln w="9525">
            <a:noFill/>
            <a:miter lim="800000"/>
            <a:headEnd/>
            <a:tailEnd/>
          </a:ln>
          <a:effectLst>
            <a:outerShdw blurRad="50800" dist="38100" dir="2700000" algn="tl" rotWithShape="0">
              <a:prstClr val="black">
                <a:alpha val="40000"/>
              </a:prstClr>
            </a:outerShdw>
          </a:effectLst>
        </p:spPr>
        <p:txBody>
          <a:bodyPr>
            <a:spAutoFit/>
          </a:bodyPr>
          <a:lstStyle/>
          <a:p>
            <a:pPr algn="ctr">
              <a:lnSpc>
                <a:spcPct val="105000"/>
              </a:lnSpc>
              <a:spcBef>
                <a:spcPct val="50000"/>
              </a:spcBef>
              <a:defRPr/>
            </a:pPr>
            <a:r>
              <a:rPr lang="en-US" sz="2500" dirty="0">
                <a:latin typeface="Arial"/>
                <a:cs typeface="Arial"/>
              </a:rPr>
              <a:t>u-rate </a:t>
            </a:r>
            <a:br>
              <a:rPr lang="en-US" sz="2500" dirty="0">
                <a:latin typeface="Arial"/>
                <a:cs typeface="Arial"/>
              </a:rPr>
            </a:br>
            <a:r>
              <a:rPr lang="en-US" sz="2500" dirty="0">
                <a:latin typeface="Arial"/>
                <a:cs typeface="Arial"/>
              </a:rPr>
              <a:t>near 10% in </a:t>
            </a:r>
            <a:r>
              <a:rPr lang="en-US" sz="2500" dirty="0" smtClean="0">
                <a:latin typeface="Arial"/>
                <a:cs typeface="Arial"/>
              </a:rPr>
              <a:t>1982</a:t>
            </a:r>
            <a:r>
              <a:rPr lang="en-US" sz="2800" dirty="0">
                <a:latin typeface="Arial"/>
                <a:cs typeface="Arial"/>
              </a:rPr>
              <a:t>–</a:t>
            </a:r>
            <a:r>
              <a:rPr lang="en-US" sz="2500" dirty="0" smtClean="0">
                <a:latin typeface="Arial"/>
                <a:cs typeface="Arial"/>
              </a:rPr>
              <a:t>83</a:t>
            </a:r>
            <a:endParaRPr lang="en-US" sz="2500" dirty="0">
              <a:latin typeface="Arial"/>
              <a:cs typeface="Arial"/>
            </a:endParaRPr>
          </a:p>
        </p:txBody>
      </p:sp>
      <p:sp>
        <p:nvSpPr>
          <p:cNvPr id="31754" name="Text Box 10"/>
          <p:cNvSpPr txBox="1">
            <a:spLocks noChangeArrowheads="1"/>
          </p:cNvSpPr>
          <p:nvPr/>
        </p:nvSpPr>
        <p:spPr bwMode="auto">
          <a:xfrm>
            <a:off x="3811587" y="2466975"/>
            <a:ext cx="530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t>1979</a:t>
            </a:r>
          </a:p>
        </p:txBody>
      </p:sp>
      <p:sp>
        <p:nvSpPr>
          <p:cNvPr id="159755" name="Text Box 11"/>
          <p:cNvSpPr txBox="1">
            <a:spLocks noChangeArrowheads="1"/>
          </p:cNvSpPr>
          <p:nvPr/>
        </p:nvSpPr>
        <p:spPr bwMode="auto">
          <a:xfrm>
            <a:off x="4637087" y="2092325"/>
            <a:ext cx="3079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t>80</a:t>
            </a:r>
          </a:p>
        </p:txBody>
      </p:sp>
      <p:sp>
        <p:nvSpPr>
          <p:cNvPr id="159756" name="Text Box 12"/>
          <p:cNvSpPr txBox="1">
            <a:spLocks noChangeArrowheads="1"/>
          </p:cNvSpPr>
          <p:nvPr/>
        </p:nvSpPr>
        <p:spPr bwMode="auto">
          <a:xfrm>
            <a:off x="5237162" y="1952625"/>
            <a:ext cx="3079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t>81</a:t>
            </a:r>
          </a:p>
        </p:txBody>
      </p:sp>
      <p:sp>
        <p:nvSpPr>
          <p:cNvPr id="159757" name="Text Box 13"/>
          <p:cNvSpPr txBox="1">
            <a:spLocks noChangeArrowheads="1"/>
          </p:cNvSpPr>
          <p:nvPr/>
        </p:nvSpPr>
        <p:spPr bwMode="auto">
          <a:xfrm>
            <a:off x="6167437" y="3146425"/>
            <a:ext cx="3079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t>82</a:t>
            </a:r>
          </a:p>
        </p:txBody>
      </p:sp>
      <p:sp>
        <p:nvSpPr>
          <p:cNvPr id="159758" name="Text Box 14"/>
          <p:cNvSpPr txBox="1">
            <a:spLocks noChangeArrowheads="1"/>
          </p:cNvSpPr>
          <p:nvPr/>
        </p:nvSpPr>
        <p:spPr bwMode="auto">
          <a:xfrm>
            <a:off x="6048375" y="4144962"/>
            <a:ext cx="3079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t>83</a:t>
            </a:r>
          </a:p>
        </p:txBody>
      </p:sp>
      <p:sp>
        <p:nvSpPr>
          <p:cNvPr id="159759" name="Text Box 15"/>
          <p:cNvSpPr txBox="1">
            <a:spLocks noChangeArrowheads="1"/>
          </p:cNvSpPr>
          <p:nvPr/>
        </p:nvSpPr>
        <p:spPr bwMode="auto">
          <a:xfrm>
            <a:off x="4886325" y="3829050"/>
            <a:ext cx="3079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t>84</a:t>
            </a:r>
          </a:p>
        </p:txBody>
      </p:sp>
      <p:sp>
        <p:nvSpPr>
          <p:cNvPr id="159760" name="Text Box 16"/>
          <p:cNvSpPr txBox="1">
            <a:spLocks noChangeArrowheads="1"/>
          </p:cNvSpPr>
          <p:nvPr/>
        </p:nvSpPr>
        <p:spPr bwMode="auto">
          <a:xfrm>
            <a:off x="5083175" y="4371975"/>
            <a:ext cx="3079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t>85</a:t>
            </a:r>
          </a:p>
        </p:txBody>
      </p:sp>
      <p:sp>
        <p:nvSpPr>
          <p:cNvPr id="159761" name="Text Box 17"/>
          <p:cNvSpPr txBox="1">
            <a:spLocks noChangeArrowheads="1"/>
          </p:cNvSpPr>
          <p:nvPr/>
        </p:nvSpPr>
        <p:spPr bwMode="auto">
          <a:xfrm>
            <a:off x="4816475" y="4754562"/>
            <a:ext cx="3079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t>86</a:t>
            </a:r>
          </a:p>
        </p:txBody>
      </p:sp>
      <p:sp>
        <p:nvSpPr>
          <p:cNvPr id="159762" name="Text Box 18"/>
          <p:cNvSpPr txBox="1">
            <a:spLocks noChangeArrowheads="1"/>
          </p:cNvSpPr>
          <p:nvPr/>
        </p:nvSpPr>
        <p:spPr bwMode="auto">
          <a:xfrm>
            <a:off x="4229100" y="4397375"/>
            <a:ext cx="3079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t>87</a:t>
            </a:r>
          </a:p>
        </p:txBody>
      </p:sp>
    </p:spTree>
    <p:extLst>
      <p:ext uri="{BB962C8B-B14F-4D97-AF65-F5344CB8AC3E}">
        <p14:creationId xmlns:p14="http://schemas.microsoft.com/office/powerpoint/2010/main" val="175966192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59755"/>
                                        </p:tgtEl>
                                        <p:attrNameLst>
                                          <p:attrName>style.visibility</p:attrName>
                                        </p:attrNameLst>
                                      </p:cBhvr>
                                      <p:to>
                                        <p:strVal val="visible"/>
                                      </p:to>
                                    </p:set>
                                    <p:animEffect transition="in" filter="strips(downLeft)">
                                      <p:cBhvr>
                                        <p:cTn id="7" dur="500"/>
                                        <p:tgtEl>
                                          <p:spTgt spid="159755"/>
                                        </p:tgtEl>
                                      </p:cBhvr>
                                    </p:animEffect>
                                  </p:childTnLst>
                                </p:cTn>
                              </p:par>
                            </p:childTnLst>
                          </p:cTn>
                        </p:par>
                        <p:par>
                          <p:cTn id="8" fill="hold" nodeType="afterGroup">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159756"/>
                                        </p:tgtEl>
                                        <p:attrNameLst>
                                          <p:attrName>style.visibility</p:attrName>
                                        </p:attrNameLst>
                                      </p:cBhvr>
                                      <p:to>
                                        <p:strVal val="visible"/>
                                      </p:to>
                                    </p:set>
                                    <p:animEffect transition="in" filter="strips(downLeft)">
                                      <p:cBhvr>
                                        <p:cTn id="11" dur="500"/>
                                        <p:tgtEl>
                                          <p:spTgt spid="159756"/>
                                        </p:tgtEl>
                                      </p:cBhvr>
                                    </p:animEffect>
                                  </p:childTnLst>
                                </p:cTn>
                              </p:par>
                            </p:childTnLst>
                          </p:cTn>
                        </p:par>
                        <p:par>
                          <p:cTn id="12" fill="hold" nodeType="afterGroup">
                            <p:stCondLst>
                              <p:cond delay="1000"/>
                            </p:stCondLst>
                            <p:childTnLst>
                              <p:par>
                                <p:cTn id="13" presetID="18" presetClass="entr" presetSubtype="12" fill="hold" grpId="0" nodeType="afterEffect">
                                  <p:stCondLst>
                                    <p:cond delay="0"/>
                                  </p:stCondLst>
                                  <p:childTnLst>
                                    <p:set>
                                      <p:cBhvr>
                                        <p:cTn id="14" dur="1" fill="hold">
                                          <p:stCondLst>
                                            <p:cond delay="0"/>
                                          </p:stCondLst>
                                        </p:cTn>
                                        <p:tgtEl>
                                          <p:spTgt spid="159757"/>
                                        </p:tgtEl>
                                        <p:attrNameLst>
                                          <p:attrName>style.visibility</p:attrName>
                                        </p:attrNameLst>
                                      </p:cBhvr>
                                      <p:to>
                                        <p:strVal val="visible"/>
                                      </p:to>
                                    </p:set>
                                    <p:animEffect transition="in" filter="strips(downLeft)">
                                      <p:cBhvr>
                                        <p:cTn id="15" dur="500"/>
                                        <p:tgtEl>
                                          <p:spTgt spid="159757"/>
                                        </p:tgtEl>
                                      </p:cBhvr>
                                    </p:animEffect>
                                  </p:childTnLst>
                                </p:cTn>
                              </p:par>
                            </p:childTnLst>
                          </p:cTn>
                        </p:par>
                        <p:par>
                          <p:cTn id="16" fill="hold" nodeType="afterGroup">
                            <p:stCondLst>
                              <p:cond delay="1500"/>
                            </p:stCondLst>
                            <p:childTnLst>
                              <p:par>
                                <p:cTn id="17" presetID="18" presetClass="entr" presetSubtype="12" fill="hold" grpId="0" nodeType="afterEffect">
                                  <p:stCondLst>
                                    <p:cond delay="0"/>
                                  </p:stCondLst>
                                  <p:childTnLst>
                                    <p:set>
                                      <p:cBhvr>
                                        <p:cTn id="18" dur="1" fill="hold">
                                          <p:stCondLst>
                                            <p:cond delay="0"/>
                                          </p:stCondLst>
                                        </p:cTn>
                                        <p:tgtEl>
                                          <p:spTgt spid="159758"/>
                                        </p:tgtEl>
                                        <p:attrNameLst>
                                          <p:attrName>style.visibility</p:attrName>
                                        </p:attrNameLst>
                                      </p:cBhvr>
                                      <p:to>
                                        <p:strVal val="visible"/>
                                      </p:to>
                                    </p:set>
                                    <p:animEffect transition="in" filter="strips(downLeft)">
                                      <p:cBhvr>
                                        <p:cTn id="19" dur="500"/>
                                        <p:tgtEl>
                                          <p:spTgt spid="159758"/>
                                        </p:tgtEl>
                                      </p:cBhvr>
                                    </p:animEffect>
                                  </p:childTnLst>
                                </p:cTn>
                              </p:par>
                            </p:childTnLst>
                          </p:cTn>
                        </p:par>
                        <p:par>
                          <p:cTn id="20" fill="hold" nodeType="afterGroup">
                            <p:stCondLst>
                              <p:cond delay="2000"/>
                            </p:stCondLst>
                            <p:childTnLst>
                              <p:par>
                                <p:cTn id="21" presetID="18" presetClass="entr" presetSubtype="12" fill="hold" grpId="0" nodeType="afterEffect">
                                  <p:stCondLst>
                                    <p:cond delay="0"/>
                                  </p:stCondLst>
                                  <p:childTnLst>
                                    <p:set>
                                      <p:cBhvr>
                                        <p:cTn id="22" dur="1" fill="hold">
                                          <p:stCondLst>
                                            <p:cond delay="0"/>
                                          </p:stCondLst>
                                        </p:cTn>
                                        <p:tgtEl>
                                          <p:spTgt spid="159759"/>
                                        </p:tgtEl>
                                        <p:attrNameLst>
                                          <p:attrName>style.visibility</p:attrName>
                                        </p:attrNameLst>
                                      </p:cBhvr>
                                      <p:to>
                                        <p:strVal val="visible"/>
                                      </p:to>
                                    </p:set>
                                    <p:animEffect transition="in" filter="strips(downLeft)">
                                      <p:cBhvr>
                                        <p:cTn id="23" dur="500"/>
                                        <p:tgtEl>
                                          <p:spTgt spid="159759"/>
                                        </p:tgtEl>
                                      </p:cBhvr>
                                    </p:animEffect>
                                  </p:childTnLst>
                                </p:cTn>
                              </p:par>
                            </p:childTnLst>
                          </p:cTn>
                        </p:par>
                        <p:par>
                          <p:cTn id="24" fill="hold" nodeType="afterGroup">
                            <p:stCondLst>
                              <p:cond delay="2500"/>
                            </p:stCondLst>
                            <p:childTnLst>
                              <p:par>
                                <p:cTn id="25" presetID="18" presetClass="entr" presetSubtype="12" fill="hold" grpId="0" nodeType="afterEffect">
                                  <p:stCondLst>
                                    <p:cond delay="0"/>
                                  </p:stCondLst>
                                  <p:childTnLst>
                                    <p:set>
                                      <p:cBhvr>
                                        <p:cTn id="26" dur="1" fill="hold">
                                          <p:stCondLst>
                                            <p:cond delay="0"/>
                                          </p:stCondLst>
                                        </p:cTn>
                                        <p:tgtEl>
                                          <p:spTgt spid="159760"/>
                                        </p:tgtEl>
                                        <p:attrNameLst>
                                          <p:attrName>style.visibility</p:attrName>
                                        </p:attrNameLst>
                                      </p:cBhvr>
                                      <p:to>
                                        <p:strVal val="visible"/>
                                      </p:to>
                                    </p:set>
                                    <p:animEffect transition="in" filter="strips(downLeft)">
                                      <p:cBhvr>
                                        <p:cTn id="27" dur="500"/>
                                        <p:tgtEl>
                                          <p:spTgt spid="159760"/>
                                        </p:tgtEl>
                                      </p:cBhvr>
                                    </p:animEffect>
                                  </p:childTnLst>
                                </p:cTn>
                              </p:par>
                            </p:childTnLst>
                          </p:cTn>
                        </p:par>
                        <p:par>
                          <p:cTn id="28" fill="hold" nodeType="afterGroup">
                            <p:stCondLst>
                              <p:cond delay="3000"/>
                            </p:stCondLst>
                            <p:childTnLst>
                              <p:par>
                                <p:cTn id="29" presetID="18" presetClass="entr" presetSubtype="12" fill="hold" grpId="0" nodeType="afterEffect">
                                  <p:stCondLst>
                                    <p:cond delay="0"/>
                                  </p:stCondLst>
                                  <p:childTnLst>
                                    <p:set>
                                      <p:cBhvr>
                                        <p:cTn id="30" dur="1" fill="hold">
                                          <p:stCondLst>
                                            <p:cond delay="0"/>
                                          </p:stCondLst>
                                        </p:cTn>
                                        <p:tgtEl>
                                          <p:spTgt spid="159761"/>
                                        </p:tgtEl>
                                        <p:attrNameLst>
                                          <p:attrName>style.visibility</p:attrName>
                                        </p:attrNameLst>
                                      </p:cBhvr>
                                      <p:to>
                                        <p:strVal val="visible"/>
                                      </p:to>
                                    </p:set>
                                    <p:animEffect transition="in" filter="strips(downLeft)">
                                      <p:cBhvr>
                                        <p:cTn id="31" dur="500"/>
                                        <p:tgtEl>
                                          <p:spTgt spid="159761"/>
                                        </p:tgtEl>
                                      </p:cBhvr>
                                    </p:animEffect>
                                  </p:childTnLst>
                                </p:cTn>
                              </p:par>
                            </p:childTnLst>
                          </p:cTn>
                        </p:par>
                        <p:par>
                          <p:cTn id="32" fill="hold" nodeType="afterGroup">
                            <p:stCondLst>
                              <p:cond delay="3500"/>
                            </p:stCondLst>
                            <p:childTnLst>
                              <p:par>
                                <p:cTn id="33" presetID="18" presetClass="entr" presetSubtype="12" fill="hold" grpId="0" nodeType="afterEffect">
                                  <p:stCondLst>
                                    <p:cond delay="0"/>
                                  </p:stCondLst>
                                  <p:childTnLst>
                                    <p:set>
                                      <p:cBhvr>
                                        <p:cTn id="34" dur="1" fill="hold">
                                          <p:stCondLst>
                                            <p:cond delay="0"/>
                                          </p:stCondLst>
                                        </p:cTn>
                                        <p:tgtEl>
                                          <p:spTgt spid="159762"/>
                                        </p:tgtEl>
                                        <p:attrNameLst>
                                          <p:attrName>style.visibility</p:attrName>
                                        </p:attrNameLst>
                                      </p:cBhvr>
                                      <p:to>
                                        <p:strVal val="visible"/>
                                      </p:to>
                                    </p:set>
                                    <p:animEffect transition="in" filter="strips(downLeft)">
                                      <p:cBhvr>
                                        <p:cTn id="35" dur="500"/>
                                        <p:tgtEl>
                                          <p:spTgt spid="159762"/>
                                        </p:tgtEl>
                                      </p:cBhvr>
                                    </p:animEffect>
                                  </p:childTnLst>
                                </p:cTn>
                              </p:par>
                            </p:childTnLst>
                          </p:cTn>
                        </p:par>
                        <p:par>
                          <p:cTn id="36" fill="hold" nodeType="afterGroup">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67942"/>
                                        </p:tgtEl>
                                        <p:attrNameLst>
                                          <p:attrName>style.visibility</p:attrName>
                                        </p:attrNameLst>
                                      </p:cBhvr>
                                      <p:to>
                                        <p:strVal val="visible"/>
                                      </p:to>
                                    </p:set>
                                    <p:animEffect transition="in" filter="fade">
                                      <p:cBhvr>
                                        <p:cTn id="39" dur="500"/>
                                        <p:tgtEl>
                                          <p:spTgt spid="167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2" grpId="0" animBg="1"/>
      <p:bldP spid="159755" grpId="0"/>
      <p:bldP spid="159756" grpId="0"/>
      <p:bldP spid="159757" grpId="0"/>
      <p:bldP spid="159758" grpId="0"/>
      <p:bldP spid="159759" grpId="0"/>
      <p:bldP spid="159760" grpId="0"/>
      <p:bldP spid="159761" grpId="0"/>
      <p:bldP spid="15976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In the long run, inflation &amp; unemployment are unrelated:</a:t>
            </a:r>
          </a:p>
          <a:p>
            <a:pPr lvl="1"/>
            <a:r>
              <a:rPr lang="en-US" dirty="0"/>
              <a:t>The inflation rate depends mainly on growth in the money supply.</a:t>
            </a:r>
          </a:p>
          <a:p>
            <a:pPr lvl="1"/>
            <a:r>
              <a:rPr lang="en-US" dirty="0"/>
              <a:t>Unemployment (the “natural rate”) depends on the minimum wage, the market power of unions, efficiency wages, and the process of job search.</a:t>
            </a:r>
          </a:p>
          <a:p>
            <a:pPr marL="0" indent="0">
              <a:buNone/>
            </a:pPr>
            <a:r>
              <a:rPr lang="en-US" i="1" dirty="0" smtClean="0">
                <a:solidFill>
                  <a:srgbClr val="C00000"/>
                </a:solidFill>
                <a:latin typeface="Cambria" panose="02040503050406030204" pitchFamily="18" charset="0"/>
              </a:rPr>
              <a:t>In </a:t>
            </a:r>
            <a:r>
              <a:rPr lang="en-US" i="1" dirty="0">
                <a:solidFill>
                  <a:srgbClr val="C00000"/>
                </a:solidFill>
                <a:latin typeface="Cambria" panose="02040503050406030204" pitchFamily="18" charset="0"/>
              </a:rPr>
              <a:t>the short run, society faces a </a:t>
            </a:r>
            <a:r>
              <a:rPr lang="en-US" i="1" dirty="0" smtClean="0">
                <a:solidFill>
                  <a:srgbClr val="C00000"/>
                </a:solidFill>
                <a:latin typeface="Cambria" panose="02040503050406030204" pitchFamily="18" charset="0"/>
              </a:rPr>
              <a:t>trade-off between </a:t>
            </a:r>
            <a:r>
              <a:rPr lang="en-US" i="1" dirty="0">
                <a:solidFill>
                  <a:srgbClr val="C00000"/>
                </a:solidFill>
                <a:latin typeface="Cambria" panose="02040503050406030204" pitchFamily="18" charset="0"/>
              </a:rPr>
              <a:t>inflation and </a:t>
            </a:r>
            <a:r>
              <a:rPr lang="en-US" i="1" dirty="0" smtClean="0">
                <a:solidFill>
                  <a:srgbClr val="C00000"/>
                </a:solidFill>
                <a:latin typeface="Cambria" panose="02040503050406030204" pitchFamily="18" charset="0"/>
              </a:rPr>
              <a:t>unemployment.</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03532646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Greenspan Era</a:t>
            </a:r>
          </a:p>
        </p:txBody>
      </p:sp>
      <p:sp>
        <p:nvSpPr>
          <p:cNvPr id="3" name="Content Placeholder 2"/>
          <p:cNvSpPr>
            <a:spLocks noGrp="1"/>
          </p:cNvSpPr>
          <p:nvPr>
            <p:ph idx="1"/>
          </p:nvPr>
        </p:nvSpPr>
        <p:spPr>
          <a:xfrm>
            <a:off x="277813" y="1025525"/>
            <a:ext cx="8866187" cy="5422900"/>
          </a:xfrm>
        </p:spPr>
        <p:txBody>
          <a:bodyPr/>
          <a:lstStyle/>
          <a:p>
            <a:r>
              <a:rPr lang="en-US" sz="3200" dirty="0"/>
              <a:t>1986: </a:t>
            </a:r>
            <a:r>
              <a:rPr lang="en-US" sz="2800" dirty="0" smtClean="0">
                <a:solidFill>
                  <a:schemeClr val="tx1"/>
                </a:solidFill>
              </a:rPr>
              <a:t>Oil </a:t>
            </a:r>
            <a:r>
              <a:rPr lang="en-US" sz="2800" dirty="0">
                <a:solidFill>
                  <a:schemeClr val="tx1"/>
                </a:solidFill>
              </a:rPr>
              <a:t>prices fell 50%.</a:t>
            </a:r>
          </a:p>
          <a:p>
            <a:r>
              <a:rPr lang="en-US" sz="3200" dirty="0"/>
              <a:t>1989–90: </a:t>
            </a:r>
            <a:r>
              <a:rPr lang="en-US" sz="2800" dirty="0" smtClean="0">
                <a:solidFill>
                  <a:schemeClr val="tx1"/>
                </a:solidFill>
              </a:rPr>
              <a:t>Unemployment </a:t>
            </a:r>
            <a:r>
              <a:rPr lang="en-US" sz="2800" dirty="0">
                <a:solidFill>
                  <a:schemeClr val="tx1"/>
                </a:solidFill>
              </a:rPr>
              <a:t>fell, inflation rose.  </a:t>
            </a:r>
            <a:endParaRPr lang="en-US" sz="2800" dirty="0" smtClean="0">
              <a:solidFill>
                <a:schemeClr val="tx1"/>
              </a:solidFill>
            </a:endParaRPr>
          </a:p>
          <a:p>
            <a:pPr lvl="1"/>
            <a:r>
              <a:rPr lang="en-US" sz="2800" dirty="0" smtClean="0"/>
              <a:t>Fed </a:t>
            </a:r>
            <a:r>
              <a:rPr lang="en-US" sz="2800" dirty="0"/>
              <a:t>raised interest rates, caused </a:t>
            </a:r>
            <a:r>
              <a:rPr lang="en-US" sz="2800" dirty="0" smtClean="0"/>
              <a:t>a mild recession</a:t>
            </a:r>
            <a:endParaRPr lang="en-US" sz="2800" dirty="0"/>
          </a:p>
          <a:p>
            <a:r>
              <a:rPr lang="en-US" sz="3200" dirty="0"/>
              <a:t>1990s: </a:t>
            </a:r>
            <a:r>
              <a:rPr lang="en-US" sz="2800" dirty="0" smtClean="0">
                <a:solidFill>
                  <a:schemeClr val="tx1"/>
                </a:solidFill>
              </a:rPr>
              <a:t>Unemployment </a:t>
            </a:r>
            <a:r>
              <a:rPr lang="en-US" sz="2800" dirty="0">
                <a:solidFill>
                  <a:schemeClr val="tx1"/>
                </a:solidFill>
              </a:rPr>
              <a:t>and inflation fell.</a:t>
            </a:r>
          </a:p>
          <a:p>
            <a:r>
              <a:rPr lang="en-US" sz="3200" dirty="0"/>
              <a:t>2001:  </a:t>
            </a:r>
            <a:endParaRPr lang="en-US" sz="3200" dirty="0" smtClean="0"/>
          </a:p>
          <a:p>
            <a:pPr lvl="1"/>
            <a:r>
              <a:rPr lang="en-US" sz="2800" dirty="0" smtClean="0"/>
              <a:t>Negative </a:t>
            </a:r>
            <a:r>
              <a:rPr lang="en-US" sz="2800" dirty="0"/>
              <a:t>demand shocks created the first recession in a decade.  </a:t>
            </a:r>
            <a:endParaRPr lang="en-US" sz="2800" dirty="0" smtClean="0"/>
          </a:p>
          <a:p>
            <a:pPr lvl="1"/>
            <a:r>
              <a:rPr lang="en-US" sz="2800" dirty="0" smtClean="0"/>
              <a:t>Policymakers </a:t>
            </a:r>
            <a:r>
              <a:rPr lang="en-US" sz="2800" dirty="0"/>
              <a:t>responded </a:t>
            </a:r>
            <a:r>
              <a:rPr lang="en-US" sz="2800" dirty="0" smtClean="0"/>
              <a:t>with expansionary </a:t>
            </a:r>
            <a:r>
              <a:rPr lang="en-US" sz="2800" dirty="0"/>
              <a:t>monetary and fiscal policy.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30</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00847143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pPr eaLnBrk="1" hangingPunct="1"/>
            <a:r>
              <a:rPr lang="en-US" sz="2800" dirty="0" smtClean="0"/>
              <a:t>The Greenspan Era</a:t>
            </a:r>
          </a:p>
        </p:txBody>
      </p:sp>
      <p:sp>
        <p:nvSpPr>
          <p:cNvPr id="9" name="Slide Number Placeholder 8"/>
          <p:cNvSpPr>
            <a:spLocks noGrp="1"/>
          </p:cNvSpPr>
          <p:nvPr>
            <p:ph type="sldNum" sz="quarter" idx="13"/>
          </p:nvPr>
        </p:nvSpPr>
        <p:spPr/>
        <p:txBody>
          <a:bodyPr/>
          <a:lstStyle/>
          <a:p>
            <a:pPr>
              <a:defRPr/>
            </a:pPr>
            <a:fld id="{5A14F933-9AE8-41AC-9B15-6E06C1585B11}" type="slidenum">
              <a:rPr lang="en-US" smtClean="0"/>
              <a:pPr>
                <a:defRPr/>
              </a:pPr>
              <a:t>31</a:t>
            </a:fld>
            <a:endParaRPr lang="en-US"/>
          </a:p>
        </p:txBody>
      </p:sp>
      <p:sp>
        <p:nvSpPr>
          <p:cNvPr id="2" name="Footer Placeholder 1"/>
          <p:cNvSpPr>
            <a:spLocks noGrp="1"/>
          </p:cNvSpPr>
          <p:nvPr>
            <p:ph type="ftr" sz="quarter" idx="14"/>
          </p:nvPr>
        </p:nvSpPr>
        <p:spPr/>
        <p:txBody>
          <a:bodyPr/>
          <a:lstStyle/>
          <a:p>
            <a:pPr>
              <a:defRPr/>
            </a:pPr>
            <a:r>
              <a:rPr lang="en-US" smtClean="0"/>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p>
        </p:txBody>
      </p:sp>
      <p:sp>
        <p:nvSpPr>
          <p:cNvPr id="33797" name="Text Box 3"/>
          <p:cNvSpPr txBox="1">
            <a:spLocks noChangeArrowheads="1"/>
          </p:cNvSpPr>
          <p:nvPr/>
        </p:nvSpPr>
        <p:spPr bwMode="auto">
          <a:xfrm>
            <a:off x="328613" y="609600"/>
            <a:ext cx="17573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200"/>
              <a:t>Inflation rate </a:t>
            </a:r>
            <a:br>
              <a:rPr lang="en-US" sz="2200"/>
            </a:br>
            <a:r>
              <a:rPr lang="en-US" sz="2200"/>
              <a:t>(% per year)</a:t>
            </a:r>
          </a:p>
        </p:txBody>
      </p:sp>
      <p:sp>
        <p:nvSpPr>
          <p:cNvPr id="33798" name="Text Box 4"/>
          <p:cNvSpPr txBox="1">
            <a:spLocks noChangeArrowheads="1"/>
          </p:cNvSpPr>
          <p:nvPr/>
        </p:nvSpPr>
        <p:spPr bwMode="auto">
          <a:xfrm>
            <a:off x="6689725" y="5294312"/>
            <a:ext cx="21971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a:t>Unemployment rate (%)</a:t>
            </a:r>
          </a:p>
        </p:txBody>
      </p:sp>
      <p:pic>
        <p:nvPicPr>
          <p:cNvPr id="3379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4313" y="909637"/>
            <a:ext cx="6019800"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060" name="Text Box 4"/>
          <p:cNvSpPr txBox="1">
            <a:spLocks noChangeArrowheads="1"/>
          </p:cNvSpPr>
          <p:nvPr/>
        </p:nvSpPr>
        <p:spPr bwMode="auto">
          <a:xfrm>
            <a:off x="4186238" y="944562"/>
            <a:ext cx="4367212" cy="1692275"/>
          </a:xfrm>
          <a:prstGeom prst="rect">
            <a:avLst/>
          </a:prstGeom>
          <a:solidFill>
            <a:srgbClr val="FFCCCC"/>
          </a:solidFill>
          <a:ln w="9525">
            <a:noFill/>
            <a:miter lim="800000"/>
            <a:headEnd/>
            <a:tailEnd/>
          </a:ln>
          <a:effectLst>
            <a:outerShdw blurRad="50800" dist="38100" dir="2700000" algn="tl" rotWithShape="0">
              <a:prstClr val="black">
                <a:alpha val="40000"/>
              </a:prstClr>
            </a:outerShdw>
          </a:effectLst>
        </p:spPr>
        <p:txBody>
          <a:bodyPr>
            <a:spAutoFit/>
          </a:bodyPr>
          <a:lstStyle/>
          <a:p>
            <a:pPr algn="ctr">
              <a:lnSpc>
                <a:spcPct val="105000"/>
              </a:lnSpc>
              <a:spcBef>
                <a:spcPct val="50000"/>
              </a:spcBef>
              <a:defRPr/>
            </a:pPr>
            <a:r>
              <a:rPr lang="en-US" sz="2500" dirty="0">
                <a:latin typeface="Arial"/>
                <a:cs typeface="Arial"/>
              </a:rPr>
              <a:t>Inflation and unemployment were low during most of </a:t>
            </a:r>
            <a:br>
              <a:rPr lang="en-US" sz="2500" dirty="0">
                <a:latin typeface="Arial"/>
                <a:cs typeface="Arial"/>
              </a:rPr>
            </a:br>
            <a:r>
              <a:rPr lang="en-US" sz="2500" dirty="0">
                <a:latin typeface="Arial"/>
                <a:cs typeface="Arial"/>
              </a:rPr>
              <a:t>Alan Greenspan’s years </a:t>
            </a:r>
            <a:br>
              <a:rPr lang="en-US" sz="2500" dirty="0">
                <a:latin typeface="Arial"/>
                <a:cs typeface="Arial"/>
              </a:rPr>
            </a:br>
            <a:r>
              <a:rPr lang="en-US" sz="2500" dirty="0">
                <a:latin typeface="Arial"/>
                <a:cs typeface="Arial"/>
              </a:rPr>
              <a:t>as Fed Chairman.</a:t>
            </a:r>
          </a:p>
        </p:txBody>
      </p:sp>
      <p:grpSp>
        <p:nvGrpSpPr>
          <p:cNvPr id="33801" name="Group 20"/>
          <p:cNvGrpSpPr>
            <a:grpSpLocks/>
          </p:cNvGrpSpPr>
          <p:nvPr/>
        </p:nvGrpSpPr>
        <p:grpSpPr bwMode="auto">
          <a:xfrm>
            <a:off x="4889500" y="3919537"/>
            <a:ext cx="1147763" cy="341313"/>
            <a:chOff x="3080" y="2779"/>
            <a:chExt cx="723" cy="215"/>
          </a:xfrm>
        </p:grpSpPr>
        <p:sp>
          <p:nvSpPr>
            <p:cNvPr id="33823" name="Text Box 9"/>
            <p:cNvSpPr txBox="1">
              <a:spLocks noChangeArrowheads="1"/>
            </p:cNvSpPr>
            <p:nvPr/>
          </p:nvSpPr>
          <p:spPr bwMode="auto">
            <a:xfrm>
              <a:off x="3469" y="2779"/>
              <a:ext cx="3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t>1987</a:t>
              </a:r>
            </a:p>
          </p:txBody>
        </p:sp>
        <p:sp>
          <p:nvSpPr>
            <p:cNvPr id="33824" name="Line 11"/>
            <p:cNvSpPr>
              <a:spLocks noChangeShapeType="1"/>
            </p:cNvSpPr>
            <p:nvPr/>
          </p:nvSpPr>
          <p:spPr bwMode="auto">
            <a:xfrm flipV="1">
              <a:off x="3080" y="2893"/>
              <a:ext cx="388" cy="1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 name="Group 18"/>
          <p:cNvGrpSpPr>
            <a:grpSpLocks/>
          </p:cNvGrpSpPr>
          <p:nvPr/>
        </p:nvGrpSpPr>
        <p:grpSpPr bwMode="auto">
          <a:xfrm>
            <a:off x="4560888" y="3330575"/>
            <a:ext cx="423862" cy="461962"/>
            <a:chOff x="2873" y="2415"/>
            <a:chExt cx="267" cy="291"/>
          </a:xfrm>
        </p:grpSpPr>
        <p:sp>
          <p:nvSpPr>
            <p:cNvPr id="33821" name="Text Box 10"/>
            <p:cNvSpPr txBox="1">
              <a:spLocks noChangeArrowheads="1"/>
            </p:cNvSpPr>
            <p:nvPr/>
          </p:nvSpPr>
          <p:spPr bwMode="auto">
            <a:xfrm>
              <a:off x="2946" y="2415"/>
              <a:ext cx="19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t>90</a:t>
              </a:r>
            </a:p>
          </p:txBody>
        </p:sp>
        <p:sp>
          <p:nvSpPr>
            <p:cNvPr id="33822" name="Line 12"/>
            <p:cNvSpPr>
              <a:spLocks noChangeShapeType="1"/>
            </p:cNvSpPr>
            <p:nvPr/>
          </p:nvSpPr>
          <p:spPr bwMode="auto">
            <a:xfrm flipV="1">
              <a:off x="2873" y="2579"/>
              <a:ext cx="87" cy="1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63853" name="Text Box 13"/>
          <p:cNvSpPr txBox="1">
            <a:spLocks noChangeArrowheads="1"/>
          </p:cNvSpPr>
          <p:nvPr/>
        </p:nvSpPr>
        <p:spPr bwMode="auto">
          <a:xfrm>
            <a:off x="5413375" y="4364037"/>
            <a:ext cx="3079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t>92</a:t>
            </a:r>
          </a:p>
        </p:txBody>
      </p:sp>
      <p:sp>
        <p:nvSpPr>
          <p:cNvPr id="163857" name="Text Box 17"/>
          <p:cNvSpPr txBox="1">
            <a:spLocks noChangeArrowheads="1"/>
          </p:cNvSpPr>
          <p:nvPr/>
        </p:nvSpPr>
        <p:spPr bwMode="auto">
          <a:xfrm>
            <a:off x="3213100" y="4297362"/>
            <a:ext cx="5635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t>2000</a:t>
            </a:r>
          </a:p>
        </p:txBody>
      </p:sp>
      <p:grpSp>
        <p:nvGrpSpPr>
          <p:cNvPr id="4" name="Group 32"/>
          <p:cNvGrpSpPr>
            <a:grpSpLocks/>
          </p:cNvGrpSpPr>
          <p:nvPr/>
        </p:nvGrpSpPr>
        <p:grpSpPr bwMode="auto">
          <a:xfrm>
            <a:off x="4784725" y="4578350"/>
            <a:ext cx="517525" cy="446087"/>
            <a:chOff x="3014" y="3201"/>
            <a:chExt cx="326" cy="281"/>
          </a:xfrm>
        </p:grpSpPr>
        <p:sp>
          <p:nvSpPr>
            <p:cNvPr id="33819" name="Text Box 14"/>
            <p:cNvSpPr txBox="1">
              <a:spLocks noChangeArrowheads="1"/>
            </p:cNvSpPr>
            <p:nvPr/>
          </p:nvSpPr>
          <p:spPr bwMode="auto">
            <a:xfrm>
              <a:off x="3146" y="3309"/>
              <a:ext cx="19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t>94</a:t>
              </a:r>
            </a:p>
          </p:txBody>
        </p:sp>
        <p:sp>
          <p:nvSpPr>
            <p:cNvPr id="33820" name="Line 19"/>
            <p:cNvSpPr>
              <a:spLocks noChangeShapeType="1"/>
            </p:cNvSpPr>
            <p:nvPr/>
          </p:nvSpPr>
          <p:spPr bwMode="auto">
            <a:xfrm>
              <a:off x="3014" y="3201"/>
              <a:ext cx="134" cy="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 name="Group 22"/>
          <p:cNvGrpSpPr>
            <a:grpSpLocks/>
          </p:cNvGrpSpPr>
          <p:nvPr/>
        </p:nvGrpSpPr>
        <p:grpSpPr bwMode="auto">
          <a:xfrm>
            <a:off x="4303713" y="4654550"/>
            <a:ext cx="307975" cy="436562"/>
            <a:chOff x="2711" y="3242"/>
            <a:chExt cx="194" cy="275"/>
          </a:xfrm>
        </p:grpSpPr>
        <p:sp>
          <p:nvSpPr>
            <p:cNvPr id="33817" name="Text Box 15"/>
            <p:cNvSpPr txBox="1">
              <a:spLocks noChangeArrowheads="1"/>
            </p:cNvSpPr>
            <p:nvPr/>
          </p:nvSpPr>
          <p:spPr bwMode="auto">
            <a:xfrm>
              <a:off x="2711" y="3344"/>
              <a:ext cx="19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t>96</a:t>
              </a:r>
            </a:p>
          </p:txBody>
        </p:sp>
        <p:sp>
          <p:nvSpPr>
            <p:cNvPr id="33818" name="Line 21"/>
            <p:cNvSpPr>
              <a:spLocks noChangeShapeType="1"/>
            </p:cNvSpPr>
            <p:nvPr/>
          </p:nvSpPr>
          <p:spPr bwMode="auto">
            <a:xfrm>
              <a:off x="2800" y="3242"/>
              <a:ext cx="0" cy="1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 name="Group 24"/>
          <p:cNvGrpSpPr>
            <a:grpSpLocks/>
          </p:cNvGrpSpPr>
          <p:nvPr/>
        </p:nvGrpSpPr>
        <p:grpSpPr bwMode="auto">
          <a:xfrm>
            <a:off x="3298825" y="4841875"/>
            <a:ext cx="657225" cy="274637"/>
            <a:chOff x="2078" y="3367"/>
            <a:chExt cx="414" cy="173"/>
          </a:xfrm>
        </p:grpSpPr>
        <p:sp>
          <p:nvSpPr>
            <p:cNvPr id="33815" name="Text Box 16"/>
            <p:cNvSpPr txBox="1">
              <a:spLocks noChangeArrowheads="1"/>
            </p:cNvSpPr>
            <p:nvPr/>
          </p:nvSpPr>
          <p:spPr bwMode="auto">
            <a:xfrm>
              <a:off x="2078" y="3367"/>
              <a:ext cx="19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t>98</a:t>
              </a:r>
            </a:p>
          </p:txBody>
        </p:sp>
        <p:sp>
          <p:nvSpPr>
            <p:cNvPr id="33816" name="Line 23"/>
            <p:cNvSpPr>
              <a:spLocks noChangeShapeType="1"/>
            </p:cNvSpPr>
            <p:nvPr/>
          </p:nvSpPr>
          <p:spPr bwMode="auto">
            <a:xfrm flipH="1">
              <a:off x="2271" y="3395"/>
              <a:ext cx="221" cy="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63866" name="Text Box 26"/>
          <p:cNvSpPr txBox="1">
            <a:spLocks noChangeArrowheads="1"/>
          </p:cNvSpPr>
          <p:nvPr/>
        </p:nvSpPr>
        <p:spPr bwMode="auto">
          <a:xfrm>
            <a:off x="3733800" y="3987800"/>
            <a:ext cx="3079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t>06</a:t>
            </a:r>
          </a:p>
        </p:txBody>
      </p:sp>
      <p:grpSp>
        <p:nvGrpSpPr>
          <p:cNvPr id="7" name="Group 29"/>
          <p:cNvGrpSpPr>
            <a:grpSpLocks/>
          </p:cNvGrpSpPr>
          <p:nvPr/>
        </p:nvGrpSpPr>
        <p:grpSpPr bwMode="auto">
          <a:xfrm>
            <a:off x="4657725" y="4706937"/>
            <a:ext cx="315913" cy="439738"/>
            <a:chOff x="2934" y="3282"/>
            <a:chExt cx="199" cy="277"/>
          </a:xfrm>
        </p:grpSpPr>
        <p:sp>
          <p:nvSpPr>
            <p:cNvPr id="33813" name="Text Box 25"/>
            <p:cNvSpPr txBox="1">
              <a:spLocks noChangeArrowheads="1"/>
            </p:cNvSpPr>
            <p:nvPr/>
          </p:nvSpPr>
          <p:spPr bwMode="auto">
            <a:xfrm>
              <a:off x="2939" y="3386"/>
              <a:ext cx="19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t>02</a:t>
              </a:r>
            </a:p>
          </p:txBody>
        </p:sp>
        <p:sp>
          <p:nvSpPr>
            <p:cNvPr id="33814" name="Line 28"/>
            <p:cNvSpPr>
              <a:spLocks noChangeShapeType="1"/>
            </p:cNvSpPr>
            <p:nvPr/>
          </p:nvSpPr>
          <p:spPr bwMode="auto">
            <a:xfrm>
              <a:off x="2934" y="3282"/>
              <a:ext cx="54" cy="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 name="Group 31"/>
          <p:cNvGrpSpPr>
            <a:grpSpLocks/>
          </p:cNvGrpSpPr>
          <p:nvPr/>
        </p:nvGrpSpPr>
        <p:grpSpPr bwMode="auto">
          <a:xfrm>
            <a:off x="3900488" y="3590925"/>
            <a:ext cx="365125" cy="436562"/>
            <a:chOff x="2450" y="2572"/>
            <a:chExt cx="230" cy="275"/>
          </a:xfrm>
        </p:grpSpPr>
        <p:sp>
          <p:nvSpPr>
            <p:cNvPr id="33811" name="Text Box 27"/>
            <p:cNvSpPr txBox="1">
              <a:spLocks noChangeArrowheads="1"/>
            </p:cNvSpPr>
            <p:nvPr/>
          </p:nvSpPr>
          <p:spPr bwMode="auto">
            <a:xfrm>
              <a:off x="2450" y="2572"/>
              <a:ext cx="19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t>05</a:t>
              </a:r>
            </a:p>
          </p:txBody>
        </p:sp>
        <p:sp>
          <p:nvSpPr>
            <p:cNvPr id="33812" name="Line 30"/>
            <p:cNvSpPr>
              <a:spLocks noChangeShapeType="1"/>
            </p:cNvSpPr>
            <p:nvPr/>
          </p:nvSpPr>
          <p:spPr bwMode="auto">
            <a:xfrm flipH="1" flipV="1">
              <a:off x="2606" y="2733"/>
              <a:ext cx="74" cy="11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8688197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par>
                          <p:cTn id="8" fill="hold" nodeType="afterGroup">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163853"/>
                                        </p:tgtEl>
                                        <p:attrNameLst>
                                          <p:attrName>style.visibility</p:attrName>
                                        </p:attrNameLst>
                                      </p:cBhvr>
                                      <p:to>
                                        <p:strVal val="visible"/>
                                      </p:to>
                                    </p:set>
                                    <p:animEffect transition="in" filter="strips(downLeft)">
                                      <p:cBhvr>
                                        <p:cTn id="11" dur="500"/>
                                        <p:tgtEl>
                                          <p:spTgt spid="163853"/>
                                        </p:tgtEl>
                                      </p:cBhvr>
                                    </p:animEffect>
                                  </p:childTnLst>
                                </p:cTn>
                              </p:par>
                            </p:childTnLst>
                          </p:cTn>
                        </p:par>
                        <p:par>
                          <p:cTn id="12" fill="hold" nodeType="afterGroup">
                            <p:stCondLst>
                              <p:cond delay="1000"/>
                            </p:stCondLst>
                            <p:childTnLst>
                              <p:par>
                                <p:cTn id="13" presetID="18" presetClass="entr" presetSubtype="12"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strips(downLeft)">
                                      <p:cBhvr>
                                        <p:cTn id="15" dur="500"/>
                                        <p:tgtEl>
                                          <p:spTgt spid="4"/>
                                        </p:tgtEl>
                                      </p:cBhvr>
                                    </p:animEffect>
                                  </p:childTnLst>
                                </p:cTn>
                              </p:par>
                            </p:childTnLst>
                          </p:cTn>
                        </p:par>
                        <p:par>
                          <p:cTn id="16" fill="hold" nodeType="afterGroup">
                            <p:stCondLst>
                              <p:cond delay="1500"/>
                            </p:stCondLst>
                            <p:childTnLst>
                              <p:par>
                                <p:cTn id="17" presetID="18" presetClass="entr" presetSubtype="12"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strips(downLeft)">
                                      <p:cBhvr>
                                        <p:cTn id="19" dur="500"/>
                                        <p:tgtEl>
                                          <p:spTgt spid="5"/>
                                        </p:tgtEl>
                                      </p:cBhvr>
                                    </p:animEffect>
                                  </p:childTnLst>
                                </p:cTn>
                              </p:par>
                            </p:childTnLst>
                          </p:cTn>
                        </p:par>
                        <p:par>
                          <p:cTn id="20" fill="hold" nodeType="afterGroup">
                            <p:stCondLst>
                              <p:cond delay="2000"/>
                            </p:stCondLst>
                            <p:childTnLst>
                              <p:par>
                                <p:cTn id="21" presetID="18" presetClass="entr" presetSubtype="12"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strips(downLeft)">
                                      <p:cBhvr>
                                        <p:cTn id="23" dur="500"/>
                                        <p:tgtEl>
                                          <p:spTgt spid="6"/>
                                        </p:tgtEl>
                                      </p:cBhvr>
                                    </p:animEffect>
                                  </p:childTnLst>
                                </p:cTn>
                              </p:par>
                            </p:childTnLst>
                          </p:cTn>
                        </p:par>
                        <p:par>
                          <p:cTn id="24" fill="hold" nodeType="afterGroup">
                            <p:stCondLst>
                              <p:cond delay="2500"/>
                            </p:stCondLst>
                            <p:childTnLst>
                              <p:par>
                                <p:cTn id="25" presetID="18" presetClass="entr" presetSubtype="12" fill="hold" grpId="0" nodeType="afterEffect">
                                  <p:stCondLst>
                                    <p:cond delay="0"/>
                                  </p:stCondLst>
                                  <p:childTnLst>
                                    <p:set>
                                      <p:cBhvr>
                                        <p:cTn id="26" dur="1" fill="hold">
                                          <p:stCondLst>
                                            <p:cond delay="0"/>
                                          </p:stCondLst>
                                        </p:cTn>
                                        <p:tgtEl>
                                          <p:spTgt spid="163857"/>
                                        </p:tgtEl>
                                        <p:attrNameLst>
                                          <p:attrName>style.visibility</p:attrName>
                                        </p:attrNameLst>
                                      </p:cBhvr>
                                      <p:to>
                                        <p:strVal val="visible"/>
                                      </p:to>
                                    </p:set>
                                    <p:animEffect transition="in" filter="strips(downLeft)">
                                      <p:cBhvr>
                                        <p:cTn id="27" dur="500"/>
                                        <p:tgtEl>
                                          <p:spTgt spid="163857"/>
                                        </p:tgtEl>
                                      </p:cBhvr>
                                    </p:animEffect>
                                  </p:childTnLst>
                                </p:cTn>
                              </p:par>
                            </p:childTnLst>
                          </p:cTn>
                        </p:par>
                        <p:par>
                          <p:cTn id="28" fill="hold" nodeType="afterGroup">
                            <p:stCondLst>
                              <p:cond delay="3000"/>
                            </p:stCondLst>
                            <p:childTnLst>
                              <p:par>
                                <p:cTn id="29" presetID="18" presetClass="entr" presetSubtype="12"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strips(downLeft)">
                                      <p:cBhvr>
                                        <p:cTn id="31" dur="500"/>
                                        <p:tgtEl>
                                          <p:spTgt spid="7"/>
                                        </p:tgtEl>
                                      </p:cBhvr>
                                    </p:animEffect>
                                  </p:childTnLst>
                                </p:cTn>
                              </p:par>
                            </p:childTnLst>
                          </p:cTn>
                        </p:par>
                        <p:par>
                          <p:cTn id="32" fill="hold" nodeType="afterGroup">
                            <p:stCondLst>
                              <p:cond delay="3500"/>
                            </p:stCondLst>
                            <p:childTnLst>
                              <p:par>
                                <p:cTn id="33" presetID="18" presetClass="entr" presetSubtype="12"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strips(downLeft)">
                                      <p:cBhvr>
                                        <p:cTn id="35" dur="500"/>
                                        <p:tgtEl>
                                          <p:spTgt spid="8"/>
                                        </p:tgtEl>
                                      </p:cBhvr>
                                    </p:animEffect>
                                  </p:childTnLst>
                                </p:cTn>
                              </p:par>
                            </p:childTnLst>
                          </p:cTn>
                        </p:par>
                        <p:par>
                          <p:cTn id="36" fill="hold" nodeType="afterGroup">
                            <p:stCondLst>
                              <p:cond delay="4000"/>
                            </p:stCondLst>
                            <p:childTnLst>
                              <p:par>
                                <p:cTn id="37" presetID="18" presetClass="entr" presetSubtype="12" fill="hold" grpId="0" nodeType="afterEffect">
                                  <p:stCondLst>
                                    <p:cond delay="0"/>
                                  </p:stCondLst>
                                  <p:childTnLst>
                                    <p:set>
                                      <p:cBhvr>
                                        <p:cTn id="38" dur="1" fill="hold">
                                          <p:stCondLst>
                                            <p:cond delay="0"/>
                                          </p:stCondLst>
                                        </p:cTn>
                                        <p:tgtEl>
                                          <p:spTgt spid="163866"/>
                                        </p:tgtEl>
                                        <p:attrNameLst>
                                          <p:attrName>style.visibility</p:attrName>
                                        </p:attrNameLst>
                                      </p:cBhvr>
                                      <p:to>
                                        <p:strVal val="visible"/>
                                      </p:to>
                                    </p:set>
                                    <p:animEffect transition="in" filter="strips(downLeft)">
                                      <p:cBhvr>
                                        <p:cTn id="39" dur="500"/>
                                        <p:tgtEl>
                                          <p:spTgt spid="163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53" grpId="0"/>
      <p:bldP spid="163857" grpId="0"/>
      <p:bldP spid="16386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The Great Moderation </a:t>
            </a:r>
            <a:endParaRPr lang="zh-TW" altLang="en-US" dirty="0"/>
          </a:p>
        </p:txBody>
      </p:sp>
      <p:sp>
        <p:nvSpPr>
          <p:cNvPr id="3" name="內容版面配置區 2"/>
          <p:cNvSpPr>
            <a:spLocks noGrp="1"/>
          </p:cNvSpPr>
          <p:nvPr>
            <p:ph idx="1"/>
          </p:nvPr>
        </p:nvSpPr>
        <p:spPr>
          <a:xfrm>
            <a:off x="254817" y="1435100"/>
            <a:ext cx="8588375" cy="5422900"/>
          </a:xfrm>
        </p:spPr>
        <p:txBody>
          <a:bodyPr/>
          <a:lstStyle/>
          <a:p>
            <a:r>
              <a:rPr lang="en-US" altLang="zh-TW" dirty="0" smtClean="0"/>
              <a:t>United </a:t>
            </a:r>
            <a:r>
              <a:rPr lang="en-US" altLang="zh-TW" dirty="0"/>
              <a:t>States from the mid-1980s to the financial crisis in 2007.</a:t>
            </a:r>
          </a:p>
          <a:p>
            <a:r>
              <a:rPr lang="en-US" altLang="zh-TW" dirty="0" smtClean="0"/>
              <a:t>Bernanke: three </a:t>
            </a:r>
            <a:r>
              <a:rPr lang="en-US" altLang="zh-TW" dirty="0"/>
              <a:t>potential causes </a:t>
            </a:r>
            <a:endParaRPr lang="en-US" altLang="zh-TW" dirty="0" smtClean="0"/>
          </a:p>
          <a:p>
            <a:pPr marL="0" indent="0">
              <a:buNone/>
            </a:pPr>
            <a:r>
              <a:rPr lang="en-US" altLang="zh-TW" dirty="0" smtClean="0">
                <a:latin typeface="+mn-ea"/>
                <a:hlinkClick r:id="rId2"/>
              </a:rPr>
              <a:t>1 structural change</a:t>
            </a:r>
            <a:r>
              <a:rPr lang="en-US" altLang="zh-TW" dirty="0">
                <a:latin typeface="+mn-ea"/>
              </a:rPr>
              <a:t> </a:t>
            </a:r>
            <a:r>
              <a:rPr lang="en-US" altLang="zh-TW" dirty="0"/>
              <a:t>in the economy, </a:t>
            </a:r>
            <a:endParaRPr lang="en-US" altLang="zh-TW" dirty="0" smtClean="0"/>
          </a:p>
          <a:p>
            <a:pPr marL="0" indent="0">
              <a:buNone/>
            </a:pPr>
            <a:r>
              <a:rPr lang="en-US" altLang="zh-TW" dirty="0" smtClean="0"/>
              <a:t>2. improved </a:t>
            </a:r>
            <a:r>
              <a:rPr lang="en-US" altLang="zh-TW" dirty="0"/>
              <a:t>economic policies, and </a:t>
            </a:r>
            <a:endParaRPr lang="en-US" altLang="zh-TW" dirty="0" smtClean="0"/>
          </a:p>
          <a:p>
            <a:pPr marL="0" indent="0">
              <a:buNone/>
            </a:pPr>
            <a:r>
              <a:rPr lang="en-US" altLang="zh-TW" dirty="0" smtClean="0"/>
              <a:t>3. good </a:t>
            </a:r>
            <a:r>
              <a:rPr lang="en-US" altLang="zh-TW" dirty="0"/>
              <a:t>luck.</a:t>
            </a:r>
          </a:p>
          <a:p>
            <a:pPr marL="0" indent="0">
              <a:buNone/>
            </a:pPr>
            <a:endParaRPr lang="en-US" altLang="zh-TW" dirty="0"/>
          </a:p>
          <a:p>
            <a:pPr marL="0" indent="0">
              <a:buNone/>
            </a:pPr>
            <a:endParaRPr lang="zh-TW" altLang="en-US" dirty="0"/>
          </a:p>
        </p:txBody>
      </p:sp>
      <p:sp>
        <p:nvSpPr>
          <p:cNvPr id="4" name="投影片編號版面配置區 3"/>
          <p:cNvSpPr>
            <a:spLocks noGrp="1"/>
          </p:cNvSpPr>
          <p:nvPr>
            <p:ph type="sldNum" sz="quarter" idx="10"/>
          </p:nvPr>
        </p:nvSpPr>
        <p:spPr/>
        <p:txBody>
          <a:bodyPr/>
          <a:lstStyle/>
          <a:p>
            <a:pPr>
              <a:defRPr/>
            </a:pPr>
            <a:fld id="{073C29DC-2178-4274-9150-45F8EBD31C2D}" type="slidenum">
              <a:rPr lang="en-US" smtClean="0"/>
              <a:pPr>
                <a:defRPr/>
              </a:pPr>
              <a:t>32</a:t>
            </a:fld>
            <a:endParaRPr lang="en-US"/>
          </a:p>
        </p:txBody>
      </p:sp>
      <p:sp>
        <p:nvSpPr>
          <p:cNvPr id="5" name="頁尾版面配置區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074932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073C29DC-2178-4274-9150-45F8EBD31C2D}" type="slidenum">
              <a:rPr lang="en-US" smtClean="0"/>
              <a:pPr>
                <a:defRPr/>
              </a:pPr>
              <a:t>33</a:t>
            </a:fld>
            <a:endParaRPr lang="en-US"/>
          </a:p>
        </p:txBody>
      </p:sp>
      <p:sp>
        <p:nvSpPr>
          <p:cNvPr id="5" name="頁尾版面配置區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1026" name="Picture 2" descr="Chart 1: Economic growth as measured by change in gross domestic product, 1960 to 2013. Units are annualized percentage change from the previous quarter. Tick marks separate the fourth and first quarters. The grey bar represents the period of the Great Moderation, 1984-2007 Q2, in which gross domestic product grew much more steadily relative to the previous period.&#10;Source: Federal Reserve Public Data; http://research.stlouisfed.org/fred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025525"/>
            <a:ext cx="7772400" cy="499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19386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073C29DC-2178-4274-9150-45F8EBD31C2D}" type="slidenum">
              <a:rPr lang="en-US" smtClean="0"/>
              <a:pPr>
                <a:defRPr/>
              </a:pPr>
              <a:t>34</a:t>
            </a:fld>
            <a:endParaRPr lang="en-US"/>
          </a:p>
        </p:txBody>
      </p:sp>
      <p:sp>
        <p:nvSpPr>
          <p:cNvPr id="5" name="頁尾版面配置區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2050" name="Picture 2" descr="Chart 2: Economic growth as measured by change in personal consumption expenditure, 1960-2013. Units are annualized percentage change from the previous quarter. Tick marks separate the fourth and first quarters. Grey bar represents the period of the Great Moderation.&#10;Source: Federal Reserve Public Data; http://research.stlouisfed.org/fred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025525"/>
            <a:ext cx="7467600" cy="542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22574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The Phillips Curve During the </a:t>
            </a:r>
            <a:br>
              <a:rPr lang="en-US" sz="3600" dirty="0"/>
            </a:br>
            <a:r>
              <a:rPr lang="en-US" sz="3600" dirty="0"/>
              <a:t>Financial Crisis</a:t>
            </a:r>
          </a:p>
        </p:txBody>
      </p:sp>
      <p:sp>
        <p:nvSpPr>
          <p:cNvPr id="3" name="Content Placeholder 2"/>
          <p:cNvSpPr>
            <a:spLocks noGrp="1"/>
          </p:cNvSpPr>
          <p:nvPr>
            <p:ph idx="1"/>
          </p:nvPr>
        </p:nvSpPr>
        <p:spPr>
          <a:xfrm>
            <a:off x="277813" y="1025525"/>
            <a:ext cx="8561387" cy="5422900"/>
          </a:xfrm>
        </p:spPr>
        <p:txBody>
          <a:bodyPr/>
          <a:lstStyle/>
          <a:p>
            <a:r>
              <a:rPr lang="en-US" dirty="0"/>
              <a:t>The early 2000s </a:t>
            </a:r>
            <a:endParaRPr lang="en-US" dirty="0" smtClean="0"/>
          </a:p>
          <a:p>
            <a:pPr lvl="1"/>
            <a:r>
              <a:rPr lang="en-US" sz="3000" dirty="0" smtClean="0"/>
              <a:t>Housing </a:t>
            </a:r>
            <a:r>
              <a:rPr lang="en-US" sz="3000" dirty="0"/>
              <a:t>market </a:t>
            </a:r>
            <a:r>
              <a:rPr lang="en-US" sz="3000" dirty="0" smtClean="0"/>
              <a:t>boom </a:t>
            </a:r>
            <a:r>
              <a:rPr lang="en-US" sz="3000" dirty="0"/>
              <a:t>turned to bust in 2006</a:t>
            </a:r>
          </a:p>
          <a:p>
            <a:pPr lvl="1"/>
            <a:r>
              <a:rPr lang="en-US" sz="3000" dirty="0"/>
              <a:t>Household wealth fell, </a:t>
            </a:r>
            <a:endParaRPr lang="en-US" sz="3000" dirty="0" smtClean="0"/>
          </a:p>
          <a:p>
            <a:pPr lvl="1"/>
            <a:r>
              <a:rPr lang="en-US" sz="3000" dirty="0" smtClean="0"/>
              <a:t>Millions </a:t>
            </a:r>
            <a:r>
              <a:rPr lang="en-US" sz="3000" dirty="0"/>
              <a:t>of mortgage </a:t>
            </a:r>
            <a:r>
              <a:rPr lang="en-US" sz="3000" dirty="0" smtClean="0"/>
              <a:t>defaults and foreclosures</a:t>
            </a:r>
          </a:p>
          <a:p>
            <a:pPr lvl="1"/>
            <a:r>
              <a:rPr lang="en-US" sz="3000" dirty="0" smtClean="0"/>
              <a:t>Heavy losses at </a:t>
            </a:r>
            <a:r>
              <a:rPr lang="en-US" sz="3000" dirty="0"/>
              <a:t>financial institutions</a:t>
            </a:r>
          </a:p>
          <a:p>
            <a:r>
              <a:rPr lang="en-US" dirty="0"/>
              <a:t>Result:  </a:t>
            </a:r>
            <a:endParaRPr lang="en-US" dirty="0" smtClean="0"/>
          </a:p>
          <a:p>
            <a:pPr lvl="1"/>
            <a:r>
              <a:rPr lang="en-US" dirty="0" smtClean="0"/>
              <a:t>Sharp </a:t>
            </a:r>
            <a:r>
              <a:rPr lang="en-US" dirty="0"/>
              <a:t>drop in aggregate demand, </a:t>
            </a:r>
            <a:r>
              <a:rPr lang="en-US" dirty="0" smtClean="0"/>
              <a:t>steep </a:t>
            </a:r>
            <a:r>
              <a:rPr lang="en-US" dirty="0"/>
              <a:t>rise in </a:t>
            </a:r>
            <a:r>
              <a:rPr lang="en-US" dirty="0" smtClean="0"/>
              <a:t>unemployment</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799637489"/>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ea typeface="Tahoma" pitchFamily="34" charset="0"/>
              </a:rPr>
              <a:t>Phillips Curve During and after the Financial Crisis</a:t>
            </a:r>
            <a:endParaRPr lang="en-US" sz="28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36</a:t>
            </a:fld>
            <a:endParaRPr lang="en-US" dirty="0"/>
          </a:p>
        </p:txBody>
      </p:sp>
      <p:sp>
        <p:nvSpPr>
          <p:cNvPr id="5" name="Footer Placeholder 4"/>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aphicFrame>
        <p:nvGraphicFramePr>
          <p:cNvPr id="6" name="Chart 5"/>
          <p:cNvGraphicFramePr>
            <a:graphicFrameLocks/>
          </p:cNvGraphicFramePr>
          <p:nvPr>
            <p:extLst>
              <p:ext uri="{D42A27DB-BD31-4B8C-83A1-F6EECF244321}">
                <p14:modId xmlns:p14="http://schemas.microsoft.com/office/powerpoint/2010/main" val="1095191554"/>
              </p:ext>
            </p:extLst>
          </p:nvPr>
        </p:nvGraphicFramePr>
        <p:xfrm>
          <a:off x="533400" y="685800"/>
          <a:ext cx="75438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3"/>
          <p:cNvSpPr txBox="1">
            <a:spLocks noChangeArrowheads="1"/>
          </p:cNvSpPr>
          <p:nvPr/>
        </p:nvSpPr>
        <p:spPr bwMode="auto">
          <a:xfrm>
            <a:off x="162580" y="1417638"/>
            <a:ext cx="523220" cy="353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270"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200" dirty="0"/>
              <a:t>Inflation </a:t>
            </a:r>
            <a:r>
              <a:rPr lang="en-US" sz="2200" dirty="0" smtClean="0"/>
              <a:t>rate (% </a:t>
            </a:r>
            <a:r>
              <a:rPr lang="en-US" sz="2200" dirty="0"/>
              <a:t>per year)</a:t>
            </a:r>
          </a:p>
        </p:txBody>
      </p:sp>
      <p:sp>
        <p:nvSpPr>
          <p:cNvPr id="8" name="Text Box 4"/>
          <p:cNvSpPr txBox="1">
            <a:spLocks noChangeArrowheads="1"/>
          </p:cNvSpPr>
          <p:nvPr/>
        </p:nvSpPr>
        <p:spPr bwMode="auto">
          <a:xfrm>
            <a:off x="4724400" y="5893713"/>
            <a:ext cx="416242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dirty="0" smtClean="0"/>
              <a:t>Unemployment rate </a:t>
            </a:r>
            <a:r>
              <a:rPr lang="en-US" sz="2200" dirty="0"/>
              <a:t>(%)</a:t>
            </a:r>
          </a:p>
        </p:txBody>
      </p:sp>
      <p:sp>
        <p:nvSpPr>
          <p:cNvPr id="9" name="Text Box 4"/>
          <p:cNvSpPr txBox="1">
            <a:spLocks noChangeArrowheads="1"/>
          </p:cNvSpPr>
          <p:nvPr/>
        </p:nvSpPr>
        <p:spPr bwMode="auto">
          <a:xfrm>
            <a:off x="1295400" y="609600"/>
            <a:ext cx="5774756" cy="1616596"/>
          </a:xfrm>
          <a:prstGeom prst="rect">
            <a:avLst/>
          </a:prstGeom>
          <a:solidFill>
            <a:srgbClr val="FFCCCC"/>
          </a:solidFill>
          <a:ln w="9525">
            <a:noFill/>
            <a:miter lim="800000"/>
            <a:headEnd/>
            <a:tailEnd/>
          </a:ln>
          <a:effectLst>
            <a:outerShdw blurRad="50800" dist="38100" dir="2700000" algn="tl" rotWithShape="0">
              <a:prstClr val="black">
                <a:alpha val="40000"/>
              </a:prstClr>
            </a:outerShdw>
          </a:effectLst>
        </p:spPr>
        <p:txBody>
          <a:bodyPr wrap="square">
            <a:spAutoFit/>
          </a:bodyPr>
          <a:lstStyle/>
          <a:p>
            <a:pPr>
              <a:lnSpc>
                <a:spcPct val="105000"/>
              </a:lnSpc>
              <a:spcBef>
                <a:spcPct val="50000"/>
              </a:spcBef>
              <a:defRPr/>
            </a:pPr>
            <a:r>
              <a:rPr lang="en-US" sz="2400" dirty="0" smtClean="0">
                <a:latin typeface="Arial"/>
                <a:cs typeface="Arial"/>
              </a:rPr>
              <a:t>2006-2009:</a:t>
            </a:r>
            <a:br>
              <a:rPr lang="en-US" sz="2400" dirty="0" smtClean="0">
                <a:latin typeface="Arial"/>
                <a:cs typeface="Arial"/>
              </a:rPr>
            </a:br>
            <a:r>
              <a:rPr lang="en-US" sz="2400" dirty="0" smtClean="0">
                <a:latin typeface="Arial"/>
                <a:cs typeface="Arial"/>
              </a:rPr>
              <a:t>The financial crisis caused aggregate demand to plummet, sharply increasing unemployment and reducing inflation.</a:t>
            </a:r>
            <a:endParaRPr lang="en-US" sz="2400" dirty="0">
              <a:latin typeface="Arial"/>
              <a:cs typeface="Arial"/>
            </a:endParaRPr>
          </a:p>
        </p:txBody>
      </p:sp>
      <p:sp>
        <p:nvSpPr>
          <p:cNvPr id="10" name="Text Box 4"/>
          <p:cNvSpPr txBox="1">
            <a:spLocks noChangeArrowheads="1"/>
          </p:cNvSpPr>
          <p:nvPr/>
        </p:nvSpPr>
        <p:spPr bwMode="auto">
          <a:xfrm>
            <a:off x="2743201" y="2407601"/>
            <a:ext cx="5791200" cy="1255728"/>
          </a:xfrm>
          <a:prstGeom prst="rect">
            <a:avLst/>
          </a:prstGeom>
          <a:solidFill>
            <a:srgbClr val="FFCCCC"/>
          </a:solidFill>
          <a:ln w="9525">
            <a:noFill/>
            <a:miter lim="800000"/>
            <a:headEnd/>
            <a:tailEnd/>
          </a:ln>
          <a:effectLst>
            <a:outerShdw blurRad="50800" dist="38100" dir="2700000" algn="tl" rotWithShape="0">
              <a:prstClr val="black">
                <a:alpha val="40000"/>
              </a:prstClr>
            </a:outerShdw>
          </a:effectLst>
        </p:spPr>
        <p:txBody>
          <a:bodyPr wrap="square">
            <a:spAutoFit/>
          </a:bodyPr>
          <a:lstStyle/>
          <a:p>
            <a:pPr>
              <a:lnSpc>
                <a:spcPct val="105000"/>
              </a:lnSpc>
              <a:spcBef>
                <a:spcPct val="50000"/>
              </a:spcBef>
              <a:defRPr/>
            </a:pPr>
            <a:r>
              <a:rPr lang="en-US" sz="2400" dirty="0" smtClean="0">
                <a:latin typeface="Arial"/>
                <a:cs typeface="Arial"/>
              </a:rPr>
              <a:t>2010-2015:</a:t>
            </a:r>
            <a:br>
              <a:rPr lang="en-US" sz="2400" dirty="0" smtClean="0">
                <a:latin typeface="Arial"/>
                <a:cs typeface="Arial"/>
              </a:rPr>
            </a:br>
            <a:r>
              <a:rPr lang="en-US" sz="2400" dirty="0" smtClean="0">
                <a:latin typeface="Arial"/>
                <a:cs typeface="Arial"/>
              </a:rPr>
              <a:t>A slow recovery reduced unemployment; inflation remained between 1 and 2%</a:t>
            </a:r>
            <a:endParaRPr lang="en-US" sz="2400" dirty="0">
              <a:latin typeface="Arial"/>
              <a:cs typeface="Arial"/>
            </a:endParaRPr>
          </a:p>
        </p:txBody>
      </p:sp>
    </p:spTree>
    <p:extLst>
      <p:ext uri="{BB962C8B-B14F-4D97-AF65-F5344CB8AC3E}">
        <p14:creationId xmlns:p14="http://schemas.microsoft.com/office/powerpoint/2010/main" val="2852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lstStyle/>
          <a:p>
            <a:r>
              <a:rPr lang="en-US" dirty="0" smtClean="0"/>
              <a:t>Theories in this chapter </a:t>
            </a:r>
            <a:r>
              <a:rPr lang="en-US" dirty="0"/>
              <a:t>teach us that inflation and unemployment are:</a:t>
            </a:r>
          </a:p>
          <a:p>
            <a:pPr lvl="1"/>
            <a:r>
              <a:rPr lang="en-US" dirty="0" smtClean="0"/>
              <a:t>Unrelated in the long run</a:t>
            </a:r>
          </a:p>
          <a:p>
            <a:pPr lvl="1"/>
            <a:r>
              <a:rPr lang="en-US" dirty="0" smtClean="0"/>
              <a:t>Negatively related in the short run</a:t>
            </a:r>
          </a:p>
          <a:p>
            <a:pPr lvl="1"/>
            <a:r>
              <a:rPr lang="en-US" dirty="0" smtClean="0"/>
              <a:t>Affected by </a:t>
            </a:r>
            <a:r>
              <a:rPr lang="en-US" dirty="0"/>
              <a:t>expectations, </a:t>
            </a:r>
            <a:r>
              <a:rPr lang="en-US" dirty="0" smtClean="0"/>
              <a:t>which </a:t>
            </a:r>
            <a:r>
              <a:rPr lang="en-US" dirty="0"/>
              <a:t>play an important role in the </a:t>
            </a:r>
            <a:r>
              <a:rPr lang="en-US" dirty="0" smtClean="0"/>
              <a:t>economy’s adjustment </a:t>
            </a:r>
            <a:r>
              <a:rPr lang="en-US" dirty="0"/>
              <a:t>from the short-run to the long run </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37</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885527246"/>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3000" dirty="0"/>
              <a:t>The Phillips curve describes the short-run tradeoff between inflation and unemployment.  </a:t>
            </a:r>
          </a:p>
          <a:p>
            <a:pPr>
              <a:buSzPct val="120000"/>
              <a:buFont typeface="Arial" pitchFamily="34" charset="0"/>
              <a:buChar char="•"/>
            </a:pPr>
            <a:r>
              <a:rPr lang="en-US" sz="3000" dirty="0"/>
              <a:t>In the long run, there is no tradeoff:  </a:t>
            </a:r>
            <a:br>
              <a:rPr lang="en-US" sz="3000" dirty="0"/>
            </a:br>
            <a:r>
              <a:rPr lang="en-US" sz="3000" dirty="0"/>
              <a:t>inflation is determined by money growth, </a:t>
            </a:r>
            <a:br>
              <a:rPr lang="en-US" sz="3000" dirty="0"/>
            </a:br>
            <a:r>
              <a:rPr lang="en-US" sz="3000" dirty="0"/>
              <a:t>while unemployment equals its natural rate.  </a:t>
            </a:r>
          </a:p>
          <a:p>
            <a:pPr>
              <a:buSzPct val="120000"/>
              <a:buFont typeface="Arial" pitchFamily="34" charset="0"/>
              <a:buChar char="•"/>
            </a:pPr>
            <a:r>
              <a:rPr lang="en-US" sz="3000" dirty="0"/>
              <a:t>Supply shocks and changes in expected inflation shift the short-run Phillips curve, making the tradeoff more or less favorable.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38</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175269877"/>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3000" dirty="0"/>
              <a:t>The Fed can reduce inflation by contracting the money supply, which moves the economy along its short-run Phillips curve and raises unemployment.  In the long run, though, expectations adjust and unemployment returns to its natural rate. </a:t>
            </a:r>
          </a:p>
          <a:p>
            <a:pPr>
              <a:buSzPct val="120000"/>
              <a:buFont typeface="Arial" pitchFamily="34" charset="0"/>
              <a:buChar char="•"/>
            </a:pPr>
            <a:r>
              <a:rPr lang="en-US" sz="3000" dirty="0"/>
              <a:t>Some economists argue that a credible commitment to reducing inflation can lower the costs of disinflation by inducing a rapid adjustment of expectations.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39</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43652513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Phillips Curve</a:t>
            </a:r>
          </a:p>
        </p:txBody>
      </p:sp>
      <p:sp>
        <p:nvSpPr>
          <p:cNvPr id="3" name="Content Placeholder 2"/>
          <p:cNvSpPr>
            <a:spLocks noGrp="1"/>
          </p:cNvSpPr>
          <p:nvPr>
            <p:ph idx="1"/>
          </p:nvPr>
        </p:nvSpPr>
        <p:spPr/>
        <p:txBody>
          <a:bodyPr/>
          <a:lstStyle/>
          <a:p>
            <a:r>
              <a:rPr lang="en-US" sz="3200" dirty="0"/>
              <a:t>Phillips </a:t>
            </a:r>
            <a:r>
              <a:rPr lang="en-US" sz="3200" dirty="0" smtClean="0"/>
              <a:t>curve, PC:  </a:t>
            </a:r>
          </a:p>
          <a:p>
            <a:pPr lvl="1"/>
            <a:r>
              <a:rPr lang="en-US" sz="3000" dirty="0" smtClean="0"/>
              <a:t>Short-run </a:t>
            </a:r>
            <a:r>
              <a:rPr lang="en-US" sz="3000" dirty="0"/>
              <a:t>trade-off between inflation and unemployment </a:t>
            </a:r>
          </a:p>
          <a:p>
            <a:r>
              <a:rPr lang="en-US" sz="3200" dirty="0"/>
              <a:t>1958:  A.W. Phillips </a:t>
            </a:r>
            <a:endParaRPr lang="en-US" sz="3200" dirty="0" smtClean="0"/>
          </a:p>
          <a:p>
            <a:pPr lvl="1"/>
            <a:r>
              <a:rPr lang="en-US" sz="3000" dirty="0" smtClean="0"/>
              <a:t>Nominal </a:t>
            </a:r>
            <a:r>
              <a:rPr lang="en-US" sz="3000" dirty="0"/>
              <a:t>wage growth </a:t>
            </a:r>
            <a:r>
              <a:rPr lang="en-US" sz="3000" dirty="0" smtClean="0"/>
              <a:t>was negatively </a:t>
            </a:r>
            <a:r>
              <a:rPr lang="en-US" sz="3000" dirty="0"/>
              <a:t/>
            </a:r>
            <a:br>
              <a:rPr lang="en-US" sz="3000" dirty="0"/>
            </a:br>
            <a:r>
              <a:rPr lang="en-US" sz="3000" dirty="0"/>
              <a:t>correlated with unemployment in the U.K.  </a:t>
            </a:r>
          </a:p>
          <a:p>
            <a:r>
              <a:rPr lang="en-US" sz="3200" dirty="0"/>
              <a:t>1960:  Paul Samuelson &amp; Robert </a:t>
            </a:r>
            <a:r>
              <a:rPr lang="en-US" sz="3200" dirty="0" smtClean="0"/>
              <a:t>Solow</a:t>
            </a:r>
          </a:p>
          <a:p>
            <a:pPr lvl="1"/>
            <a:r>
              <a:rPr lang="en-US" sz="3000" dirty="0" smtClean="0"/>
              <a:t>Negative </a:t>
            </a:r>
            <a:r>
              <a:rPr lang="en-US" sz="3000" dirty="0"/>
              <a:t>correlation between U.S. inflation </a:t>
            </a:r>
            <a:r>
              <a:rPr lang="en-US" sz="3000" dirty="0" smtClean="0"/>
              <a:t>&amp; unemployment</a:t>
            </a:r>
          </a:p>
          <a:p>
            <a:pPr lvl="1"/>
            <a:r>
              <a:rPr lang="en-US" sz="3000" dirty="0" smtClean="0"/>
              <a:t>Named </a:t>
            </a:r>
            <a:r>
              <a:rPr lang="en-US" sz="3000" dirty="0"/>
              <a:t>it “the Phillips Curve.”</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7237967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Deriving the Phillips </a:t>
            </a:r>
            <a:r>
              <a:rPr lang="en-US" dirty="0" smtClean="0"/>
              <a:t>Curve, PC</a:t>
            </a:r>
            <a:endParaRPr lang="en-US" dirty="0"/>
          </a:p>
        </p:txBody>
      </p:sp>
      <p:sp>
        <p:nvSpPr>
          <p:cNvPr id="6" name="Content Placeholder 5"/>
          <p:cNvSpPr>
            <a:spLocks noGrp="1"/>
          </p:cNvSpPr>
          <p:nvPr>
            <p:ph idx="1"/>
          </p:nvPr>
        </p:nvSpPr>
        <p:spPr/>
        <p:txBody>
          <a:bodyPr/>
          <a:lstStyle/>
          <a:p>
            <a:pPr marL="0" indent="0">
              <a:buNone/>
            </a:pPr>
            <a:r>
              <a:rPr lang="en-US" dirty="0">
                <a:solidFill>
                  <a:schemeClr val="accent6">
                    <a:lumMod val="50000"/>
                  </a:schemeClr>
                </a:solidFill>
              </a:rPr>
              <a:t>Suppose P = 100 this year.  </a:t>
            </a:r>
          </a:p>
          <a:p>
            <a:pPr marL="0" indent="0">
              <a:buNone/>
            </a:pPr>
            <a:r>
              <a:rPr lang="en-US" dirty="0">
                <a:solidFill>
                  <a:schemeClr val="accent6">
                    <a:lumMod val="50000"/>
                  </a:schemeClr>
                </a:solidFill>
              </a:rPr>
              <a:t>The following graphs show two possible outcomes for next year:</a:t>
            </a:r>
          </a:p>
          <a:p>
            <a:pPr marL="514350" indent="-514350">
              <a:buClr>
                <a:srgbClr val="C00000"/>
              </a:buClr>
              <a:buFont typeface="+mj-lt"/>
              <a:buAutoNum type="alphaUcPeriod"/>
            </a:pPr>
            <a:r>
              <a:rPr lang="en-US" dirty="0" smtClean="0"/>
              <a:t>Aggregate </a:t>
            </a:r>
            <a:r>
              <a:rPr lang="en-US" dirty="0"/>
              <a:t>demand low, </a:t>
            </a:r>
            <a:br>
              <a:rPr lang="en-US" dirty="0"/>
            </a:br>
            <a:r>
              <a:rPr lang="en-US" dirty="0"/>
              <a:t>small increase in P (i.e., low inflation), </a:t>
            </a:r>
            <a:br>
              <a:rPr lang="en-US" dirty="0"/>
            </a:br>
            <a:r>
              <a:rPr lang="en-US" dirty="0"/>
              <a:t>low output, high unemployment.</a:t>
            </a:r>
          </a:p>
          <a:p>
            <a:pPr marL="514350" indent="-514350">
              <a:buClr>
                <a:srgbClr val="C00000"/>
              </a:buClr>
              <a:buFont typeface="+mj-lt"/>
              <a:buAutoNum type="alphaUcPeriod"/>
            </a:pPr>
            <a:r>
              <a:rPr lang="en-US" dirty="0" smtClean="0"/>
              <a:t>Aggregate </a:t>
            </a:r>
            <a:r>
              <a:rPr lang="en-US" dirty="0"/>
              <a:t>demand high, </a:t>
            </a:r>
            <a:br>
              <a:rPr lang="en-US" dirty="0"/>
            </a:br>
            <a:r>
              <a:rPr lang="en-US" dirty="0"/>
              <a:t>big increase in P (i.e., high inflation), </a:t>
            </a:r>
            <a:br>
              <a:rPr lang="en-US" dirty="0"/>
            </a:br>
            <a:r>
              <a:rPr lang="en-US" dirty="0"/>
              <a:t>high output, low unemployment.</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66378649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pPr eaLnBrk="1" hangingPunct="1"/>
            <a:r>
              <a:rPr lang="en-US" sz="2800" dirty="0" smtClean="0"/>
              <a:t>Deriving the Phillips Curve</a:t>
            </a:r>
          </a:p>
        </p:txBody>
      </p:sp>
      <p:grpSp>
        <p:nvGrpSpPr>
          <p:cNvPr id="10245" name="Group 118"/>
          <p:cNvGrpSpPr>
            <a:grpSpLocks/>
          </p:cNvGrpSpPr>
          <p:nvPr/>
        </p:nvGrpSpPr>
        <p:grpSpPr bwMode="auto">
          <a:xfrm>
            <a:off x="4354513" y="1331913"/>
            <a:ext cx="4606925" cy="4124325"/>
            <a:chOff x="2743" y="975"/>
            <a:chExt cx="2902" cy="2598"/>
          </a:xfrm>
        </p:grpSpPr>
        <p:grpSp>
          <p:nvGrpSpPr>
            <p:cNvPr id="10298" name="Group 6"/>
            <p:cNvGrpSpPr>
              <a:grpSpLocks/>
            </p:cNvGrpSpPr>
            <p:nvPr/>
          </p:nvGrpSpPr>
          <p:grpSpPr bwMode="auto">
            <a:xfrm>
              <a:off x="3476" y="1251"/>
              <a:ext cx="1948" cy="2070"/>
              <a:chOff x="1489" y="785"/>
              <a:chExt cx="3650" cy="2492"/>
            </a:xfrm>
          </p:grpSpPr>
          <p:sp>
            <p:nvSpPr>
              <p:cNvPr id="10301" name="Line 7"/>
              <p:cNvSpPr>
                <a:spLocks noChangeShapeType="1"/>
              </p:cNvSpPr>
              <p:nvPr/>
            </p:nvSpPr>
            <p:spPr bwMode="auto">
              <a:xfrm>
                <a:off x="1489" y="785"/>
                <a:ext cx="0" cy="2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02" name="Line 8"/>
              <p:cNvSpPr>
                <a:spLocks noChangeShapeType="1"/>
              </p:cNvSpPr>
              <p:nvPr/>
            </p:nvSpPr>
            <p:spPr bwMode="auto">
              <a:xfrm>
                <a:off x="1489" y="3277"/>
                <a:ext cx="3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299" name="Text Box 9"/>
            <p:cNvSpPr txBox="1">
              <a:spLocks noChangeArrowheads="1"/>
            </p:cNvSpPr>
            <p:nvPr/>
          </p:nvSpPr>
          <p:spPr bwMode="auto">
            <a:xfrm>
              <a:off x="5008" y="3343"/>
              <a:ext cx="63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u-rate</a:t>
              </a:r>
            </a:p>
          </p:txBody>
        </p:sp>
        <p:sp>
          <p:nvSpPr>
            <p:cNvPr id="10300" name="Text Box 10"/>
            <p:cNvSpPr txBox="1">
              <a:spLocks noChangeArrowheads="1"/>
            </p:cNvSpPr>
            <p:nvPr/>
          </p:nvSpPr>
          <p:spPr bwMode="auto">
            <a:xfrm>
              <a:off x="2743" y="975"/>
              <a:ext cx="8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a:cs typeface="Arial" charset="0"/>
                </a:rPr>
                <a:t>inflation</a:t>
              </a:r>
            </a:p>
          </p:txBody>
        </p:sp>
      </p:grpSp>
      <p:grpSp>
        <p:nvGrpSpPr>
          <p:cNvPr id="4" name="Group 17"/>
          <p:cNvGrpSpPr>
            <a:grpSpLocks/>
          </p:cNvGrpSpPr>
          <p:nvPr/>
        </p:nvGrpSpPr>
        <p:grpSpPr bwMode="auto">
          <a:xfrm>
            <a:off x="5754688" y="2224088"/>
            <a:ext cx="2624137" cy="2324100"/>
            <a:chOff x="3586" y="1476"/>
            <a:chExt cx="1840" cy="1470"/>
          </a:xfrm>
        </p:grpSpPr>
        <p:sp>
          <p:nvSpPr>
            <p:cNvPr id="10296" name="Line 18"/>
            <p:cNvSpPr>
              <a:spLocks noChangeShapeType="1"/>
            </p:cNvSpPr>
            <p:nvPr/>
          </p:nvSpPr>
          <p:spPr bwMode="auto">
            <a:xfrm>
              <a:off x="3586" y="1476"/>
              <a:ext cx="1522" cy="1301"/>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97" name="Text Box 19"/>
            <p:cNvSpPr txBox="1">
              <a:spLocks noChangeArrowheads="1"/>
            </p:cNvSpPr>
            <p:nvPr/>
          </p:nvSpPr>
          <p:spPr bwMode="auto">
            <a:xfrm>
              <a:off x="5059" y="2705"/>
              <a:ext cx="36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i="1">
                  <a:cs typeface="Arial" charset="0"/>
                </a:rPr>
                <a:t>PC</a:t>
              </a:r>
            </a:p>
          </p:txBody>
        </p:sp>
      </p:grpSp>
      <p:sp>
        <p:nvSpPr>
          <p:cNvPr id="122932" name="Text Box 52"/>
          <p:cNvSpPr txBox="1">
            <a:spLocks noChangeArrowheads="1"/>
          </p:cNvSpPr>
          <p:nvPr/>
        </p:nvSpPr>
        <p:spPr bwMode="auto">
          <a:xfrm>
            <a:off x="611188" y="736600"/>
            <a:ext cx="7943850" cy="473075"/>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spAutoFit/>
          </a:bodyPr>
          <a:lstStyle/>
          <a:p>
            <a:pPr>
              <a:spcBef>
                <a:spcPct val="50000"/>
              </a:spcBef>
              <a:defRPr/>
            </a:pPr>
            <a:r>
              <a:rPr lang="en-US" sz="2500" b="1" dirty="0">
                <a:solidFill>
                  <a:srgbClr val="C00000"/>
                </a:solidFill>
                <a:latin typeface="Arial"/>
                <a:cs typeface="Arial"/>
              </a:rPr>
              <a:t>A.</a:t>
            </a:r>
            <a:r>
              <a:rPr lang="en-US" sz="2500" dirty="0">
                <a:solidFill>
                  <a:srgbClr val="C00000"/>
                </a:solidFill>
                <a:latin typeface="Arial"/>
                <a:cs typeface="Arial"/>
              </a:rPr>
              <a:t>  </a:t>
            </a:r>
            <a:r>
              <a:rPr lang="en-US" sz="2500" dirty="0">
                <a:latin typeface="Arial"/>
                <a:cs typeface="Arial"/>
              </a:rPr>
              <a:t>Low </a:t>
            </a:r>
            <a:r>
              <a:rPr lang="en-US" sz="2500" dirty="0" smtClean="0">
                <a:latin typeface="Arial"/>
                <a:cs typeface="Arial"/>
              </a:rPr>
              <a:t>aggregate </a:t>
            </a:r>
            <a:r>
              <a:rPr lang="en-US" sz="2500" dirty="0">
                <a:latin typeface="Arial"/>
                <a:cs typeface="Arial"/>
              </a:rPr>
              <a:t>demand, low inflation, high u-rate</a:t>
            </a:r>
          </a:p>
        </p:txBody>
      </p:sp>
      <p:sp>
        <p:nvSpPr>
          <p:cNvPr id="122933" name="Text Box 53"/>
          <p:cNvSpPr txBox="1">
            <a:spLocks noChangeArrowheads="1"/>
          </p:cNvSpPr>
          <p:nvPr/>
        </p:nvSpPr>
        <p:spPr bwMode="auto">
          <a:xfrm>
            <a:off x="458788" y="5668963"/>
            <a:ext cx="8170862" cy="473075"/>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spAutoFit/>
          </a:bodyPr>
          <a:lstStyle/>
          <a:p>
            <a:pPr>
              <a:spcBef>
                <a:spcPct val="50000"/>
              </a:spcBef>
              <a:defRPr/>
            </a:pPr>
            <a:r>
              <a:rPr lang="en-US" sz="2500" b="1" dirty="0">
                <a:solidFill>
                  <a:srgbClr val="C00000"/>
                </a:solidFill>
                <a:latin typeface="Arial"/>
                <a:cs typeface="Arial"/>
              </a:rPr>
              <a:t>B.</a:t>
            </a:r>
            <a:r>
              <a:rPr lang="en-US" sz="2500" dirty="0">
                <a:solidFill>
                  <a:srgbClr val="C00000"/>
                </a:solidFill>
                <a:latin typeface="Arial"/>
                <a:cs typeface="Arial"/>
              </a:rPr>
              <a:t>  </a:t>
            </a:r>
            <a:r>
              <a:rPr lang="en-US" sz="2500" dirty="0">
                <a:latin typeface="Arial"/>
                <a:cs typeface="Arial"/>
              </a:rPr>
              <a:t>High </a:t>
            </a:r>
            <a:r>
              <a:rPr lang="en-US" sz="2500" dirty="0" smtClean="0">
                <a:latin typeface="Arial"/>
                <a:cs typeface="Arial"/>
              </a:rPr>
              <a:t>aggregate </a:t>
            </a:r>
            <a:r>
              <a:rPr lang="en-US" sz="2500" dirty="0">
                <a:latin typeface="Arial"/>
                <a:cs typeface="Arial"/>
              </a:rPr>
              <a:t>demand, high inflation, low u-rate</a:t>
            </a:r>
          </a:p>
        </p:txBody>
      </p:sp>
      <p:grpSp>
        <p:nvGrpSpPr>
          <p:cNvPr id="10249" name="Group 58"/>
          <p:cNvGrpSpPr>
            <a:grpSpLocks/>
          </p:cNvGrpSpPr>
          <p:nvPr/>
        </p:nvGrpSpPr>
        <p:grpSpPr bwMode="auto">
          <a:xfrm>
            <a:off x="868363" y="1349375"/>
            <a:ext cx="3375025" cy="4114800"/>
            <a:chOff x="3344" y="927"/>
            <a:chExt cx="2126" cy="2592"/>
          </a:xfrm>
        </p:grpSpPr>
        <p:grpSp>
          <p:nvGrpSpPr>
            <p:cNvPr id="10291" name="Group 59"/>
            <p:cNvGrpSpPr>
              <a:grpSpLocks/>
            </p:cNvGrpSpPr>
            <p:nvPr/>
          </p:nvGrpSpPr>
          <p:grpSpPr bwMode="auto">
            <a:xfrm>
              <a:off x="3485" y="1197"/>
              <a:ext cx="1948" cy="2070"/>
              <a:chOff x="1489" y="785"/>
              <a:chExt cx="3650" cy="2492"/>
            </a:xfrm>
          </p:grpSpPr>
          <p:sp>
            <p:nvSpPr>
              <p:cNvPr id="10294" name="Line 60"/>
              <p:cNvSpPr>
                <a:spLocks noChangeShapeType="1"/>
              </p:cNvSpPr>
              <p:nvPr/>
            </p:nvSpPr>
            <p:spPr bwMode="auto">
              <a:xfrm>
                <a:off x="1489" y="785"/>
                <a:ext cx="0" cy="2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95" name="Line 61"/>
              <p:cNvSpPr>
                <a:spLocks noChangeShapeType="1"/>
              </p:cNvSpPr>
              <p:nvPr/>
            </p:nvSpPr>
            <p:spPr bwMode="auto">
              <a:xfrm>
                <a:off x="1489" y="3277"/>
                <a:ext cx="3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292" name="Text Box 62"/>
            <p:cNvSpPr txBox="1">
              <a:spLocks noChangeArrowheads="1"/>
            </p:cNvSpPr>
            <p:nvPr/>
          </p:nvSpPr>
          <p:spPr bwMode="auto">
            <a:xfrm>
              <a:off x="5232" y="3289"/>
              <a:ext cx="23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sp>
          <p:nvSpPr>
            <p:cNvPr id="10293" name="Text Box 63"/>
            <p:cNvSpPr txBox="1">
              <a:spLocks noChangeArrowheads="1"/>
            </p:cNvSpPr>
            <p:nvPr/>
          </p:nvSpPr>
          <p:spPr bwMode="auto">
            <a:xfrm>
              <a:off x="3344" y="927"/>
              <a:ext cx="2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P</a:t>
              </a:r>
            </a:p>
          </p:txBody>
        </p:sp>
      </p:grpSp>
      <p:grpSp>
        <p:nvGrpSpPr>
          <p:cNvPr id="10250" name="Group 77"/>
          <p:cNvGrpSpPr>
            <a:grpSpLocks/>
          </p:cNvGrpSpPr>
          <p:nvPr/>
        </p:nvGrpSpPr>
        <p:grpSpPr bwMode="auto">
          <a:xfrm>
            <a:off x="1247775" y="2243138"/>
            <a:ext cx="3308350" cy="2568575"/>
            <a:chOff x="3067" y="1234"/>
            <a:chExt cx="2084" cy="1618"/>
          </a:xfrm>
        </p:grpSpPr>
        <p:sp>
          <p:nvSpPr>
            <p:cNvPr id="10289" name="Line 78"/>
            <p:cNvSpPr>
              <a:spLocks noChangeShapeType="1"/>
            </p:cNvSpPr>
            <p:nvPr/>
          </p:nvSpPr>
          <p:spPr bwMode="auto">
            <a:xfrm flipV="1">
              <a:off x="3067" y="1468"/>
              <a:ext cx="1497" cy="1384"/>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90" name="Text Box 79"/>
            <p:cNvSpPr txBox="1">
              <a:spLocks noChangeArrowheads="1"/>
            </p:cNvSpPr>
            <p:nvPr/>
          </p:nvSpPr>
          <p:spPr bwMode="auto">
            <a:xfrm>
              <a:off x="4475" y="1234"/>
              <a:ext cx="6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SRAS</a:t>
              </a:r>
              <a:endParaRPr lang="en-US" sz="2400" i="1" baseline="-25000">
                <a:cs typeface="Arial" charset="0"/>
              </a:endParaRPr>
            </a:p>
          </p:txBody>
        </p:sp>
      </p:grpSp>
      <p:grpSp>
        <p:nvGrpSpPr>
          <p:cNvPr id="8" name="Group 121"/>
          <p:cNvGrpSpPr>
            <a:grpSpLocks/>
          </p:cNvGrpSpPr>
          <p:nvPr/>
        </p:nvGrpSpPr>
        <p:grpSpPr bwMode="auto">
          <a:xfrm>
            <a:off x="1382713" y="2854325"/>
            <a:ext cx="2560637" cy="1935163"/>
            <a:chOff x="871" y="1934"/>
            <a:chExt cx="1613" cy="1219"/>
          </a:xfrm>
        </p:grpSpPr>
        <p:sp>
          <p:nvSpPr>
            <p:cNvPr id="10287" name="Text Box 76"/>
            <p:cNvSpPr txBox="1">
              <a:spLocks noChangeArrowheads="1"/>
            </p:cNvSpPr>
            <p:nvPr/>
          </p:nvSpPr>
          <p:spPr bwMode="auto">
            <a:xfrm>
              <a:off x="1981" y="2865"/>
              <a:ext cx="5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r>
                <a:rPr lang="en-US" sz="2400" baseline="-25000">
                  <a:cs typeface="Arial" charset="0"/>
                </a:rPr>
                <a:t>1</a:t>
              </a:r>
            </a:p>
          </p:txBody>
        </p:sp>
        <p:sp>
          <p:nvSpPr>
            <p:cNvPr id="10288" name="Line 83"/>
            <p:cNvSpPr>
              <a:spLocks noChangeShapeType="1"/>
            </p:cNvSpPr>
            <p:nvPr/>
          </p:nvSpPr>
          <p:spPr bwMode="auto">
            <a:xfrm rot="-300000">
              <a:off x="871" y="1934"/>
              <a:ext cx="1110" cy="1121"/>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 name="Group 122"/>
          <p:cNvGrpSpPr>
            <a:grpSpLocks/>
          </p:cNvGrpSpPr>
          <p:nvPr/>
        </p:nvGrpSpPr>
        <p:grpSpPr bwMode="auto">
          <a:xfrm>
            <a:off x="1817688" y="2117725"/>
            <a:ext cx="2497137" cy="2033588"/>
            <a:chOff x="1145" y="1470"/>
            <a:chExt cx="1573" cy="1281"/>
          </a:xfrm>
        </p:grpSpPr>
        <p:sp>
          <p:nvSpPr>
            <p:cNvPr id="10285" name="Text Box 87"/>
            <p:cNvSpPr txBox="1">
              <a:spLocks noChangeArrowheads="1"/>
            </p:cNvSpPr>
            <p:nvPr/>
          </p:nvSpPr>
          <p:spPr bwMode="auto">
            <a:xfrm>
              <a:off x="2215" y="2463"/>
              <a:ext cx="5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r>
                <a:rPr lang="en-US" sz="2400" baseline="-25000">
                  <a:cs typeface="Arial" charset="0"/>
                </a:rPr>
                <a:t>2</a:t>
              </a:r>
            </a:p>
          </p:txBody>
        </p:sp>
        <p:sp>
          <p:nvSpPr>
            <p:cNvPr id="10286" name="Line 88"/>
            <p:cNvSpPr>
              <a:spLocks noChangeShapeType="1"/>
            </p:cNvSpPr>
            <p:nvPr/>
          </p:nvSpPr>
          <p:spPr bwMode="auto">
            <a:xfrm rot="-300000">
              <a:off x="1145" y="1470"/>
              <a:ext cx="1110" cy="1121"/>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 name="Group 116"/>
          <p:cNvGrpSpPr>
            <a:grpSpLocks/>
          </p:cNvGrpSpPr>
          <p:nvPr/>
        </p:nvGrpSpPr>
        <p:grpSpPr bwMode="auto">
          <a:xfrm>
            <a:off x="485775" y="3340100"/>
            <a:ext cx="2092325" cy="2124075"/>
            <a:chOff x="306" y="2240"/>
            <a:chExt cx="1318" cy="1338"/>
          </a:xfrm>
        </p:grpSpPr>
        <p:sp>
          <p:nvSpPr>
            <p:cNvPr id="10278" name="Text Box 86"/>
            <p:cNvSpPr txBox="1">
              <a:spLocks noChangeArrowheads="1"/>
            </p:cNvSpPr>
            <p:nvPr/>
          </p:nvSpPr>
          <p:spPr bwMode="auto">
            <a:xfrm>
              <a:off x="1316" y="3348"/>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1</a:t>
              </a:r>
            </a:p>
          </p:txBody>
        </p:sp>
        <p:sp>
          <p:nvSpPr>
            <p:cNvPr id="10279" name="Text Box 90"/>
            <p:cNvSpPr txBox="1">
              <a:spLocks noChangeArrowheads="1"/>
            </p:cNvSpPr>
            <p:nvPr/>
          </p:nvSpPr>
          <p:spPr bwMode="auto">
            <a:xfrm>
              <a:off x="306" y="2415"/>
              <a:ext cx="32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dirty="0">
                  <a:cs typeface="Arial" charset="0"/>
                </a:rPr>
                <a:t>103</a:t>
              </a:r>
              <a:endParaRPr lang="en-US" sz="2400" baseline="-25000" dirty="0">
                <a:cs typeface="Arial" charset="0"/>
              </a:endParaRPr>
            </a:p>
          </p:txBody>
        </p:sp>
        <p:sp>
          <p:nvSpPr>
            <p:cNvPr id="10280" name="Oval 93"/>
            <p:cNvSpPr>
              <a:spLocks noChangeArrowheads="1"/>
            </p:cNvSpPr>
            <p:nvPr/>
          </p:nvSpPr>
          <p:spPr bwMode="auto">
            <a:xfrm>
              <a:off x="1423" y="2491"/>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nvGrpSpPr>
            <p:cNvPr id="10281" name="Group 105"/>
            <p:cNvGrpSpPr>
              <a:grpSpLocks/>
            </p:cNvGrpSpPr>
            <p:nvPr/>
          </p:nvGrpSpPr>
          <p:grpSpPr bwMode="auto">
            <a:xfrm>
              <a:off x="687" y="2535"/>
              <a:ext cx="783" cy="787"/>
              <a:chOff x="357" y="2450"/>
              <a:chExt cx="795" cy="646"/>
            </a:xfrm>
          </p:grpSpPr>
          <p:sp>
            <p:nvSpPr>
              <p:cNvPr id="10283" name="Line 106"/>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0284" name="Line 107"/>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282" name="Text Box 110"/>
            <p:cNvSpPr txBox="1">
              <a:spLocks noChangeArrowheads="1"/>
            </p:cNvSpPr>
            <p:nvPr/>
          </p:nvSpPr>
          <p:spPr bwMode="auto">
            <a:xfrm>
              <a:off x="1358" y="2240"/>
              <a:ext cx="23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A</a:t>
              </a:r>
              <a:endParaRPr lang="en-US" sz="2400" baseline="-25000">
                <a:cs typeface="Arial" charset="0"/>
              </a:endParaRPr>
            </a:p>
          </p:txBody>
        </p:sp>
      </p:grpSp>
      <p:grpSp>
        <p:nvGrpSpPr>
          <p:cNvPr id="12" name="Group 117"/>
          <p:cNvGrpSpPr>
            <a:grpSpLocks/>
          </p:cNvGrpSpPr>
          <p:nvPr/>
        </p:nvGrpSpPr>
        <p:grpSpPr bwMode="auto">
          <a:xfrm>
            <a:off x="517525" y="2752725"/>
            <a:ext cx="2722563" cy="2706688"/>
            <a:chOff x="326" y="1870"/>
            <a:chExt cx="1715" cy="1705"/>
          </a:xfrm>
        </p:grpSpPr>
        <p:sp>
          <p:nvSpPr>
            <p:cNvPr id="10271" name="Text Box 91"/>
            <p:cNvSpPr txBox="1">
              <a:spLocks noChangeArrowheads="1"/>
            </p:cNvSpPr>
            <p:nvPr/>
          </p:nvSpPr>
          <p:spPr bwMode="auto">
            <a:xfrm>
              <a:off x="326" y="2043"/>
              <a:ext cx="32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a:cs typeface="Arial" charset="0"/>
                </a:rPr>
                <a:t>105</a:t>
              </a:r>
              <a:endParaRPr lang="en-US" sz="2400" baseline="-25000">
                <a:cs typeface="Arial" charset="0"/>
              </a:endParaRPr>
            </a:p>
          </p:txBody>
        </p:sp>
        <p:sp>
          <p:nvSpPr>
            <p:cNvPr id="10272" name="Oval 95"/>
            <p:cNvSpPr>
              <a:spLocks noChangeArrowheads="1"/>
            </p:cNvSpPr>
            <p:nvPr/>
          </p:nvSpPr>
          <p:spPr bwMode="auto">
            <a:xfrm>
              <a:off x="1820" y="2124"/>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nvGrpSpPr>
            <p:cNvPr id="10273" name="Group 96"/>
            <p:cNvGrpSpPr>
              <a:grpSpLocks/>
            </p:cNvGrpSpPr>
            <p:nvPr/>
          </p:nvGrpSpPr>
          <p:grpSpPr bwMode="auto">
            <a:xfrm>
              <a:off x="691" y="2167"/>
              <a:ext cx="1173" cy="1155"/>
              <a:chOff x="357" y="2450"/>
              <a:chExt cx="795" cy="646"/>
            </a:xfrm>
          </p:grpSpPr>
          <p:sp>
            <p:nvSpPr>
              <p:cNvPr id="10276" name="Line 97"/>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0277" name="Line 98"/>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274" name="Text Box 108"/>
            <p:cNvSpPr txBox="1">
              <a:spLocks noChangeArrowheads="1"/>
            </p:cNvSpPr>
            <p:nvPr/>
          </p:nvSpPr>
          <p:spPr bwMode="auto">
            <a:xfrm>
              <a:off x="1733" y="3345"/>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2</a:t>
              </a:r>
            </a:p>
          </p:txBody>
        </p:sp>
        <p:sp>
          <p:nvSpPr>
            <p:cNvPr id="10275" name="Text Box 111"/>
            <p:cNvSpPr txBox="1">
              <a:spLocks noChangeArrowheads="1"/>
            </p:cNvSpPr>
            <p:nvPr/>
          </p:nvSpPr>
          <p:spPr bwMode="auto">
            <a:xfrm>
              <a:off x="1753" y="1870"/>
              <a:ext cx="23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B</a:t>
              </a:r>
              <a:endParaRPr lang="en-US" sz="2400" baseline="-25000">
                <a:cs typeface="Arial" charset="0"/>
              </a:endParaRPr>
            </a:p>
          </p:txBody>
        </p:sp>
      </p:grpSp>
      <p:grpSp>
        <p:nvGrpSpPr>
          <p:cNvPr id="14" name="Group 119"/>
          <p:cNvGrpSpPr>
            <a:grpSpLocks/>
          </p:cNvGrpSpPr>
          <p:nvPr/>
        </p:nvGrpSpPr>
        <p:grpSpPr bwMode="auto">
          <a:xfrm>
            <a:off x="4962525" y="3549650"/>
            <a:ext cx="2968625" cy="1905000"/>
            <a:chOff x="3126" y="2372"/>
            <a:chExt cx="1870" cy="1200"/>
          </a:xfrm>
        </p:grpSpPr>
        <p:sp>
          <p:nvSpPr>
            <p:cNvPr id="10264" name="Oval 40"/>
            <p:cNvSpPr>
              <a:spLocks noChangeArrowheads="1"/>
            </p:cNvSpPr>
            <p:nvPr/>
          </p:nvSpPr>
          <p:spPr bwMode="auto">
            <a:xfrm>
              <a:off x="4685" y="2537"/>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10265" name="Text Box 41"/>
            <p:cNvSpPr txBox="1">
              <a:spLocks noChangeArrowheads="1"/>
            </p:cNvSpPr>
            <p:nvPr/>
          </p:nvSpPr>
          <p:spPr bwMode="auto">
            <a:xfrm>
              <a:off x="4535" y="3342"/>
              <a:ext cx="39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6%</a:t>
              </a:r>
              <a:endParaRPr lang="en-US" sz="2400" baseline="-25000">
                <a:cs typeface="Arial" charset="0"/>
              </a:endParaRPr>
            </a:p>
          </p:txBody>
        </p:sp>
        <p:grpSp>
          <p:nvGrpSpPr>
            <p:cNvPr id="10266" name="Group 67"/>
            <p:cNvGrpSpPr>
              <a:grpSpLocks/>
            </p:cNvGrpSpPr>
            <p:nvPr/>
          </p:nvGrpSpPr>
          <p:grpSpPr bwMode="auto">
            <a:xfrm>
              <a:off x="3475" y="2580"/>
              <a:ext cx="1252" cy="738"/>
              <a:chOff x="357" y="2450"/>
              <a:chExt cx="795" cy="646"/>
            </a:xfrm>
          </p:grpSpPr>
          <p:sp>
            <p:nvSpPr>
              <p:cNvPr id="10269" name="Line 68"/>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0270" name="Line 69"/>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267" name="Text Box 71"/>
            <p:cNvSpPr txBox="1">
              <a:spLocks noChangeArrowheads="1"/>
            </p:cNvSpPr>
            <p:nvPr/>
          </p:nvSpPr>
          <p:spPr bwMode="auto">
            <a:xfrm>
              <a:off x="3126" y="2465"/>
              <a:ext cx="32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a:cs typeface="Arial" charset="0"/>
                </a:rPr>
                <a:t>3%</a:t>
              </a:r>
              <a:endParaRPr lang="en-US" sz="2400" baseline="-25000">
                <a:cs typeface="Arial" charset="0"/>
              </a:endParaRPr>
            </a:p>
          </p:txBody>
        </p:sp>
        <p:sp>
          <p:nvSpPr>
            <p:cNvPr id="10268" name="Text Box 112"/>
            <p:cNvSpPr txBox="1">
              <a:spLocks noChangeArrowheads="1"/>
            </p:cNvSpPr>
            <p:nvPr/>
          </p:nvSpPr>
          <p:spPr bwMode="auto">
            <a:xfrm>
              <a:off x="4765" y="2372"/>
              <a:ext cx="23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dirty="0">
                  <a:cs typeface="Arial" charset="0"/>
                </a:rPr>
                <a:t>A</a:t>
              </a:r>
              <a:endParaRPr lang="en-US" sz="2400" baseline="-25000" dirty="0">
                <a:cs typeface="Arial" charset="0"/>
              </a:endParaRPr>
            </a:p>
          </p:txBody>
        </p:sp>
      </p:grpSp>
      <p:grpSp>
        <p:nvGrpSpPr>
          <p:cNvPr id="16" name="Group 120"/>
          <p:cNvGrpSpPr>
            <a:grpSpLocks/>
          </p:cNvGrpSpPr>
          <p:nvPr/>
        </p:nvGrpSpPr>
        <p:grpSpPr bwMode="auto">
          <a:xfrm>
            <a:off x="4967288" y="2641600"/>
            <a:ext cx="1993900" cy="2816225"/>
            <a:chOff x="3129" y="1800"/>
            <a:chExt cx="1256" cy="1774"/>
          </a:xfrm>
        </p:grpSpPr>
        <p:sp>
          <p:nvSpPr>
            <p:cNvPr id="10257" name="Oval 34"/>
            <p:cNvSpPr>
              <a:spLocks noChangeArrowheads="1"/>
            </p:cNvSpPr>
            <p:nvPr/>
          </p:nvSpPr>
          <p:spPr bwMode="auto">
            <a:xfrm>
              <a:off x="4101" y="1984"/>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10258" name="Text Box 36"/>
            <p:cNvSpPr txBox="1">
              <a:spLocks noChangeArrowheads="1"/>
            </p:cNvSpPr>
            <p:nvPr/>
          </p:nvSpPr>
          <p:spPr bwMode="auto">
            <a:xfrm>
              <a:off x="3990" y="3344"/>
              <a:ext cx="31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4%</a:t>
              </a:r>
              <a:endParaRPr lang="en-US" sz="2400" baseline="-25000">
                <a:cs typeface="Arial" charset="0"/>
              </a:endParaRPr>
            </a:p>
          </p:txBody>
        </p:sp>
        <p:grpSp>
          <p:nvGrpSpPr>
            <p:cNvPr id="10259" name="Group 64"/>
            <p:cNvGrpSpPr>
              <a:grpSpLocks/>
            </p:cNvGrpSpPr>
            <p:nvPr/>
          </p:nvGrpSpPr>
          <p:grpSpPr bwMode="auto">
            <a:xfrm>
              <a:off x="3476" y="2031"/>
              <a:ext cx="670" cy="1292"/>
              <a:chOff x="357" y="2450"/>
              <a:chExt cx="795" cy="646"/>
            </a:xfrm>
          </p:grpSpPr>
          <p:sp>
            <p:nvSpPr>
              <p:cNvPr id="10262" name="Line 65"/>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0263" name="Line 66"/>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260" name="Text Box 70"/>
            <p:cNvSpPr txBox="1">
              <a:spLocks noChangeArrowheads="1"/>
            </p:cNvSpPr>
            <p:nvPr/>
          </p:nvSpPr>
          <p:spPr bwMode="auto">
            <a:xfrm>
              <a:off x="3129" y="1912"/>
              <a:ext cx="32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a:cs typeface="Arial" charset="0"/>
                </a:rPr>
                <a:t>5%</a:t>
              </a:r>
              <a:endParaRPr lang="en-US" sz="2400" baseline="-25000">
                <a:cs typeface="Arial" charset="0"/>
              </a:endParaRPr>
            </a:p>
          </p:txBody>
        </p:sp>
        <p:sp>
          <p:nvSpPr>
            <p:cNvPr id="10261" name="Text Box 113"/>
            <p:cNvSpPr txBox="1">
              <a:spLocks noChangeArrowheads="1"/>
            </p:cNvSpPr>
            <p:nvPr/>
          </p:nvSpPr>
          <p:spPr bwMode="auto">
            <a:xfrm>
              <a:off x="4154" y="1800"/>
              <a:ext cx="23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B</a:t>
              </a:r>
              <a:endParaRPr lang="en-US" sz="2400" baseline="-25000">
                <a:cs typeface="Arial" charset="0"/>
              </a:endParaRPr>
            </a:p>
          </p:txBody>
        </p:sp>
      </p:grpSp>
      <p:sp>
        <p:nvSpPr>
          <p:cNvPr id="3" name="Footer Placeholder 2"/>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5" name="Slide Number Placeholder 4"/>
          <p:cNvSpPr>
            <a:spLocks noGrp="1"/>
          </p:cNvSpPr>
          <p:nvPr>
            <p:ph type="sldNum" sz="quarter" idx="13"/>
          </p:nvPr>
        </p:nvSpPr>
        <p:spPr/>
        <p:txBody>
          <a:bodyPr/>
          <a:lstStyle/>
          <a:p>
            <a:pPr>
              <a:defRPr/>
            </a:pPr>
            <a:fld id="{2F37425F-5E17-4209-B948-B5CE2119E408}" type="slidenum">
              <a:rPr lang="en-US" smtClean="0"/>
              <a:pPr>
                <a:defRPr/>
              </a:pPr>
              <a:t>6</a:t>
            </a:fld>
            <a:endParaRPr lang="en-US" dirty="0"/>
          </a:p>
        </p:txBody>
      </p:sp>
    </p:spTree>
    <p:extLst>
      <p:ext uri="{BB962C8B-B14F-4D97-AF65-F5344CB8AC3E}">
        <p14:creationId xmlns:p14="http://schemas.microsoft.com/office/powerpoint/2010/main" val="168269967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32"/>
                                        </p:tgtEl>
                                        <p:attrNameLst>
                                          <p:attrName>style.visibility</p:attrName>
                                        </p:attrNameLst>
                                      </p:cBhvr>
                                      <p:to>
                                        <p:strVal val="visible"/>
                                      </p:to>
                                    </p:set>
                                    <p:animEffect transition="in" filter="fade">
                                      <p:cBhvr>
                                        <p:cTn id="7" dur="500"/>
                                        <p:tgtEl>
                                          <p:spTgt spid="122932"/>
                                        </p:tgtEl>
                                      </p:cBhvr>
                                    </p:animEffect>
                                  </p:childTnLst>
                                </p:cTn>
                              </p:par>
                            </p:childTnLst>
                          </p:cTn>
                        </p:par>
                        <p:par>
                          <p:cTn id="8" fill="hold" nodeType="with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trips(downRight)">
                                      <p:cBhvr>
                                        <p:cTn id="11" dur="500"/>
                                        <p:tgtEl>
                                          <p:spTgt spid="8"/>
                                        </p:tgtEl>
                                      </p:cBhvr>
                                    </p:animEffect>
                                  </p:childTnLst>
                                </p:cTn>
                              </p:par>
                            </p:childTnLst>
                          </p:cTn>
                        </p:par>
                        <p:par>
                          <p:cTn id="12" fill="hold" nodeType="withGroup">
                            <p:stCondLst>
                              <p:cond delay="1000"/>
                            </p:stCondLst>
                            <p:childTnLst>
                              <p:par>
                                <p:cTn id="13" presetID="18" presetClass="entr" presetSubtype="6"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trips(downRight)">
                                      <p:cBhvr>
                                        <p:cTn id="15" dur="500"/>
                                        <p:tgtEl>
                                          <p:spTgt spid="10"/>
                                        </p:tgtEl>
                                      </p:cBhvr>
                                    </p:animEffect>
                                  </p:childTnLst>
                                </p:cTn>
                              </p:par>
                            </p:childTnLst>
                          </p:cTn>
                        </p:par>
                        <p:par>
                          <p:cTn id="16" fill="hold" nodeType="withGroup">
                            <p:stCondLst>
                              <p:cond delay="1500"/>
                            </p:stCondLst>
                            <p:childTnLst>
                              <p:par>
                                <p:cTn id="17" presetID="18" presetClass="entr" presetSubtype="6"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strips(downRight)">
                                      <p:cBhvr>
                                        <p:cTn id="19" dur="500"/>
                                        <p:tgtEl>
                                          <p:spTgt spid="1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22933"/>
                                        </p:tgtEl>
                                        <p:attrNameLst>
                                          <p:attrName>style.visibility</p:attrName>
                                        </p:attrNameLst>
                                      </p:cBhvr>
                                      <p:to>
                                        <p:strVal val="visible"/>
                                      </p:to>
                                    </p:set>
                                    <p:animEffect transition="in" filter="fade">
                                      <p:cBhvr>
                                        <p:cTn id="24" dur="500"/>
                                        <p:tgtEl>
                                          <p:spTgt spid="122933"/>
                                        </p:tgtEl>
                                      </p:cBhvr>
                                    </p:animEffect>
                                  </p:childTnLst>
                                </p:cTn>
                              </p:par>
                            </p:childTnLst>
                          </p:cTn>
                        </p:par>
                        <p:par>
                          <p:cTn id="25" fill="hold" nodeType="withGroup">
                            <p:stCondLst>
                              <p:cond delay="500"/>
                            </p:stCondLst>
                            <p:childTnLst>
                              <p:par>
                                <p:cTn id="26" presetID="18" presetClass="entr" presetSubtype="6"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strips(downRight)">
                                      <p:cBhvr>
                                        <p:cTn id="28" dur="500"/>
                                        <p:tgtEl>
                                          <p:spTgt spid="9"/>
                                        </p:tgtEl>
                                      </p:cBhvr>
                                    </p:animEffect>
                                  </p:childTnLst>
                                </p:cTn>
                              </p:par>
                            </p:childTnLst>
                          </p:cTn>
                        </p:par>
                        <p:par>
                          <p:cTn id="29" fill="hold" nodeType="withGroup">
                            <p:stCondLst>
                              <p:cond delay="1000"/>
                            </p:stCondLst>
                            <p:childTnLst>
                              <p:par>
                                <p:cTn id="30" presetID="18" presetClass="entr" presetSubtype="6"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strips(downRight)">
                                      <p:cBhvr>
                                        <p:cTn id="32" dur="500"/>
                                        <p:tgtEl>
                                          <p:spTgt spid="12"/>
                                        </p:tgtEl>
                                      </p:cBhvr>
                                    </p:animEffect>
                                  </p:childTnLst>
                                </p:cTn>
                              </p:par>
                            </p:childTnLst>
                          </p:cTn>
                        </p:par>
                        <p:par>
                          <p:cTn id="33" fill="hold" nodeType="withGroup">
                            <p:stCondLst>
                              <p:cond delay="1500"/>
                            </p:stCondLst>
                            <p:childTnLst>
                              <p:par>
                                <p:cTn id="34" presetID="18" presetClass="entr" presetSubtype="6" fill="hold"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strips(downRight)">
                                      <p:cBhvr>
                                        <p:cTn id="36" dur="500"/>
                                        <p:tgtEl>
                                          <p:spTgt spid="16"/>
                                        </p:tgtEl>
                                      </p:cBhvr>
                                    </p:animEffect>
                                  </p:childTnLst>
                                </p:cTn>
                              </p:par>
                            </p:childTnLst>
                          </p:cTn>
                        </p:par>
                        <p:par>
                          <p:cTn id="37" fill="hold" nodeType="withGroup">
                            <p:stCondLst>
                              <p:cond delay="2000"/>
                            </p:stCondLst>
                            <p:childTnLst>
                              <p:par>
                                <p:cTn id="38" presetID="18" presetClass="entr" presetSubtype="6"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strips(downRight)">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2" grpId="0" animBg="1"/>
      <p:bldP spid="12293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The Phillips Curve:  A Policy Menu?</a:t>
            </a:r>
          </a:p>
        </p:txBody>
      </p:sp>
      <p:sp>
        <p:nvSpPr>
          <p:cNvPr id="3" name="Content Placeholder 2"/>
          <p:cNvSpPr>
            <a:spLocks noGrp="1"/>
          </p:cNvSpPr>
          <p:nvPr>
            <p:ph idx="1"/>
          </p:nvPr>
        </p:nvSpPr>
        <p:spPr/>
        <p:txBody>
          <a:bodyPr/>
          <a:lstStyle/>
          <a:p>
            <a:r>
              <a:rPr lang="en-US" sz="3200" dirty="0"/>
              <a:t>Since fiscal and </a:t>
            </a:r>
            <a:r>
              <a:rPr lang="en-US" sz="3200" dirty="0" smtClean="0"/>
              <a:t>monetary </a:t>
            </a:r>
            <a:r>
              <a:rPr lang="en-US" sz="3200" dirty="0"/>
              <a:t>policy affect </a:t>
            </a:r>
            <a:r>
              <a:rPr lang="en-US" sz="3200" dirty="0" smtClean="0"/>
              <a:t>aggregate </a:t>
            </a:r>
            <a:r>
              <a:rPr lang="en-US" sz="3200" dirty="0"/>
              <a:t>demand, </a:t>
            </a:r>
            <a:endParaRPr lang="en-US" sz="3200" dirty="0" smtClean="0"/>
          </a:p>
          <a:p>
            <a:pPr lvl="1"/>
            <a:r>
              <a:rPr lang="en-US" dirty="0" smtClean="0"/>
              <a:t>The </a:t>
            </a:r>
            <a:r>
              <a:rPr lang="en-US" dirty="0"/>
              <a:t>PC appeared to offer policymakers a menu </a:t>
            </a:r>
            <a:r>
              <a:rPr lang="en-US" dirty="0" smtClean="0"/>
              <a:t>of </a:t>
            </a:r>
            <a:r>
              <a:rPr lang="en-US" dirty="0"/>
              <a:t>choices:  </a:t>
            </a:r>
          </a:p>
          <a:p>
            <a:pPr lvl="2"/>
            <a:r>
              <a:rPr lang="en-US" dirty="0" smtClean="0"/>
              <a:t>Low unemployment with high inflation</a:t>
            </a:r>
          </a:p>
          <a:p>
            <a:pPr lvl="2"/>
            <a:r>
              <a:rPr lang="en-US" dirty="0" smtClean="0"/>
              <a:t>Low inflation with high unemployment</a:t>
            </a:r>
          </a:p>
          <a:p>
            <a:pPr lvl="2"/>
            <a:r>
              <a:rPr lang="en-US" dirty="0" smtClean="0"/>
              <a:t>Anything in </a:t>
            </a:r>
            <a:r>
              <a:rPr lang="en-US" dirty="0"/>
              <a:t>between</a:t>
            </a:r>
          </a:p>
          <a:p>
            <a:r>
              <a:rPr lang="en-US" sz="2800" dirty="0"/>
              <a:t>1960s:  U.S. data supported the </a:t>
            </a:r>
            <a:r>
              <a:rPr lang="en-US" sz="2800" dirty="0" smtClean="0"/>
              <a:t>PC </a:t>
            </a:r>
          </a:p>
          <a:p>
            <a:pPr lvl="1"/>
            <a:r>
              <a:rPr lang="en-US" dirty="0" smtClean="0"/>
              <a:t>Many </a:t>
            </a:r>
            <a:r>
              <a:rPr lang="en-US" dirty="0"/>
              <a:t>believed the PC was stable and </a:t>
            </a:r>
            <a:r>
              <a:rPr lang="en-US" dirty="0" smtClean="0"/>
              <a:t>reliable</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2180938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Grp="1" noChangeArrowheads="1"/>
          </p:cNvSpPr>
          <p:nvPr>
            <p:ph type="title"/>
          </p:nvPr>
        </p:nvSpPr>
        <p:spPr/>
        <p:txBody>
          <a:bodyPr/>
          <a:lstStyle/>
          <a:p>
            <a:pPr eaLnBrk="1" hangingPunct="1"/>
            <a:r>
              <a:rPr lang="en-US" sz="2800" dirty="0" smtClean="0"/>
              <a:t>Evidence for the Phillips Curve?</a:t>
            </a:r>
          </a:p>
        </p:txBody>
      </p:sp>
      <p:sp>
        <p:nvSpPr>
          <p:cNvPr id="5" name="Slide Number Placeholder 4"/>
          <p:cNvSpPr>
            <a:spLocks noGrp="1"/>
          </p:cNvSpPr>
          <p:nvPr>
            <p:ph type="sldNum" sz="quarter" idx="13"/>
          </p:nvPr>
        </p:nvSpPr>
        <p:spPr/>
        <p:txBody>
          <a:bodyPr/>
          <a:lstStyle/>
          <a:p>
            <a:pPr>
              <a:defRPr/>
            </a:pPr>
            <a:fld id="{5A14F933-9AE8-41AC-9B15-6E06C1585B11}" type="slidenum">
              <a:rPr lang="en-US" smtClean="0"/>
              <a:pPr>
                <a:defRPr/>
              </a:pPr>
              <a:t>8</a:t>
            </a:fld>
            <a:endParaRPr lang="en-US"/>
          </a:p>
        </p:txBody>
      </p:sp>
      <p:sp>
        <p:nvSpPr>
          <p:cNvPr id="4" name="Footer Placeholder 3"/>
          <p:cNvSpPr>
            <a:spLocks noGrp="1"/>
          </p:cNvSpPr>
          <p:nvPr>
            <p:ph type="ftr" sz="quarter" idx="14"/>
          </p:nvPr>
        </p:nvSpPr>
        <p:spPr/>
        <p:txBody>
          <a:bodyPr/>
          <a:lstStyle/>
          <a:p>
            <a:pPr>
              <a:defRPr/>
            </a:pPr>
            <a:r>
              <a:rPr lang="en-US" smtClean="0"/>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a:p>
        </p:txBody>
      </p:sp>
      <p:pic>
        <p:nvPicPr>
          <p:cNvPr id="12295"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425" y="889000"/>
            <a:ext cx="6019800" cy="4972050"/>
          </a:xfrm>
          <a:prstGeom prst="rect">
            <a:avLst/>
          </a:prstGeom>
          <a:noFill/>
          <a:ln>
            <a:noFill/>
          </a:ln>
          <a:extLst/>
        </p:spPr>
      </p:pic>
      <p:sp>
        <p:nvSpPr>
          <p:cNvPr id="129029" name="Text Box 5"/>
          <p:cNvSpPr txBox="1">
            <a:spLocks noChangeArrowheads="1"/>
          </p:cNvSpPr>
          <p:nvPr/>
        </p:nvSpPr>
        <p:spPr bwMode="auto">
          <a:xfrm>
            <a:off x="5864225" y="762000"/>
            <a:ext cx="3051175" cy="2492375"/>
          </a:xfrm>
          <a:prstGeom prst="rect">
            <a:avLst/>
          </a:prstGeom>
          <a:solidFill>
            <a:srgbClr val="FFCCFF"/>
          </a:solidFill>
          <a:ln w="9525">
            <a:noFill/>
            <a:miter lim="800000"/>
            <a:headEnd/>
            <a:tailEnd/>
          </a:ln>
          <a:effectLst>
            <a:outerShdw blurRad="50800" dist="38100" dir="2700000" algn="tl" rotWithShape="0">
              <a:prstClr val="black">
                <a:alpha val="40000"/>
              </a:prstClr>
            </a:outerShdw>
          </a:effectLst>
        </p:spPr>
        <p:txBody>
          <a:bodyPr>
            <a:spAutoFit/>
          </a:bodyPr>
          <a:lstStyle/>
          <a:p>
            <a:pPr algn="ctr">
              <a:lnSpc>
                <a:spcPct val="105000"/>
              </a:lnSpc>
              <a:spcBef>
                <a:spcPct val="50000"/>
              </a:spcBef>
              <a:defRPr/>
            </a:pPr>
            <a:r>
              <a:rPr lang="en-US" sz="2500" dirty="0">
                <a:latin typeface="Arial"/>
                <a:cs typeface="Arial"/>
              </a:rPr>
              <a:t>During the 1960s, U.S. policymakers opted for reducing unemployment </a:t>
            </a:r>
            <a:br>
              <a:rPr lang="en-US" sz="2500" dirty="0">
                <a:latin typeface="Arial"/>
                <a:cs typeface="Arial"/>
              </a:rPr>
            </a:br>
            <a:r>
              <a:rPr lang="en-US" sz="2500" dirty="0">
                <a:latin typeface="Arial"/>
                <a:cs typeface="Arial"/>
              </a:rPr>
              <a:t>at the expense of higher inflation</a:t>
            </a:r>
          </a:p>
        </p:txBody>
      </p:sp>
      <p:sp>
        <p:nvSpPr>
          <p:cNvPr id="12297" name="Text Box 19"/>
          <p:cNvSpPr txBox="1">
            <a:spLocks noChangeArrowheads="1"/>
          </p:cNvSpPr>
          <p:nvPr/>
        </p:nvSpPr>
        <p:spPr bwMode="auto">
          <a:xfrm>
            <a:off x="5070475" y="4645025"/>
            <a:ext cx="530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1961</a:t>
            </a:r>
          </a:p>
        </p:txBody>
      </p:sp>
      <p:sp>
        <p:nvSpPr>
          <p:cNvPr id="136212" name="Text Box 20"/>
          <p:cNvSpPr txBox="1">
            <a:spLocks noChangeArrowheads="1"/>
          </p:cNvSpPr>
          <p:nvPr/>
        </p:nvSpPr>
        <p:spPr bwMode="auto">
          <a:xfrm>
            <a:off x="4459288" y="4886325"/>
            <a:ext cx="2714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63</a:t>
            </a:r>
          </a:p>
        </p:txBody>
      </p:sp>
      <p:sp>
        <p:nvSpPr>
          <p:cNvPr id="136213" name="Text Box 21"/>
          <p:cNvSpPr txBox="1">
            <a:spLocks noChangeArrowheads="1"/>
          </p:cNvSpPr>
          <p:nvPr/>
        </p:nvSpPr>
        <p:spPr bwMode="auto">
          <a:xfrm>
            <a:off x="3702050" y="4508500"/>
            <a:ext cx="3079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65</a:t>
            </a:r>
          </a:p>
        </p:txBody>
      </p:sp>
      <p:grpSp>
        <p:nvGrpSpPr>
          <p:cNvPr id="2" name="Group 22"/>
          <p:cNvGrpSpPr>
            <a:grpSpLocks/>
          </p:cNvGrpSpPr>
          <p:nvPr/>
        </p:nvGrpSpPr>
        <p:grpSpPr bwMode="auto">
          <a:xfrm>
            <a:off x="4546600" y="4319588"/>
            <a:ext cx="481013" cy="344487"/>
            <a:chOff x="2864" y="3049"/>
            <a:chExt cx="303" cy="217"/>
          </a:xfrm>
        </p:grpSpPr>
        <p:sp>
          <p:nvSpPr>
            <p:cNvPr id="12307" name="Text Box 23"/>
            <p:cNvSpPr txBox="1">
              <a:spLocks noChangeArrowheads="1"/>
            </p:cNvSpPr>
            <p:nvPr/>
          </p:nvSpPr>
          <p:spPr bwMode="auto">
            <a:xfrm>
              <a:off x="2985" y="3049"/>
              <a:ext cx="18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62</a:t>
              </a:r>
            </a:p>
          </p:txBody>
        </p:sp>
        <p:sp>
          <p:nvSpPr>
            <p:cNvPr id="12308" name="Line 24"/>
            <p:cNvSpPr>
              <a:spLocks noChangeShapeType="1"/>
            </p:cNvSpPr>
            <p:nvPr/>
          </p:nvSpPr>
          <p:spPr bwMode="auto">
            <a:xfrm flipV="1">
              <a:off x="2864" y="3168"/>
              <a:ext cx="108" cy="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 name="Group 25"/>
          <p:cNvGrpSpPr>
            <a:grpSpLocks/>
          </p:cNvGrpSpPr>
          <p:nvPr/>
        </p:nvGrpSpPr>
        <p:grpSpPr bwMode="auto">
          <a:xfrm>
            <a:off x="3937000" y="4749800"/>
            <a:ext cx="341313" cy="355600"/>
            <a:chOff x="2480" y="3320"/>
            <a:chExt cx="215" cy="224"/>
          </a:xfrm>
        </p:grpSpPr>
        <p:sp>
          <p:nvSpPr>
            <p:cNvPr id="12305" name="Text Box 26"/>
            <p:cNvSpPr txBox="1">
              <a:spLocks noChangeArrowheads="1"/>
            </p:cNvSpPr>
            <p:nvPr/>
          </p:nvSpPr>
          <p:spPr bwMode="auto">
            <a:xfrm>
              <a:off x="2480" y="3371"/>
              <a:ext cx="17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64</a:t>
              </a:r>
            </a:p>
          </p:txBody>
        </p:sp>
        <p:sp>
          <p:nvSpPr>
            <p:cNvPr id="12306" name="Line 27"/>
            <p:cNvSpPr>
              <a:spLocks noChangeShapeType="1"/>
            </p:cNvSpPr>
            <p:nvPr/>
          </p:nvSpPr>
          <p:spPr bwMode="auto">
            <a:xfrm flipH="1">
              <a:off x="2630" y="3320"/>
              <a:ext cx="65" cy="6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6220" name="Text Box 28"/>
          <p:cNvSpPr txBox="1">
            <a:spLocks noChangeArrowheads="1"/>
          </p:cNvSpPr>
          <p:nvPr/>
        </p:nvSpPr>
        <p:spPr bwMode="auto">
          <a:xfrm>
            <a:off x="3857625" y="3948113"/>
            <a:ext cx="25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66</a:t>
            </a:r>
          </a:p>
        </p:txBody>
      </p:sp>
      <p:sp>
        <p:nvSpPr>
          <p:cNvPr id="136221" name="Text Box 29"/>
          <p:cNvSpPr txBox="1">
            <a:spLocks noChangeArrowheads="1"/>
          </p:cNvSpPr>
          <p:nvPr/>
        </p:nvSpPr>
        <p:spPr bwMode="auto">
          <a:xfrm>
            <a:off x="3398838" y="4173538"/>
            <a:ext cx="2889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67</a:t>
            </a:r>
          </a:p>
        </p:txBody>
      </p:sp>
      <p:sp>
        <p:nvSpPr>
          <p:cNvPr id="136222" name="Text Box 30"/>
          <p:cNvSpPr txBox="1">
            <a:spLocks noChangeArrowheads="1"/>
          </p:cNvSpPr>
          <p:nvPr/>
        </p:nvSpPr>
        <p:spPr bwMode="auto">
          <a:xfrm>
            <a:off x="3316288" y="3608388"/>
            <a:ext cx="2635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68</a:t>
            </a:r>
          </a:p>
        </p:txBody>
      </p:sp>
      <p:sp>
        <p:nvSpPr>
          <p:cNvPr id="12294" name="Text Box 11"/>
          <p:cNvSpPr txBox="1">
            <a:spLocks noChangeArrowheads="1"/>
          </p:cNvSpPr>
          <p:nvPr/>
        </p:nvSpPr>
        <p:spPr bwMode="auto">
          <a:xfrm>
            <a:off x="2960687" y="5861050"/>
            <a:ext cx="384492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dirty="0"/>
              <a:t>Unemployment rate (%)</a:t>
            </a:r>
          </a:p>
        </p:txBody>
      </p:sp>
      <p:sp>
        <p:nvSpPr>
          <p:cNvPr id="12293" name="Text Box 8"/>
          <p:cNvSpPr txBox="1">
            <a:spLocks noChangeArrowheads="1"/>
          </p:cNvSpPr>
          <p:nvPr/>
        </p:nvSpPr>
        <p:spPr bwMode="auto">
          <a:xfrm>
            <a:off x="381000" y="606207"/>
            <a:ext cx="17573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200" dirty="0"/>
              <a:t>Inflation rate </a:t>
            </a:r>
            <a:br>
              <a:rPr lang="en-US" sz="2200" dirty="0"/>
            </a:br>
            <a:r>
              <a:rPr lang="en-US" sz="2200" dirty="0"/>
              <a:t>(% per year)</a:t>
            </a:r>
          </a:p>
        </p:txBody>
      </p:sp>
    </p:spTree>
    <p:extLst>
      <p:ext uri="{BB962C8B-B14F-4D97-AF65-F5344CB8AC3E}">
        <p14:creationId xmlns:p14="http://schemas.microsoft.com/office/powerpoint/2010/main" val="371335341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par>
                          <p:cTn id="8" fill="hold" nodeType="afterGroup">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136212"/>
                                        </p:tgtEl>
                                        <p:attrNameLst>
                                          <p:attrName>style.visibility</p:attrName>
                                        </p:attrNameLst>
                                      </p:cBhvr>
                                      <p:to>
                                        <p:strVal val="visible"/>
                                      </p:to>
                                    </p:set>
                                    <p:animEffect transition="in" filter="strips(downLeft)">
                                      <p:cBhvr>
                                        <p:cTn id="11" dur="500"/>
                                        <p:tgtEl>
                                          <p:spTgt spid="136212"/>
                                        </p:tgtEl>
                                      </p:cBhvr>
                                    </p:animEffect>
                                  </p:childTnLst>
                                </p:cTn>
                              </p:par>
                            </p:childTnLst>
                          </p:cTn>
                        </p:par>
                        <p:par>
                          <p:cTn id="12" fill="hold" nodeType="afterGroup">
                            <p:stCondLst>
                              <p:cond delay="1000"/>
                            </p:stCondLst>
                            <p:childTnLst>
                              <p:par>
                                <p:cTn id="13" presetID="18" presetClass="entr" presetSubtype="12"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strips(downLeft)">
                                      <p:cBhvr>
                                        <p:cTn id="15" dur="500"/>
                                        <p:tgtEl>
                                          <p:spTgt spid="3"/>
                                        </p:tgtEl>
                                      </p:cBhvr>
                                    </p:animEffect>
                                  </p:childTnLst>
                                </p:cTn>
                              </p:par>
                            </p:childTnLst>
                          </p:cTn>
                        </p:par>
                        <p:par>
                          <p:cTn id="16" fill="hold" nodeType="afterGroup">
                            <p:stCondLst>
                              <p:cond delay="1500"/>
                            </p:stCondLst>
                            <p:childTnLst>
                              <p:par>
                                <p:cTn id="17" presetID="18" presetClass="entr" presetSubtype="12" fill="hold" grpId="0" nodeType="afterEffect">
                                  <p:stCondLst>
                                    <p:cond delay="0"/>
                                  </p:stCondLst>
                                  <p:childTnLst>
                                    <p:set>
                                      <p:cBhvr>
                                        <p:cTn id="18" dur="1" fill="hold">
                                          <p:stCondLst>
                                            <p:cond delay="0"/>
                                          </p:stCondLst>
                                        </p:cTn>
                                        <p:tgtEl>
                                          <p:spTgt spid="136213"/>
                                        </p:tgtEl>
                                        <p:attrNameLst>
                                          <p:attrName>style.visibility</p:attrName>
                                        </p:attrNameLst>
                                      </p:cBhvr>
                                      <p:to>
                                        <p:strVal val="visible"/>
                                      </p:to>
                                    </p:set>
                                    <p:animEffect transition="in" filter="strips(downLeft)">
                                      <p:cBhvr>
                                        <p:cTn id="19" dur="500"/>
                                        <p:tgtEl>
                                          <p:spTgt spid="136213"/>
                                        </p:tgtEl>
                                      </p:cBhvr>
                                    </p:animEffect>
                                  </p:childTnLst>
                                </p:cTn>
                              </p:par>
                            </p:childTnLst>
                          </p:cTn>
                        </p:par>
                        <p:par>
                          <p:cTn id="20" fill="hold" nodeType="afterGroup">
                            <p:stCondLst>
                              <p:cond delay="2000"/>
                            </p:stCondLst>
                            <p:childTnLst>
                              <p:par>
                                <p:cTn id="21" presetID="18" presetClass="entr" presetSubtype="12" fill="hold" grpId="0" nodeType="afterEffect">
                                  <p:stCondLst>
                                    <p:cond delay="0"/>
                                  </p:stCondLst>
                                  <p:childTnLst>
                                    <p:set>
                                      <p:cBhvr>
                                        <p:cTn id="22" dur="1" fill="hold">
                                          <p:stCondLst>
                                            <p:cond delay="0"/>
                                          </p:stCondLst>
                                        </p:cTn>
                                        <p:tgtEl>
                                          <p:spTgt spid="136220"/>
                                        </p:tgtEl>
                                        <p:attrNameLst>
                                          <p:attrName>style.visibility</p:attrName>
                                        </p:attrNameLst>
                                      </p:cBhvr>
                                      <p:to>
                                        <p:strVal val="visible"/>
                                      </p:to>
                                    </p:set>
                                    <p:animEffect transition="in" filter="strips(downLeft)">
                                      <p:cBhvr>
                                        <p:cTn id="23" dur="500"/>
                                        <p:tgtEl>
                                          <p:spTgt spid="136220"/>
                                        </p:tgtEl>
                                      </p:cBhvr>
                                    </p:animEffect>
                                  </p:childTnLst>
                                </p:cTn>
                              </p:par>
                            </p:childTnLst>
                          </p:cTn>
                        </p:par>
                        <p:par>
                          <p:cTn id="24" fill="hold" nodeType="afterGroup">
                            <p:stCondLst>
                              <p:cond delay="2500"/>
                            </p:stCondLst>
                            <p:childTnLst>
                              <p:par>
                                <p:cTn id="25" presetID="18" presetClass="entr" presetSubtype="12" fill="hold" grpId="0" nodeType="afterEffect">
                                  <p:stCondLst>
                                    <p:cond delay="0"/>
                                  </p:stCondLst>
                                  <p:childTnLst>
                                    <p:set>
                                      <p:cBhvr>
                                        <p:cTn id="26" dur="1" fill="hold">
                                          <p:stCondLst>
                                            <p:cond delay="0"/>
                                          </p:stCondLst>
                                        </p:cTn>
                                        <p:tgtEl>
                                          <p:spTgt spid="136221"/>
                                        </p:tgtEl>
                                        <p:attrNameLst>
                                          <p:attrName>style.visibility</p:attrName>
                                        </p:attrNameLst>
                                      </p:cBhvr>
                                      <p:to>
                                        <p:strVal val="visible"/>
                                      </p:to>
                                    </p:set>
                                    <p:animEffect transition="in" filter="strips(downLeft)">
                                      <p:cBhvr>
                                        <p:cTn id="27" dur="500"/>
                                        <p:tgtEl>
                                          <p:spTgt spid="136221"/>
                                        </p:tgtEl>
                                      </p:cBhvr>
                                    </p:animEffect>
                                  </p:childTnLst>
                                </p:cTn>
                              </p:par>
                            </p:childTnLst>
                          </p:cTn>
                        </p:par>
                        <p:par>
                          <p:cTn id="28" fill="hold" nodeType="afterGroup">
                            <p:stCondLst>
                              <p:cond delay="3000"/>
                            </p:stCondLst>
                            <p:childTnLst>
                              <p:par>
                                <p:cTn id="29" presetID="18" presetClass="entr" presetSubtype="12" fill="hold" grpId="0" nodeType="afterEffect">
                                  <p:stCondLst>
                                    <p:cond delay="0"/>
                                  </p:stCondLst>
                                  <p:childTnLst>
                                    <p:set>
                                      <p:cBhvr>
                                        <p:cTn id="30" dur="1" fill="hold">
                                          <p:stCondLst>
                                            <p:cond delay="0"/>
                                          </p:stCondLst>
                                        </p:cTn>
                                        <p:tgtEl>
                                          <p:spTgt spid="136222"/>
                                        </p:tgtEl>
                                        <p:attrNameLst>
                                          <p:attrName>style.visibility</p:attrName>
                                        </p:attrNameLst>
                                      </p:cBhvr>
                                      <p:to>
                                        <p:strVal val="visible"/>
                                      </p:to>
                                    </p:set>
                                    <p:animEffect transition="in" filter="strips(downLeft)">
                                      <p:cBhvr>
                                        <p:cTn id="31" dur="500"/>
                                        <p:tgtEl>
                                          <p:spTgt spid="136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12" grpId="0"/>
      <p:bldP spid="136213" grpId="0"/>
      <p:bldP spid="136220" grpId="0"/>
      <p:bldP spid="136221" grpId="0"/>
      <p:bldP spid="1362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The Vertical Long-Run Phillips Curve</a:t>
            </a:r>
          </a:p>
        </p:txBody>
      </p:sp>
      <p:sp>
        <p:nvSpPr>
          <p:cNvPr id="3" name="Content Placeholder 2"/>
          <p:cNvSpPr>
            <a:spLocks noGrp="1"/>
          </p:cNvSpPr>
          <p:nvPr>
            <p:ph idx="1"/>
          </p:nvPr>
        </p:nvSpPr>
        <p:spPr/>
        <p:txBody>
          <a:bodyPr/>
          <a:lstStyle/>
          <a:p>
            <a:r>
              <a:rPr lang="en-US" dirty="0"/>
              <a:t>1968:  Milton Friedman and Edmund Phelps </a:t>
            </a:r>
            <a:endParaRPr lang="en-US" dirty="0" smtClean="0"/>
          </a:p>
          <a:p>
            <a:pPr lvl="1"/>
            <a:r>
              <a:rPr lang="en-US" dirty="0" smtClean="0"/>
              <a:t>Argued </a:t>
            </a:r>
            <a:r>
              <a:rPr lang="en-US" dirty="0"/>
              <a:t>that the tradeoff was </a:t>
            </a:r>
            <a:r>
              <a:rPr lang="en-US" dirty="0" smtClean="0"/>
              <a:t>temporary </a:t>
            </a:r>
          </a:p>
          <a:p>
            <a:pPr lvl="1"/>
            <a:r>
              <a:rPr lang="en-US" dirty="0"/>
              <a:t> Based on the classical dichotomy and the </a:t>
            </a:r>
            <a:br>
              <a:rPr lang="en-US" dirty="0"/>
            </a:br>
            <a:r>
              <a:rPr lang="en-US" dirty="0"/>
              <a:t>vertical LRAS </a:t>
            </a:r>
            <a:r>
              <a:rPr lang="en-US" dirty="0" smtClean="0"/>
              <a:t>curve</a:t>
            </a:r>
            <a:endParaRPr lang="en-US" dirty="0"/>
          </a:p>
          <a:p>
            <a:r>
              <a:rPr lang="en-US" dirty="0"/>
              <a:t>Natural-rate hypothesis: </a:t>
            </a:r>
            <a:endParaRPr lang="en-US" dirty="0" smtClean="0"/>
          </a:p>
          <a:p>
            <a:pPr lvl="1"/>
            <a:r>
              <a:rPr lang="en-US" dirty="0" smtClean="0"/>
              <a:t>The </a:t>
            </a:r>
            <a:r>
              <a:rPr lang="en-US" dirty="0"/>
              <a:t>claim that unemployment eventually returns to its normal or “natural” rate</a:t>
            </a:r>
            <a:r>
              <a:rPr lang="en-US" dirty="0" smtClean="0"/>
              <a:t>, regardless </a:t>
            </a:r>
            <a:r>
              <a:rPr lang="en-US" dirty="0"/>
              <a:t>of the inflation </a:t>
            </a:r>
            <a:r>
              <a:rPr lang="en-US" dirty="0" smtClean="0"/>
              <a:t>rate</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54871920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30744</TotalTime>
  <Words>5832</Words>
  <Application>Microsoft Office PowerPoint</Application>
  <PresentationFormat>如螢幕大小 (4:3)</PresentationFormat>
  <Paragraphs>559</Paragraphs>
  <Slides>39</Slides>
  <Notes>34</Notes>
  <HiddenSlides>0</HiddenSlides>
  <MMClips>0</MMClips>
  <ScaleCrop>false</ScaleCrop>
  <HeadingPairs>
    <vt:vector size="6" baseType="variant">
      <vt:variant>
        <vt:lpstr>使用字型</vt:lpstr>
      </vt:variant>
      <vt:variant>
        <vt:i4>9</vt:i4>
      </vt:variant>
      <vt:variant>
        <vt:lpstr>佈景主題</vt:lpstr>
      </vt:variant>
      <vt:variant>
        <vt:i4>9</vt:i4>
      </vt:variant>
      <vt:variant>
        <vt:lpstr>投影片標題</vt:lpstr>
      </vt:variant>
      <vt:variant>
        <vt:i4>39</vt:i4>
      </vt:variant>
    </vt:vector>
  </HeadingPairs>
  <TitlesOfParts>
    <vt:vector size="57" baseType="lpstr">
      <vt:lpstr>Sabon-Bold</vt:lpstr>
      <vt:lpstr>Arial</vt:lpstr>
      <vt:lpstr>Arial Narrow</vt:lpstr>
      <vt:lpstr>Calibri</vt:lpstr>
      <vt:lpstr>Cambria</vt:lpstr>
      <vt:lpstr>Cambria Math</vt:lpstr>
      <vt:lpstr>Tahoma</vt:lpstr>
      <vt:lpstr>Times New Roman</vt:lpstr>
      <vt:lpstr>Wingdings</vt:lpstr>
      <vt:lpstr>Chapter title</vt:lpstr>
      <vt:lpstr>Intro / Summary</vt:lpstr>
      <vt:lpstr>Chapter content</vt:lpstr>
      <vt:lpstr>Figure</vt:lpstr>
      <vt:lpstr>Table</vt:lpstr>
      <vt:lpstr>ActiveLearning</vt:lpstr>
      <vt:lpstr>Case study</vt:lpstr>
      <vt:lpstr>Ask Experts</vt:lpstr>
      <vt:lpstr>Appendix</vt:lpstr>
      <vt:lpstr>PowerPoint 簡報</vt:lpstr>
      <vt:lpstr>Look for the answers to these questions:</vt:lpstr>
      <vt:lpstr>Introduction</vt:lpstr>
      <vt:lpstr>The Phillips Curve</vt:lpstr>
      <vt:lpstr>Deriving the Phillips Curve, PC</vt:lpstr>
      <vt:lpstr>Deriving the Phillips Curve</vt:lpstr>
      <vt:lpstr>The Phillips Curve:  A Policy Menu?</vt:lpstr>
      <vt:lpstr>Evidence for the Phillips Curve?</vt:lpstr>
      <vt:lpstr>The Vertical Long-Run Phillips Curve</vt:lpstr>
      <vt:lpstr>The Vertical Long-Run Phillips Curve</vt:lpstr>
      <vt:lpstr>Reconciling Theory and Evidence</vt:lpstr>
      <vt:lpstr>The Phillips Curve Equation</vt:lpstr>
      <vt:lpstr>How Expected Inflation Shifts the PC</vt:lpstr>
      <vt:lpstr>Active Learning 1  A numerical example</vt:lpstr>
      <vt:lpstr>Active Learning 1     Answers</vt:lpstr>
      <vt:lpstr>The Breakdown of the Phillips Curve</vt:lpstr>
      <vt:lpstr>Another PC  Shifter:   Supply Shocks</vt:lpstr>
      <vt:lpstr>How an Adverse Supply Shock Shifts the PC</vt:lpstr>
      <vt:lpstr>The 1970s Oil Price Shocks</vt:lpstr>
      <vt:lpstr>The 1970s Oil Price Shocks</vt:lpstr>
      <vt:lpstr>PowerPoint 簡報</vt:lpstr>
      <vt:lpstr>PowerPoint 簡報</vt:lpstr>
      <vt:lpstr>The Cost of Reducing Inflation</vt:lpstr>
      <vt:lpstr>Disinflationary Monetary Policy</vt:lpstr>
      <vt:lpstr>The Cost of Reducing Inflation</vt:lpstr>
      <vt:lpstr>Rational Expectations,  Costless Disinflation?</vt:lpstr>
      <vt:lpstr>Rational Expectations,  Costless Disinflation?</vt:lpstr>
      <vt:lpstr>The Volcker Disinflation</vt:lpstr>
      <vt:lpstr>The Volcker Disinflation</vt:lpstr>
      <vt:lpstr>The Greenspan Era</vt:lpstr>
      <vt:lpstr>The Greenspan Era</vt:lpstr>
      <vt:lpstr>The Great Moderation </vt:lpstr>
      <vt:lpstr>PowerPoint 簡報</vt:lpstr>
      <vt:lpstr>PowerPoint 簡報</vt:lpstr>
      <vt:lpstr>The Phillips Curve During the  Financial Crisis</vt:lpstr>
      <vt:lpstr>Phillips Curve During and after the Financial Crisis</vt:lpstr>
      <vt:lpstr>Conclusion </vt:lpstr>
      <vt:lpstr>Summary </vt:lpstr>
      <vt:lpstr>Summary </vt:lpstr>
    </vt:vector>
  </TitlesOfParts>
  <Company>Eastern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HLCHU</cp:lastModifiedBy>
  <cp:revision>1706</cp:revision>
  <dcterms:created xsi:type="dcterms:W3CDTF">2016-03-16T19:41:09Z</dcterms:created>
  <dcterms:modified xsi:type="dcterms:W3CDTF">2021-05-31T04:23:32Z</dcterms:modified>
</cp:coreProperties>
</file>