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8"/>
  </p:notesMasterIdLst>
  <p:handoutMasterIdLst>
    <p:handoutMasterId r:id="rId29"/>
  </p:handoutMasterIdLst>
  <p:sldIdLst>
    <p:sldId id="256" r:id="rId10"/>
    <p:sldId id="855" r:id="rId11"/>
    <p:sldId id="816" r:id="rId12"/>
    <p:sldId id="856" r:id="rId13"/>
    <p:sldId id="777" r:id="rId14"/>
    <p:sldId id="784" r:id="rId15"/>
    <p:sldId id="832" r:id="rId16"/>
    <p:sldId id="833" r:id="rId17"/>
    <p:sldId id="868" r:id="rId18"/>
    <p:sldId id="835" r:id="rId19"/>
    <p:sldId id="797" r:id="rId20"/>
    <p:sldId id="798" r:id="rId21"/>
    <p:sldId id="801" r:id="rId22"/>
    <p:sldId id="802" r:id="rId23"/>
    <p:sldId id="847" r:id="rId24"/>
    <p:sldId id="848" r:id="rId25"/>
    <p:sldId id="872" r:id="rId26"/>
    <p:sldId id="8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B8E08C"/>
    <a:srgbClr val="FFCCFF"/>
    <a:srgbClr val="AE1221"/>
    <a:srgbClr val="660066"/>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6406" autoAdjust="0"/>
  </p:normalViewPr>
  <p:slideViewPr>
    <p:cSldViewPr>
      <p:cViewPr varScale="1">
        <p:scale>
          <a:sx n="59" d="100"/>
          <a:sy n="59" d="100"/>
        </p:scale>
        <p:origin x="1436" y="60"/>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In the textbook, the preceding chapter (Monopolistic Competition) mentions the concentration ratio in its introductory section,</a:t>
            </a:r>
            <a:r>
              <a:rPr lang="en-US" sz="1200" baseline="0" dirty="0" smtClean="0"/>
              <a:t> which briefly introduces the four main market structures (perfect competition, monopoly, oligopoly, and monopolistic competition).  </a:t>
            </a:r>
            <a:endParaRPr lang="en-US" sz="1200" dirty="0" smtClean="0"/>
          </a:p>
          <a:p>
            <a:pPr eaLnBrk="1" hangingPunct="1"/>
            <a:endParaRPr lang="en-US" sz="1200" dirty="0" smtClean="0"/>
          </a:p>
          <a:p>
            <a:pPr eaLnBrk="1" hangingPunct="1"/>
            <a:r>
              <a:rPr lang="en-US" sz="1200" dirty="0" smtClean="0"/>
              <a:t>I have left the concentration ratio here in the Oligopoly chapter and provide a table showing concentration ratios in major U.S. industries to help motivate the study of oligopoly.  </a:t>
            </a:r>
          </a:p>
          <a:p>
            <a:pPr eaLnBrk="1" hangingPunct="1"/>
            <a:endParaRPr lang="en-US" sz="1200" dirty="0" smtClean="0"/>
          </a:p>
          <a:p>
            <a:pPr eaLnBrk="1" hangingPunct="1"/>
            <a:r>
              <a:rPr lang="en-US" sz="1200" dirty="0" smtClean="0"/>
              <a:t>Mostly, students find this chapter to be of average difficulty.  Some students, however, have a little extra trouble with the simple game theory concepts introduced in the chapter, such as understanding how to read a payoff matrix.  I’ve included extra examples and an Active Learning exercise on this material, and there are more good exercises among the end-of-chapter problems and study guide.  </a:t>
            </a:r>
          </a:p>
          <a:p>
            <a:pPr eaLnBrk="1" hangingPunct="1"/>
            <a:endParaRPr lang="en-US" sz="1200" dirty="0" smtClean="0"/>
          </a:p>
          <a:p>
            <a:pPr eaLnBrk="1" hangingPunct="1"/>
            <a:r>
              <a:rPr lang="en-US" sz="1200" dirty="0" smtClean="0"/>
              <a:t>One of the extra examples in this PowerPoint chapter is a prisoners dilemma example in which two candidates agree not to run TV ads attacking each other (the best outcome for society).  Self-interest leads to a Nash equilibrium in which each candidate reneges (the worst outcome for society).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CE8B327-5A95-4316-86CF-6D8F448F928C}" type="slidenum">
              <a:rPr lang="en-US" smtClean="0"/>
              <a:pPr/>
              <a:t>10</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57AEDCF-F085-4A7B-84C4-3C0CE5AEE1EF}" type="slidenum">
              <a:rPr lang="en-US" sz="1200">
                <a:cs typeface="Arial" charset="0"/>
              </a:rPr>
              <a:pPr algn="r"/>
              <a:t>10</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arms race “game,” each of the superpowers would be better off if they could cooperate and sign an agreement to disarm.  But the logic of self-interest dictates that each country will arm itself to the teeth.  As a result, both countries are worse off for two reasons:</a:t>
            </a:r>
          </a:p>
          <a:p>
            <a:endParaRPr lang="en-US" dirty="0" smtClean="0"/>
          </a:p>
          <a:p>
            <a:r>
              <a:rPr lang="en-US" dirty="0" smtClean="0"/>
              <a:t>1) The risk of nuclear annihilation is higher.</a:t>
            </a:r>
          </a:p>
          <a:p>
            <a:endParaRPr lang="en-US" dirty="0" smtClean="0"/>
          </a:p>
          <a:p>
            <a:r>
              <a:rPr lang="en-US" dirty="0" smtClean="0"/>
              <a:t>2) Resources consumed in the arms race could have been used elsewhere.</a:t>
            </a:r>
          </a:p>
          <a:p>
            <a:endParaRPr lang="en-US" dirty="0" smtClean="0"/>
          </a:p>
          <a:p>
            <a:r>
              <a:rPr lang="en-US" dirty="0" smtClean="0"/>
              <a:t>The following slide presents another example in which the inability to cooperate reduces social welfare.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42651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want your students</a:t>
            </a:r>
            <a:r>
              <a:rPr lang="en-US" baseline="0" dirty="0" smtClean="0"/>
              <a:t> to read t</a:t>
            </a:r>
            <a:r>
              <a:rPr lang="en-US" dirty="0" smtClean="0"/>
              <a:t>he case study ‘The prisoners’ dilemma tournament’ in the book for a more detailed analysis.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87070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bullet point is one of the 10 principles we studied in chapter 1.</a:t>
            </a:r>
          </a:p>
          <a:p>
            <a:r>
              <a:rPr lang="en-US" dirty="0" smtClean="0"/>
              <a:t>Because in oligopolies production is too low and prices are too high relative to the social optimum,</a:t>
            </a:r>
            <a:r>
              <a:rPr lang="en-US" baseline="0" dirty="0" smtClean="0"/>
              <a:t> we need government interference to improve the outcome. </a:t>
            </a:r>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417227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If you’re so inclined, this might be a good place to mention the infamous phone call in which Robert Crandall, CEO of American Airlines, tried to convince </a:t>
            </a:r>
            <a:r>
              <a:rPr lang="en-US" dirty="0" err="1" smtClean="0"/>
              <a:t>Braniff’s</a:t>
            </a:r>
            <a:r>
              <a:rPr lang="en-US" dirty="0" smtClean="0"/>
              <a:t> CEO Howard Putnam to raise fares 20%.  </a:t>
            </a:r>
          </a:p>
          <a:p>
            <a:pPr eaLnBrk="1" hangingPunct="1"/>
            <a:r>
              <a:rPr lang="en-US" dirty="0" smtClean="0"/>
              <a:t>The</a:t>
            </a:r>
            <a:r>
              <a:rPr lang="en-US" baseline="0" dirty="0" smtClean="0"/>
              <a:t> transcript is in the case study ‘An illegal phone call.’</a:t>
            </a:r>
            <a:r>
              <a:rPr lang="en-US" dirty="0" smtClean="0"/>
              <a:t> Students will find it interesting:  it has curse words.  </a:t>
            </a:r>
          </a:p>
          <a:p>
            <a:pPr eaLnBrk="1" hangingPunct="1"/>
            <a:endParaRPr lang="en-US" dirty="0" smtClean="0"/>
          </a:p>
          <a:p>
            <a:pPr eaLnBrk="1" hangingPunct="1"/>
            <a:r>
              <a:rPr lang="en-US" dirty="0" smtClean="0"/>
              <a:t>Robert Crandall - president of American Airlines</a:t>
            </a:r>
          </a:p>
          <a:p>
            <a:pPr eaLnBrk="1" hangingPunct="1"/>
            <a:r>
              <a:rPr lang="en-US" dirty="0" smtClean="0"/>
              <a:t>Howard Putnam - president of </a:t>
            </a:r>
            <a:r>
              <a:rPr lang="en-US" dirty="0" err="1" smtClean="0"/>
              <a:t>Braniff</a:t>
            </a:r>
            <a:r>
              <a:rPr lang="en-US" dirty="0" smtClean="0"/>
              <a:t> Airways</a:t>
            </a:r>
          </a:p>
          <a:p>
            <a:pPr eaLnBrk="1" hangingPunct="1"/>
            <a:r>
              <a:rPr lang="en-US" dirty="0" smtClean="0"/>
              <a:t>Crandall: I think it’s dumb as hell . . . to sit here and pound the @#$% out of each other and neither one of us making a #$%&amp; dime.</a:t>
            </a:r>
          </a:p>
          <a:p>
            <a:pPr eaLnBrk="1" hangingPunct="1"/>
            <a:r>
              <a:rPr lang="en-US" dirty="0" smtClean="0"/>
              <a:t>Putnam: Do you have a suggestion for me?</a:t>
            </a:r>
          </a:p>
          <a:p>
            <a:pPr eaLnBrk="1" hangingPunct="1"/>
            <a:r>
              <a:rPr lang="en-US" dirty="0" smtClean="0"/>
              <a:t>Crandall: Yes, I have a suggestion for you. Raise your $%*&amp; fares 20 percent. I’ll raise mine the next morning.</a:t>
            </a:r>
          </a:p>
          <a:p>
            <a:r>
              <a:rPr lang="en-US" dirty="0" smtClean="0"/>
              <a:t>Putnam: Robert, we . . .</a:t>
            </a:r>
          </a:p>
          <a:p>
            <a:r>
              <a:rPr lang="en-US" dirty="0" smtClean="0"/>
              <a:t>Crandall: You’ll make more money, and I will, too.</a:t>
            </a:r>
          </a:p>
          <a:p>
            <a:r>
              <a:rPr lang="en-US" dirty="0" smtClean="0"/>
              <a:t>Putnam: We can’t talk about pricing!</a:t>
            </a:r>
          </a:p>
          <a:p>
            <a:r>
              <a:rPr lang="en-US" dirty="0" smtClean="0"/>
              <a:t>Crandall: Oh @#$%, Howard. We can talk about any &amp;*#@ thing we want to talk about.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883871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30EB841-24E9-488C-8367-BC12BB67EA0F}" type="slidenum">
              <a:rPr lang="en-US" smtClean="0"/>
              <a:pPr/>
              <a:t>15</a:t>
            </a:fld>
            <a:endParaRPr lang="en-US" smtClean="0"/>
          </a:p>
        </p:txBody>
      </p:sp>
      <p:sp>
        <p:nvSpPr>
          <p:cNvPr id="82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10398AB-95CB-4659-90A3-2C9D4031B42C}" type="slidenum">
              <a:rPr lang="en-US" sz="1200">
                <a:cs typeface="Arial" charset="0"/>
              </a:rPr>
              <a:pPr algn="r"/>
              <a:t>15</a:t>
            </a:fld>
            <a:endParaRPr lang="en-US" sz="1200">
              <a:cs typeface="Arial" charset="0"/>
            </a:endParaRPr>
          </a:p>
        </p:txBody>
      </p:sp>
      <p:sp>
        <p:nvSpPr>
          <p:cNvPr id="82948" name="Rectangle 2"/>
          <p:cNvSpPr>
            <a:spLocks noGrp="1" noRot="1" noChangeAspect="1" noChangeArrowheads="1" noTextEdit="1"/>
          </p:cNvSpPr>
          <p:nvPr>
            <p:ph type="sldImg"/>
          </p:nvPr>
        </p:nvSpPr>
        <p:spPr>
          <a:xfrm>
            <a:off x="1143000" y="534988"/>
            <a:ext cx="4572000" cy="3429000"/>
          </a:xfrm>
          <a:ln/>
        </p:spPr>
      </p:sp>
      <p:sp>
        <p:nvSpPr>
          <p:cNvPr id="82949"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EBA718-1CBC-4ED9-BB31-88BA6D36BE3E}" type="slidenum">
              <a:rPr lang="en-US" smtClean="0"/>
              <a:pPr/>
              <a:t>16</a:t>
            </a:fld>
            <a:endParaRPr lang="en-US" smtClean="0"/>
          </a:p>
        </p:txBody>
      </p:sp>
      <p:sp>
        <p:nvSpPr>
          <p:cNvPr id="839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B748C61-8AED-4F04-914E-6AD751B43A70}" type="slidenum">
              <a:rPr lang="en-US" sz="1200">
                <a:cs typeface="Arial" charset="0"/>
              </a:rPr>
              <a:pPr algn="r"/>
              <a:t>16</a:t>
            </a:fld>
            <a:endParaRPr lang="en-US" sz="1200">
              <a:cs typeface="Arial" charset="0"/>
            </a:endParaRPr>
          </a:p>
        </p:txBody>
      </p:sp>
      <p:sp>
        <p:nvSpPr>
          <p:cNvPr id="83972" name="Rectangle 2"/>
          <p:cNvSpPr>
            <a:spLocks noGrp="1" noRot="1" noChangeAspect="1" noChangeArrowheads="1" noTextEdit="1"/>
          </p:cNvSpPr>
          <p:nvPr>
            <p:ph type="sldImg"/>
          </p:nvPr>
        </p:nvSpPr>
        <p:spPr>
          <a:xfrm>
            <a:off x="1143000" y="534988"/>
            <a:ext cx="4572000" cy="3429000"/>
          </a:xfrm>
          <a:ln/>
        </p:spPr>
      </p:sp>
      <p:sp>
        <p:nvSpPr>
          <p:cNvPr id="83973" name="Rectangle 3"/>
          <p:cNvSpPr>
            <a:spLocks noGrp="1" noChangeArrowheads="1"/>
          </p:cNvSpPr>
          <p:nvPr>
            <p:ph type="body" idx="1"/>
          </p:nvPr>
        </p:nvSpPr>
        <p:spPr>
          <a:xfrm>
            <a:off x="685800" y="4038600"/>
            <a:ext cx="5638800" cy="4419600"/>
          </a:xfrm>
          <a:noFill/>
          <a:ln/>
        </p:spPr>
        <p:txBody>
          <a:bodyPr/>
          <a:lstStyle/>
          <a:p>
            <a:pPr eaLnBrk="1" hangingPunct="1">
              <a:lnSpc>
                <a:spcPct val="90000"/>
              </a:lnSpc>
            </a:pPr>
            <a:r>
              <a:rPr lang="en-US" sz="1100" dirty="0" smtClean="0"/>
              <a:t>As I prepare this PowerPoint, I am shopping for a home theater sound system.  My experience is relevant to this slide, and students have had similar experiences when shopping for stereo components, computers, or other products.  </a:t>
            </a:r>
          </a:p>
          <a:p>
            <a:pPr eaLnBrk="1" hangingPunct="1">
              <a:lnSpc>
                <a:spcPct val="90000"/>
              </a:lnSpc>
            </a:pPr>
            <a:endParaRPr lang="en-US" sz="1100" dirty="0" smtClean="0"/>
          </a:p>
          <a:p>
            <a:pPr eaLnBrk="1" hangingPunct="1">
              <a:lnSpc>
                <a:spcPct val="90000"/>
              </a:lnSpc>
            </a:pPr>
            <a:r>
              <a:rPr lang="en-US" sz="1100" dirty="0" smtClean="0"/>
              <a:t>I visited a local store to check out different brands and models.  The salesperson at this store is very knowledgeable, and the store provided several comfortable, sound-proofed rooms where I could spend as much time as I wanted “auditioning” the various components without the intrusion of outside noise.  Based on this shopping experience, I have selected a particular model made by </a:t>
            </a:r>
            <a:r>
              <a:rPr lang="en-US" sz="1100" dirty="0" err="1" smtClean="0"/>
              <a:t>Denon</a:t>
            </a:r>
            <a:r>
              <a:rPr lang="en-US" sz="1100" dirty="0" smtClean="0"/>
              <a:t>, a high-end brand that you really have to hear to appreciate.  </a:t>
            </a:r>
          </a:p>
          <a:p>
            <a:pPr eaLnBrk="1" hangingPunct="1">
              <a:lnSpc>
                <a:spcPct val="90000"/>
              </a:lnSpc>
            </a:pPr>
            <a:endParaRPr lang="en-US" sz="1100" dirty="0" smtClean="0"/>
          </a:p>
          <a:p>
            <a:pPr eaLnBrk="1" hangingPunct="1">
              <a:lnSpc>
                <a:spcPct val="90000"/>
              </a:lnSpc>
            </a:pPr>
            <a:r>
              <a:rPr lang="en-US" sz="1100" dirty="0" smtClean="0"/>
              <a:t>Now that I have decided on a brand and model, I have an incentive to buy from a discount retailer.  If I do, the discount retailer is, in effect, free-riding off of the full-service retailer I visited. If all consumers used the full-service retailers only for information and purchased from discount superstores, then full-service retailers would go out of business.  </a:t>
            </a:r>
          </a:p>
          <a:p>
            <a:pPr eaLnBrk="1" hangingPunct="1">
              <a:lnSpc>
                <a:spcPct val="90000"/>
              </a:lnSpc>
            </a:pPr>
            <a:endParaRPr lang="en-US" sz="1100" dirty="0" smtClean="0"/>
          </a:p>
          <a:p>
            <a:pPr eaLnBrk="1" hangingPunct="1">
              <a:lnSpc>
                <a:spcPct val="90000"/>
              </a:lnSpc>
            </a:pPr>
            <a:r>
              <a:rPr lang="en-US" sz="1100" dirty="0" err="1" smtClean="0"/>
              <a:t>Denon</a:t>
            </a:r>
            <a:r>
              <a:rPr lang="en-US" sz="1100" dirty="0" smtClean="0"/>
              <a:t> knows this.  They also know that consumers are less likely to choose their equipment over cheaper brands if consumers do not have the opportunity to hear how great </a:t>
            </a:r>
            <a:r>
              <a:rPr lang="en-US" sz="1100" dirty="0" err="1" smtClean="0"/>
              <a:t>Denon’s</a:t>
            </a:r>
            <a:r>
              <a:rPr lang="en-US" sz="1100" dirty="0" smtClean="0"/>
              <a:t> gear sounds.  </a:t>
            </a:r>
          </a:p>
          <a:p>
            <a:pPr eaLnBrk="1" hangingPunct="1">
              <a:lnSpc>
                <a:spcPct val="90000"/>
              </a:lnSpc>
            </a:pPr>
            <a:endParaRPr lang="en-US" sz="1100" dirty="0" smtClean="0"/>
          </a:p>
          <a:p>
            <a:pPr eaLnBrk="1" hangingPunct="1">
              <a:lnSpc>
                <a:spcPct val="90000"/>
              </a:lnSpc>
            </a:pPr>
            <a:r>
              <a:rPr lang="en-US" sz="1100" dirty="0" smtClean="0"/>
              <a:t>So, to prevent discount retailers from driving full-service retailers out of business, </a:t>
            </a:r>
            <a:r>
              <a:rPr lang="en-US" sz="1100" dirty="0" err="1" smtClean="0"/>
              <a:t>Denon</a:t>
            </a:r>
            <a:r>
              <a:rPr lang="en-US" sz="1100" dirty="0" smtClean="0"/>
              <a:t> engages in a variation of the “fair trade” practice discussed on this slide:  </a:t>
            </a:r>
            <a:r>
              <a:rPr lang="en-US" sz="1100" dirty="0" err="1" smtClean="0"/>
              <a:t>Denon</a:t>
            </a:r>
            <a:r>
              <a:rPr lang="en-US" sz="1100" dirty="0" smtClean="0"/>
              <a:t> only honors its warranty if the consumer purchased the product from an “authorized retailer.”  For a retailer to be “authorized,” it must agree to sell </a:t>
            </a:r>
            <a:r>
              <a:rPr lang="en-US" sz="1100" dirty="0" err="1" smtClean="0"/>
              <a:t>Denon’s</a:t>
            </a:r>
            <a:r>
              <a:rPr lang="en-US" sz="1100" dirty="0" smtClean="0"/>
              <a:t> products at prices not lower than </a:t>
            </a:r>
            <a:r>
              <a:rPr lang="en-US" sz="1100" dirty="0" err="1" smtClean="0"/>
              <a:t>Denon</a:t>
            </a:r>
            <a:r>
              <a:rPr lang="en-US" sz="1100" dirty="0" smtClean="0"/>
              <a:t> specifies.  I can find unauthorized retailers who will sell me </a:t>
            </a:r>
            <a:r>
              <a:rPr lang="en-US" sz="1100" dirty="0" err="1" smtClean="0"/>
              <a:t>Denon</a:t>
            </a:r>
            <a:r>
              <a:rPr lang="en-US" sz="1100" dirty="0" smtClean="0"/>
              <a:t> gear at lower prices, but </a:t>
            </a:r>
            <a:r>
              <a:rPr lang="en-US" sz="1100" dirty="0" err="1" smtClean="0"/>
              <a:t>Denon’s</a:t>
            </a:r>
            <a:r>
              <a:rPr lang="en-US" sz="1100" dirty="0" smtClean="0"/>
              <a:t> practice of not honoring the warranty gives me an incentive to pay a few extra bucks to buy it from an “authorized” seller of </a:t>
            </a:r>
            <a:r>
              <a:rPr lang="en-US" sz="1100" dirty="0" err="1" smtClean="0"/>
              <a:t>Denon</a:t>
            </a:r>
            <a:r>
              <a:rPr lang="en-US" sz="1100" dirty="0" smtClean="0"/>
              <a:t> products.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Regarding the last two points: </a:t>
            </a:r>
          </a:p>
          <a:p>
            <a:pPr eaLnBrk="1" hangingPunct="1"/>
            <a:endParaRPr lang="en-US" dirty="0" smtClean="0"/>
          </a:p>
          <a:p>
            <a:pPr eaLnBrk="1" hangingPunct="1"/>
            <a:r>
              <a:rPr lang="en-US" dirty="0" smtClean="0"/>
              <a:t>Predatory pricing requires selling products below cost, generating losses.  The firm must have deep pockets to sustain such losses and survive until its competitor leaves the market.  Afterward, there is no guarantee that the economic profits from charging the monopoly price will make up for the losses sustained during the period of predatory pricing.  </a:t>
            </a:r>
          </a:p>
          <a:p>
            <a:pPr eaLnBrk="1" hangingPunct="1"/>
            <a:endParaRPr lang="en-US" dirty="0" smtClean="0"/>
          </a:p>
          <a:p>
            <a:pPr eaLnBrk="1" hangingPunct="1"/>
            <a:r>
              <a:rPr lang="en-US" dirty="0" smtClean="0"/>
              <a:t>Suppose a firm engages in predatory pricing and sustains deep losses for a period of time, but succeeds in driving its competitor out of business.  Even then, the pressure is not off—a potential entrant may be standing by, ready to jump into the market to take a share of the monopoly profits the firm would otherwise enjoy all to itself.  If so, then the firm is less likely to recover the losses it endures while it is engaging in predatory pricing.  </a:t>
            </a:r>
          </a:p>
          <a:p>
            <a:pPr eaLnBrk="1" hangingPunct="1"/>
            <a:endParaRPr lang="en-US" dirty="0" smtClean="0"/>
          </a:p>
          <a:p>
            <a:pPr eaLnBrk="1" hangingPunct="1"/>
            <a:r>
              <a:rPr lang="en-US" dirty="0" smtClean="0"/>
              <a:t>Economists have done a fair amount of research on predatory pricing, and there is not yet any consensus.  Until there is, it might not be a good idea to prosecute predatory pricing under the antitrust laws.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05427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tying: Microsoft including a browser with its operating system.</a:t>
            </a:r>
            <a:r>
              <a:rPr lang="en-US" baseline="0" dirty="0" smtClean="0"/>
              <a:t> (the details of the Microsoft case are in the last case study in the text)</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45514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148010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7BFD9EC-9121-4B38-BF6F-43F655220FA2}" type="slidenum">
              <a:rPr lang="en-US" smtClean="0"/>
              <a:pPr/>
              <a:t>3</a:t>
            </a:fld>
            <a:endParaRPr lang="en-US" smtClean="0"/>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73802B-3FC9-4A34-A0B5-3CE0366EDFDE}" type="slidenum">
              <a:rPr lang="en-US" sz="1200">
                <a:cs typeface="Arial" charset="0"/>
              </a:rPr>
              <a:pPr algn="r"/>
              <a:t>3</a:t>
            </a:fld>
            <a:endParaRPr lang="en-US" sz="1200">
              <a:cs typeface="Arial" charset="0"/>
            </a:endParaRPr>
          </a:p>
        </p:txBody>
      </p:sp>
      <p:sp>
        <p:nvSpPr>
          <p:cNvPr id="51204" name="Rectangle 2"/>
          <p:cNvSpPr>
            <a:spLocks noGrp="1" noRot="1" noChangeAspect="1" noChangeArrowheads="1" noTextEdit="1"/>
          </p:cNvSpPr>
          <p:nvPr>
            <p:ph type="sldImg"/>
          </p:nvPr>
        </p:nvSpPr>
        <p:spPr>
          <a:xfrm>
            <a:off x="1143000" y="534988"/>
            <a:ext cx="4572000" cy="3429000"/>
          </a:xfrm>
          <a:ln/>
        </p:spPr>
      </p:sp>
      <p:sp>
        <p:nvSpPr>
          <p:cNvPr id="51205" name="Rectangle 3"/>
          <p:cNvSpPr>
            <a:spLocks noGrp="1" noChangeArrowheads="1"/>
          </p:cNvSpPr>
          <p:nvPr>
            <p:ph type="body" idx="1"/>
          </p:nvPr>
        </p:nvSpPr>
        <p:spPr>
          <a:xfrm>
            <a:off x="685800" y="4248150"/>
            <a:ext cx="5486400" cy="4210050"/>
          </a:xfrm>
          <a:noFill/>
          <a:ln/>
        </p:spPr>
        <p:txBody>
          <a:bodyPr/>
          <a:lstStyle/>
          <a:p>
            <a:pPr eaLnBrk="1" hangingPunct="1"/>
            <a:r>
              <a:rPr lang="en-US" smtClean="0"/>
              <a:t>Sources:  U.S. Census Bureau (www.census.gov), Federal Trade Commission (www.ftc.gov), and various periodicals and microeconomics textbooks.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43163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59612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Game theory helps us understand oligopoly and other situations where “players” interact and behave strategically.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“game” is a situation in which players interact.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“payoff matrix” is fairly standard in microeconomics, so it may be worth mentioning to your students. However, the textbook only uses this term in the problems and application section.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There are three elements to a game; and all of these elements are represented in the payoff matrix: </a:t>
            </a:r>
          </a:p>
          <a:p>
            <a:r>
              <a:rPr lang="en-US" dirty="0" smtClean="0"/>
              <a:t>- “Players” can be people, firms, countries, or other entities.  </a:t>
            </a:r>
          </a:p>
          <a:p>
            <a:pPr marL="171450" indent="-171450">
              <a:buFontTx/>
              <a:buChar char="-"/>
            </a:pPr>
            <a:r>
              <a:rPr lang="en-US" dirty="0" smtClean="0"/>
              <a:t>A “strategy” is a decision or decision-plan chosen by a player, which takes into account the behavior and likely reactions of other players. </a:t>
            </a:r>
          </a:p>
          <a:p>
            <a:pPr marL="171450" indent="-171450">
              <a:buFontTx/>
              <a:buChar char="-"/>
            </a:pPr>
            <a:r>
              <a:rPr lang="en-US" dirty="0" smtClean="0"/>
              <a:t>Payoffs</a:t>
            </a:r>
            <a:r>
              <a:rPr lang="en-US" baseline="0" dirty="0" smtClean="0"/>
              <a:t> are the reward (profit, revenue, winning) or punishment (years in jail) for choosing a specific strategy. The payoffs for a player depend not only on the strategy chosen, but also on what the other player does (strategic interaction). </a:t>
            </a:r>
          </a:p>
          <a:p>
            <a:pPr marL="171450" indent="-171450">
              <a:buFontTx/>
              <a:buChar char="-"/>
            </a:pPr>
            <a:endParaRPr lang="en-US" baseline="0" dirty="0" smtClean="0"/>
          </a:p>
          <a:p>
            <a:pPr eaLnBrk="1" hangingPunct="1"/>
            <a:r>
              <a:rPr lang="en-US" dirty="0" smtClean="0"/>
              <a:t> </a:t>
            </a:r>
          </a:p>
          <a:p>
            <a:pPr eaLnBrk="1" hangingPunct="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43432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E2ADDE9-7253-4CBD-91FC-093637BEA864}" type="slidenum">
              <a:rPr lang="en-US" smtClean="0"/>
              <a:pPr/>
              <a:t>7</a:t>
            </a:fld>
            <a:endParaRPr lang="en-US" smtClean="0"/>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54A61D5-663A-4DF0-962C-0C5C649A35C8}" type="slidenum">
              <a:rPr lang="en-US" sz="1200">
                <a:cs typeface="Arial" charset="0"/>
              </a:rPr>
              <a:pPr algn="r"/>
              <a:t>7</a:t>
            </a:fld>
            <a:endParaRPr lang="en-US" sz="1200">
              <a:cs typeface="Arial" charset="0"/>
            </a:endParaRPr>
          </a:p>
        </p:txBody>
      </p:sp>
      <p:sp>
        <p:nvSpPr>
          <p:cNvPr id="67588" name="Rectangle 2"/>
          <p:cNvSpPr>
            <a:spLocks noGrp="1" noRot="1" noChangeAspect="1" noChangeArrowheads="1" noTextEdit="1"/>
          </p:cNvSpPr>
          <p:nvPr>
            <p:ph type="sldImg"/>
          </p:nvPr>
        </p:nvSpPr>
        <p:spPr>
          <a:xfrm>
            <a:off x="1143000" y="534988"/>
            <a:ext cx="4572000" cy="3429000"/>
          </a:xfrm>
          <a:ln/>
        </p:spPr>
      </p:sp>
      <p:sp>
        <p:nvSpPr>
          <p:cNvPr id="67589" name="Rectangle 3"/>
          <p:cNvSpPr>
            <a:spLocks noGrp="1" noChangeArrowheads="1"/>
          </p:cNvSpPr>
          <p:nvPr>
            <p:ph type="body" idx="1"/>
          </p:nvPr>
        </p:nvSpPr>
        <p:spPr>
          <a:xfrm>
            <a:off x="685800" y="4248150"/>
            <a:ext cx="5486400" cy="4210050"/>
          </a:xfrm>
          <a:noFill/>
          <a:ln/>
        </p:spPr>
        <p:txBody>
          <a:bodyPr/>
          <a:lstStyle/>
          <a:p>
            <a:pPr eaLnBrk="1" hangingPunct="1"/>
            <a:r>
              <a:rPr lang="en-US" sz="1200" dirty="0" smtClean="0"/>
              <a:t>This slide is animated carefully as follows:</a:t>
            </a:r>
          </a:p>
          <a:p>
            <a:pPr eaLnBrk="1" hangingPunct="1"/>
            <a:endParaRPr lang="en-US" sz="1200" dirty="0" smtClean="0"/>
          </a:p>
          <a:p>
            <a:pPr eaLnBrk="1" hangingPunct="1"/>
            <a:r>
              <a:rPr lang="en-US" sz="1200" dirty="0" smtClean="0"/>
              <a:t>1)  If Clyde confesses, then Bonnie gets 8 years if she confesses or 20 years if she does not.  </a:t>
            </a:r>
          </a:p>
          <a:p>
            <a:pPr eaLnBrk="1" hangingPunct="1"/>
            <a:endParaRPr lang="en-US" sz="1200" dirty="0" smtClean="0"/>
          </a:p>
          <a:p>
            <a:pPr eaLnBrk="1" hangingPunct="1"/>
            <a:r>
              <a:rPr lang="en-US" sz="1200" dirty="0" smtClean="0"/>
              <a:t>2)  If Clyde remains silent, Bonnie goes free if she confesses or gets 1 year if she does not.  </a:t>
            </a:r>
          </a:p>
          <a:p>
            <a:pPr eaLnBrk="1" hangingPunct="1"/>
            <a:endParaRPr lang="en-US" sz="1200" dirty="0" smtClean="0"/>
          </a:p>
          <a:p>
            <a:pPr eaLnBrk="1" hangingPunct="1"/>
            <a:r>
              <a:rPr lang="en-US" sz="1200" dirty="0" smtClean="0"/>
              <a:t>At this point, it may be worth mentioning that Bonnie’s best move is to confess, regardless of Clyde’s decision—hence, “confess” is Bonnie’s </a:t>
            </a:r>
            <a:r>
              <a:rPr lang="en-US" sz="1200" i="1" dirty="0" smtClean="0"/>
              <a:t>dominant strategy</a:t>
            </a:r>
            <a:r>
              <a:rPr lang="en-US" sz="1200" dirty="0" smtClean="0"/>
              <a:t>.  </a:t>
            </a:r>
          </a:p>
          <a:p>
            <a:pPr eaLnBrk="1" hangingPunct="1"/>
            <a:endParaRPr lang="en-US" sz="1200" dirty="0" smtClean="0"/>
          </a:p>
          <a:p>
            <a:pPr eaLnBrk="1" hangingPunct="1"/>
            <a:r>
              <a:rPr lang="en-US" sz="1200" dirty="0" smtClean="0"/>
              <a:t>3)  If Bonnie confesses, Clyde gets 8 years if he confesses or 20 years if he does not. </a:t>
            </a:r>
          </a:p>
          <a:p>
            <a:pPr eaLnBrk="1" hangingPunct="1"/>
            <a:endParaRPr lang="en-US" sz="1200" dirty="0" smtClean="0"/>
          </a:p>
          <a:p>
            <a:pPr eaLnBrk="1" hangingPunct="1"/>
            <a:r>
              <a:rPr lang="en-US" sz="1200" dirty="0" smtClean="0"/>
              <a:t>4)  If Bonnie remains silent, Clyde goes free if he confesses or gets 1 year if he does not.  </a:t>
            </a:r>
          </a:p>
          <a:p>
            <a:pPr eaLnBrk="1" hangingPunct="1"/>
            <a:endParaRPr lang="en-US" sz="1200" dirty="0" smtClean="0"/>
          </a:p>
          <a:p>
            <a:pPr eaLnBrk="1" hangingPunct="1"/>
            <a:r>
              <a:rPr lang="en-US" sz="1200" dirty="0" smtClean="0"/>
              <a:t>Regardless of Bonnie’s decision, Clyde’s best move is to confess.  </a:t>
            </a:r>
          </a:p>
          <a:p>
            <a:pPr eaLnBrk="1" hangingPunct="1"/>
            <a:endParaRPr lang="en-US" sz="1200" dirty="0" smtClean="0"/>
          </a:p>
          <a:p>
            <a:pPr eaLnBrk="1" hangingPunct="1"/>
            <a:r>
              <a:rPr lang="en-US" sz="1200" dirty="0" smtClean="0"/>
              <a:t>Both players have a dominant strategy of confessing.  </a:t>
            </a:r>
            <a:endParaRPr lang="en-US" sz="11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ABA921A-2074-49A0-BA2C-F87AF111AE1B}" type="slidenum">
              <a:rPr lang="en-US" smtClean="0"/>
              <a:pPr/>
              <a:t>8</a:t>
            </a:fld>
            <a:endParaRPr lang="en-US" smtClean="0"/>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660CF4-EC2B-49CC-B471-6BF0B8FD0532}" type="slidenum">
              <a:rPr lang="en-US" sz="1200">
                <a:cs typeface="Arial" charset="0"/>
              </a:rPr>
              <a:pPr algn="r"/>
              <a:t>8</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p:spPr>
        <p:txBody>
          <a:bodyPr/>
          <a:lstStyle/>
          <a:p>
            <a:pPr eaLnBrk="1" hangingPunct="1"/>
            <a:r>
              <a:rPr lang="en-US" smtClean="0"/>
              <a:t>The prisoners’ dilemma illustrates why cooperation is so difficult even when it is in both players’ mutual interest.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81227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072023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5" r:id="rId3"/>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657600"/>
            <a:ext cx="7010399" cy="1981200"/>
          </a:xfrm>
        </p:spPr>
        <p:txBody>
          <a:bodyPr/>
          <a:lstStyle/>
          <a:p>
            <a:pPr>
              <a:defRPr/>
            </a:pPr>
            <a:r>
              <a:rPr lang="en-US" dirty="0" smtClean="0"/>
              <a:t>Oligopoly</a:t>
            </a:r>
            <a:endParaRPr lang="en-US" dirty="0"/>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17</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fontScale="90000"/>
          </a:bodyPr>
          <a:lstStyle/>
          <a:p>
            <a:r>
              <a:rPr lang="en-US" sz="3000" dirty="0"/>
              <a:t>AT&amp;T </a:t>
            </a:r>
            <a:r>
              <a:rPr lang="en-US" sz="3000" dirty="0" smtClean="0"/>
              <a:t>&amp; Verizon in the Prisoners’ Dilemma</a:t>
            </a: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3"/>
          <p:cNvGrpSpPr>
            <a:grpSpLocks/>
          </p:cNvGrpSpPr>
          <p:nvPr/>
        </p:nvGrpSpPr>
        <p:grpSpPr bwMode="auto">
          <a:xfrm>
            <a:off x="2336800" y="2660650"/>
            <a:ext cx="6497638" cy="3536950"/>
            <a:chOff x="1522" y="1296"/>
            <a:chExt cx="2421" cy="1658"/>
          </a:xfrm>
        </p:grpSpPr>
        <p:sp>
          <p:nvSpPr>
            <p:cNvPr id="26646" name="AutoShape 4"/>
            <p:cNvSpPr>
              <a:spLocks noChangeArrowheads="1"/>
            </p:cNvSpPr>
            <p:nvPr/>
          </p:nvSpPr>
          <p:spPr bwMode="auto">
            <a:xfrm>
              <a:off x="152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7" name="AutoShape 5"/>
            <p:cNvSpPr>
              <a:spLocks noChangeArrowheads="1"/>
            </p:cNvSpPr>
            <p:nvPr/>
          </p:nvSpPr>
          <p:spPr bwMode="auto">
            <a:xfrm>
              <a:off x="273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8" name="AutoShape 6"/>
            <p:cNvSpPr>
              <a:spLocks noChangeArrowheads="1"/>
            </p:cNvSpPr>
            <p:nvPr/>
          </p:nvSpPr>
          <p:spPr bwMode="auto">
            <a:xfrm>
              <a:off x="2735" y="2125"/>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9" name="AutoShape 7"/>
            <p:cNvSpPr>
              <a:spLocks noChangeArrowheads="1"/>
            </p:cNvSpPr>
            <p:nvPr/>
          </p:nvSpPr>
          <p:spPr bwMode="auto">
            <a:xfrm>
              <a:off x="1527" y="2126"/>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50" name="AutoShape 8"/>
            <p:cNvSpPr>
              <a:spLocks noChangeArrowheads="1"/>
            </p:cNvSpPr>
            <p:nvPr/>
          </p:nvSpPr>
          <p:spPr bwMode="auto">
            <a:xfrm rot="10800000">
              <a:off x="152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1" name="AutoShape 9"/>
            <p:cNvSpPr>
              <a:spLocks noChangeArrowheads="1"/>
            </p:cNvSpPr>
            <p:nvPr/>
          </p:nvSpPr>
          <p:spPr bwMode="auto">
            <a:xfrm rot="10800000">
              <a:off x="273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2" name="AutoShape 10"/>
            <p:cNvSpPr>
              <a:spLocks noChangeArrowheads="1"/>
            </p:cNvSpPr>
            <p:nvPr/>
          </p:nvSpPr>
          <p:spPr bwMode="auto">
            <a:xfrm rot="10800000">
              <a:off x="2730" y="2125"/>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3" name="AutoShape 11"/>
            <p:cNvSpPr>
              <a:spLocks noChangeArrowheads="1"/>
            </p:cNvSpPr>
            <p:nvPr/>
          </p:nvSpPr>
          <p:spPr bwMode="auto">
            <a:xfrm rot="10800000">
              <a:off x="1522" y="2126"/>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grpSp>
          <p:nvGrpSpPr>
            <p:cNvPr id="3" name="Group 12"/>
            <p:cNvGrpSpPr>
              <a:grpSpLocks/>
            </p:cNvGrpSpPr>
            <p:nvPr/>
          </p:nvGrpSpPr>
          <p:grpSpPr bwMode="auto">
            <a:xfrm>
              <a:off x="1524" y="1296"/>
              <a:ext cx="2417" cy="1658"/>
              <a:chOff x="1335" y="1089"/>
              <a:chExt cx="2290" cy="1791"/>
            </a:xfrm>
          </p:grpSpPr>
          <p:sp>
            <p:nvSpPr>
              <p:cNvPr id="26655" name="Rectangle 13"/>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26656" name="Line 14"/>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26657" name="Line 15"/>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26630" name="Text Box 16"/>
          <p:cNvSpPr txBox="1">
            <a:spLocks noChangeArrowheads="1"/>
          </p:cNvSpPr>
          <p:nvPr/>
        </p:nvSpPr>
        <p:spPr bwMode="auto">
          <a:xfrm>
            <a:off x="2747963" y="2206625"/>
            <a:ext cx="2516187" cy="369332"/>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a:latin typeface="Arial"/>
                <a:cs typeface="Arial"/>
              </a:rPr>
              <a:t> = 30</a:t>
            </a:r>
          </a:p>
        </p:txBody>
      </p:sp>
      <p:sp>
        <p:nvSpPr>
          <p:cNvPr id="26631" name="Text Box 17"/>
          <p:cNvSpPr txBox="1">
            <a:spLocks noChangeArrowheads="1"/>
          </p:cNvSpPr>
          <p:nvPr/>
        </p:nvSpPr>
        <p:spPr bwMode="auto">
          <a:xfrm>
            <a:off x="5978525" y="2214563"/>
            <a:ext cx="2549525" cy="369332"/>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a:latin typeface="Arial"/>
                <a:cs typeface="Arial"/>
              </a:rPr>
              <a:t> = 40</a:t>
            </a:r>
          </a:p>
        </p:txBody>
      </p:sp>
      <p:sp>
        <p:nvSpPr>
          <p:cNvPr id="26632" name="Text Box 18"/>
          <p:cNvSpPr txBox="1">
            <a:spLocks noChangeArrowheads="1"/>
          </p:cNvSpPr>
          <p:nvPr/>
        </p:nvSpPr>
        <p:spPr bwMode="auto">
          <a:xfrm>
            <a:off x="1163638" y="3351213"/>
            <a:ext cx="1065212" cy="369332"/>
          </a:xfrm>
          <a:prstGeom prst="rect">
            <a:avLst/>
          </a:prstGeom>
          <a:noFill/>
          <a:ln w="9525">
            <a:noFill/>
            <a:miter lim="800000"/>
            <a:headEnd/>
            <a:tailEnd/>
          </a:ln>
        </p:spPr>
        <p:txBody>
          <a:bodyPr lIns="0" tIns="0" rIns="0" bIns="0">
            <a:spAutoFit/>
          </a:bodyPr>
          <a:lstStyle/>
          <a:p>
            <a:pPr algn="r">
              <a:spcBef>
                <a:spcPct val="50000"/>
              </a:spcBef>
            </a:pPr>
            <a:r>
              <a:rPr lang="en-US" sz="2400" b="1" i="1">
                <a:latin typeface="Arial"/>
                <a:cs typeface="Arial"/>
              </a:rPr>
              <a:t>Q</a:t>
            </a:r>
            <a:r>
              <a:rPr lang="en-US" sz="2400">
                <a:latin typeface="Arial"/>
                <a:cs typeface="Arial"/>
              </a:rPr>
              <a:t> = 30</a:t>
            </a:r>
          </a:p>
        </p:txBody>
      </p:sp>
      <p:sp>
        <p:nvSpPr>
          <p:cNvPr id="26633" name="Text Box 19"/>
          <p:cNvSpPr txBox="1">
            <a:spLocks noChangeArrowheads="1"/>
          </p:cNvSpPr>
          <p:nvPr/>
        </p:nvSpPr>
        <p:spPr bwMode="auto">
          <a:xfrm>
            <a:off x="1209675" y="5076825"/>
            <a:ext cx="1012825" cy="369332"/>
          </a:xfrm>
          <a:prstGeom prst="rect">
            <a:avLst/>
          </a:prstGeom>
          <a:noFill/>
          <a:ln w="9525">
            <a:noFill/>
            <a:miter lim="800000"/>
            <a:headEnd/>
            <a:tailEnd/>
          </a:ln>
        </p:spPr>
        <p:txBody>
          <a:bodyPr lIns="0" tIns="0" rIns="0" bIns="0">
            <a:spAutoFit/>
          </a:bodyPr>
          <a:lstStyle/>
          <a:p>
            <a:pPr algn="r">
              <a:spcBef>
                <a:spcPct val="50000"/>
              </a:spcBef>
            </a:pPr>
            <a:r>
              <a:rPr lang="en-US" sz="2400" b="1" i="1">
                <a:latin typeface="Arial"/>
                <a:cs typeface="Arial"/>
              </a:rPr>
              <a:t>Q</a:t>
            </a:r>
            <a:r>
              <a:rPr lang="en-US" sz="2400">
                <a:latin typeface="Arial"/>
                <a:cs typeface="Arial"/>
              </a:rPr>
              <a:t> = 40</a:t>
            </a:r>
          </a:p>
        </p:txBody>
      </p:sp>
      <p:sp>
        <p:nvSpPr>
          <p:cNvPr id="26634" name="Text Box 20"/>
          <p:cNvSpPr txBox="1">
            <a:spLocks noChangeArrowheads="1"/>
          </p:cNvSpPr>
          <p:nvPr/>
        </p:nvSpPr>
        <p:spPr bwMode="auto">
          <a:xfrm>
            <a:off x="4765675" y="1604963"/>
            <a:ext cx="1597025" cy="553998"/>
          </a:xfrm>
          <a:prstGeom prst="rect">
            <a:avLst/>
          </a:prstGeom>
          <a:solidFill>
            <a:srgbClr val="CCFFCC"/>
          </a:solidFill>
          <a:ln w="9525">
            <a:solidFill>
              <a:schemeClr val="tx1"/>
            </a:solidFill>
            <a:miter lim="800000"/>
            <a:headEnd/>
            <a:tailEnd/>
          </a:ln>
        </p:spPr>
        <p:txBody>
          <a:bodyPr tIns="91440" bIns="91440">
            <a:spAutoFit/>
          </a:bodyPr>
          <a:lstStyle/>
          <a:p>
            <a:pPr algn="ctr">
              <a:spcBef>
                <a:spcPct val="50000"/>
              </a:spcBef>
            </a:pPr>
            <a:r>
              <a:rPr lang="en-US" sz="2400" b="1" dirty="0">
                <a:latin typeface="Arial"/>
                <a:cs typeface="Arial"/>
              </a:rPr>
              <a:t>AT&amp;T</a:t>
            </a:r>
          </a:p>
        </p:txBody>
      </p:sp>
      <p:sp>
        <p:nvSpPr>
          <p:cNvPr id="26635" name="Text Box 21"/>
          <p:cNvSpPr txBox="1">
            <a:spLocks noChangeArrowheads="1"/>
          </p:cNvSpPr>
          <p:nvPr/>
        </p:nvSpPr>
        <p:spPr bwMode="auto">
          <a:xfrm>
            <a:off x="479425" y="4154488"/>
            <a:ext cx="1368425" cy="558800"/>
          </a:xfrm>
          <a:prstGeom prst="rect">
            <a:avLst/>
          </a:prstGeom>
          <a:solidFill>
            <a:srgbClr val="FFFFCC"/>
          </a:solidFill>
          <a:ln w="9525">
            <a:solidFill>
              <a:schemeClr val="tx1"/>
            </a:solidFill>
            <a:miter lim="800000"/>
            <a:headEnd/>
            <a:tailEnd/>
          </a:ln>
        </p:spPr>
        <p:txBody>
          <a:bodyPr tIns="91440" bIns="91440">
            <a:spAutoFit/>
          </a:bodyPr>
          <a:lstStyle/>
          <a:p>
            <a:pPr>
              <a:spcBef>
                <a:spcPct val="50000"/>
              </a:spcBef>
            </a:pPr>
            <a:r>
              <a:rPr lang="en-US" sz="2400" b="1">
                <a:latin typeface="Arial"/>
                <a:cs typeface="Arial"/>
              </a:rPr>
              <a:t>Verizon</a:t>
            </a:r>
          </a:p>
        </p:txBody>
      </p:sp>
      <p:sp>
        <p:nvSpPr>
          <p:cNvPr id="26636" name="Text Box 22"/>
          <p:cNvSpPr txBox="1">
            <a:spLocks noChangeArrowheads="1"/>
          </p:cNvSpPr>
          <p:nvPr/>
        </p:nvSpPr>
        <p:spPr bwMode="auto">
          <a:xfrm>
            <a:off x="3649663" y="2693988"/>
            <a:ext cx="1957387"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a:t>
            </a:r>
            <a:r>
              <a:rPr lang="en-US" sz="2300" dirty="0" smtClean="0">
                <a:latin typeface="Arial"/>
                <a:cs typeface="Arial"/>
              </a:rPr>
              <a:t>profit </a:t>
            </a:r>
            <a:r>
              <a:rPr lang="en-US" sz="2300" dirty="0">
                <a:latin typeface="Arial"/>
                <a:cs typeface="Arial"/>
              </a:rPr>
              <a:t>= $900</a:t>
            </a:r>
          </a:p>
        </p:txBody>
      </p:sp>
      <p:sp>
        <p:nvSpPr>
          <p:cNvPr id="26637" name="Text Box 23"/>
          <p:cNvSpPr txBox="1">
            <a:spLocks noChangeArrowheads="1"/>
          </p:cNvSpPr>
          <p:nvPr/>
        </p:nvSpPr>
        <p:spPr bwMode="auto">
          <a:xfrm>
            <a:off x="2368550" y="3622675"/>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$900</a:t>
            </a:r>
          </a:p>
        </p:txBody>
      </p:sp>
      <p:sp>
        <p:nvSpPr>
          <p:cNvPr id="26638" name="Text Box 24"/>
          <p:cNvSpPr txBox="1">
            <a:spLocks noChangeArrowheads="1"/>
          </p:cNvSpPr>
          <p:nvPr/>
        </p:nvSpPr>
        <p:spPr bwMode="auto">
          <a:xfrm>
            <a:off x="6840538" y="2693988"/>
            <a:ext cx="1979612"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a:t>
            </a:r>
            <a:r>
              <a:rPr lang="en-US" sz="2300" dirty="0" smtClean="0">
                <a:latin typeface="Arial"/>
                <a:cs typeface="Arial"/>
              </a:rPr>
              <a:t>profit </a:t>
            </a:r>
            <a:r>
              <a:rPr lang="en-US" sz="2300" dirty="0">
                <a:latin typeface="Arial"/>
                <a:cs typeface="Arial"/>
              </a:rPr>
              <a:t>= $1000</a:t>
            </a:r>
          </a:p>
        </p:txBody>
      </p:sp>
      <p:sp>
        <p:nvSpPr>
          <p:cNvPr id="26639" name="Text Box 25"/>
          <p:cNvSpPr txBox="1">
            <a:spLocks noChangeArrowheads="1"/>
          </p:cNvSpPr>
          <p:nvPr/>
        </p:nvSpPr>
        <p:spPr bwMode="auto">
          <a:xfrm>
            <a:off x="6956425" y="4452938"/>
            <a:ext cx="1843088"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profit = $800</a:t>
            </a:r>
          </a:p>
        </p:txBody>
      </p:sp>
      <p:sp>
        <p:nvSpPr>
          <p:cNvPr id="26640" name="Text Box 26"/>
          <p:cNvSpPr txBox="1">
            <a:spLocks noChangeArrowheads="1"/>
          </p:cNvSpPr>
          <p:nvPr/>
        </p:nvSpPr>
        <p:spPr bwMode="auto">
          <a:xfrm>
            <a:off x="3444875" y="4440238"/>
            <a:ext cx="2136775"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a:t>
            </a:r>
            <a:r>
              <a:rPr lang="en-US" sz="2300" dirty="0" smtClean="0">
                <a:latin typeface="Arial"/>
                <a:cs typeface="Arial"/>
              </a:rPr>
              <a:t>profit </a:t>
            </a:r>
            <a:r>
              <a:rPr lang="en-US" sz="2300" dirty="0">
                <a:latin typeface="Arial"/>
                <a:cs typeface="Arial"/>
              </a:rPr>
              <a:t>= $750</a:t>
            </a:r>
          </a:p>
        </p:txBody>
      </p:sp>
      <p:sp>
        <p:nvSpPr>
          <p:cNvPr id="26641" name="Text Box 27"/>
          <p:cNvSpPr txBox="1">
            <a:spLocks noChangeArrowheads="1"/>
          </p:cNvSpPr>
          <p:nvPr/>
        </p:nvSpPr>
        <p:spPr bwMode="auto">
          <a:xfrm>
            <a:off x="5603875" y="3625850"/>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$750</a:t>
            </a:r>
          </a:p>
        </p:txBody>
      </p:sp>
      <p:sp>
        <p:nvSpPr>
          <p:cNvPr id="26642" name="Text Box 28"/>
          <p:cNvSpPr txBox="1">
            <a:spLocks noChangeArrowheads="1"/>
          </p:cNvSpPr>
          <p:nvPr/>
        </p:nvSpPr>
        <p:spPr bwMode="auto">
          <a:xfrm>
            <a:off x="5603875" y="5351463"/>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$800</a:t>
            </a:r>
          </a:p>
        </p:txBody>
      </p:sp>
      <p:sp>
        <p:nvSpPr>
          <p:cNvPr id="26643" name="Text Box 29"/>
          <p:cNvSpPr txBox="1">
            <a:spLocks noChangeArrowheads="1"/>
          </p:cNvSpPr>
          <p:nvPr/>
        </p:nvSpPr>
        <p:spPr bwMode="auto">
          <a:xfrm>
            <a:off x="2378075" y="5359400"/>
            <a:ext cx="2095500" cy="793750"/>
          </a:xfrm>
          <a:prstGeom prst="rect">
            <a:avLst/>
          </a:prstGeom>
          <a:noFill/>
          <a:ln w="9525">
            <a:noFill/>
            <a:miter lim="800000"/>
            <a:headEnd/>
            <a:tailEnd/>
          </a:ln>
        </p:spPr>
        <p:txBody>
          <a:bodyPr>
            <a:spAutoFit/>
          </a:bodyPr>
          <a:lstStyle/>
          <a:p>
            <a:pPr>
              <a:spcBef>
                <a:spcPct val="50000"/>
              </a:spcBef>
            </a:pPr>
            <a:r>
              <a:rPr lang="en-US" sz="2300" dirty="0">
                <a:latin typeface="Arial"/>
                <a:cs typeface="Arial"/>
              </a:rPr>
              <a:t>Verizon’s </a:t>
            </a:r>
            <a:r>
              <a:rPr lang="en-US" sz="2300" dirty="0" smtClean="0">
                <a:latin typeface="Arial"/>
                <a:cs typeface="Arial"/>
              </a:rPr>
              <a:t/>
            </a:r>
            <a:br>
              <a:rPr lang="en-US" sz="2300" dirty="0" smtClean="0">
                <a:latin typeface="Arial"/>
                <a:cs typeface="Arial"/>
              </a:rPr>
            </a:br>
            <a:r>
              <a:rPr lang="en-US" sz="2300" dirty="0" smtClean="0">
                <a:latin typeface="Arial"/>
                <a:cs typeface="Arial"/>
              </a:rPr>
              <a:t>profit </a:t>
            </a:r>
            <a:r>
              <a:rPr lang="en-US" sz="2300" dirty="0">
                <a:latin typeface="Arial"/>
                <a:cs typeface="Arial"/>
              </a:rPr>
              <a:t>= $1000</a:t>
            </a:r>
          </a:p>
        </p:txBody>
      </p:sp>
      <p:sp>
        <p:nvSpPr>
          <p:cNvPr id="198686" name="Text Box 30"/>
          <p:cNvSpPr txBox="1">
            <a:spLocks noChangeArrowheads="1"/>
          </p:cNvSpPr>
          <p:nvPr/>
        </p:nvSpPr>
        <p:spPr bwMode="auto">
          <a:xfrm>
            <a:off x="295275" y="869950"/>
            <a:ext cx="8266113" cy="884238"/>
          </a:xfrm>
          <a:prstGeom prst="rect">
            <a:avLst/>
          </a:prstGeom>
          <a:noFill/>
          <a:ln w="9525">
            <a:noFill/>
            <a:miter lim="800000"/>
            <a:headEnd/>
            <a:tailEnd/>
          </a:ln>
        </p:spPr>
        <p:txBody>
          <a:bodyPr/>
          <a:lstStyle/>
          <a:p>
            <a:pPr>
              <a:spcBef>
                <a:spcPct val="50000"/>
              </a:spcBef>
            </a:pPr>
            <a:r>
              <a:rPr lang="en-US" sz="2600" dirty="0">
                <a:solidFill>
                  <a:srgbClr val="0000FF"/>
                </a:solidFill>
                <a:latin typeface="Arial"/>
                <a:cs typeface="Arial"/>
              </a:rPr>
              <a:t>Each firm’s dominant strategy:  renege on agreement, </a:t>
            </a:r>
            <a:br>
              <a:rPr lang="en-US" sz="2600" dirty="0">
                <a:solidFill>
                  <a:srgbClr val="0000FF"/>
                </a:solidFill>
                <a:latin typeface="Arial"/>
                <a:cs typeface="Arial"/>
              </a:rPr>
            </a:br>
            <a:r>
              <a:rPr lang="en-US" sz="2600" dirty="0">
                <a:solidFill>
                  <a:srgbClr val="0000FF"/>
                </a:solidFill>
                <a:latin typeface="Arial"/>
                <a:cs typeface="Arial"/>
              </a:rPr>
              <a:t>produce </a:t>
            </a:r>
            <a:r>
              <a:rPr lang="en-US" sz="2600" b="1" i="1" dirty="0">
                <a:solidFill>
                  <a:srgbClr val="0000FF"/>
                </a:solidFill>
                <a:latin typeface="Arial"/>
                <a:cs typeface="Arial"/>
              </a:rPr>
              <a:t>Q</a:t>
            </a:r>
            <a:r>
              <a:rPr lang="en-US" sz="2600" dirty="0">
                <a:solidFill>
                  <a:srgbClr val="0000FF"/>
                </a:solidFill>
                <a:latin typeface="Arial"/>
                <a:cs typeface="Arial"/>
              </a:rPr>
              <a:t> = 40.</a:t>
            </a:r>
          </a:p>
        </p:txBody>
      </p:sp>
      <p:sp>
        <p:nvSpPr>
          <p:cNvPr id="2664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6" name="Rectangle 35"/>
          <p:cNvSpPr>
            <a:spLocks noChangeArrowheads="1"/>
          </p:cNvSpPr>
          <p:nvPr/>
        </p:nvSpPr>
        <p:spPr bwMode="auto">
          <a:xfrm>
            <a:off x="5607050" y="4419600"/>
            <a:ext cx="3232150" cy="1760537"/>
          </a:xfrm>
          <a:prstGeom prst="rect">
            <a:avLst/>
          </a:prstGeom>
          <a:noFill/>
          <a:ln w="47625" cmpd="sng">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3488103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686"/>
                                        </p:tgtEl>
                                        <p:attrNameLst>
                                          <p:attrName>style.visibility</p:attrName>
                                        </p:attrNameLst>
                                      </p:cBhvr>
                                      <p:to>
                                        <p:strVal val="visible"/>
                                      </p:to>
                                    </p:set>
                                    <p:animEffect transition="in" filter="fade">
                                      <p:cBhvr>
                                        <p:cTn id="7" dur="500"/>
                                        <p:tgtEl>
                                          <p:spTgt spid="1986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6" grpId="0"/>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smtClean="0"/>
              <a:t>Welfare of Society</a:t>
            </a:r>
          </a:p>
        </p:txBody>
      </p:sp>
      <p:sp>
        <p:nvSpPr>
          <p:cNvPr id="36867" name="Content Placeholder 2"/>
          <p:cNvSpPr>
            <a:spLocks noGrp="1"/>
          </p:cNvSpPr>
          <p:nvPr>
            <p:ph idx="1"/>
          </p:nvPr>
        </p:nvSpPr>
        <p:spPr/>
        <p:txBody>
          <a:bodyPr/>
          <a:lstStyle/>
          <a:p>
            <a:r>
              <a:rPr lang="en-US" altLang="en-US" dirty="0" smtClean="0"/>
              <a:t>Noncooperative oligopoly equilibrium </a:t>
            </a:r>
          </a:p>
          <a:p>
            <a:pPr lvl="1"/>
            <a:r>
              <a:rPr lang="en-US" altLang="en-US" dirty="0" smtClean="0"/>
              <a:t>May be bad for oligopolists</a:t>
            </a:r>
          </a:p>
          <a:p>
            <a:pPr lvl="2"/>
            <a:r>
              <a:rPr lang="en-US" altLang="en-US" dirty="0" smtClean="0"/>
              <a:t>Prevents them from achieving monopoly profits</a:t>
            </a:r>
          </a:p>
          <a:p>
            <a:pPr lvl="1"/>
            <a:r>
              <a:rPr lang="en-US" altLang="en-US" dirty="0" smtClean="0"/>
              <a:t>May be bad for society  </a:t>
            </a:r>
          </a:p>
          <a:p>
            <a:pPr lvl="2"/>
            <a:r>
              <a:rPr lang="en-US" altLang="en-US" dirty="0" smtClean="0"/>
              <a:t>Examples: Arms race game, Common resource game</a:t>
            </a:r>
          </a:p>
          <a:p>
            <a:pPr lvl="1"/>
            <a:r>
              <a:rPr lang="en-US" altLang="en-US" dirty="0" smtClean="0"/>
              <a:t>May be good for society</a:t>
            </a:r>
          </a:p>
          <a:p>
            <a:pPr lvl="2"/>
            <a:r>
              <a:rPr lang="en-US" altLang="en-US" dirty="0" smtClean="0"/>
              <a:t>Quantity and price – closer to optimal level</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39400F5-AB92-4E2C-9E91-A6FEAB00B458}" type="slidenum">
              <a:rPr lang="en-US" altLang="en-US" sz="1200" smtClean="0">
                <a:solidFill>
                  <a:srgbClr val="002060"/>
                </a:solidFill>
              </a:rPr>
              <a:pPr eaLnBrk="1" hangingPunct="1"/>
              <a:t>11</a:t>
            </a:fld>
            <a:endParaRPr lang="en-US" altLang="en-US" sz="1200" smtClean="0">
              <a:solidFill>
                <a:srgbClr val="002060"/>
              </a:solidFill>
            </a:endParaRP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32517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r>
              <a:rPr lang="en-US" altLang="en-US" sz="3800" smtClean="0"/>
              <a:t>Why People Sometimes Cooperate</a:t>
            </a:r>
          </a:p>
        </p:txBody>
      </p:sp>
      <p:sp>
        <p:nvSpPr>
          <p:cNvPr id="37891" name="Content Placeholder 2"/>
          <p:cNvSpPr>
            <a:spLocks noGrp="1"/>
          </p:cNvSpPr>
          <p:nvPr>
            <p:ph idx="1"/>
          </p:nvPr>
        </p:nvSpPr>
        <p:spPr>
          <a:xfrm>
            <a:off x="277813" y="1025525"/>
            <a:ext cx="8866187" cy="5422900"/>
          </a:xfrm>
        </p:spPr>
        <p:txBody>
          <a:bodyPr/>
          <a:lstStyle/>
          <a:p>
            <a:pPr lvl="1"/>
            <a:r>
              <a:rPr lang="en-US" altLang="en-US" dirty="0"/>
              <a:t>When the game is repeated many times, cooperation may be </a:t>
            </a:r>
            <a:r>
              <a:rPr lang="en-US" altLang="en-US" dirty="0" smtClean="0"/>
              <a:t>possible</a:t>
            </a:r>
          </a:p>
          <a:p>
            <a:r>
              <a:rPr lang="en-US" altLang="en-US" dirty="0" smtClean="0"/>
              <a:t>Two </a:t>
            </a:r>
            <a:r>
              <a:rPr lang="en-US" altLang="en-US" dirty="0"/>
              <a:t>strategies </a:t>
            </a:r>
            <a:r>
              <a:rPr lang="en-US" altLang="en-US" dirty="0" smtClean="0"/>
              <a:t>may </a:t>
            </a:r>
            <a:r>
              <a:rPr lang="en-US" altLang="en-US" dirty="0"/>
              <a:t>lead to cooperation:</a:t>
            </a:r>
          </a:p>
          <a:p>
            <a:pPr lvl="1"/>
            <a:r>
              <a:rPr lang="en-US" altLang="en-US" dirty="0"/>
              <a:t>If your rival reneges in one round</a:t>
            </a:r>
            <a:r>
              <a:rPr lang="en-US" altLang="en-US" dirty="0" smtClean="0"/>
              <a:t>, you </a:t>
            </a:r>
            <a:r>
              <a:rPr lang="en-US" altLang="en-US" dirty="0"/>
              <a:t>renege in all subsequent rounds.</a:t>
            </a:r>
          </a:p>
          <a:p>
            <a:pPr lvl="1"/>
            <a:r>
              <a:rPr lang="en-US" altLang="en-US" dirty="0"/>
              <a:t>“Tit-for-tat” </a:t>
            </a:r>
            <a:br>
              <a:rPr lang="en-US" altLang="en-US" dirty="0"/>
            </a:br>
            <a:r>
              <a:rPr lang="en-US" altLang="en-US" dirty="0"/>
              <a:t>Whatever your rival does in one round </a:t>
            </a:r>
            <a:br>
              <a:rPr lang="en-US" altLang="en-US" dirty="0"/>
            </a:br>
            <a:r>
              <a:rPr lang="en-US" altLang="en-US" dirty="0"/>
              <a:t>(whether renege or cooperate</a:t>
            </a:r>
            <a:r>
              <a:rPr lang="en-US" altLang="en-US" dirty="0" smtClean="0"/>
              <a:t>), you </a:t>
            </a:r>
            <a:r>
              <a:rPr lang="en-US" altLang="en-US" dirty="0"/>
              <a:t>do in the following round. </a:t>
            </a:r>
          </a:p>
          <a:p>
            <a:endParaRPr lang="en-US" altLang="en-US" dirty="0" smtClean="0"/>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9890D6E-9F1D-42E1-880E-FB3282E54C15}" type="slidenum">
              <a:rPr lang="en-US" altLang="en-US" sz="1200" smtClean="0">
                <a:solidFill>
                  <a:srgbClr val="002060"/>
                </a:solidFill>
              </a:rPr>
              <a:pPr eaLnBrk="1" hangingPunct="1"/>
              <a:t>12</a:t>
            </a:fld>
            <a:endParaRPr lang="en-US" altLang="en-US" sz="1200" smtClean="0">
              <a:solidFill>
                <a:srgbClr val="002060"/>
              </a:solidFill>
            </a:endParaRP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54940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t"/>
          <a:lstStyle/>
          <a:p>
            <a:r>
              <a:rPr lang="en-US" altLang="en-US" smtClean="0"/>
              <a:t>Public Policy Toward Oligopolies</a:t>
            </a:r>
          </a:p>
        </p:txBody>
      </p:sp>
      <p:sp>
        <p:nvSpPr>
          <p:cNvPr id="40963" name="Content Placeholder 2"/>
          <p:cNvSpPr>
            <a:spLocks noGrp="1"/>
          </p:cNvSpPr>
          <p:nvPr>
            <p:ph idx="1"/>
          </p:nvPr>
        </p:nvSpPr>
        <p:spPr/>
        <p:txBody>
          <a:bodyPr/>
          <a:lstStyle/>
          <a:p>
            <a:r>
              <a:rPr lang="en-US" altLang="en-US" smtClean="0"/>
              <a:t>Governments</a:t>
            </a:r>
          </a:p>
          <a:p>
            <a:pPr lvl="1"/>
            <a:r>
              <a:rPr lang="en-US" altLang="en-US" smtClean="0"/>
              <a:t>Can sometimes improve market outcomes</a:t>
            </a:r>
          </a:p>
          <a:p>
            <a:r>
              <a:rPr lang="en-US" altLang="en-US" smtClean="0"/>
              <a:t>Policymakers</a:t>
            </a:r>
          </a:p>
          <a:p>
            <a:pPr lvl="1"/>
            <a:r>
              <a:rPr lang="en-US" altLang="en-US" smtClean="0"/>
              <a:t>Try to induce firms in an oligopoly to compete rather than cooperate</a:t>
            </a:r>
          </a:p>
          <a:p>
            <a:pPr lvl="1"/>
            <a:r>
              <a:rPr lang="en-US" altLang="en-US" smtClean="0"/>
              <a:t>Move the allocation of resources closer to the social optimum</a:t>
            </a:r>
          </a:p>
        </p:txBody>
      </p:sp>
      <p:sp>
        <p:nvSpPr>
          <p:cNvPr id="409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8F2BF2B-2E29-4670-8893-B4336E24612B}" type="slidenum">
              <a:rPr lang="en-US" altLang="en-US" sz="1200" smtClean="0">
                <a:solidFill>
                  <a:srgbClr val="002060"/>
                </a:solidFill>
              </a:rPr>
              <a:pPr eaLnBrk="1" hangingPunct="1"/>
              <a:t>13</a:t>
            </a:fld>
            <a:endParaRPr lang="en-US" altLang="en-US" sz="1200" smtClean="0">
              <a:solidFill>
                <a:srgbClr val="002060"/>
              </a:solidFill>
            </a:endParaRP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15815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smtClean="0"/>
              <a:t>Public Policy Toward Oligopolies</a:t>
            </a:r>
          </a:p>
        </p:txBody>
      </p:sp>
      <p:sp>
        <p:nvSpPr>
          <p:cNvPr id="41987" name="Content Placeholder 2"/>
          <p:cNvSpPr>
            <a:spLocks noGrp="1"/>
          </p:cNvSpPr>
          <p:nvPr>
            <p:ph idx="1"/>
          </p:nvPr>
        </p:nvSpPr>
        <p:spPr/>
        <p:txBody>
          <a:bodyPr/>
          <a:lstStyle/>
          <a:p>
            <a:r>
              <a:rPr lang="en-US" altLang="en-US" smtClean="0"/>
              <a:t>Antitrust laws</a:t>
            </a:r>
          </a:p>
          <a:p>
            <a:pPr lvl="1"/>
            <a:r>
              <a:rPr lang="en-US" altLang="en-US" smtClean="0"/>
              <a:t>The Sherman Antitrust Act, 1890</a:t>
            </a:r>
          </a:p>
          <a:p>
            <a:pPr lvl="2"/>
            <a:r>
              <a:rPr lang="en-US" altLang="en-US" smtClean="0"/>
              <a:t>Elevated agreements among oligopolists from an unenforceable contract to a criminal conspiracy</a:t>
            </a:r>
          </a:p>
          <a:p>
            <a:pPr lvl="1"/>
            <a:r>
              <a:rPr lang="en-US" altLang="en-US" smtClean="0"/>
              <a:t>The Clayton Act, 1914</a:t>
            </a:r>
          </a:p>
          <a:p>
            <a:pPr lvl="2"/>
            <a:r>
              <a:rPr lang="en-US" altLang="en-US" smtClean="0"/>
              <a:t>Further strengthened the antitrust laws</a:t>
            </a:r>
          </a:p>
          <a:p>
            <a:pPr lvl="1"/>
            <a:r>
              <a:rPr lang="en-US" altLang="en-US" smtClean="0"/>
              <a:t>Used to prevent mergers</a:t>
            </a:r>
          </a:p>
          <a:p>
            <a:pPr lvl="1"/>
            <a:r>
              <a:rPr lang="en-US" altLang="en-US" smtClean="0"/>
              <a:t>Used to prevent oligopolists from colluding</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7E58C8-F9C8-40F7-B609-D39031E8B607}" type="slidenum">
              <a:rPr lang="en-US" altLang="en-US" sz="1200" smtClean="0">
                <a:solidFill>
                  <a:srgbClr val="002060"/>
                </a:solidFill>
              </a:rPr>
              <a:pPr eaLnBrk="1" hangingPunct="1"/>
              <a:t>14</a:t>
            </a:fld>
            <a:endParaRPr lang="en-US" altLang="en-US" sz="1200" smtClean="0">
              <a:solidFill>
                <a:srgbClr val="002060"/>
              </a:solidFill>
            </a:endParaRP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34509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sz="3800" dirty="0" smtClean="0"/>
              <a:t>Controversies Over Antitrust Policy</a:t>
            </a:r>
          </a:p>
        </p:txBody>
      </p:sp>
      <p:sp>
        <p:nvSpPr>
          <p:cNvPr id="230403" name="Rectangle 3"/>
          <p:cNvSpPr>
            <a:spLocks noGrp="1" noChangeArrowheads="1"/>
          </p:cNvSpPr>
          <p:nvPr>
            <p:ph idx="1"/>
          </p:nvPr>
        </p:nvSpPr>
        <p:spPr/>
        <p:txBody>
          <a:bodyPr/>
          <a:lstStyle/>
          <a:p>
            <a:pPr lvl="1" eaLnBrk="1" hangingPunct="1"/>
            <a:r>
              <a:rPr lang="en-US" dirty="0" smtClean="0"/>
              <a:t>Most people agree that price-fixing agreements among competitors should be illegal.  </a:t>
            </a:r>
          </a:p>
          <a:p>
            <a:pPr lvl="1" eaLnBrk="1" hangingPunct="1"/>
            <a:r>
              <a:rPr lang="en-US" dirty="0" smtClean="0"/>
              <a:t>Some economists are concerned that policymakers go too far when using antitrust laws to stifle business practices that are not necessarily harmful, and may have legitimate objectives.  </a:t>
            </a:r>
          </a:p>
          <a:p>
            <a:pPr eaLnBrk="1" hangingPunct="1"/>
            <a:r>
              <a:rPr lang="en-US" dirty="0" smtClean="0"/>
              <a:t>We consider three such practices…</a:t>
            </a:r>
          </a:p>
        </p:txBody>
      </p:sp>
      <p:sp>
        <p:nvSpPr>
          <p:cNvPr id="389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Tree>
    <p:extLst>
      <p:ext uri="{BB962C8B-B14F-4D97-AF65-F5344CB8AC3E}">
        <p14:creationId xmlns:p14="http://schemas.microsoft.com/office/powerpoint/2010/main" val="25184127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left)">
                                      <p:cBhvr>
                                        <p:cTn id="7" dur="500"/>
                                        <p:tgtEl>
                                          <p:spTgt spid="230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wipe(left)">
                                      <p:cBhvr>
                                        <p:cTn id="12" dur="500"/>
                                        <p:tgtEl>
                                          <p:spTgt spid="23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wipe(left)">
                                      <p:cBhvr>
                                        <p:cTn id="17" dur="500"/>
                                        <p:tgtEl>
                                          <p:spTgt spid="230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340068" y="1"/>
            <a:ext cx="7803931" cy="961900"/>
          </a:xfrm>
        </p:spPr>
        <p:txBody>
          <a:bodyPr>
            <a:noAutofit/>
          </a:bodyPr>
          <a:lstStyle/>
          <a:p>
            <a:pPr algn="ctr" eaLnBrk="1" hangingPunct="1"/>
            <a:r>
              <a:rPr lang="en-US" sz="3600" dirty="0" smtClean="0"/>
              <a:t>1.  Resale Price Maintenance </a:t>
            </a:r>
            <a:br>
              <a:rPr lang="en-US" sz="3600" dirty="0" smtClean="0"/>
            </a:br>
            <a:r>
              <a:rPr lang="en-US" sz="3600" dirty="0" smtClean="0"/>
              <a:t>(“Fair Trade”)</a:t>
            </a:r>
          </a:p>
        </p:txBody>
      </p:sp>
      <p:sp>
        <p:nvSpPr>
          <p:cNvPr id="39941" name="Rectangle 3"/>
          <p:cNvSpPr>
            <a:spLocks noGrp="1" noChangeArrowheads="1"/>
          </p:cNvSpPr>
          <p:nvPr>
            <p:ph idx="1"/>
          </p:nvPr>
        </p:nvSpPr>
        <p:spPr/>
        <p:txBody>
          <a:bodyPr/>
          <a:lstStyle/>
          <a:p>
            <a:pPr eaLnBrk="1" hangingPunct="1"/>
            <a:r>
              <a:rPr lang="en-US" sz="3200" dirty="0" smtClean="0"/>
              <a:t>A manufacturer imposes lower limits on the prices retailers can charge  </a:t>
            </a:r>
          </a:p>
          <a:p>
            <a:pPr lvl="1" eaLnBrk="1" hangingPunct="1"/>
            <a:r>
              <a:rPr lang="en-US" sz="2800" dirty="0" smtClean="0"/>
              <a:t>Often opposed because it appears to reduce competition at the retail level</a:t>
            </a:r>
          </a:p>
          <a:p>
            <a:pPr lvl="1" eaLnBrk="1" hangingPunct="1"/>
            <a:r>
              <a:rPr lang="en-US" sz="2800" dirty="0" smtClean="0"/>
              <a:t>Yet, any market power the manufacturer has is at the wholesale level </a:t>
            </a:r>
          </a:p>
          <a:p>
            <a:pPr lvl="2" eaLnBrk="1" hangingPunct="1"/>
            <a:r>
              <a:rPr lang="en-US" dirty="0" smtClean="0"/>
              <a:t>No gains from restricting competition at the retail level </a:t>
            </a:r>
          </a:p>
          <a:p>
            <a:pPr lvl="1" eaLnBrk="1" hangingPunct="1"/>
            <a:r>
              <a:rPr lang="en-US" sz="2800" dirty="0" smtClean="0"/>
              <a:t>Legitimate objective: preventing discount retailers from free-riding on the services provided by full-service retailers </a:t>
            </a:r>
          </a:p>
        </p:txBody>
      </p:sp>
      <p:sp>
        <p:nvSpPr>
          <p:cNvPr id="399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Tree>
    <p:extLst>
      <p:ext uri="{BB962C8B-B14F-4D97-AF65-F5344CB8AC3E}">
        <p14:creationId xmlns:p14="http://schemas.microsoft.com/office/powerpoint/2010/main" val="21902717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left)">
                                      <p:cBhvr>
                                        <p:cTn id="12" dur="500"/>
                                        <p:tgtEl>
                                          <p:spTgt spid="39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left)">
                                      <p:cBhvr>
                                        <p:cTn id="17" dur="500"/>
                                        <p:tgtEl>
                                          <p:spTgt spid="39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1">
                                            <p:txEl>
                                              <p:pRg st="3" end="3"/>
                                            </p:txEl>
                                          </p:spTgt>
                                        </p:tgtEl>
                                        <p:attrNameLst>
                                          <p:attrName>style.visibility</p:attrName>
                                        </p:attrNameLst>
                                      </p:cBhvr>
                                      <p:to>
                                        <p:strVal val="visible"/>
                                      </p:to>
                                    </p:set>
                                    <p:animEffect transition="in" filter="wipe(left)">
                                      <p:cBhvr>
                                        <p:cTn id="22" dur="500"/>
                                        <p:tgtEl>
                                          <p:spTgt spid="399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1">
                                            <p:txEl>
                                              <p:pRg st="4" end="4"/>
                                            </p:txEl>
                                          </p:spTgt>
                                        </p:tgtEl>
                                        <p:attrNameLst>
                                          <p:attrName>style.visibility</p:attrName>
                                        </p:attrNameLst>
                                      </p:cBhvr>
                                      <p:to>
                                        <p:strVal val="visible"/>
                                      </p:to>
                                    </p:set>
                                    <p:animEffect transition="in" filter="wipe(left)">
                                      <p:cBhvr>
                                        <p:cTn id="27" dur="500"/>
                                        <p:tgtEl>
                                          <p:spTgt spid="399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Predatory Pricing</a:t>
            </a:r>
          </a:p>
        </p:txBody>
      </p:sp>
      <p:sp>
        <p:nvSpPr>
          <p:cNvPr id="3" name="Content Placeholder 2"/>
          <p:cNvSpPr>
            <a:spLocks noGrp="1"/>
          </p:cNvSpPr>
          <p:nvPr>
            <p:ph idx="1"/>
          </p:nvPr>
        </p:nvSpPr>
        <p:spPr/>
        <p:txBody>
          <a:bodyPr/>
          <a:lstStyle/>
          <a:p>
            <a:r>
              <a:rPr lang="en-US" sz="3000" dirty="0" smtClean="0"/>
              <a:t>A </a:t>
            </a:r>
            <a:r>
              <a:rPr lang="en-US" sz="3000" dirty="0"/>
              <a:t>firm cuts prices to prevent entry </a:t>
            </a:r>
            <a:r>
              <a:rPr lang="en-US" sz="3000" dirty="0" smtClean="0"/>
              <a:t>or </a:t>
            </a:r>
            <a:r>
              <a:rPr lang="en-US" sz="3000" dirty="0"/>
              <a:t>drive a competitor out of the </a:t>
            </a:r>
            <a:r>
              <a:rPr lang="en-US" sz="3000" dirty="0" smtClean="0"/>
              <a:t>market</a:t>
            </a:r>
          </a:p>
          <a:p>
            <a:pPr lvl="1"/>
            <a:r>
              <a:rPr lang="en-US" sz="2800" dirty="0" smtClean="0"/>
              <a:t>So </a:t>
            </a:r>
            <a:r>
              <a:rPr lang="en-US" sz="2800" dirty="0"/>
              <a:t>that it can charge monopoly prices </a:t>
            </a:r>
            <a:r>
              <a:rPr lang="en-US" sz="2800" dirty="0" smtClean="0"/>
              <a:t>later</a:t>
            </a:r>
            <a:endParaRPr lang="en-US" sz="2800" dirty="0"/>
          </a:p>
          <a:p>
            <a:r>
              <a:rPr lang="en-US" sz="3000" dirty="0"/>
              <a:t>Illegal under antitrust </a:t>
            </a:r>
            <a:r>
              <a:rPr lang="en-US" sz="3000" dirty="0" smtClean="0"/>
              <a:t>laws</a:t>
            </a:r>
          </a:p>
          <a:p>
            <a:pPr lvl="1"/>
            <a:r>
              <a:rPr lang="en-US" sz="2800" dirty="0" smtClean="0"/>
              <a:t>Difficult: when </a:t>
            </a:r>
            <a:r>
              <a:rPr lang="en-US" sz="2800" dirty="0"/>
              <a:t>a price cut is predatory and when it is competitive &amp; beneficial to </a:t>
            </a:r>
            <a:r>
              <a:rPr lang="en-US" sz="2800" dirty="0" smtClean="0"/>
              <a:t>consumers?</a:t>
            </a:r>
            <a:endParaRPr lang="en-US" sz="2400" dirty="0"/>
          </a:p>
          <a:p>
            <a:r>
              <a:rPr lang="en-US" sz="3000" dirty="0" smtClean="0"/>
              <a:t>Many economists doubt that predatory </a:t>
            </a:r>
            <a:r>
              <a:rPr lang="en-US" sz="3000" dirty="0"/>
              <a:t>pricing is </a:t>
            </a:r>
            <a:r>
              <a:rPr lang="en-US" sz="3000" dirty="0" smtClean="0"/>
              <a:t>a </a:t>
            </a:r>
            <a:r>
              <a:rPr lang="en-US" sz="3000" dirty="0"/>
              <a:t>rational strategy:</a:t>
            </a:r>
          </a:p>
          <a:p>
            <a:pPr lvl="1"/>
            <a:r>
              <a:rPr lang="en-US" sz="2800" dirty="0"/>
              <a:t>It involves selling at a </a:t>
            </a:r>
            <a:r>
              <a:rPr lang="en-US" sz="2800" dirty="0" smtClean="0"/>
              <a:t>loss (costly </a:t>
            </a:r>
            <a:r>
              <a:rPr lang="en-US" sz="2800" dirty="0"/>
              <a:t>for the </a:t>
            </a:r>
            <a:r>
              <a:rPr lang="en-US" sz="2800" dirty="0" smtClean="0"/>
              <a:t>firm)</a:t>
            </a:r>
            <a:endParaRPr lang="en-US" sz="2800" dirty="0"/>
          </a:p>
          <a:p>
            <a:pPr lvl="1"/>
            <a:r>
              <a:rPr lang="en-US" sz="2800" dirty="0"/>
              <a:t>It can </a:t>
            </a:r>
            <a:r>
              <a:rPr lang="en-US" sz="2800" dirty="0" smtClean="0"/>
              <a:t>backfire</a:t>
            </a:r>
            <a:endParaRPr lang="en-US" sz="2800"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997686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Tying</a:t>
            </a:r>
          </a:p>
        </p:txBody>
      </p:sp>
      <p:sp>
        <p:nvSpPr>
          <p:cNvPr id="3" name="Content Placeholder 2"/>
          <p:cNvSpPr>
            <a:spLocks noGrp="1"/>
          </p:cNvSpPr>
          <p:nvPr>
            <p:ph idx="1"/>
          </p:nvPr>
        </p:nvSpPr>
        <p:spPr>
          <a:xfrm>
            <a:off x="277813" y="1025525"/>
            <a:ext cx="8866187" cy="5422900"/>
          </a:xfrm>
        </p:spPr>
        <p:txBody>
          <a:bodyPr/>
          <a:lstStyle/>
          <a:p>
            <a:r>
              <a:rPr lang="en-US" sz="3000" dirty="0" smtClean="0"/>
              <a:t>A </a:t>
            </a:r>
            <a:r>
              <a:rPr lang="en-US" sz="3000" dirty="0"/>
              <a:t>manufacturer bundles two products together and sells them for one price </a:t>
            </a:r>
          </a:p>
          <a:p>
            <a:r>
              <a:rPr lang="en-US" sz="3000" dirty="0"/>
              <a:t>Critics </a:t>
            </a:r>
            <a:endParaRPr lang="en-US" sz="3000" dirty="0" smtClean="0"/>
          </a:p>
          <a:p>
            <a:pPr lvl="1"/>
            <a:r>
              <a:rPr lang="en-US" sz="2800" dirty="0" smtClean="0"/>
              <a:t>Tying </a:t>
            </a:r>
            <a:r>
              <a:rPr lang="en-US" sz="2800" dirty="0"/>
              <a:t>gives firms more market power by connecting weak products to strong </a:t>
            </a:r>
            <a:r>
              <a:rPr lang="en-US" sz="2800" dirty="0" smtClean="0"/>
              <a:t>ones  </a:t>
            </a:r>
            <a:endParaRPr lang="en-US" sz="2800" dirty="0"/>
          </a:p>
          <a:p>
            <a:r>
              <a:rPr lang="en-US" sz="3000" dirty="0" smtClean="0"/>
              <a:t>Others: tying </a:t>
            </a:r>
            <a:r>
              <a:rPr lang="en-US" sz="3000" dirty="0"/>
              <a:t>cannot change market </a:t>
            </a:r>
            <a:r>
              <a:rPr lang="en-US" sz="3000" dirty="0" smtClean="0"/>
              <a:t>power</a:t>
            </a:r>
          </a:p>
          <a:p>
            <a:pPr lvl="1"/>
            <a:r>
              <a:rPr lang="en-US" sz="2800" dirty="0" smtClean="0"/>
              <a:t>Buyers </a:t>
            </a:r>
            <a:r>
              <a:rPr lang="en-US" sz="2800" dirty="0"/>
              <a:t>are not willing to pay more for two goods together than for the goods </a:t>
            </a:r>
            <a:r>
              <a:rPr lang="en-US" sz="2800" dirty="0" smtClean="0"/>
              <a:t>separately </a:t>
            </a:r>
            <a:endParaRPr lang="en-US" sz="2800" dirty="0"/>
          </a:p>
          <a:p>
            <a:r>
              <a:rPr lang="en-US" sz="3000" dirty="0"/>
              <a:t>Firms may use tying for </a:t>
            </a:r>
            <a:r>
              <a:rPr lang="en-US" sz="3000" dirty="0" smtClean="0"/>
              <a:t>price discrimination </a:t>
            </a:r>
          </a:p>
          <a:p>
            <a:pPr lvl="1"/>
            <a:r>
              <a:rPr lang="en-US" sz="2800" dirty="0" smtClean="0"/>
              <a:t>Sometimes increases </a:t>
            </a:r>
            <a:r>
              <a:rPr lang="en-US" sz="2800" dirty="0"/>
              <a:t>economic </a:t>
            </a:r>
            <a:r>
              <a:rPr lang="en-US" sz="2800" dirty="0" smtClean="0"/>
              <a:t>efficiency</a:t>
            </a:r>
            <a:endParaRPr lang="en-US" sz="2800"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6797538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Measuring Market Concentration</a:t>
            </a:r>
            <a:endParaRPr lang="en-US" altLang="en-US" dirty="0" smtClean="0"/>
          </a:p>
        </p:txBody>
      </p:sp>
      <p:sp>
        <p:nvSpPr>
          <p:cNvPr id="11267" name="Content Placeholder 2"/>
          <p:cNvSpPr>
            <a:spLocks noGrp="1"/>
          </p:cNvSpPr>
          <p:nvPr>
            <p:ph idx="1"/>
          </p:nvPr>
        </p:nvSpPr>
        <p:spPr/>
        <p:txBody>
          <a:bodyPr/>
          <a:lstStyle/>
          <a:p>
            <a:r>
              <a:rPr lang="en-US" altLang="en-US" dirty="0" smtClean="0"/>
              <a:t>Concentration ratio</a:t>
            </a:r>
          </a:p>
          <a:p>
            <a:pPr lvl="1"/>
            <a:r>
              <a:rPr lang="en-US" altLang="en-US" dirty="0" smtClean="0"/>
              <a:t>Percentage of total output in the market supplied by the four largest firms</a:t>
            </a:r>
          </a:p>
          <a:p>
            <a:pPr lvl="1"/>
            <a:r>
              <a:rPr lang="en-US" altLang="en-US" dirty="0"/>
              <a:t>The higher the concentration ratio, </a:t>
            </a:r>
            <a:r>
              <a:rPr lang="en-US" altLang="en-US" dirty="0" smtClean="0"/>
              <a:t>the </a:t>
            </a:r>
            <a:r>
              <a:rPr lang="en-US" altLang="en-US" dirty="0"/>
              <a:t>less </a:t>
            </a:r>
            <a:r>
              <a:rPr lang="en-US" altLang="en-US" dirty="0" smtClean="0"/>
              <a:t>competition</a:t>
            </a:r>
          </a:p>
          <a:p>
            <a:r>
              <a:rPr lang="en-US" dirty="0"/>
              <a:t>This chapter focuses on oligopoly, a market structure with high concentration ratios.</a:t>
            </a:r>
          </a:p>
          <a:p>
            <a:endParaRPr lang="en-US" altLang="en-US" dirty="0" smtClean="0"/>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AF121A-50EE-46E0-A530-A3451646DB19}" type="slidenum">
              <a:rPr lang="en-US" altLang="en-US" sz="1200" smtClean="0">
                <a:solidFill>
                  <a:srgbClr val="002060"/>
                </a:solidFill>
              </a:rPr>
              <a:pPr eaLnBrk="1" hangingPunct="1"/>
              <a:t>2</a:t>
            </a:fld>
            <a:endParaRPr lang="en-US" altLang="en-US" sz="1200" smtClean="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785904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defRPr/>
            </a:pPr>
            <a:r>
              <a:rPr lang="en-US" sz="3100" dirty="0" smtClean="0"/>
              <a:t>Concentration Ratios in Selected U.S. Industries</a:t>
            </a:r>
          </a:p>
        </p:txBody>
      </p:sp>
      <p:graphicFrame>
        <p:nvGraphicFramePr>
          <p:cNvPr id="55352" name="Group 56"/>
          <p:cNvGraphicFramePr>
            <a:graphicFrameLocks noGrp="1"/>
          </p:cNvGraphicFramePr>
          <p:nvPr>
            <p:ph idx="4294967295"/>
            <p:extLst>
              <p:ext uri="{D42A27DB-BD31-4B8C-83A1-F6EECF244321}">
                <p14:modId xmlns:p14="http://schemas.microsoft.com/office/powerpoint/2010/main" val="393163177"/>
              </p:ext>
            </p:extLst>
          </p:nvPr>
        </p:nvGraphicFramePr>
        <p:xfrm>
          <a:off x="1219200" y="609600"/>
          <a:ext cx="6581775" cy="5661029"/>
        </p:xfrm>
        <a:graphic>
          <a:graphicData uri="http://schemas.openxmlformats.org/drawingml/2006/table">
            <a:tbl>
              <a:tblPr/>
              <a:tblGrid>
                <a:gridCol w="3251200">
                  <a:extLst>
                    <a:ext uri="{9D8B030D-6E8A-4147-A177-3AD203B41FA5}">
                      <a16:colId xmlns:a16="http://schemas.microsoft.com/office/drawing/2014/main" val="20000"/>
                    </a:ext>
                  </a:extLst>
                </a:gridCol>
                <a:gridCol w="3330575">
                  <a:extLst>
                    <a:ext uri="{9D8B030D-6E8A-4147-A177-3AD203B41FA5}">
                      <a16:colId xmlns:a16="http://schemas.microsoft.com/office/drawing/2014/main" val="20001"/>
                    </a:ext>
                  </a:extLst>
                </a:gridCol>
              </a:tblGrid>
              <a:tr h="5016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Industry</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smtClean="0">
                          <a:ln>
                            <a:noFill/>
                          </a:ln>
                          <a:solidFill>
                            <a:schemeClr val="tx1"/>
                          </a:solidFill>
                          <a:effectLst/>
                          <a:latin typeface="Arial" charset="0"/>
                        </a:rPr>
                        <a:t>Concentration ratio</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Video game consoles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Tennis balls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Credit cards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Batteries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94%</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Soft drinks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94%</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Web search engines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Breakfast cereal</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Cigarettes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Greeting cards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88%</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4318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Beer</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85%</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Cell phone service</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Autos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2"/>
                  </a:ext>
                </a:extLst>
              </a:tr>
            </a:tbl>
          </a:graphicData>
        </a:graphic>
      </p:graphicFrame>
      <p:sp>
        <p:nvSpPr>
          <p:cNvPr id="721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Tree>
    <p:extLst>
      <p:ext uri="{BB962C8B-B14F-4D97-AF65-F5344CB8AC3E}">
        <p14:creationId xmlns:p14="http://schemas.microsoft.com/office/powerpoint/2010/main" val="20042537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Oligopoly</a:t>
            </a:r>
          </a:p>
        </p:txBody>
      </p:sp>
      <p:sp>
        <p:nvSpPr>
          <p:cNvPr id="3" name="Content Placeholder 2"/>
          <p:cNvSpPr>
            <a:spLocks noGrp="1"/>
          </p:cNvSpPr>
          <p:nvPr>
            <p:ph idx="1"/>
          </p:nvPr>
        </p:nvSpPr>
        <p:spPr/>
        <p:txBody>
          <a:bodyPr/>
          <a:lstStyle/>
          <a:p>
            <a:r>
              <a:rPr lang="en-US" dirty="0" smtClean="0"/>
              <a:t>Oligopoly</a:t>
            </a:r>
          </a:p>
          <a:p>
            <a:pPr lvl="1"/>
            <a:r>
              <a:rPr lang="en-US" dirty="0" smtClean="0"/>
              <a:t>Market </a:t>
            </a:r>
            <a:r>
              <a:rPr lang="en-US" dirty="0"/>
              <a:t>structure in which only a few sellers offer similar or identical </a:t>
            </a:r>
            <a:r>
              <a:rPr lang="en-US" dirty="0" smtClean="0"/>
              <a:t>products </a:t>
            </a:r>
            <a:endParaRPr lang="en-US" dirty="0"/>
          </a:p>
          <a:p>
            <a:pPr lvl="1"/>
            <a:r>
              <a:rPr lang="en-US" dirty="0"/>
              <a:t>Strategic behavior in oligopoly:  </a:t>
            </a:r>
            <a:endParaRPr lang="en-US" dirty="0" smtClean="0"/>
          </a:p>
          <a:p>
            <a:pPr lvl="2"/>
            <a:r>
              <a:rPr lang="en-US" dirty="0" smtClean="0"/>
              <a:t>A </a:t>
            </a:r>
            <a:r>
              <a:rPr lang="en-US" dirty="0"/>
              <a:t>firm’s decisions about P or Q can affect other firms and cause them to </a:t>
            </a:r>
            <a:r>
              <a:rPr lang="en-US" dirty="0" smtClean="0"/>
              <a:t>react  </a:t>
            </a:r>
          </a:p>
          <a:p>
            <a:pPr lvl="2"/>
            <a:r>
              <a:rPr lang="en-US" dirty="0" smtClean="0"/>
              <a:t>The </a:t>
            </a:r>
            <a:r>
              <a:rPr lang="en-US" dirty="0"/>
              <a:t>firm will consider these reactions when making </a:t>
            </a:r>
            <a:r>
              <a:rPr lang="en-US" dirty="0" smtClean="0"/>
              <a:t>decisions</a:t>
            </a:r>
            <a:endParaRPr lang="en-US" dirty="0"/>
          </a:p>
          <a:p>
            <a:r>
              <a:rPr lang="en-US" dirty="0"/>
              <a:t>Game theory:</a:t>
            </a:r>
            <a:r>
              <a:rPr lang="en-US" sz="3200" dirty="0">
                <a:solidFill>
                  <a:schemeClr val="tx1"/>
                </a:solidFill>
              </a:rPr>
              <a:t> </a:t>
            </a:r>
            <a:r>
              <a:rPr lang="en-US" sz="3200" dirty="0" smtClean="0">
                <a:solidFill>
                  <a:schemeClr val="tx1"/>
                </a:solidFill>
              </a:rPr>
              <a:t>the </a:t>
            </a:r>
            <a:r>
              <a:rPr lang="en-US" sz="3200" dirty="0">
                <a:solidFill>
                  <a:schemeClr val="tx1"/>
                </a:solidFill>
              </a:rPr>
              <a:t>study of how people behave in strategic </a:t>
            </a:r>
            <a:r>
              <a:rPr lang="en-US" sz="3200" dirty="0" smtClean="0">
                <a:solidFill>
                  <a:schemeClr val="tx1"/>
                </a:solidFill>
              </a:rPr>
              <a:t>situations</a:t>
            </a:r>
            <a:endParaRPr lang="en-US" sz="32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583534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smtClean="0"/>
              <a:t>Equilibrium for an Oligopoly </a:t>
            </a:r>
          </a:p>
        </p:txBody>
      </p:sp>
      <p:sp>
        <p:nvSpPr>
          <p:cNvPr id="17411" name="Content Placeholder 2"/>
          <p:cNvSpPr>
            <a:spLocks noGrp="1"/>
          </p:cNvSpPr>
          <p:nvPr>
            <p:ph idx="1"/>
          </p:nvPr>
        </p:nvSpPr>
        <p:spPr/>
        <p:txBody>
          <a:bodyPr/>
          <a:lstStyle/>
          <a:p>
            <a:r>
              <a:rPr lang="en-US" altLang="en-US" dirty="0" smtClean="0"/>
              <a:t>Nash equilibrium</a:t>
            </a:r>
          </a:p>
          <a:p>
            <a:pPr lvl="1"/>
            <a:r>
              <a:rPr lang="en-US" altLang="en-US" dirty="0" smtClean="0"/>
              <a:t>Economic actors interacting with one another, each choose their best strategy</a:t>
            </a:r>
          </a:p>
          <a:p>
            <a:pPr lvl="1"/>
            <a:r>
              <a:rPr lang="en-US" altLang="en-US" dirty="0" smtClean="0"/>
              <a:t>Given the strategies that all the other actors have </a:t>
            </a:r>
            <a:r>
              <a:rPr lang="en-US" altLang="en-US" dirty="0" smtClean="0"/>
              <a:t>chosen</a:t>
            </a:r>
            <a:endParaRPr lang="en-US" altLang="en-US" dirty="0" smtClean="0"/>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CAB80CF-3EB2-4094-BF62-5C9682C5BCC5}" type="slidenum">
              <a:rPr lang="en-US" altLang="en-US" sz="1200" smtClean="0">
                <a:solidFill>
                  <a:srgbClr val="002060"/>
                </a:solidFill>
              </a:rPr>
              <a:pPr eaLnBrk="1" hangingPunct="1"/>
              <a:t>5</a:t>
            </a:fld>
            <a:endParaRPr lang="en-US" altLang="en-US" sz="1200" smtClean="0">
              <a:solidFill>
                <a:srgbClr val="002060"/>
              </a:solidFill>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1042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smtClean="0"/>
              <a:t>The Economics of Cooperation</a:t>
            </a:r>
          </a:p>
        </p:txBody>
      </p:sp>
      <p:sp>
        <p:nvSpPr>
          <p:cNvPr id="23555" name="Content Placeholder 2"/>
          <p:cNvSpPr>
            <a:spLocks noGrp="1"/>
          </p:cNvSpPr>
          <p:nvPr>
            <p:ph idx="1"/>
          </p:nvPr>
        </p:nvSpPr>
        <p:spPr/>
        <p:txBody>
          <a:bodyPr/>
          <a:lstStyle/>
          <a:p>
            <a:r>
              <a:rPr lang="en-US" altLang="en-US" dirty="0" smtClean="0"/>
              <a:t>The prisoners’ dilemma</a:t>
            </a:r>
          </a:p>
          <a:p>
            <a:pPr lvl="1"/>
            <a:r>
              <a:rPr lang="en-US" altLang="en-US" sz="3000" dirty="0" smtClean="0"/>
              <a:t>Particular “game” between two captured prisoners</a:t>
            </a:r>
          </a:p>
          <a:p>
            <a:pPr lvl="1"/>
            <a:r>
              <a:rPr lang="en-US" altLang="en-US" sz="3000" dirty="0" smtClean="0"/>
              <a:t>Illustrates why cooperation is difficult to maintain even when it is mutually beneficial</a:t>
            </a:r>
          </a:p>
          <a:p>
            <a:r>
              <a:rPr lang="en-US" altLang="en-US" dirty="0" smtClean="0"/>
              <a:t>Dominant strategy</a:t>
            </a:r>
          </a:p>
          <a:p>
            <a:pPr lvl="1"/>
            <a:r>
              <a:rPr lang="en-US" altLang="en-US" dirty="0" smtClean="0"/>
              <a:t>Strategy that is best for a player in a game</a:t>
            </a:r>
          </a:p>
          <a:p>
            <a:pPr lvl="1"/>
            <a:r>
              <a:rPr lang="en-US" altLang="en-US" dirty="0" smtClean="0"/>
              <a:t>Regardless of the strategies chosen by the other players</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1CB4CC0-0A66-444C-A6E3-4ED7B936D05F}" type="slidenum">
              <a:rPr lang="en-US" altLang="en-US" sz="1200" smtClean="0">
                <a:solidFill>
                  <a:srgbClr val="002060"/>
                </a:solidFill>
              </a:rPr>
              <a:pPr eaLnBrk="1" hangingPunct="1"/>
              <a:t>6</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70340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pPr eaLnBrk="1" hangingPunct="1"/>
            <a:r>
              <a:rPr lang="en-US" sz="3200" smtClean="0"/>
              <a:t>Prisoners’ Dilemma Example</a:t>
            </a:r>
          </a:p>
        </p:txBody>
      </p:sp>
      <p:grpSp>
        <p:nvGrpSpPr>
          <p:cNvPr id="2" name="Group 43"/>
          <p:cNvGrpSpPr>
            <a:grpSpLocks/>
          </p:cNvGrpSpPr>
          <p:nvPr/>
        </p:nvGrpSpPr>
        <p:grpSpPr bwMode="auto">
          <a:xfrm>
            <a:off x="2851150" y="2660650"/>
            <a:ext cx="5983288" cy="3536950"/>
            <a:chOff x="1522" y="1296"/>
            <a:chExt cx="2421" cy="1658"/>
          </a:xfrm>
        </p:grpSpPr>
        <p:sp>
          <p:nvSpPr>
            <p:cNvPr id="23579" name="AutoShape 33"/>
            <p:cNvSpPr>
              <a:spLocks noChangeArrowheads="1"/>
            </p:cNvSpPr>
            <p:nvPr/>
          </p:nvSpPr>
          <p:spPr bwMode="auto">
            <a:xfrm>
              <a:off x="152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0" name="AutoShape 36"/>
            <p:cNvSpPr>
              <a:spLocks noChangeArrowheads="1"/>
            </p:cNvSpPr>
            <p:nvPr/>
          </p:nvSpPr>
          <p:spPr bwMode="auto">
            <a:xfrm>
              <a:off x="273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1" name="AutoShape 37"/>
            <p:cNvSpPr>
              <a:spLocks noChangeArrowheads="1"/>
            </p:cNvSpPr>
            <p:nvPr/>
          </p:nvSpPr>
          <p:spPr bwMode="auto">
            <a:xfrm>
              <a:off x="2735" y="2125"/>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2" name="AutoShape 38"/>
            <p:cNvSpPr>
              <a:spLocks noChangeArrowheads="1"/>
            </p:cNvSpPr>
            <p:nvPr/>
          </p:nvSpPr>
          <p:spPr bwMode="auto">
            <a:xfrm>
              <a:off x="1527" y="2126"/>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3" name="AutoShape 39"/>
            <p:cNvSpPr>
              <a:spLocks noChangeArrowheads="1"/>
            </p:cNvSpPr>
            <p:nvPr/>
          </p:nvSpPr>
          <p:spPr bwMode="auto">
            <a:xfrm rot="10800000">
              <a:off x="152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4" name="AutoShape 40"/>
            <p:cNvSpPr>
              <a:spLocks noChangeArrowheads="1"/>
            </p:cNvSpPr>
            <p:nvPr/>
          </p:nvSpPr>
          <p:spPr bwMode="auto">
            <a:xfrm rot="10800000">
              <a:off x="273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5" name="AutoShape 41"/>
            <p:cNvSpPr>
              <a:spLocks noChangeArrowheads="1"/>
            </p:cNvSpPr>
            <p:nvPr/>
          </p:nvSpPr>
          <p:spPr bwMode="auto">
            <a:xfrm rot="10800000">
              <a:off x="2730" y="2125"/>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6" name="AutoShape 42"/>
            <p:cNvSpPr>
              <a:spLocks noChangeArrowheads="1"/>
            </p:cNvSpPr>
            <p:nvPr/>
          </p:nvSpPr>
          <p:spPr bwMode="auto">
            <a:xfrm rot="10800000">
              <a:off x="1522" y="2126"/>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grpSp>
          <p:nvGrpSpPr>
            <p:cNvPr id="3" name="Group 32"/>
            <p:cNvGrpSpPr>
              <a:grpSpLocks/>
            </p:cNvGrpSpPr>
            <p:nvPr/>
          </p:nvGrpSpPr>
          <p:grpSpPr bwMode="auto">
            <a:xfrm>
              <a:off x="1524" y="1296"/>
              <a:ext cx="2417" cy="1658"/>
              <a:chOff x="1335" y="1089"/>
              <a:chExt cx="2290" cy="1791"/>
            </a:xfrm>
          </p:grpSpPr>
          <p:sp>
            <p:nvSpPr>
              <p:cNvPr id="23588" name="Rectangle 27"/>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23589" name="Line 28"/>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23590" name="Line 29"/>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23558" name="Text Box 44"/>
          <p:cNvSpPr txBox="1">
            <a:spLocks noChangeArrowheads="1"/>
          </p:cNvSpPr>
          <p:nvPr/>
        </p:nvSpPr>
        <p:spPr bwMode="auto">
          <a:xfrm>
            <a:off x="3136900" y="2206625"/>
            <a:ext cx="2516188"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Confess</a:t>
            </a:r>
          </a:p>
        </p:txBody>
      </p:sp>
      <p:sp>
        <p:nvSpPr>
          <p:cNvPr id="23559" name="Text Box 45"/>
          <p:cNvSpPr txBox="1">
            <a:spLocks noChangeArrowheads="1"/>
          </p:cNvSpPr>
          <p:nvPr/>
        </p:nvSpPr>
        <p:spPr bwMode="auto">
          <a:xfrm>
            <a:off x="6067425" y="2214563"/>
            <a:ext cx="2549525"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Remain silent</a:t>
            </a:r>
          </a:p>
        </p:txBody>
      </p:sp>
      <p:sp>
        <p:nvSpPr>
          <p:cNvPr id="23560" name="Text Box 46"/>
          <p:cNvSpPr txBox="1">
            <a:spLocks noChangeArrowheads="1"/>
          </p:cNvSpPr>
          <p:nvPr/>
        </p:nvSpPr>
        <p:spPr bwMode="auto">
          <a:xfrm>
            <a:off x="1468438" y="3351213"/>
            <a:ext cx="1271587" cy="369332"/>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Confess</a:t>
            </a:r>
          </a:p>
        </p:txBody>
      </p:sp>
      <p:sp>
        <p:nvSpPr>
          <p:cNvPr id="23561" name="Text Box 47"/>
          <p:cNvSpPr txBox="1">
            <a:spLocks noChangeArrowheads="1"/>
          </p:cNvSpPr>
          <p:nvPr/>
        </p:nvSpPr>
        <p:spPr bwMode="auto">
          <a:xfrm>
            <a:off x="1584325" y="4954588"/>
            <a:ext cx="1149350" cy="738664"/>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Remain </a:t>
            </a:r>
            <a:br>
              <a:rPr lang="en-US" sz="2400" i="1">
                <a:latin typeface="Arial"/>
                <a:cs typeface="Arial"/>
              </a:rPr>
            </a:br>
            <a:r>
              <a:rPr lang="en-US" sz="2400" i="1">
                <a:latin typeface="Arial"/>
                <a:cs typeface="Arial"/>
              </a:rPr>
              <a:t>silent</a:t>
            </a:r>
          </a:p>
        </p:txBody>
      </p:sp>
      <p:sp>
        <p:nvSpPr>
          <p:cNvPr id="23562" name="Text Box 48"/>
          <p:cNvSpPr txBox="1">
            <a:spLocks noChangeArrowheads="1"/>
          </p:cNvSpPr>
          <p:nvPr/>
        </p:nvSpPr>
        <p:spPr bwMode="auto">
          <a:xfrm>
            <a:off x="4344988" y="1511300"/>
            <a:ext cx="3000375" cy="558800"/>
          </a:xfrm>
          <a:prstGeom prst="rect">
            <a:avLst/>
          </a:prstGeom>
          <a:solidFill>
            <a:srgbClr val="CCFFCC"/>
          </a:solidFill>
          <a:ln w="9525">
            <a:solidFill>
              <a:schemeClr val="tx1"/>
            </a:solidFill>
            <a:miter lim="800000"/>
            <a:headEnd/>
            <a:tailEnd/>
          </a:ln>
        </p:spPr>
        <p:txBody>
          <a:bodyPr tIns="91440" bIns="91440">
            <a:spAutoFit/>
          </a:bodyPr>
          <a:lstStyle/>
          <a:p>
            <a:pPr algn="ctr">
              <a:spcBef>
                <a:spcPct val="50000"/>
              </a:spcBef>
            </a:pPr>
            <a:r>
              <a:rPr lang="en-US" sz="2400" b="1">
                <a:latin typeface="Arial"/>
                <a:cs typeface="Arial"/>
              </a:rPr>
              <a:t>Bonnie’s decision</a:t>
            </a:r>
          </a:p>
        </p:txBody>
      </p:sp>
      <p:sp>
        <p:nvSpPr>
          <p:cNvPr id="23563" name="Text Box 49"/>
          <p:cNvSpPr txBox="1">
            <a:spLocks noChangeArrowheads="1"/>
          </p:cNvSpPr>
          <p:nvPr/>
        </p:nvSpPr>
        <p:spPr bwMode="auto">
          <a:xfrm>
            <a:off x="746125" y="3910013"/>
            <a:ext cx="1550988" cy="923925"/>
          </a:xfrm>
          <a:prstGeom prst="rect">
            <a:avLst/>
          </a:prstGeom>
          <a:solidFill>
            <a:srgbClr val="FFFFCC"/>
          </a:solidFill>
          <a:ln w="9525">
            <a:solidFill>
              <a:schemeClr val="tx1"/>
            </a:solidFill>
            <a:miter lim="800000"/>
            <a:headEnd/>
            <a:tailEnd/>
          </a:ln>
        </p:spPr>
        <p:txBody>
          <a:bodyPr tIns="91440" bIns="91440">
            <a:spAutoFit/>
          </a:bodyPr>
          <a:lstStyle/>
          <a:p>
            <a:pPr>
              <a:spcBef>
                <a:spcPct val="50000"/>
              </a:spcBef>
            </a:pPr>
            <a:r>
              <a:rPr lang="en-US" sz="2400" b="1">
                <a:latin typeface="Arial"/>
                <a:cs typeface="Arial"/>
              </a:rPr>
              <a:t>Clyde’s </a:t>
            </a:r>
            <a:br>
              <a:rPr lang="en-US" sz="2400" b="1">
                <a:latin typeface="Arial"/>
                <a:cs typeface="Arial"/>
              </a:rPr>
            </a:br>
            <a:r>
              <a:rPr lang="en-US" sz="2400" b="1">
                <a:latin typeface="Arial"/>
                <a:cs typeface="Arial"/>
              </a:rPr>
              <a:t>decision</a:t>
            </a:r>
          </a:p>
        </p:txBody>
      </p:sp>
      <p:sp>
        <p:nvSpPr>
          <p:cNvPr id="167986" name="Text Box 50"/>
          <p:cNvSpPr txBox="1">
            <a:spLocks noChangeArrowheads="1"/>
          </p:cNvSpPr>
          <p:nvPr/>
        </p:nvSpPr>
        <p:spPr bwMode="auto">
          <a:xfrm>
            <a:off x="4100513" y="2693988"/>
            <a:ext cx="1751012"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8 years</a:t>
            </a:r>
          </a:p>
        </p:txBody>
      </p:sp>
      <p:sp>
        <p:nvSpPr>
          <p:cNvPr id="167987" name="Text Box 51"/>
          <p:cNvSpPr txBox="1">
            <a:spLocks noChangeArrowheads="1"/>
          </p:cNvSpPr>
          <p:nvPr/>
        </p:nvSpPr>
        <p:spPr bwMode="auto">
          <a:xfrm>
            <a:off x="2879725" y="3622675"/>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8 years</a:t>
            </a:r>
          </a:p>
        </p:txBody>
      </p:sp>
      <p:sp>
        <p:nvSpPr>
          <p:cNvPr id="167988" name="Text Box 52"/>
          <p:cNvSpPr txBox="1">
            <a:spLocks noChangeArrowheads="1"/>
          </p:cNvSpPr>
          <p:nvPr/>
        </p:nvSpPr>
        <p:spPr bwMode="auto">
          <a:xfrm>
            <a:off x="7046913" y="2693988"/>
            <a:ext cx="1751012"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20 years</a:t>
            </a:r>
          </a:p>
        </p:txBody>
      </p:sp>
      <p:sp>
        <p:nvSpPr>
          <p:cNvPr id="167989" name="Text Box 53"/>
          <p:cNvSpPr txBox="1">
            <a:spLocks noChangeArrowheads="1"/>
          </p:cNvSpPr>
          <p:nvPr/>
        </p:nvSpPr>
        <p:spPr bwMode="auto">
          <a:xfrm>
            <a:off x="7026275" y="4441825"/>
            <a:ext cx="1751013"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1 year</a:t>
            </a:r>
          </a:p>
        </p:txBody>
      </p:sp>
      <p:sp>
        <p:nvSpPr>
          <p:cNvPr id="167990" name="Text Box 54"/>
          <p:cNvSpPr txBox="1">
            <a:spLocks noChangeArrowheads="1"/>
          </p:cNvSpPr>
          <p:nvPr/>
        </p:nvSpPr>
        <p:spPr bwMode="auto">
          <a:xfrm>
            <a:off x="4019550" y="4440238"/>
            <a:ext cx="1806575"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goes free</a:t>
            </a:r>
          </a:p>
        </p:txBody>
      </p:sp>
      <p:sp>
        <p:nvSpPr>
          <p:cNvPr id="167991" name="Text Box 55"/>
          <p:cNvSpPr txBox="1">
            <a:spLocks noChangeArrowheads="1"/>
          </p:cNvSpPr>
          <p:nvPr/>
        </p:nvSpPr>
        <p:spPr bwMode="auto">
          <a:xfrm>
            <a:off x="5848350" y="3625850"/>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goes free</a:t>
            </a:r>
          </a:p>
        </p:txBody>
      </p:sp>
      <p:sp>
        <p:nvSpPr>
          <p:cNvPr id="167992" name="Text Box 56"/>
          <p:cNvSpPr txBox="1">
            <a:spLocks noChangeArrowheads="1"/>
          </p:cNvSpPr>
          <p:nvPr/>
        </p:nvSpPr>
        <p:spPr bwMode="auto">
          <a:xfrm>
            <a:off x="5848350" y="5351463"/>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1 year</a:t>
            </a:r>
          </a:p>
        </p:txBody>
      </p:sp>
      <p:sp>
        <p:nvSpPr>
          <p:cNvPr id="167993" name="Text Box 57"/>
          <p:cNvSpPr txBox="1">
            <a:spLocks noChangeArrowheads="1"/>
          </p:cNvSpPr>
          <p:nvPr/>
        </p:nvSpPr>
        <p:spPr bwMode="auto">
          <a:xfrm>
            <a:off x="2889250" y="5359400"/>
            <a:ext cx="2095500"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20 years</a:t>
            </a:r>
          </a:p>
        </p:txBody>
      </p:sp>
      <p:sp>
        <p:nvSpPr>
          <p:cNvPr id="167994" name="Text Box 58"/>
          <p:cNvSpPr txBox="1">
            <a:spLocks noChangeArrowheads="1"/>
          </p:cNvSpPr>
          <p:nvPr/>
        </p:nvSpPr>
        <p:spPr bwMode="auto">
          <a:xfrm>
            <a:off x="295275" y="836613"/>
            <a:ext cx="8266113" cy="563562"/>
          </a:xfrm>
          <a:prstGeom prst="rect">
            <a:avLst/>
          </a:prstGeom>
          <a:noFill/>
          <a:ln w="9525">
            <a:noFill/>
            <a:miter lim="800000"/>
            <a:headEnd/>
            <a:tailEnd/>
          </a:ln>
        </p:spPr>
        <p:txBody>
          <a:bodyPr/>
          <a:lstStyle/>
          <a:p>
            <a:pPr>
              <a:spcBef>
                <a:spcPct val="50000"/>
              </a:spcBef>
            </a:pPr>
            <a:r>
              <a:rPr lang="en-US" sz="2600" dirty="0">
                <a:solidFill>
                  <a:srgbClr val="0000FF"/>
                </a:solidFill>
                <a:latin typeface="Arial"/>
                <a:cs typeface="Arial"/>
              </a:rPr>
              <a:t>Confessing is the dominant strategy for both players.</a:t>
            </a:r>
          </a:p>
        </p:txBody>
      </p:sp>
      <p:sp>
        <p:nvSpPr>
          <p:cNvPr id="167995" name="Text Box 59"/>
          <p:cNvSpPr txBox="1">
            <a:spLocks noChangeArrowheads="1"/>
          </p:cNvSpPr>
          <p:nvPr/>
        </p:nvSpPr>
        <p:spPr bwMode="auto">
          <a:xfrm>
            <a:off x="314325" y="1300163"/>
            <a:ext cx="3567113" cy="917575"/>
          </a:xfrm>
          <a:prstGeom prst="rect">
            <a:avLst/>
          </a:prstGeom>
          <a:noFill/>
          <a:ln w="9525">
            <a:noFill/>
            <a:miter lim="800000"/>
            <a:headEnd/>
            <a:tailEnd/>
          </a:ln>
        </p:spPr>
        <p:txBody>
          <a:bodyPr/>
          <a:lstStyle/>
          <a:p>
            <a:pPr>
              <a:spcBef>
                <a:spcPct val="50000"/>
              </a:spcBef>
            </a:pPr>
            <a:r>
              <a:rPr lang="en-US" sz="2600">
                <a:solidFill>
                  <a:srgbClr val="0000FF"/>
                </a:solidFill>
                <a:latin typeface="Arial"/>
                <a:cs typeface="Arial"/>
              </a:rPr>
              <a:t>Nash equilibrium:  </a:t>
            </a:r>
            <a:br>
              <a:rPr lang="en-US" sz="2600">
                <a:solidFill>
                  <a:srgbClr val="0000FF"/>
                </a:solidFill>
                <a:latin typeface="Arial"/>
                <a:cs typeface="Arial"/>
              </a:rPr>
            </a:br>
            <a:r>
              <a:rPr lang="en-US" sz="2600">
                <a:solidFill>
                  <a:srgbClr val="0000FF"/>
                </a:solidFill>
                <a:latin typeface="Arial"/>
                <a:cs typeface="Arial"/>
              </a:rPr>
              <a:t>both confess</a:t>
            </a:r>
          </a:p>
        </p:txBody>
      </p:sp>
      <p:sp>
        <p:nvSpPr>
          <p:cNvPr id="167996" name="Line 60"/>
          <p:cNvSpPr>
            <a:spLocks noChangeShapeType="1"/>
          </p:cNvSpPr>
          <p:nvPr/>
        </p:nvSpPr>
        <p:spPr bwMode="auto">
          <a:xfrm>
            <a:off x="844550" y="3532188"/>
            <a:ext cx="639763"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7" name="Line 61"/>
          <p:cNvSpPr>
            <a:spLocks noChangeShapeType="1"/>
          </p:cNvSpPr>
          <p:nvPr/>
        </p:nvSpPr>
        <p:spPr bwMode="auto">
          <a:xfrm>
            <a:off x="904875" y="5354638"/>
            <a:ext cx="639763"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8" name="Line 62"/>
          <p:cNvSpPr>
            <a:spLocks noChangeShapeType="1"/>
          </p:cNvSpPr>
          <p:nvPr/>
        </p:nvSpPr>
        <p:spPr bwMode="auto">
          <a:xfrm>
            <a:off x="3087688" y="2403475"/>
            <a:ext cx="639762"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9" name="Line 63"/>
          <p:cNvSpPr>
            <a:spLocks noChangeShapeType="1"/>
          </p:cNvSpPr>
          <p:nvPr/>
        </p:nvSpPr>
        <p:spPr bwMode="auto">
          <a:xfrm>
            <a:off x="5719763" y="2384425"/>
            <a:ext cx="639762"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2357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
        <p:nvSpPr>
          <p:cNvPr id="40" name="Rectangle 35"/>
          <p:cNvSpPr>
            <a:spLocks noChangeArrowheads="1"/>
          </p:cNvSpPr>
          <p:nvPr/>
        </p:nvSpPr>
        <p:spPr bwMode="auto">
          <a:xfrm>
            <a:off x="2846388" y="2659063"/>
            <a:ext cx="2971800" cy="1760537"/>
          </a:xfrm>
          <a:prstGeom prst="rect">
            <a:avLst/>
          </a:prstGeom>
          <a:noFill/>
          <a:ln w="47625" cmpd="sng">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20646723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996"/>
                                        </p:tgtEl>
                                        <p:attrNameLst>
                                          <p:attrName>style.visibility</p:attrName>
                                        </p:attrNameLst>
                                      </p:cBhvr>
                                      <p:to>
                                        <p:strVal val="visible"/>
                                      </p:to>
                                    </p:set>
                                    <p:animEffect transition="in" filter="fade">
                                      <p:cBhvr>
                                        <p:cTn id="7" dur="500"/>
                                        <p:tgtEl>
                                          <p:spTgt spid="1679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986"/>
                                        </p:tgtEl>
                                        <p:attrNameLst>
                                          <p:attrName>style.visibility</p:attrName>
                                        </p:attrNameLst>
                                      </p:cBhvr>
                                      <p:to>
                                        <p:strVal val="visible"/>
                                      </p:to>
                                    </p:set>
                                    <p:animEffect transition="in" filter="fade">
                                      <p:cBhvr>
                                        <p:cTn id="10" dur="500"/>
                                        <p:tgtEl>
                                          <p:spTgt spid="167986"/>
                                        </p:tgtEl>
                                      </p:cBhvr>
                                    </p:animEffect>
                                  </p:childTnLst>
                                  <p:subTnLst>
                                    <p:animClr clrSpc="rgb" dir="cw">
                                      <p:cBhvr override="childStyle">
                                        <p:cTn dur="1" fill="hold" display="0" masterRel="nextClick" afterEffect="1"/>
                                        <p:tgtEl>
                                          <p:spTgt spid="167986"/>
                                        </p:tgtEl>
                                        <p:attrNameLst>
                                          <p:attrName>ppt_c</p:attrName>
                                        </p:attrNameLst>
                                      </p:cBhvr>
                                      <p:to>
                                        <a:srgbClr val="000000"/>
                                      </p:to>
                                    </p:animClr>
                                  </p:subTnLst>
                                </p:cTn>
                              </p:par>
                              <p:par>
                                <p:cTn id="11" presetID="10" presetClass="entr" presetSubtype="0" fill="hold" grpId="0" nodeType="withEffect">
                                  <p:stCondLst>
                                    <p:cond delay="0"/>
                                  </p:stCondLst>
                                  <p:childTnLst>
                                    <p:set>
                                      <p:cBhvr>
                                        <p:cTn id="12" dur="1" fill="hold">
                                          <p:stCondLst>
                                            <p:cond delay="0"/>
                                          </p:stCondLst>
                                        </p:cTn>
                                        <p:tgtEl>
                                          <p:spTgt spid="167988"/>
                                        </p:tgtEl>
                                        <p:attrNameLst>
                                          <p:attrName>style.visibility</p:attrName>
                                        </p:attrNameLst>
                                      </p:cBhvr>
                                      <p:to>
                                        <p:strVal val="visible"/>
                                      </p:to>
                                    </p:set>
                                    <p:animEffect transition="in" filter="fade">
                                      <p:cBhvr>
                                        <p:cTn id="13" dur="500"/>
                                        <p:tgtEl>
                                          <p:spTgt spid="167988"/>
                                        </p:tgtEl>
                                      </p:cBhvr>
                                    </p:animEffect>
                                  </p:childTnLst>
                                  <p:subTnLst>
                                    <p:animClr clrSpc="rgb" dir="cw">
                                      <p:cBhvr override="childStyle">
                                        <p:cTn dur="1" fill="hold" display="0" masterRel="nextClick" afterEffect="1"/>
                                        <p:tgtEl>
                                          <p:spTgt spid="167988"/>
                                        </p:tgtEl>
                                        <p:attrNameLst>
                                          <p:attrName>ppt_c</p:attrName>
                                        </p:attrNameLst>
                                      </p:cBhvr>
                                      <p:to>
                                        <a:srgbClr val="000000"/>
                                      </p:to>
                                    </p:animClr>
                                  </p:sub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799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67997"/>
                                        </p:tgtEl>
                                        <p:attrNameLst>
                                          <p:attrName>style.visibility</p:attrName>
                                        </p:attrNameLst>
                                      </p:cBhvr>
                                      <p:to>
                                        <p:strVal val="visible"/>
                                      </p:to>
                                    </p:set>
                                    <p:animEffect transition="in" filter="fade">
                                      <p:cBhvr>
                                        <p:cTn id="20" dur="500"/>
                                        <p:tgtEl>
                                          <p:spTgt spid="16799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7990"/>
                                        </p:tgtEl>
                                        <p:attrNameLst>
                                          <p:attrName>style.visibility</p:attrName>
                                        </p:attrNameLst>
                                      </p:cBhvr>
                                      <p:to>
                                        <p:strVal val="visible"/>
                                      </p:to>
                                    </p:set>
                                    <p:animEffect transition="in" filter="fade">
                                      <p:cBhvr>
                                        <p:cTn id="23" dur="500"/>
                                        <p:tgtEl>
                                          <p:spTgt spid="167990"/>
                                        </p:tgtEl>
                                      </p:cBhvr>
                                    </p:animEffect>
                                  </p:childTnLst>
                                  <p:subTnLst>
                                    <p:animClr clrSpc="rgb" dir="cw">
                                      <p:cBhvr override="childStyle">
                                        <p:cTn dur="1" fill="hold" display="0" masterRel="nextClick" afterEffect="1"/>
                                        <p:tgtEl>
                                          <p:spTgt spid="167990"/>
                                        </p:tgtEl>
                                        <p:attrNameLst>
                                          <p:attrName>ppt_c</p:attrName>
                                        </p:attrNameLst>
                                      </p:cBhvr>
                                      <p:to>
                                        <a:srgbClr val="000000"/>
                                      </p:to>
                                    </p:animClr>
                                  </p:subTnLst>
                                </p:cTn>
                              </p:par>
                              <p:par>
                                <p:cTn id="24" presetID="10" presetClass="entr" presetSubtype="0" fill="hold" grpId="0" nodeType="withEffect">
                                  <p:stCondLst>
                                    <p:cond delay="0"/>
                                  </p:stCondLst>
                                  <p:childTnLst>
                                    <p:set>
                                      <p:cBhvr>
                                        <p:cTn id="25" dur="1" fill="hold">
                                          <p:stCondLst>
                                            <p:cond delay="0"/>
                                          </p:stCondLst>
                                        </p:cTn>
                                        <p:tgtEl>
                                          <p:spTgt spid="167989"/>
                                        </p:tgtEl>
                                        <p:attrNameLst>
                                          <p:attrName>style.visibility</p:attrName>
                                        </p:attrNameLst>
                                      </p:cBhvr>
                                      <p:to>
                                        <p:strVal val="visible"/>
                                      </p:to>
                                    </p:set>
                                    <p:animEffect transition="in" filter="fade">
                                      <p:cBhvr>
                                        <p:cTn id="26" dur="500"/>
                                        <p:tgtEl>
                                          <p:spTgt spid="167989"/>
                                        </p:tgtEl>
                                      </p:cBhvr>
                                    </p:animEffect>
                                  </p:childTnLst>
                                  <p:subTnLst>
                                    <p:animClr clrSpc="rgb" dir="cw">
                                      <p:cBhvr override="childStyle">
                                        <p:cTn dur="1" fill="hold" display="0" masterRel="nextClick" afterEffect="1"/>
                                        <p:tgtEl>
                                          <p:spTgt spid="167989"/>
                                        </p:tgtEl>
                                        <p:attrNameLst>
                                          <p:attrName>ppt_c</p:attrName>
                                        </p:attrNameLst>
                                      </p:cBhvr>
                                      <p:to>
                                        <a:srgbClr val="000000"/>
                                      </p:to>
                                    </p:animClr>
                                  </p:sub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799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7998"/>
                                        </p:tgtEl>
                                        <p:attrNameLst>
                                          <p:attrName>style.visibility</p:attrName>
                                        </p:attrNameLst>
                                      </p:cBhvr>
                                      <p:to>
                                        <p:strVal val="visible"/>
                                      </p:to>
                                    </p:set>
                                    <p:animEffect transition="in" filter="fade">
                                      <p:cBhvr>
                                        <p:cTn id="35" dur="500"/>
                                        <p:tgtEl>
                                          <p:spTgt spid="16799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7987"/>
                                        </p:tgtEl>
                                        <p:attrNameLst>
                                          <p:attrName>style.visibility</p:attrName>
                                        </p:attrNameLst>
                                      </p:cBhvr>
                                      <p:to>
                                        <p:strVal val="visible"/>
                                      </p:to>
                                    </p:set>
                                    <p:animEffect transition="in" filter="fade">
                                      <p:cBhvr>
                                        <p:cTn id="38" dur="500"/>
                                        <p:tgtEl>
                                          <p:spTgt spid="167987"/>
                                        </p:tgtEl>
                                      </p:cBhvr>
                                    </p:animEffect>
                                  </p:childTnLst>
                                  <p:subTnLst>
                                    <p:animClr clrSpc="rgb" dir="cw">
                                      <p:cBhvr override="childStyle">
                                        <p:cTn dur="1" fill="hold" display="0" masterRel="nextClick" afterEffect="1"/>
                                        <p:tgtEl>
                                          <p:spTgt spid="167987"/>
                                        </p:tgtEl>
                                        <p:attrNameLst>
                                          <p:attrName>ppt_c</p:attrName>
                                        </p:attrNameLst>
                                      </p:cBhvr>
                                      <p:to>
                                        <a:srgbClr val="000000"/>
                                      </p:to>
                                    </p:animClr>
                                  </p:subTnLst>
                                </p:cTn>
                              </p:par>
                              <p:par>
                                <p:cTn id="39" presetID="10" presetClass="entr" presetSubtype="0" fill="hold" grpId="0" nodeType="withEffect">
                                  <p:stCondLst>
                                    <p:cond delay="0"/>
                                  </p:stCondLst>
                                  <p:childTnLst>
                                    <p:set>
                                      <p:cBhvr>
                                        <p:cTn id="40" dur="1" fill="hold">
                                          <p:stCondLst>
                                            <p:cond delay="0"/>
                                          </p:stCondLst>
                                        </p:cTn>
                                        <p:tgtEl>
                                          <p:spTgt spid="167993"/>
                                        </p:tgtEl>
                                        <p:attrNameLst>
                                          <p:attrName>style.visibility</p:attrName>
                                        </p:attrNameLst>
                                      </p:cBhvr>
                                      <p:to>
                                        <p:strVal val="visible"/>
                                      </p:to>
                                    </p:set>
                                    <p:animEffect transition="in" filter="fade">
                                      <p:cBhvr>
                                        <p:cTn id="41" dur="500"/>
                                        <p:tgtEl>
                                          <p:spTgt spid="167993"/>
                                        </p:tgtEl>
                                      </p:cBhvr>
                                    </p:animEffect>
                                  </p:childTnLst>
                                  <p:subTnLst>
                                    <p:animClr clrSpc="rgb" dir="cw">
                                      <p:cBhvr override="childStyle">
                                        <p:cTn dur="1" fill="hold" display="0" masterRel="nextClick" afterEffect="1"/>
                                        <p:tgtEl>
                                          <p:spTgt spid="167993"/>
                                        </p:tgtEl>
                                        <p:attrNameLst>
                                          <p:attrName>ppt_c</p:attrName>
                                        </p:attrNameLst>
                                      </p:cBhvr>
                                      <p:to>
                                        <a:srgbClr val="000000"/>
                                      </p:to>
                                    </p:animClr>
                                  </p:sub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67998"/>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67999"/>
                                        </p:tgtEl>
                                        <p:attrNameLst>
                                          <p:attrName>style.visibility</p:attrName>
                                        </p:attrNameLst>
                                      </p:cBhvr>
                                      <p:to>
                                        <p:strVal val="visible"/>
                                      </p:to>
                                    </p:set>
                                    <p:animEffect transition="in" filter="fade">
                                      <p:cBhvr>
                                        <p:cTn id="48" dur="500"/>
                                        <p:tgtEl>
                                          <p:spTgt spid="16799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7991"/>
                                        </p:tgtEl>
                                        <p:attrNameLst>
                                          <p:attrName>style.visibility</p:attrName>
                                        </p:attrNameLst>
                                      </p:cBhvr>
                                      <p:to>
                                        <p:strVal val="visible"/>
                                      </p:to>
                                    </p:set>
                                    <p:animEffect transition="in" filter="fade">
                                      <p:cBhvr>
                                        <p:cTn id="51" dur="500"/>
                                        <p:tgtEl>
                                          <p:spTgt spid="167991"/>
                                        </p:tgtEl>
                                      </p:cBhvr>
                                    </p:animEffect>
                                  </p:childTnLst>
                                  <p:subTnLst>
                                    <p:animClr clrSpc="rgb" dir="cw">
                                      <p:cBhvr override="childStyle">
                                        <p:cTn dur="1" fill="hold" display="0" masterRel="nextClick" afterEffect="1"/>
                                        <p:tgtEl>
                                          <p:spTgt spid="167991"/>
                                        </p:tgtEl>
                                        <p:attrNameLst>
                                          <p:attrName>ppt_c</p:attrName>
                                        </p:attrNameLst>
                                      </p:cBhvr>
                                      <p:to>
                                        <a:schemeClr val="tx1"/>
                                      </p:to>
                                    </p:animClr>
                                  </p:subTnLst>
                                </p:cTn>
                              </p:par>
                              <p:par>
                                <p:cTn id="52" presetID="10" presetClass="entr" presetSubtype="0" fill="hold" grpId="0" nodeType="withEffect">
                                  <p:stCondLst>
                                    <p:cond delay="0"/>
                                  </p:stCondLst>
                                  <p:childTnLst>
                                    <p:set>
                                      <p:cBhvr>
                                        <p:cTn id="53" dur="1" fill="hold">
                                          <p:stCondLst>
                                            <p:cond delay="0"/>
                                          </p:stCondLst>
                                        </p:cTn>
                                        <p:tgtEl>
                                          <p:spTgt spid="167992"/>
                                        </p:tgtEl>
                                        <p:attrNameLst>
                                          <p:attrName>style.visibility</p:attrName>
                                        </p:attrNameLst>
                                      </p:cBhvr>
                                      <p:to>
                                        <p:strVal val="visible"/>
                                      </p:to>
                                    </p:set>
                                    <p:animEffect transition="in" filter="fade">
                                      <p:cBhvr>
                                        <p:cTn id="54" dur="500"/>
                                        <p:tgtEl>
                                          <p:spTgt spid="167992"/>
                                        </p:tgtEl>
                                      </p:cBhvr>
                                    </p:animEffect>
                                  </p:childTnLst>
                                  <p:subTnLst>
                                    <p:animClr clrSpc="rgb" dir="cw">
                                      <p:cBhvr override="childStyle">
                                        <p:cTn dur="1" fill="hold" display="0" masterRel="nextClick" afterEffect="1"/>
                                        <p:tgtEl>
                                          <p:spTgt spid="167992"/>
                                        </p:tgtEl>
                                        <p:attrNameLst>
                                          <p:attrName>ppt_c</p:attrName>
                                        </p:attrNameLst>
                                      </p:cBhvr>
                                      <p:to>
                                        <a:schemeClr val="tx1"/>
                                      </p:to>
                                    </p:animClr>
                                  </p:sub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6799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7994"/>
                                        </p:tgtEl>
                                        <p:attrNameLst>
                                          <p:attrName>style.visibility</p:attrName>
                                        </p:attrNameLst>
                                      </p:cBhvr>
                                      <p:to>
                                        <p:strVal val="visible"/>
                                      </p:to>
                                    </p:set>
                                    <p:animEffect transition="in" filter="fade">
                                      <p:cBhvr>
                                        <p:cTn id="63" dur="500"/>
                                        <p:tgtEl>
                                          <p:spTgt spid="167994"/>
                                        </p:tgtEl>
                                      </p:cBhvr>
                                    </p:animEffect>
                                  </p:childTnLst>
                                  <p:subTnLst>
                                    <p:animClr clrSpc="rgb" dir="cw">
                                      <p:cBhvr override="childStyle">
                                        <p:cTn dur="1" fill="hold" display="0" masterRel="nextClick" afterEffect="1"/>
                                        <p:tgtEl>
                                          <p:spTgt spid="167994"/>
                                        </p:tgtEl>
                                        <p:attrNameLst>
                                          <p:attrName>ppt_c</p:attrName>
                                        </p:attrNameLst>
                                      </p:cBhvr>
                                      <p:to>
                                        <a:schemeClr val="tx1"/>
                                      </p:to>
                                    </p:animClr>
                                  </p:sub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7995"/>
                                        </p:tgtEl>
                                        <p:attrNameLst>
                                          <p:attrName>style.visibility</p:attrName>
                                        </p:attrNameLst>
                                      </p:cBhvr>
                                      <p:to>
                                        <p:strVal val="visible"/>
                                      </p:to>
                                    </p:set>
                                    <p:animEffect transition="in" filter="fade">
                                      <p:cBhvr>
                                        <p:cTn id="68" dur="500"/>
                                        <p:tgtEl>
                                          <p:spTgt spid="16799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86" grpId="0"/>
      <p:bldP spid="167987" grpId="0"/>
      <p:bldP spid="167988" grpId="0"/>
      <p:bldP spid="167989" grpId="0"/>
      <p:bldP spid="167990" grpId="0"/>
      <p:bldP spid="167991" grpId="0"/>
      <p:bldP spid="167992" grpId="0"/>
      <p:bldP spid="167993" grpId="0"/>
      <p:bldP spid="167994" grpId="0"/>
      <p:bldP spid="167995" grpId="0"/>
      <p:bldP spid="167996" grpId="0" animBg="1"/>
      <p:bldP spid="167996" grpId="1" animBg="1"/>
      <p:bldP spid="167997" grpId="0" animBg="1"/>
      <p:bldP spid="167997" grpId="1" animBg="1"/>
      <p:bldP spid="167998" grpId="0" animBg="1"/>
      <p:bldP spid="167998" grpId="1" animBg="1"/>
      <p:bldP spid="167999" grpId="0" animBg="1"/>
      <p:bldP spid="167999" grpId="1"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Prisoners’ Dilemma Example</a:t>
            </a:r>
          </a:p>
        </p:txBody>
      </p:sp>
      <p:sp>
        <p:nvSpPr>
          <p:cNvPr id="24581" name="Rectangle 3"/>
          <p:cNvSpPr>
            <a:spLocks noGrp="1" noChangeArrowheads="1"/>
          </p:cNvSpPr>
          <p:nvPr>
            <p:ph idx="1"/>
          </p:nvPr>
        </p:nvSpPr>
        <p:spPr/>
        <p:txBody>
          <a:bodyPr/>
          <a:lstStyle/>
          <a:p>
            <a:pPr eaLnBrk="1" hangingPunct="1"/>
            <a:r>
              <a:rPr lang="en-US" dirty="0" smtClean="0"/>
              <a:t>Outcome:  Bonnie and Clyde both confess, each gets 8 years in prison.  </a:t>
            </a:r>
          </a:p>
          <a:p>
            <a:pPr lvl="1" eaLnBrk="1" hangingPunct="1"/>
            <a:r>
              <a:rPr lang="en-US" dirty="0" smtClean="0"/>
              <a:t>Both would have been better off if both remained silent.</a:t>
            </a:r>
          </a:p>
          <a:p>
            <a:pPr lvl="1" eaLnBrk="1" hangingPunct="1"/>
            <a:r>
              <a:rPr lang="en-US" dirty="0" smtClean="0"/>
              <a:t>But even if Bonnie and Clyde had agreed before being caught to remain silent, the logic of self-interest takes over and leads them to confess.</a:t>
            </a:r>
          </a:p>
          <a:p>
            <a:pPr eaLnBrk="1" hangingPunct="1"/>
            <a:endParaRPr lang="en-US" dirty="0" smtClean="0"/>
          </a:p>
          <a:p>
            <a:pPr eaLnBrk="1" hangingPunct="1"/>
            <a:endParaRPr lang="en-US" dirty="0" smtClean="0"/>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2" name="Footer Placeholder 1"/>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45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565247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Oligopolies as a Prisoners’ Dilemma</a:t>
            </a:r>
          </a:p>
        </p:txBody>
      </p:sp>
      <p:sp>
        <p:nvSpPr>
          <p:cNvPr id="3" name="Content Placeholder 2"/>
          <p:cNvSpPr>
            <a:spLocks noGrp="1"/>
          </p:cNvSpPr>
          <p:nvPr>
            <p:ph idx="1"/>
          </p:nvPr>
        </p:nvSpPr>
        <p:spPr>
          <a:xfrm>
            <a:off x="277813" y="1025525"/>
            <a:ext cx="8866187" cy="5422900"/>
          </a:xfrm>
        </p:spPr>
        <p:txBody>
          <a:bodyPr/>
          <a:lstStyle/>
          <a:p>
            <a:r>
              <a:rPr lang="en-US" dirty="0"/>
              <a:t>When oligopolies form a cartel </a:t>
            </a:r>
            <a:endParaRPr lang="en-US" dirty="0" smtClean="0"/>
          </a:p>
          <a:p>
            <a:pPr lvl="1"/>
            <a:r>
              <a:rPr lang="en-US" dirty="0" smtClean="0"/>
              <a:t>In hopes of </a:t>
            </a:r>
            <a:r>
              <a:rPr lang="en-US" dirty="0"/>
              <a:t>reaching the monopoly outcome</a:t>
            </a:r>
            <a:r>
              <a:rPr lang="en-US" dirty="0" smtClean="0"/>
              <a:t>, they </a:t>
            </a:r>
            <a:r>
              <a:rPr lang="en-US" dirty="0"/>
              <a:t>become players in a prisoners’ dilemma. </a:t>
            </a:r>
          </a:p>
          <a:p>
            <a:r>
              <a:rPr lang="en-US" dirty="0"/>
              <a:t>Our earlier </a:t>
            </a:r>
            <a:r>
              <a:rPr lang="en-US" dirty="0" smtClean="0"/>
              <a:t>duopoly example</a:t>
            </a:r>
            <a:r>
              <a:rPr lang="en-US" dirty="0"/>
              <a:t>:</a:t>
            </a:r>
          </a:p>
          <a:p>
            <a:pPr lvl="2"/>
            <a:r>
              <a:rPr lang="en-US" dirty="0"/>
              <a:t>AT&amp;T and Verizon are duopolists </a:t>
            </a:r>
            <a:r>
              <a:rPr lang="en-US" dirty="0" smtClean="0"/>
              <a:t>in </a:t>
            </a:r>
            <a:r>
              <a:rPr lang="en-US" dirty="0" err="1" smtClean="0"/>
              <a:t>Smalltown</a:t>
            </a:r>
            <a:endParaRPr lang="en-US" dirty="0"/>
          </a:p>
          <a:p>
            <a:pPr lvl="1"/>
            <a:r>
              <a:rPr lang="en-US" dirty="0"/>
              <a:t>The cartel outcome maximizes </a:t>
            </a:r>
            <a:r>
              <a:rPr lang="en-US" dirty="0" smtClean="0"/>
              <a:t>profits:</a:t>
            </a:r>
          </a:p>
          <a:p>
            <a:pPr lvl="1"/>
            <a:r>
              <a:rPr lang="en-US" dirty="0" smtClean="0"/>
              <a:t>Each </a:t>
            </a:r>
            <a:r>
              <a:rPr lang="en-US" dirty="0"/>
              <a:t>firm agrees to serve Q = 30 </a:t>
            </a:r>
            <a:r>
              <a:rPr lang="en-US" dirty="0" smtClean="0"/>
              <a:t>customers.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445363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21182</TotalTime>
  <Words>3515</Words>
  <Application>Microsoft Office PowerPoint</Application>
  <PresentationFormat>如螢幕大小 (4:3)</PresentationFormat>
  <Paragraphs>290</Paragraphs>
  <Slides>18</Slides>
  <Notes>18</Notes>
  <HiddenSlides>0</HiddenSlides>
  <MMClips>0</MMClips>
  <ScaleCrop>false</ScaleCrop>
  <HeadingPairs>
    <vt:vector size="6" baseType="variant">
      <vt:variant>
        <vt:lpstr>使用字型</vt:lpstr>
      </vt:variant>
      <vt:variant>
        <vt:i4>10</vt:i4>
      </vt:variant>
      <vt:variant>
        <vt:lpstr>佈景主題</vt:lpstr>
      </vt:variant>
      <vt:variant>
        <vt:i4>9</vt:i4>
      </vt:variant>
      <vt:variant>
        <vt:lpstr>投影片標題</vt:lpstr>
      </vt:variant>
      <vt:variant>
        <vt:i4>18</vt:i4>
      </vt:variant>
    </vt:vector>
  </HeadingPairs>
  <TitlesOfParts>
    <vt:vector size="37" baseType="lpstr">
      <vt:lpstr>Sabon-Bold</vt:lpstr>
      <vt:lpstr>Arial</vt:lpstr>
      <vt:lpstr>Arial Narrow</vt:lpstr>
      <vt:lpstr>Calibri</vt:lpstr>
      <vt:lpstr>Cambria</vt:lpstr>
      <vt:lpstr>Cambria Math</vt:lpstr>
      <vt:lpstr>Tahoma</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Measuring Market Concentration</vt:lpstr>
      <vt:lpstr>Concentration Ratios in Selected U.S. Industries</vt:lpstr>
      <vt:lpstr>Oligopoly</vt:lpstr>
      <vt:lpstr>Equilibrium for an Oligopoly </vt:lpstr>
      <vt:lpstr>The Economics of Cooperation</vt:lpstr>
      <vt:lpstr>Prisoners’ Dilemma Example</vt:lpstr>
      <vt:lpstr>Prisoners’ Dilemma Example</vt:lpstr>
      <vt:lpstr>Oligopolies as a Prisoners’ Dilemma</vt:lpstr>
      <vt:lpstr>AT&amp;T &amp; Verizon in the Prisoners’ Dilemma</vt:lpstr>
      <vt:lpstr>Welfare of Society</vt:lpstr>
      <vt:lpstr>Why People Sometimes Cooperate</vt:lpstr>
      <vt:lpstr>Public Policy Toward Oligopolies</vt:lpstr>
      <vt:lpstr>Public Policy Toward Oligopolies</vt:lpstr>
      <vt:lpstr>Controversies Over Antitrust Policy</vt:lpstr>
      <vt:lpstr>1.  Resale Price Maintenance  (“Fair Trade”)</vt:lpstr>
      <vt:lpstr>2.  Predatory Pricing</vt:lpstr>
      <vt:lpstr>3.  Tying</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678</cp:revision>
  <dcterms:created xsi:type="dcterms:W3CDTF">2016-03-16T19:41:09Z</dcterms:created>
  <dcterms:modified xsi:type="dcterms:W3CDTF">2021-01-04T01:58:04Z</dcterms:modified>
</cp:coreProperties>
</file>