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slideLayouts/slideLayout10.xml" ContentType="application/vnd.openxmlformats-officedocument.presentationml.slideLayout+xml"/>
  <Override PartName="/ppt/theme/theme8.xml" ContentType="application/vnd.openxmlformats-officedocument.theme+xml"/>
  <Override PartName="/ppt/slideLayouts/slideLayout1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44"/>
  </p:notesMasterIdLst>
  <p:handoutMasterIdLst>
    <p:handoutMasterId r:id="rId45"/>
  </p:handoutMasterIdLst>
  <p:sldIdLst>
    <p:sldId id="256" r:id="rId10"/>
    <p:sldId id="348" r:id="rId11"/>
    <p:sldId id="460" r:id="rId12"/>
    <p:sldId id="459" r:id="rId13"/>
    <p:sldId id="497" r:id="rId14"/>
    <p:sldId id="501" r:id="rId15"/>
    <p:sldId id="502" r:id="rId16"/>
    <p:sldId id="503" r:id="rId17"/>
    <p:sldId id="504" r:id="rId18"/>
    <p:sldId id="505" r:id="rId19"/>
    <p:sldId id="508" r:id="rId20"/>
    <p:sldId id="476" r:id="rId21"/>
    <p:sldId id="478" r:id="rId22"/>
    <p:sldId id="526" r:id="rId23"/>
    <p:sldId id="527" r:id="rId24"/>
    <p:sldId id="515" r:id="rId25"/>
    <p:sldId id="528" r:id="rId26"/>
    <p:sldId id="517" r:id="rId27"/>
    <p:sldId id="519" r:id="rId28"/>
    <p:sldId id="520" r:id="rId29"/>
    <p:sldId id="518" r:id="rId30"/>
    <p:sldId id="521" r:id="rId31"/>
    <p:sldId id="522" r:id="rId32"/>
    <p:sldId id="485" r:id="rId33"/>
    <p:sldId id="487" r:id="rId34"/>
    <p:sldId id="489" r:id="rId35"/>
    <p:sldId id="490" r:id="rId36"/>
    <p:sldId id="491" r:id="rId37"/>
    <p:sldId id="492" r:id="rId38"/>
    <p:sldId id="493" r:id="rId39"/>
    <p:sldId id="494" r:id="rId40"/>
    <p:sldId id="495" r:id="rId41"/>
    <p:sldId id="523" r:id="rId42"/>
    <p:sldId id="49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21"/>
    <a:srgbClr val="660066"/>
    <a:srgbClr val="005EA4"/>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1248" autoAdjust="0"/>
  </p:normalViewPr>
  <p:slideViewPr>
    <p:cSldViewPr>
      <p:cViewPr varScale="1">
        <p:scale>
          <a:sx n="63" d="100"/>
          <a:sy n="63" d="100"/>
        </p:scale>
        <p:origin x="1380" y="28"/>
      </p:cViewPr>
      <p:guideLst>
        <p:guide orient="horz" pos="2160"/>
        <p:guide pos="2880"/>
      </p:guideLst>
    </p:cSldViewPr>
  </p:slideViewPr>
  <p:outlineViewPr>
    <p:cViewPr>
      <p:scale>
        <a:sx n="33" d="100"/>
        <a:sy n="33" d="100"/>
      </p:scale>
      <p:origin x="0" y="40626"/>
    </p:cViewPr>
  </p:outlineViewPr>
  <p:notesTextViewPr>
    <p:cViewPr>
      <p:scale>
        <a:sx n="1" d="1"/>
        <a:sy n="1" d="1"/>
      </p:scale>
      <p:origin x="0" y="0"/>
    </p:cViewPr>
  </p:notesTextViewPr>
  <p:sorterViewPr>
    <p:cViewPr>
      <p:scale>
        <a:sx n="110" d="100"/>
        <a:sy n="110" d="100"/>
      </p:scale>
      <p:origin x="0" y="0"/>
    </p:cViewPr>
  </p:sorterViewPr>
  <p:notesViewPr>
    <p:cSldViewPr>
      <p:cViewPr>
        <p:scale>
          <a:sx n="70" d="100"/>
          <a:sy n="70" d="100"/>
        </p:scale>
        <p:origin x="-2544" y="3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presProps" Target="presProps.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12/10/2020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12/10/2020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epa.gov/airmarket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This chapter is slightly below average in length and, for most students, in difficulty. </a:t>
            </a:r>
          </a:p>
          <a:p>
            <a:pPr eaLnBrk="1" hangingPunct="1"/>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Since you have just walked students through the analysis of a negative externality, let’s see if they can do the analysis of a positive externality. </a:t>
            </a:r>
          </a:p>
          <a:p>
            <a:pPr eaLnBrk="1" hangingPunct="1"/>
            <a:endParaRPr lang="en-US" dirty="0" smtClean="0"/>
          </a:p>
          <a:p>
            <a:pPr eaLnBrk="1" hangingPunct="1"/>
            <a:r>
              <a:rPr lang="en-US" dirty="0" smtClean="0"/>
              <a:t>This slide provides the introductory information they will need to do the analysis.  The following slide provides the exercise.  </a:t>
            </a:r>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3800317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a:rPr>
              <a:pPr/>
              <a:t>11</a:t>
            </a:fld>
            <a:endParaRPr lang="en-US">
              <a:solidFill>
                <a:prstClr val="black"/>
              </a:solidFill>
              <a:latin typeface="Calibri"/>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smtClean="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1841617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called </a:t>
            </a:r>
            <a:r>
              <a:rPr lang="en-US" dirty="0" err="1" smtClean="0"/>
              <a:t>Pigouvian</a:t>
            </a:r>
            <a:r>
              <a:rPr lang="en-US" dirty="0" smtClean="0"/>
              <a:t> taxes after Arthur Pigou (1877-1959).  </a:t>
            </a:r>
          </a:p>
          <a:p>
            <a:r>
              <a:rPr lang="en-US" dirty="0" smtClean="0"/>
              <a:t>The ideal corrective tax = external cost.</a:t>
            </a:r>
          </a:p>
          <a:p>
            <a:r>
              <a:rPr lang="en-US" dirty="0" smtClean="0"/>
              <a:t>For activities with positive externalities, ideal corrective subsidy = external benefit.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Corrective taxes and subsidies </a:t>
            </a:r>
          </a:p>
          <a:p>
            <a:pPr lvl="1"/>
            <a:r>
              <a:rPr lang="en-US" dirty="0" smtClean="0"/>
              <a:t>Align private incentives with society’s interests</a:t>
            </a:r>
          </a:p>
          <a:p>
            <a:pPr lvl="1"/>
            <a:r>
              <a:rPr lang="en-US" dirty="0" smtClean="0"/>
              <a:t>Make private decision-makers take into account the external costs and benefits of their actions</a:t>
            </a:r>
          </a:p>
          <a:p>
            <a:pPr lvl="1"/>
            <a:r>
              <a:rPr lang="en-US" dirty="0" smtClean="0"/>
              <a:t>Move economy toward a more efficient allocation of resources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taxes and subsidies distort incentives and move economy away from the social optimum.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Greg Mankiw’s blog (http://gregmankiw.blogspot.com) has semi-regular posts on </a:t>
            </a:r>
            <a:r>
              <a:rPr lang="en-US" dirty="0" err="1" smtClean="0"/>
              <a:t>Pigouvian</a:t>
            </a:r>
            <a:r>
              <a:rPr lang="en-US" dirty="0" smtClean="0"/>
              <a:t> taxes, some of which are worth using in class (either as assigned or recommended reading or fodder for class discussion).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1226984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Some of your students may not know that pollution “abatement” simply means taking measures to cut pollution.  </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193117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Regarding the last bullet point:  If all firms must reduce emissions by a fixed amount (or fixed percentage), then abatement is NOT concentrated among firms with the lowest abatement costs, and so the total cost of abatement will be higher.  </a:t>
            </a:r>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3909889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1337770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The case study ‘Why is gasoline taxed so heavily?’ in the textbook offers more details about</a:t>
            </a:r>
            <a:r>
              <a:rPr lang="en-US" altLang="en-US" baseline="0" dirty="0" smtClean="0"/>
              <a:t> the estimated optimal corrective tax on gasoline (which is much higher at $2.78 per gallon in 2015 dollars than the 2015 gas tax of 50 cents per gallon).</a:t>
            </a:r>
          </a:p>
          <a:p>
            <a:pPr eaLnBrk="1" hangingPunct="1"/>
            <a:endParaRPr lang="en-US" dirty="0" smtClean="0"/>
          </a:p>
          <a:p>
            <a:pPr eaLnBrk="1" hangingPunct="1"/>
            <a:r>
              <a:rPr lang="en-US" dirty="0" smtClean="0"/>
              <a:t>Again, see Mankiw’s blog for more well-argued opinion pieces by him and others in favor of gas or carbon taxes.  http://gregmankiw.blogspot.com.</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2543109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2035537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428160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a:p>
        </p:txBody>
      </p:sp>
    </p:spTree>
    <p:extLst>
      <p:ext uri="{BB962C8B-B14F-4D97-AF65-F5344CB8AC3E}">
        <p14:creationId xmlns:p14="http://schemas.microsoft.com/office/powerpoint/2010/main" val="3065065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1487705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4145495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1288324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318753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Tradable pollution permits in the real world</a:t>
            </a:r>
          </a:p>
          <a:p>
            <a:pPr marL="171450" indent="-171450">
              <a:buFontTx/>
              <a:buChar char="-"/>
            </a:pPr>
            <a:r>
              <a:rPr lang="en-US" altLang="en-US" dirty="0" smtClean="0"/>
              <a:t>SO2 permits traded in the U.S. since 1995.</a:t>
            </a:r>
          </a:p>
          <a:p>
            <a:pPr marL="171450" indent="-171450" eaLnBrk="1" hangingPunct="1">
              <a:buFontTx/>
              <a:buChar char="-"/>
            </a:pPr>
            <a:r>
              <a:rPr lang="en-US" altLang="en-US" dirty="0" smtClean="0"/>
              <a:t>Nitrogen oxide permits traded in the northeastern U.S. since 1999. </a:t>
            </a:r>
            <a:r>
              <a:rPr lang="en-US" dirty="0" smtClean="0"/>
              <a:t>Nitrogen oxides increase ground-level ozone, which has adverse health effects. </a:t>
            </a:r>
          </a:p>
          <a:p>
            <a:pPr marL="171450" indent="-171450" eaLnBrk="1" hangingPunct="1">
              <a:buFontTx/>
              <a:buChar char="-"/>
            </a:pPr>
            <a:r>
              <a:rPr lang="en-US" altLang="en-US" dirty="0" smtClean="0"/>
              <a:t>Carbon emissions permits traded in Europe since January 1, 2005.</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For more information, see </a:t>
            </a:r>
            <a:r>
              <a:rPr lang="en-US" dirty="0" smtClean="0">
                <a:hlinkClick r:id="rId3"/>
              </a:rPr>
              <a:t>http://www.epa.gov/airmarkets/</a:t>
            </a:r>
            <a:endParaRPr lang="en-US" dirty="0" smtClean="0"/>
          </a:p>
          <a:p>
            <a:pPr marL="171450" indent="-171450" eaLnBrk="1" hangingPunct="1">
              <a:buFontTx/>
              <a:buChar char="-"/>
            </a:pP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3446243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Like most demand curves, firms’ demand for the ability to pollute is a downward-sloping function of the “price” of polluting.  </a:t>
            </a:r>
          </a:p>
          <a:p>
            <a:pPr marL="171450" indent="-171450" eaLnBrk="1" hangingPunct="1">
              <a:buFontTx/>
              <a:buChar char="-"/>
            </a:pPr>
            <a:r>
              <a:rPr lang="en-US" dirty="0" smtClean="0"/>
              <a:t>A corrective tax raises this price and thus reduces the quantity of pollution firms demand.</a:t>
            </a:r>
          </a:p>
          <a:p>
            <a:pPr marL="171450" indent="-171450" eaLnBrk="1" hangingPunct="1">
              <a:buFontTx/>
              <a:buChar char="-"/>
            </a:pPr>
            <a:r>
              <a:rPr lang="en-US" dirty="0" smtClean="0"/>
              <a:t>A tradable permits system restricts the supply of pollution rights, has the same effect as the tax.  </a:t>
            </a:r>
          </a:p>
          <a:p>
            <a:pPr eaLnBrk="1" hangingPunct="1">
              <a:spcBef>
                <a:spcPct val="55000"/>
              </a:spcBef>
            </a:pPr>
            <a:r>
              <a:rPr lang="en-US" dirty="0" smtClean="0"/>
              <a:t>When policymakers do not know the position of this demand curve, the permits system achieves pollution reduction targets more precisely.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4239239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1809589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1845670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2631180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2794262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1701146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eaLnBrk="1" hangingPunct="1">
              <a:spcBef>
                <a:spcPct val="30000"/>
              </a:spcBef>
              <a:buFont typeface="Wingdings" pitchFamily="2" charset="2"/>
              <a:buNone/>
            </a:pPr>
            <a:r>
              <a:rPr lang="en-US" dirty="0" smtClean="0"/>
              <a:t>The next 3 slides refer to the following example: </a:t>
            </a:r>
          </a:p>
          <a:p>
            <a:pPr marL="0" indent="0" eaLnBrk="1" hangingPunct="1">
              <a:spcBef>
                <a:spcPct val="30000"/>
              </a:spcBef>
              <a:buFont typeface="Wingdings" pitchFamily="2" charset="2"/>
              <a:buNone/>
            </a:pPr>
            <a:r>
              <a:rPr lang="en-US" dirty="0" smtClean="0"/>
              <a:t>Dick owns a dog named Spot.  Negative externality:  Spot’s barking disturbs Jane, Dick’s neighbor.  </a:t>
            </a:r>
          </a:p>
          <a:p>
            <a:pPr marL="0" indent="0" eaLnBrk="1" hangingPunct="1">
              <a:spcBef>
                <a:spcPct val="30000"/>
              </a:spcBef>
              <a:buFont typeface="Wingdings" pitchFamily="2" charset="2"/>
              <a:buNone/>
            </a:pPr>
            <a:r>
              <a:rPr lang="en-US" dirty="0" smtClean="0"/>
              <a:t>The socially efficient outcome maximizes Dick’s + Jane’s well-being.  </a:t>
            </a:r>
          </a:p>
          <a:p>
            <a:pPr marL="0" indent="0" eaLnBrk="1" hangingPunct="1">
              <a:spcBef>
                <a:spcPct val="30000"/>
              </a:spcBef>
              <a:buFont typeface="Wingdings" pitchFamily="2" charset="2"/>
              <a:buNone/>
            </a:pPr>
            <a:r>
              <a:rPr lang="en-US" dirty="0" smtClean="0"/>
              <a:t>If Dick values having Spot more  than Jane values peace and quiet, the dog should stay.  </a:t>
            </a:r>
          </a:p>
          <a:p>
            <a:pPr marL="0" indent="0" eaLnBrk="1" hangingPunct="1">
              <a:spcBef>
                <a:spcPct val="30000"/>
              </a:spcBef>
              <a:buFont typeface="Wingdings" pitchFamily="2" charset="2"/>
              <a:buNone/>
            </a:pPr>
            <a:r>
              <a:rPr lang="en-US" i="1" dirty="0" smtClean="0">
                <a:solidFill>
                  <a:srgbClr val="0000FF"/>
                </a:solidFill>
              </a:rPr>
              <a:t>Coase theorem:  The private market will reach the efficient outcome on its own…  </a:t>
            </a:r>
          </a:p>
          <a:p>
            <a:endParaRPr lang="en-US" i="0" dirty="0" smtClean="0">
              <a:solidFill>
                <a:srgbClr val="0000FF"/>
              </a:solidFill>
            </a:endParaRPr>
          </a:p>
          <a:p>
            <a:r>
              <a:rPr lang="en-US" i="0" dirty="0" smtClean="0">
                <a:solidFill>
                  <a:schemeClr val="tx1"/>
                </a:solidFill>
              </a:rPr>
              <a:t>In case you’re wondering, when Dick gets rid of the </a:t>
            </a:r>
            <a:r>
              <a:rPr lang="en-US" i="0" smtClean="0">
                <a:solidFill>
                  <a:schemeClr val="tx1"/>
                </a:solidFill>
              </a:rPr>
              <a:t>dog, Spot </a:t>
            </a:r>
            <a:r>
              <a:rPr lang="en-US" i="0" dirty="0" smtClean="0">
                <a:solidFill>
                  <a:schemeClr val="tx1"/>
                </a:solidFill>
              </a:rPr>
              <a:t>goes to live with Dick’s grandma in the countryside! </a:t>
            </a:r>
            <a:endParaRPr lang="en-US" i="0" dirty="0">
              <a:solidFill>
                <a:schemeClr val="tx1"/>
              </a:solidFill>
            </a:endParaRPr>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1560533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private outcome = efficient</a:t>
            </a:r>
            <a:r>
              <a:rPr lang="en-US" baseline="0" dirty="0" smtClean="0"/>
              <a:t> outcome</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429685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197624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sz="1200" dirty="0" smtClean="0"/>
              <a:t>Have students work together in small groups, or as a class (with you as moderator).  If working in groups, allow 5 minutes, then solicit responses from the class.  </a:t>
            </a:r>
          </a:p>
          <a:p>
            <a:pPr eaLnBrk="1" hangingPunct="1">
              <a:spcBef>
                <a:spcPct val="0"/>
              </a:spcBef>
            </a:pPr>
            <a:endParaRPr lang="en-US" sz="1200" dirty="0" smtClean="0"/>
          </a:p>
          <a:p>
            <a:pPr eaLnBrk="1" hangingPunct="1">
              <a:spcBef>
                <a:spcPct val="0"/>
              </a:spcBef>
            </a:pPr>
            <a:r>
              <a:rPr lang="en-US" sz="1200" dirty="0" smtClean="0"/>
              <a:t>If you wish, insert a blank slide after this one and use it to type students’ responses as they share them.  </a:t>
            </a:r>
          </a:p>
          <a:p>
            <a:pPr eaLnBrk="1" hangingPunct="1">
              <a:spcBef>
                <a:spcPct val="0"/>
              </a:spcBef>
            </a:pPr>
            <a:endParaRPr lang="en-US" sz="1200" dirty="0" smtClean="0"/>
          </a:p>
          <a:p>
            <a:pPr eaLnBrk="1" hangingPunct="1">
              <a:spcBef>
                <a:spcPct val="0"/>
              </a:spcBef>
            </a:pPr>
            <a:r>
              <a:rPr lang="en-US" sz="1200" dirty="0" smtClean="0"/>
              <a:t>Most students should find part A very straightforward.  A good </a:t>
            </a:r>
            <a:r>
              <a:rPr lang="en-US" sz="1200" dirty="0" err="1" smtClean="0"/>
              <a:t>Coasian</a:t>
            </a:r>
            <a:r>
              <a:rPr lang="en-US" sz="1200" dirty="0" smtClean="0"/>
              <a:t> solution would be for each of the 1000 residents to chip in $75, so the town can offer $75,000 to the factory to stop polluting.  </a:t>
            </a:r>
          </a:p>
          <a:p>
            <a:pPr eaLnBrk="1" hangingPunct="1">
              <a:spcBef>
                <a:spcPct val="0"/>
              </a:spcBef>
            </a:pPr>
            <a:endParaRPr lang="en-US" sz="1200" dirty="0" smtClean="0"/>
          </a:p>
          <a:p>
            <a:pPr eaLnBrk="1" hangingPunct="1">
              <a:spcBef>
                <a:spcPct val="0"/>
              </a:spcBef>
            </a:pPr>
            <a:r>
              <a:rPr lang="en-US" sz="1200" dirty="0" smtClean="0"/>
              <a:t>The second part involves brainstorming:  students try to come up with a list of reasons why it might be difficult to implement Coase-like solutions in the real world.  Brainstorming engages students and is shown to increase learning outcomes and student satisfaction.  And it provides a break from what otherwise would be a long stretch of lecture. </a:t>
            </a:r>
          </a:p>
          <a:p>
            <a:pPr eaLnBrk="1" hangingPunct="1">
              <a:spcBef>
                <a:spcPct val="0"/>
              </a:spcBef>
            </a:pPr>
            <a:endParaRPr lang="en-US" sz="1200" dirty="0" smtClean="0"/>
          </a:p>
          <a:p>
            <a:pPr eaLnBrk="1" hangingPunct="1">
              <a:spcBef>
                <a:spcPct val="0"/>
              </a:spcBef>
            </a:pPr>
            <a:r>
              <a:rPr lang="en-US" sz="1200" dirty="0" smtClean="0"/>
              <a:t>I have not provided a slide with answers.  Instead, the following slide lists the reasons why private solutions don’t always work, and the “notes” section (what you’re reading right now) gives some examples of each in the context of this scenario.</a:t>
            </a:r>
          </a:p>
          <a:p>
            <a:endParaRPr lang="en-US" sz="1200" b="0" i="0"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33</a:t>
            </a:fld>
            <a:endParaRPr lang="en-US"/>
          </a:p>
        </p:txBody>
      </p:sp>
    </p:spTree>
    <p:extLst>
      <p:ext uri="{BB962C8B-B14F-4D97-AF65-F5344CB8AC3E}">
        <p14:creationId xmlns:p14="http://schemas.microsoft.com/office/powerpoint/2010/main" val="31908373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An example for each bullet point in the context of the brainstorming activity on the previous slide:</a:t>
            </a:r>
          </a:p>
          <a:p>
            <a:pPr eaLnBrk="1" hangingPunct="1"/>
            <a:endParaRPr lang="en-US" dirty="0" smtClean="0"/>
          </a:p>
          <a:p>
            <a:pPr eaLnBrk="1" hangingPunct="1"/>
            <a:r>
              <a:rPr lang="en-US" dirty="0" smtClean="0"/>
              <a:t>1.  Transactions costs:  </a:t>
            </a:r>
            <a:br>
              <a:rPr lang="en-US" dirty="0" smtClean="0"/>
            </a:br>
            <a:r>
              <a:rPr lang="en-US" dirty="0" smtClean="0"/>
              <a:t>Suppose lawyers charge $60,000 to represent the two parties and draw up a contract that is enforceable in a court.  Then it will be impossible for both parties to come to a mutually beneficial agreement, and the factory will continue polluting the lake.  </a:t>
            </a:r>
          </a:p>
          <a:p>
            <a:pPr eaLnBrk="1" hangingPunct="1"/>
            <a:endParaRPr lang="en-US" dirty="0" smtClean="0"/>
          </a:p>
          <a:p>
            <a:pPr eaLnBrk="1" hangingPunct="1"/>
            <a:r>
              <a:rPr lang="en-US" dirty="0" smtClean="0"/>
              <a:t>2.  Stubbornness:</a:t>
            </a:r>
            <a:br>
              <a:rPr lang="en-US" dirty="0" smtClean="0"/>
            </a:br>
            <a:r>
              <a:rPr lang="en-US" dirty="0" smtClean="0"/>
              <a:t>Suppose the town offers $55,000 to the factory.  The factory would be better off taking this offer than nothing at all, but the factory may counter with a $95,000 price.  Both parties hold out in hopes that the other will cede, but neither does.  The factory keeps polluting, and the residents of Green Valley continue to be denied the joy of swimming in the lake. </a:t>
            </a:r>
          </a:p>
          <a:p>
            <a:pPr eaLnBrk="1" hangingPunct="1"/>
            <a:endParaRPr lang="en-US" dirty="0" smtClean="0"/>
          </a:p>
          <a:p>
            <a:pPr eaLnBrk="1" hangingPunct="1"/>
            <a:r>
              <a:rPr lang="en-US" dirty="0" smtClean="0"/>
              <a:t>3.  Coordination problems:</a:t>
            </a:r>
            <a:br>
              <a:rPr lang="en-US" dirty="0" smtClean="0"/>
            </a:br>
            <a:r>
              <a:rPr lang="en-US" dirty="0" smtClean="0"/>
              <a:t>Getting all 1000 residents to agree to a specific offer will be difficult.  Moreover, each resident has an incentive to free-ride off his neighbors.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2303024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4192063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a:t>
            </a:r>
            <a:r>
              <a:rPr lang="en-US" baseline="0" dirty="0" smtClean="0"/>
              <a:t> discuss with your class what is the negative cost imposed on the innocent bystander in each of these examples.</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1688377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D4FEE7-F560-495B-8350-ED377D97AEFA}" type="slidenum">
              <a:rPr lang="en-US" smtClean="0"/>
              <a:pPr/>
              <a:t>6</a:t>
            </a:fld>
            <a:endParaRPr lang="en-US" smtClean="0"/>
          </a:p>
        </p:txBody>
      </p:sp>
      <p:sp>
        <p:nvSpPr>
          <p:cNvPr id="57347" name="Rectangle 7"/>
          <p:cNvSpPr txBox="1">
            <a:spLocks noGrp="1" noChangeArrowheads="1"/>
          </p:cNvSpPr>
          <p:nvPr/>
        </p:nvSpPr>
        <p:spPr bwMode="auto">
          <a:xfrm>
            <a:off x="3884613" y="8684926"/>
            <a:ext cx="2971800" cy="457513"/>
          </a:xfrm>
          <a:prstGeom prst="rect">
            <a:avLst/>
          </a:prstGeom>
          <a:noFill/>
          <a:ln w="9525">
            <a:noFill/>
            <a:miter lim="800000"/>
            <a:headEnd/>
            <a:tailEnd/>
          </a:ln>
        </p:spPr>
        <p:txBody>
          <a:bodyPr anchor="b"/>
          <a:lstStyle/>
          <a:p>
            <a:pPr algn="r"/>
            <a:fld id="{7468B5DB-5F28-4CEE-AABE-6DF62F75B48B}" type="slidenum">
              <a:rPr lang="en-US" sz="1200">
                <a:cs typeface="Arial" charset="0"/>
              </a:rPr>
              <a:pPr algn="r"/>
              <a:t>6</a:t>
            </a:fld>
            <a:endParaRPr lang="en-US" sz="1200">
              <a:cs typeface="Arial" charset="0"/>
            </a:endParaRPr>
          </a:p>
        </p:txBody>
      </p:sp>
      <p:sp>
        <p:nvSpPr>
          <p:cNvPr id="57348" name="Rectangle 2"/>
          <p:cNvSpPr>
            <a:spLocks noGrp="1" noRot="1" noChangeAspect="1" noChangeArrowheads="1" noTextEdit="1"/>
          </p:cNvSpPr>
          <p:nvPr>
            <p:ph type="sldImg"/>
          </p:nvPr>
        </p:nvSpPr>
        <p:spPr>
          <a:xfrm>
            <a:off x="1143000" y="534988"/>
            <a:ext cx="4572000" cy="3429000"/>
          </a:xfrm>
          <a:ln/>
        </p:spPr>
      </p:sp>
      <p:sp>
        <p:nvSpPr>
          <p:cNvPr id="57349" name="Rectangle 3"/>
          <p:cNvSpPr>
            <a:spLocks noGrp="1" noChangeArrowheads="1"/>
          </p:cNvSpPr>
          <p:nvPr>
            <p:ph type="body" idx="1"/>
          </p:nvPr>
        </p:nvSpPr>
        <p:spPr>
          <a:xfrm>
            <a:off x="685800" y="4248775"/>
            <a:ext cx="5486400" cy="4209738"/>
          </a:xfrm>
          <a:noFill/>
          <a:ln/>
        </p:spPr>
        <p:txBody>
          <a:bodyPr/>
          <a:lstStyle/>
          <a:p>
            <a:pPr eaLnBrk="1" hangingPunct="1"/>
            <a:r>
              <a:rPr lang="en-US" dirty="0" smtClean="0"/>
              <a:t>“At any Q &lt; 20, value of additional gas exceeds social cost.” </a:t>
            </a:r>
          </a:p>
          <a:p>
            <a:pPr eaLnBrk="1" hangingPunct="1"/>
            <a:endParaRPr lang="en-US" dirty="0" smtClean="0"/>
          </a:p>
          <a:p>
            <a:pPr eaLnBrk="1" hangingPunct="1"/>
            <a:r>
              <a:rPr lang="en-US" dirty="0" smtClean="0"/>
              <a:t>For example, at Q = 10, the value to buyers of an additional gallon equals $4, while the social cost is only $2.  Therefore, total surplus (society’s well-being) would increase with a larger quantity of gas.  </a:t>
            </a:r>
          </a:p>
          <a:p>
            <a:pPr eaLnBrk="1" hangingPunct="1"/>
            <a:endParaRPr lang="en-US" dirty="0" smtClean="0"/>
          </a:p>
          <a:p>
            <a:pPr eaLnBrk="1" hangingPunct="1"/>
            <a:r>
              <a:rPr lang="en-US" dirty="0" smtClean="0"/>
              <a:t>“At any Q &gt; 20, social cost of the last gallon is greater than its value.” </a:t>
            </a:r>
          </a:p>
          <a:p>
            <a:pPr eaLnBrk="1" hangingPunct="1"/>
            <a:endParaRPr lang="en-US" dirty="0" smtClean="0"/>
          </a:p>
          <a:p>
            <a:pPr eaLnBrk="1" hangingPunct="1"/>
            <a:r>
              <a:rPr lang="en-US" dirty="0" smtClean="0"/>
              <a:t>For example, at Q = 25 (the market equilibrium) the last gallon cost $3.50 (including the external cost) but the value of it to buyers was only $2.50.  Hence, total surplus would be higher if Q were lower.  </a:t>
            </a:r>
          </a:p>
          <a:p>
            <a:pPr eaLnBrk="1" hangingPunct="1"/>
            <a:endParaRPr lang="en-US" dirty="0" smtClean="0"/>
          </a:p>
          <a:p>
            <a:pPr eaLnBrk="1" hangingPunct="1"/>
            <a:r>
              <a:rPr lang="en-US" dirty="0" smtClean="0"/>
              <a:t>Only at Q = 20 is society’s welfare maximized.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8846299C-8C83-478F-AAFE-D757DD5A6898}" type="slidenum">
              <a:rPr lang="en-US" smtClean="0"/>
              <a:pPr/>
              <a:t>7</a:t>
            </a:fld>
            <a:endParaRPr lang="en-US" smtClean="0"/>
          </a:p>
        </p:txBody>
      </p:sp>
      <p:sp>
        <p:nvSpPr>
          <p:cNvPr id="58371" name="Rectangle 7"/>
          <p:cNvSpPr txBox="1">
            <a:spLocks noGrp="1" noChangeArrowheads="1"/>
          </p:cNvSpPr>
          <p:nvPr/>
        </p:nvSpPr>
        <p:spPr bwMode="auto">
          <a:xfrm>
            <a:off x="3884613" y="8684926"/>
            <a:ext cx="2971800" cy="457513"/>
          </a:xfrm>
          <a:prstGeom prst="rect">
            <a:avLst/>
          </a:prstGeom>
          <a:noFill/>
          <a:ln w="9525">
            <a:noFill/>
            <a:miter lim="800000"/>
            <a:headEnd/>
            <a:tailEnd/>
          </a:ln>
        </p:spPr>
        <p:txBody>
          <a:bodyPr anchor="b"/>
          <a:lstStyle/>
          <a:p>
            <a:pPr algn="r"/>
            <a:fld id="{CE4BE3CA-1A39-4CFC-80BF-30780235B266}" type="slidenum">
              <a:rPr lang="en-US" sz="1200">
                <a:cs typeface="Arial" charset="0"/>
              </a:rPr>
              <a:pPr algn="r"/>
              <a:t>7</a:t>
            </a:fld>
            <a:endParaRPr lang="en-US" sz="1200">
              <a:cs typeface="Arial" charset="0"/>
            </a:endParaRPr>
          </a:p>
        </p:txBody>
      </p:sp>
      <p:sp>
        <p:nvSpPr>
          <p:cNvPr id="58372" name="Rectangle 2"/>
          <p:cNvSpPr>
            <a:spLocks noGrp="1" noRot="1" noChangeAspect="1" noChangeArrowheads="1" noTextEdit="1"/>
          </p:cNvSpPr>
          <p:nvPr>
            <p:ph type="sldImg"/>
          </p:nvPr>
        </p:nvSpPr>
        <p:spPr>
          <a:xfrm>
            <a:off x="1143000" y="534988"/>
            <a:ext cx="4572000" cy="3429000"/>
          </a:xfrm>
          <a:ln/>
        </p:spPr>
      </p:sp>
      <p:sp>
        <p:nvSpPr>
          <p:cNvPr id="58373" name="Rectangle 3"/>
          <p:cNvSpPr>
            <a:spLocks noGrp="1" noChangeArrowheads="1"/>
          </p:cNvSpPr>
          <p:nvPr>
            <p:ph type="body" idx="1"/>
          </p:nvPr>
        </p:nvSpPr>
        <p:spPr>
          <a:xfrm>
            <a:off x="685800" y="4248775"/>
            <a:ext cx="5486400" cy="4209738"/>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Imposing the tax on buyers would achieve the same outcome; market Q would equal optimal Q.</a:t>
            </a:r>
            <a:r>
              <a:rPr lang="en-US" baseline="0" dirty="0" smtClean="0"/>
              <a:t> (</a:t>
            </a:r>
            <a:r>
              <a:rPr lang="en-US" dirty="0" smtClean="0"/>
              <a:t>lesson in Chapter 6:  tax incidence and the allocation of resources is the same whether a tax is imposed on buyers or sellers.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2907520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textbook explains that a better educated population makes more informed voting decisions and elects higher quality lawmakers and leaders.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4166308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TextBox 4"/>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3056439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5484" cy="104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 id="2147483685" r:id="rId2"/>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810000"/>
            <a:ext cx="7010399" cy="1447800"/>
          </a:xfrm>
        </p:spPr>
        <p:txBody>
          <a:bodyPr/>
          <a:lstStyle/>
          <a:p>
            <a:pPr>
              <a:defRPr/>
            </a:pPr>
            <a:r>
              <a:rPr lang="en-US" sz="5400" dirty="0"/>
              <a:t>Externalities</a:t>
            </a:r>
          </a:p>
        </p:txBody>
      </p:sp>
      <p:sp>
        <p:nvSpPr>
          <p:cNvPr id="11" name="Text Placeholder 10"/>
          <p:cNvSpPr>
            <a:spLocks noGrp="1"/>
          </p:cNvSpPr>
          <p:nvPr>
            <p:ph type="body" sz="quarter" idx="16"/>
          </p:nvPr>
        </p:nvSpPr>
        <p:spPr/>
        <p:txBody>
          <a:bodyPr/>
          <a:lstStyle/>
          <a:p>
            <a:r>
              <a:rPr lang="en-US" dirty="0" smtClean="0"/>
              <a:t>CHAPTER</a:t>
            </a:r>
          </a:p>
          <a:p>
            <a:r>
              <a:rPr lang="en-US" sz="6600" dirty="0" smtClean="0">
                <a:solidFill>
                  <a:schemeClr val="tx2"/>
                </a:solidFill>
                <a:latin typeface="Cambria Math" panose="02040503050406030204" pitchFamily="18" charset="0"/>
                <a:ea typeface="Cambria Math" panose="02040503050406030204" pitchFamily="18" charset="0"/>
              </a:rPr>
              <a:t>10</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Externalities</a:t>
            </a:r>
          </a:p>
        </p:txBody>
      </p:sp>
      <p:sp>
        <p:nvSpPr>
          <p:cNvPr id="3" name="Content Placeholder 2"/>
          <p:cNvSpPr>
            <a:spLocks noGrp="1"/>
          </p:cNvSpPr>
          <p:nvPr>
            <p:ph idx="1"/>
          </p:nvPr>
        </p:nvSpPr>
        <p:spPr/>
        <p:txBody>
          <a:bodyPr/>
          <a:lstStyle/>
          <a:p>
            <a:r>
              <a:rPr lang="en-US" dirty="0" smtClean="0"/>
              <a:t>With a </a:t>
            </a:r>
            <a:r>
              <a:rPr lang="en-US" dirty="0"/>
              <a:t>positive </a:t>
            </a:r>
            <a:r>
              <a:rPr lang="en-US" dirty="0" smtClean="0"/>
              <a:t>externality</a:t>
            </a:r>
          </a:p>
          <a:p>
            <a:pPr lvl="1"/>
            <a:r>
              <a:rPr lang="en-US" dirty="0" smtClean="0"/>
              <a:t>The </a:t>
            </a:r>
            <a:r>
              <a:rPr lang="en-US" dirty="0"/>
              <a:t>social value of a good </a:t>
            </a:r>
            <a:r>
              <a:rPr lang="en-US" dirty="0" smtClean="0"/>
              <a:t>includes </a:t>
            </a:r>
            <a:endParaRPr lang="en-US" dirty="0"/>
          </a:p>
          <a:p>
            <a:pPr lvl="2"/>
            <a:r>
              <a:rPr lang="en-US" dirty="0" smtClean="0"/>
              <a:t>Private </a:t>
            </a:r>
            <a:r>
              <a:rPr lang="en-US" dirty="0"/>
              <a:t>value – the direct value to buyers</a:t>
            </a:r>
          </a:p>
          <a:p>
            <a:pPr lvl="2"/>
            <a:r>
              <a:rPr lang="en-US" dirty="0" smtClean="0"/>
              <a:t>External </a:t>
            </a:r>
            <a:r>
              <a:rPr lang="en-US" dirty="0"/>
              <a:t>benefit – the value of </a:t>
            </a:r>
            <a:r>
              <a:rPr lang="en-US" dirty="0" smtClean="0"/>
              <a:t>the positive </a:t>
            </a:r>
            <a:r>
              <a:rPr lang="en-US" dirty="0"/>
              <a:t>impact on bystanders</a:t>
            </a:r>
          </a:p>
          <a:p>
            <a:r>
              <a:rPr lang="en-US" dirty="0"/>
              <a:t>The socially optimal Q maximizes welfare:</a:t>
            </a:r>
          </a:p>
          <a:p>
            <a:pPr lvl="2"/>
            <a:r>
              <a:rPr lang="en-US" dirty="0"/>
              <a:t>At any lower Q, the social value of </a:t>
            </a:r>
            <a:br>
              <a:rPr lang="en-US" dirty="0"/>
            </a:br>
            <a:r>
              <a:rPr lang="en-US" dirty="0"/>
              <a:t>additional units exceeds their cost.</a:t>
            </a:r>
          </a:p>
          <a:p>
            <a:pPr lvl="2"/>
            <a:r>
              <a:rPr lang="en-US" dirty="0"/>
              <a:t>At any higher Q, the cost of the last unit exceeds its social value.</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062099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p:txBody>
          <a:bodyPr>
            <a:noAutofit/>
          </a:bodyPr>
          <a:lstStyle/>
          <a:p>
            <a:pPr eaLnBrk="1" hangingPunct="1">
              <a:defRPr/>
            </a:pPr>
            <a:r>
              <a:rPr lang="en-US" sz="3200" dirty="0">
                <a:solidFill>
                  <a:schemeClr val="accent6">
                    <a:lumMod val="50000"/>
                  </a:schemeClr>
                </a:solidFill>
              </a:rPr>
              <a:t>Active Learning 1 	</a:t>
            </a:r>
            <a:r>
              <a:rPr lang="en-US" sz="3200" dirty="0" smtClean="0">
                <a:solidFill>
                  <a:schemeClr val="accent6">
                    <a:lumMod val="50000"/>
                  </a:schemeClr>
                </a:solidFill>
              </a:rPr>
              <a:t>		</a:t>
            </a:r>
            <a:r>
              <a:rPr lang="en-US" sz="3200" dirty="0">
                <a:solidFill>
                  <a:schemeClr val="accent6">
                    <a:lumMod val="50000"/>
                  </a:schemeClr>
                </a:solidFill>
              </a:rPr>
              <a:t>	</a:t>
            </a:r>
            <a:r>
              <a:rPr lang="en-US" sz="3200" dirty="0" smtClean="0">
                <a:solidFill>
                  <a:srgbClr val="AE1221"/>
                </a:solidFill>
              </a:rPr>
              <a:t>Answers</a:t>
            </a:r>
            <a:endParaRPr lang="en-US" sz="4400" dirty="0" smtClean="0">
              <a:solidFill>
                <a:srgbClr val="CC9900"/>
              </a:solidFill>
              <a:cs typeface="Arial" charset="0"/>
            </a:endParaRPr>
          </a:p>
        </p:txBody>
      </p:sp>
      <p:sp>
        <p:nvSpPr>
          <p:cNvPr id="6" name="AutoShape 8"/>
          <p:cNvSpPr>
            <a:spLocks noChangeAspect="1" noChangeArrowheads="1" noTextEdit="1"/>
          </p:cNvSpPr>
          <p:nvPr/>
        </p:nvSpPr>
        <p:spPr bwMode="auto">
          <a:xfrm>
            <a:off x="463550" y="1169988"/>
            <a:ext cx="4860925" cy="5873750"/>
          </a:xfrm>
          <a:prstGeom prst="rect">
            <a:avLst/>
          </a:prstGeom>
          <a:noFill/>
          <a:ln w="9525">
            <a:noFill/>
            <a:miter lim="800000"/>
            <a:headEnd/>
            <a:tailEnd/>
          </a:ln>
        </p:spPr>
        <p:txBody>
          <a:bodyPr/>
          <a:lstStyle/>
          <a:p>
            <a:endParaRPr lang="en-US">
              <a:latin typeface="Arial"/>
              <a:cs typeface="Arial"/>
            </a:endParaRPr>
          </a:p>
        </p:txBody>
      </p:sp>
      <p:sp>
        <p:nvSpPr>
          <p:cNvPr id="7" name="Rectangle 6"/>
          <p:cNvSpPr>
            <a:spLocks noChangeArrowheads="1"/>
          </p:cNvSpPr>
          <p:nvPr/>
        </p:nvSpPr>
        <p:spPr bwMode="auto">
          <a:xfrm>
            <a:off x="5578475" y="922338"/>
            <a:ext cx="3063875" cy="2427287"/>
          </a:xfrm>
          <a:prstGeom prst="rect">
            <a:avLst/>
          </a:prstGeom>
          <a:solidFill>
            <a:schemeClr val="bg1"/>
          </a:solidFill>
          <a:ln w="9525">
            <a:solidFill>
              <a:schemeClr val="tx1"/>
            </a:solidFill>
            <a:miter lim="800000"/>
            <a:headEnd/>
            <a:tailEnd/>
          </a:ln>
        </p:spPr>
        <p:txBody>
          <a:bodyPr/>
          <a:lstStyle/>
          <a:p>
            <a:pPr>
              <a:lnSpc>
                <a:spcPct val="105000"/>
              </a:lnSpc>
              <a:spcBef>
                <a:spcPct val="45000"/>
              </a:spcBef>
              <a:buClr>
                <a:srgbClr val="669900"/>
              </a:buClr>
              <a:buSzPct val="120000"/>
              <a:buFont typeface="Wingdings" pitchFamily="2" charset="2"/>
              <a:buNone/>
            </a:pPr>
            <a:r>
              <a:rPr lang="en-US" sz="2600">
                <a:latin typeface="Arial"/>
                <a:cs typeface="Arial"/>
              </a:rPr>
              <a:t>Socially optimal </a:t>
            </a:r>
            <a:r>
              <a:rPr lang="en-US" sz="2600" b="1" i="1">
                <a:latin typeface="Arial"/>
                <a:cs typeface="Arial"/>
              </a:rPr>
              <a:t>Q</a:t>
            </a:r>
            <a:r>
              <a:rPr lang="en-US" sz="2600">
                <a:latin typeface="Arial"/>
                <a:cs typeface="Arial"/>
              </a:rPr>
              <a:t> </a:t>
            </a:r>
            <a:br>
              <a:rPr lang="en-US" sz="2600">
                <a:latin typeface="Arial"/>
                <a:cs typeface="Arial"/>
              </a:rPr>
            </a:br>
            <a:r>
              <a:rPr lang="en-US" sz="2600">
                <a:latin typeface="Arial"/>
                <a:cs typeface="Arial"/>
              </a:rPr>
              <a:t>   = 25 shots.</a:t>
            </a:r>
          </a:p>
          <a:p>
            <a:pPr>
              <a:lnSpc>
                <a:spcPct val="105000"/>
              </a:lnSpc>
              <a:spcBef>
                <a:spcPct val="45000"/>
              </a:spcBef>
              <a:buClr>
                <a:srgbClr val="669900"/>
              </a:buClr>
              <a:buSzPct val="120000"/>
              <a:buFont typeface="Wingdings" pitchFamily="2" charset="2"/>
              <a:buNone/>
            </a:pPr>
            <a:r>
              <a:rPr lang="en-US" sz="2600">
                <a:latin typeface="Arial"/>
                <a:cs typeface="Arial"/>
              </a:rPr>
              <a:t>To internalize the externality, use subsidy = $10/shot.</a:t>
            </a:r>
          </a:p>
        </p:txBody>
      </p:sp>
      <p:sp>
        <p:nvSpPr>
          <p:cNvPr id="8" name="Rectangle 9"/>
          <p:cNvSpPr>
            <a:spLocks noChangeArrowheads="1"/>
          </p:cNvSpPr>
          <p:nvPr/>
        </p:nvSpPr>
        <p:spPr bwMode="auto">
          <a:xfrm>
            <a:off x="996950" y="1158875"/>
            <a:ext cx="3821113" cy="4659313"/>
          </a:xfrm>
          <a:prstGeom prst="rect">
            <a:avLst/>
          </a:prstGeom>
          <a:noFill/>
          <a:ln w="9525">
            <a:noFill/>
            <a:miter lim="800000"/>
            <a:headEnd/>
            <a:tailEnd/>
          </a:ln>
        </p:spPr>
        <p:txBody>
          <a:bodyPr/>
          <a:lstStyle/>
          <a:p>
            <a:endParaRPr lang="en-US">
              <a:latin typeface="Arial"/>
              <a:cs typeface="Arial"/>
            </a:endParaRPr>
          </a:p>
        </p:txBody>
      </p:sp>
      <p:sp>
        <p:nvSpPr>
          <p:cNvPr id="9" name="Line 10"/>
          <p:cNvSpPr>
            <a:spLocks noChangeShapeType="1"/>
          </p:cNvSpPr>
          <p:nvPr/>
        </p:nvSpPr>
        <p:spPr bwMode="auto">
          <a:xfrm>
            <a:off x="915988" y="5818188"/>
            <a:ext cx="80962" cy="1587"/>
          </a:xfrm>
          <a:prstGeom prst="line">
            <a:avLst/>
          </a:prstGeom>
          <a:noFill/>
          <a:ln w="26988">
            <a:solidFill>
              <a:srgbClr val="000000"/>
            </a:solidFill>
            <a:round/>
            <a:headEnd/>
            <a:tailEnd/>
          </a:ln>
        </p:spPr>
        <p:txBody>
          <a:bodyPr/>
          <a:lstStyle/>
          <a:p>
            <a:endParaRPr lang="en-US">
              <a:latin typeface="Arial"/>
              <a:cs typeface="Arial"/>
            </a:endParaRPr>
          </a:p>
        </p:txBody>
      </p:sp>
      <p:sp>
        <p:nvSpPr>
          <p:cNvPr id="10" name="Line 11"/>
          <p:cNvSpPr>
            <a:spLocks noChangeShapeType="1"/>
          </p:cNvSpPr>
          <p:nvPr/>
        </p:nvSpPr>
        <p:spPr bwMode="auto">
          <a:xfrm>
            <a:off x="915988" y="4953000"/>
            <a:ext cx="80962" cy="1588"/>
          </a:xfrm>
          <a:prstGeom prst="line">
            <a:avLst/>
          </a:prstGeom>
          <a:noFill/>
          <a:ln w="26988">
            <a:solidFill>
              <a:srgbClr val="000000"/>
            </a:solidFill>
            <a:round/>
            <a:headEnd/>
            <a:tailEnd/>
          </a:ln>
        </p:spPr>
        <p:txBody>
          <a:bodyPr/>
          <a:lstStyle/>
          <a:p>
            <a:endParaRPr lang="en-US">
              <a:latin typeface="Arial"/>
              <a:cs typeface="Arial"/>
            </a:endParaRPr>
          </a:p>
        </p:txBody>
      </p:sp>
      <p:sp>
        <p:nvSpPr>
          <p:cNvPr id="11" name="Line 12"/>
          <p:cNvSpPr>
            <a:spLocks noChangeShapeType="1"/>
          </p:cNvSpPr>
          <p:nvPr/>
        </p:nvSpPr>
        <p:spPr bwMode="auto">
          <a:xfrm>
            <a:off x="915988" y="4089400"/>
            <a:ext cx="80962" cy="1588"/>
          </a:xfrm>
          <a:prstGeom prst="line">
            <a:avLst/>
          </a:prstGeom>
          <a:noFill/>
          <a:ln w="26988">
            <a:solidFill>
              <a:srgbClr val="000000"/>
            </a:solidFill>
            <a:round/>
            <a:headEnd/>
            <a:tailEnd/>
          </a:ln>
        </p:spPr>
        <p:txBody>
          <a:bodyPr/>
          <a:lstStyle/>
          <a:p>
            <a:endParaRPr lang="en-US">
              <a:latin typeface="Arial"/>
              <a:cs typeface="Arial"/>
            </a:endParaRPr>
          </a:p>
        </p:txBody>
      </p:sp>
      <p:sp>
        <p:nvSpPr>
          <p:cNvPr id="12" name="Line 13"/>
          <p:cNvSpPr>
            <a:spLocks noChangeShapeType="1"/>
          </p:cNvSpPr>
          <p:nvPr/>
        </p:nvSpPr>
        <p:spPr bwMode="auto">
          <a:xfrm>
            <a:off x="915988" y="3225800"/>
            <a:ext cx="80962" cy="1588"/>
          </a:xfrm>
          <a:prstGeom prst="line">
            <a:avLst/>
          </a:prstGeom>
          <a:noFill/>
          <a:ln w="26988">
            <a:solidFill>
              <a:srgbClr val="000000"/>
            </a:solidFill>
            <a:round/>
            <a:headEnd/>
            <a:tailEnd/>
          </a:ln>
        </p:spPr>
        <p:txBody>
          <a:bodyPr/>
          <a:lstStyle/>
          <a:p>
            <a:endParaRPr lang="en-US">
              <a:latin typeface="Arial"/>
              <a:cs typeface="Arial"/>
            </a:endParaRPr>
          </a:p>
        </p:txBody>
      </p:sp>
      <p:sp>
        <p:nvSpPr>
          <p:cNvPr id="13" name="Line 14"/>
          <p:cNvSpPr>
            <a:spLocks noChangeShapeType="1"/>
          </p:cNvSpPr>
          <p:nvPr/>
        </p:nvSpPr>
        <p:spPr bwMode="auto">
          <a:xfrm>
            <a:off x="915988" y="2360613"/>
            <a:ext cx="80962" cy="1587"/>
          </a:xfrm>
          <a:prstGeom prst="line">
            <a:avLst/>
          </a:prstGeom>
          <a:noFill/>
          <a:ln w="26988">
            <a:solidFill>
              <a:srgbClr val="000000"/>
            </a:solidFill>
            <a:round/>
            <a:headEnd/>
            <a:tailEnd/>
          </a:ln>
        </p:spPr>
        <p:txBody>
          <a:bodyPr/>
          <a:lstStyle/>
          <a:p>
            <a:endParaRPr lang="en-US">
              <a:latin typeface="Arial"/>
              <a:cs typeface="Arial"/>
            </a:endParaRPr>
          </a:p>
        </p:txBody>
      </p:sp>
      <p:sp>
        <p:nvSpPr>
          <p:cNvPr id="14" name="Line 15"/>
          <p:cNvSpPr>
            <a:spLocks noChangeShapeType="1"/>
          </p:cNvSpPr>
          <p:nvPr/>
        </p:nvSpPr>
        <p:spPr bwMode="auto">
          <a:xfrm>
            <a:off x="915988" y="1509713"/>
            <a:ext cx="80962" cy="1587"/>
          </a:xfrm>
          <a:prstGeom prst="line">
            <a:avLst/>
          </a:prstGeom>
          <a:noFill/>
          <a:ln w="26988">
            <a:solidFill>
              <a:srgbClr val="000000"/>
            </a:solidFill>
            <a:round/>
            <a:headEnd/>
            <a:tailEnd/>
          </a:ln>
        </p:spPr>
        <p:txBody>
          <a:bodyPr/>
          <a:lstStyle/>
          <a:p>
            <a:endParaRPr lang="en-US">
              <a:latin typeface="Arial"/>
              <a:cs typeface="Arial"/>
            </a:endParaRPr>
          </a:p>
        </p:txBody>
      </p:sp>
      <p:sp>
        <p:nvSpPr>
          <p:cNvPr id="15" name="Line 16"/>
          <p:cNvSpPr>
            <a:spLocks noChangeShapeType="1"/>
          </p:cNvSpPr>
          <p:nvPr/>
        </p:nvSpPr>
        <p:spPr bwMode="auto">
          <a:xfrm flipV="1">
            <a:off x="996950" y="5818188"/>
            <a:ext cx="1588" cy="80962"/>
          </a:xfrm>
          <a:prstGeom prst="line">
            <a:avLst/>
          </a:prstGeom>
          <a:noFill/>
          <a:ln w="26988">
            <a:solidFill>
              <a:srgbClr val="000000"/>
            </a:solidFill>
            <a:round/>
            <a:headEnd/>
            <a:tailEnd/>
          </a:ln>
        </p:spPr>
        <p:txBody>
          <a:bodyPr/>
          <a:lstStyle/>
          <a:p>
            <a:endParaRPr lang="en-US">
              <a:latin typeface="Arial"/>
              <a:cs typeface="Arial"/>
            </a:endParaRPr>
          </a:p>
        </p:txBody>
      </p:sp>
      <p:sp>
        <p:nvSpPr>
          <p:cNvPr id="16" name="Line 17"/>
          <p:cNvSpPr>
            <a:spLocks noChangeShapeType="1"/>
          </p:cNvSpPr>
          <p:nvPr/>
        </p:nvSpPr>
        <p:spPr bwMode="auto">
          <a:xfrm flipV="1">
            <a:off x="2117725" y="5818188"/>
            <a:ext cx="1588" cy="80962"/>
          </a:xfrm>
          <a:prstGeom prst="line">
            <a:avLst/>
          </a:prstGeom>
          <a:noFill/>
          <a:ln w="26988">
            <a:solidFill>
              <a:srgbClr val="000000"/>
            </a:solidFill>
            <a:round/>
            <a:headEnd/>
            <a:tailEnd/>
          </a:ln>
        </p:spPr>
        <p:txBody>
          <a:bodyPr/>
          <a:lstStyle/>
          <a:p>
            <a:endParaRPr lang="en-US">
              <a:latin typeface="Arial"/>
              <a:cs typeface="Arial"/>
            </a:endParaRPr>
          </a:p>
        </p:txBody>
      </p:sp>
      <p:sp>
        <p:nvSpPr>
          <p:cNvPr id="17" name="Line 18"/>
          <p:cNvSpPr>
            <a:spLocks noChangeShapeType="1"/>
          </p:cNvSpPr>
          <p:nvPr/>
        </p:nvSpPr>
        <p:spPr bwMode="auto">
          <a:xfrm flipV="1">
            <a:off x="3238500" y="5818188"/>
            <a:ext cx="1588" cy="80962"/>
          </a:xfrm>
          <a:prstGeom prst="line">
            <a:avLst/>
          </a:prstGeom>
          <a:noFill/>
          <a:ln w="26988">
            <a:solidFill>
              <a:srgbClr val="000000"/>
            </a:solidFill>
            <a:round/>
            <a:headEnd/>
            <a:tailEnd/>
          </a:ln>
        </p:spPr>
        <p:txBody>
          <a:bodyPr/>
          <a:lstStyle/>
          <a:p>
            <a:endParaRPr lang="en-US">
              <a:latin typeface="Arial"/>
              <a:cs typeface="Arial"/>
            </a:endParaRPr>
          </a:p>
        </p:txBody>
      </p:sp>
      <p:sp>
        <p:nvSpPr>
          <p:cNvPr id="18" name="Line 19"/>
          <p:cNvSpPr>
            <a:spLocks noChangeShapeType="1"/>
          </p:cNvSpPr>
          <p:nvPr/>
        </p:nvSpPr>
        <p:spPr bwMode="auto">
          <a:xfrm flipV="1">
            <a:off x="4371975" y="5818188"/>
            <a:ext cx="1588" cy="80962"/>
          </a:xfrm>
          <a:prstGeom prst="line">
            <a:avLst/>
          </a:prstGeom>
          <a:noFill/>
          <a:ln w="26988">
            <a:solidFill>
              <a:srgbClr val="000000"/>
            </a:solidFill>
            <a:round/>
            <a:headEnd/>
            <a:tailEnd/>
          </a:ln>
        </p:spPr>
        <p:txBody>
          <a:bodyPr/>
          <a:lstStyle/>
          <a:p>
            <a:endParaRPr lang="en-US">
              <a:latin typeface="Arial"/>
              <a:cs typeface="Arial"/>
            </a:endParaRPr>
          </a:p>
        </p:txBody>
      </p:sp>
      <p:sp>
        <p:nvSpPr>
          <p:cNvPr id="19" name="Rectangle 20"/>
          <p:cNvSpPr>
            <a:spLocks noChangeArrowheads="1"/>
          </p:cNvSpPr>
          <p:nvPr/>
        </p:nvSpPr>
        <p:spPr bwMode="auto">
          <a:xfrm>
            <a:off x="1166813" y="906463"/>
            <a:ext cx="3522662" cy="473075"/>
          </a:xfrm>
          <a:prstGeom prst="rect">
            <a:avLst/>
          </a:prstGeom>
          <a:noFill/>
          <a:ln w="9525">
            <a:noFill/>
            <a:miter lim="800000"/>
            <a:headEnd/>
            <a:tailEnd/>
          </a:ln>
        </p:spPr>
        <p:txBody>
          <a:bodyPr wrap="none">
            <a:spAutoFit/>
          </a:bodyPr>
          <a:lstStyle/>
          <a:p>
            <a:pPr>
              <a:spcBef>
                <a:spcPct val="50000"/>
              </a:spcBef>
            </a:pPr>
            <a:r>
              <a:rPr lang="en-US" sz="2500">
                <a:latin typeface="Arial"/>
                <a:cs typeface="Arial"/>
              </a:rPr>
              <a:t>The market for flu shots</a:t>
            </a:r>
          </a:p>
        </p:txBody>
      </p:sp>
      <p:sp>
        <p:nvSpPr>
          <p:cNvPr id="20" name="Line 21"/>
          <p:cNvSpPr>
            <a:spLocks noChangeShapeType="1"/>
          </p:cNvSpPr>
          <p:nvPr/>
        </p:nvSpPr>
        <p:spPr bwMode="auto">
          <a:xfrm>
            <a:off x="996950" y="2363788"/>
            <a:ext cx="3521075" cy="2689225"/>
          </a:xfrm>
          <a:prstGeom prst="line">
            <a:avLst/>
          </a:prstGeom>
          <a:noFill/>
          <a:ln w="44450">
            <a:solidFill>
              <a:srgbClr val="333399"/>
            </a:solidFill>
            <a:round/>
            <a:headEnd/>
            <a:tailEnd/>
          </a:ln>
        </p:spPr>
        <p:txBody>
          <a:bodyPr/>
          <a:lstStyle/>
          <a:p>
            <a:endParaRPr lang="en-US">
              <a:latin typeface="Arial"/>
              <a:cs typeface="Arial"/>
            </a:endParaRPr>
          </a:p>
        </p:txBody>
      </p:sp>
      <p:sp>
        <p:nvSpPr>
          <p:cNvPr id="21" name="Line 22"/>
          <p:cNvSpPr>
            <a:spLocks noChangeShapeType="1"/>
          </p:cNvSpPr>
          <p:nvPr/>
        </p:nvSpPr>
        <p:spPr bwMode="auto">
          <a:xfrm flipV="1">
            <a:off x="996950" y="3117850"/>
            <a:ext cx="3503613" cy="2695575"/>
          </a:xfrm>
          <a:prstGeom prst="line">
            <a:avLst/>
          </a:prstGeom>
          <a:noFill/>
          <a:ln w="44450">
            <a:solidFill>
              <a:srgbClr val="333399"/>
            </a:solidFill>
            <a:round/>
            <a:headEnd/>
            <a:tailEnd/>
          </a:ln>
        </p:spPr>
        <p:txBody>
          <a:bodyPr/>
          <a:lstStyle/>
          <a:p>
            <a:endParaRPr lang="en-US">
              <a:latin typeface="Arial"/>
              <a:cs typeface="Arial"/>
            </a:endParaRPr>
          </a:p>
        </p:txBody>
      </p:sp>
      <p:sp>
        <p:nvSpPr>
          <p:cNvPr id="22" name="Rectangle 24"/>
          <p:cNvSpPr>
            <a:spLocks noChangeArrowheads="1"/>
          </p:cNvSpPr>
          <p:nvPr/>
        </p:nvSpPr>
        <p:spPr bwMode="auto">
          <a:xfrm>
            <a:off x="4459288" y="4929188"/>
            <a:ext cx="412750" cy="457200"/>
          </a:xfrm>
          <a:prstGeom prst="rect">
            <a:avLst/>
          </a:prstGeom>
          <a:noFill/>
          <a:ln w="9525">
            <a:noFill/>
            <a:miter lim="800000"/>
            <a:headEnd/>
            <a:tailEnd/>
          </a:ln>
        </p:spPr>
        <p:txBody>
          <a:bodyPr>
            <a:spAutoFit/>
          </a:bodyPr>
          <a:lstStyle/>
          <a:p>
            <a:r>
              <a:rPr lang="en-US" sz="2400">
                <a:latin typeface="Arial"/>
                <a:cs typeface="Arial"/>
              </a:rPr>
              <a:t>D</a:t>
            </a:r>
          </a:p>
        </p:txBody>
      </p:sp>
      <p:sp>
        <p:nvSpPr>
          <p:cNvPr id="23" name="Rectangle 25"/>
          <p:cNvSpPr>
            <a:spLocks noChangeArrowheads="1"/>
          </p:cNvSpPr>
          <p:nvPr/>
        </p:nvSpPr>
        <p:spPr bwMode="auto">
          <a:xfrm>
            <a:off x="4446588" y="2767013"/>
            <a:ext cx="388937" cy="457200"/>
          </a:xfrm>
          <a:prstGeom prst="rect">
            <a:avLst/>
          </a:prstGeom>
          <a:noFill/>
          <a:ln w="9525">
            <a:noFill/>
            <a:miter lim="800000"/>
            <a:headEnd/>
            <a:tailEnd/>
          </a:ln>
        </p:spPr>
        <p:txBody>
          <a:bodyPr>
            <a:spAutoFit/>
          </a:bodyPr>
          <a:lstStyle/>
          <a:p>
            <a:r>
              <a:rPr lang="en-US" sz="2400">
                <a:latin typeface="Arial"/>
                <a:cs typeface="Arial"/>
              </a:rPr>
              <a:t>S</a:t>
            </a:r>
          </a:p>
        </p:txBody>
      </p:sp>
      <p:sp>
        <p:nvSpPr>
          <p:cNvPr id="24" name="Rectangle 26"/>
          <p:cNvSpPr>
            <a:spLocks noChangeArrowheads="1"/>
          </p:cNvSpPr>
          <p:nvPr/>
        </p:nvSpPr>
        <p:spPr bwMode="auto">
          <a:xfrm>
            <a:off x="4849813" y="3641725"/>
            <a:ext cx="3336925" cy="1143000"/>
          </a:xfrm>
          <a:prstGeom prst="rect">
            <a:avLst/>
          </a:prstGeom>
          <a:noFill/>
          <a:ln w="9525">
            <a:noFill/>
            <a:miter lim="800000"/>
            <a:headEnd/>
            <a:tailEnd/>
          </a:ln>
        </p:spPr>
        <p:txBody>
          <a:bodyPr lIns="0" tIns="0" rIns="0" bIns="0">
            <a:spAutoFit/>
          </a:bodyPr>
          <a:lstStyle/>
          <a:p>
            <a:r>
              <a:rPr lang="en-US" sz="2500" dirty="0">
                <a:latin typeface="Arial"/>
                <a:cs typeface="Arial"/>
              </a:rPr>
              <a:t>Social value </a:t>
            </a:r>
            <a:br>
              <a:rPr lang="en-US" sz="2500" dirty="0">
                <a:latin typeface="Arial"/>
                <a:cs typeface="Arial"/>
              </a:rPr>
            </a:br>
            <a:r>
              <a:rPr lang="en-US" sz="2500" dirty="0">
                <a:latin typeface="Arial"/>
                <a:cs typeface="Arial"/>
              </a:rPr>
              <a:t>= private value </a:t>
            </a:r>
            <a:br>
              <a:rPr lang="en-US" sz="2500" dirty="0">
                <a:latin typeface="Arial"/>
                <a:cs typeface="Arial"/>
              </a:rPr>
            </a:br>
            <a:r>
              <a:rPr lang="en-US" sz="2500" dirty="0">
                <a:latin typeface="Arial"/>
                <a:cs typeface="Arial"/>
              </a:rPr>
              <a:t>+ $10 external benefit</a:t>
            </a:r>
          </a:p>
        </p:txBody>
      </p:sp>
      <p:grpSp>
        <p:nvGrpSpPr>
          <p:cNvPr id="25" name="Group 27"/>
          <p:cNvGrpSpPr>
            <a:grpSpLocks/>
          </p:cNvGrpSpPr>
          <p:nvPr/>
        </p:nvGrpSpPr>
        <p:grpSpPr bwMode="auto">
          <a:xfrm>
            <a:off x="304800" y="762000"/>
            <a:ext cx="4981576" cy="5573713"/>
            <a:chOff x="2459" y="491"/>
            <a:chExt cx="3138" cy="3511"/>
          </a:xfrm>
        </p:grpSpPr>
        <p:grpSp>
          <p:nvGrpSpPr>
            <p:cNvPr id="26" name="Group 28"/>
            <p:cNvGrpSpPr>
              <a:grpSpLocks/>
            </p:cNvGrpSpPr>
            <p:nvPr/>
          </p:nvGrpSpPr>
          <p:grpSpPr bwMode="auto">
            <a:xfrm>
              <a:off x="2567" y="491"/>
              <a:ext cx="3030" cy="3511"/>
              <a:chOff x="2567" y="491"/>
              <a:chExt cx="3030" cy="3511"/>
            </a:xfrm>
          </p:grpSpPr>
          <p:grpSp>
            <p:nvGrpSpPr>
              <p:cNvPr id="28" name="Group 29"/>
              <p:cNvGrpSpPr>
                <a:grpSpLocks/>
              </p:cNvGrpSpPr>
              <p:nvPr/>
            </p:nvGrpSpPr>
            <p:grpSpPr bwMode="auto">
              <a:xfrm>
                <a:off x="2895" y="962"/>
                <a:ext cx="2122" cy="2442"/>
                <a:chOff x="2895" y="962"/>
                <a:chExt cx="2407" cy="2442"/>
              </a:xfrm>
            </p:grpSpPr>
            <p:sp>
              <p:nvSpPr>
                <p:cNvPr id="68" name="Line 30"/>
                <p:cNvSpPr>
                  <a:spLocks noChangeShapeType="1"/>
                </p:cNvSpPr>
                <p:nvPr/>
              </p:nvSpPr>
              <p:spPr bwMode="auto">
                <a:xfrm>
                  <a:off x="2895" y="3403"/>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69" name="Line 31"/>
                <p:cNvSpPr>
                  <a:spLocks noChangeShapeType="1"/>
                </p:cNvSpPr>
                <p:nvPr/>
              </p:nvSpPr>
              <p:spPr bwMode="auto">
                <a:xfrm>
                  <a:off x="2895" y="2859"/>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0" name="Line 32"/>
                <p:cNvSpPr>
                  <a:spLocks noChangeShapeType="1"/>
                </p:cNvSpPr>
                <p:nvPr/>
              </p:nvSpPr>
              <p:spPr bwMode="auto">
                <a:xfrm>
                  <a:off x="2895" y="2315"/>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1" name="Line 33"/>
                <p:cNvSpPr>
                  <a:spLocks noChangeShapeType="1"/>
                </p:cNvSpPr>
                <p:nvPr/>
              </p:nvSpPr>
              <p:spPr bwMode="auto">
                <a:xfrm>
                  <a:off x="2895" y="1770"/>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2" name="Line 34"/>
                <p:cNvSpPr>
                  <a:spLocks noChangeShapeType="1"/>
                </p:cNvSpPr>
                <p:nvPr/>
              </p:nvSpPr>
              <p:spPr bwMode="auto">
                <a:xfrm>
                  <a:off x="2895" y="1226"/>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3" name="Line 35"/>
                <p:cNvSpPr>
                  <a:spLocks noChangeShapeType="1"/>
                </p:cNvSpPr>
                <p:nvPr/>
              </p:nvSpPr>
              <p:spPr bwMode="auto">
                <a:xfrm>
                  <a:off x="2895" y="3131"/>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4" name="Line 36"/>
                <p:cNvSpPr>
                  <a:spLocks noChangeShapeType="1"/>
                </p:cNvSpPr>
                <p:nvPr/>
              </p:nvSpPr>
              <p:spPr bwMode="auto">
                <a:xfrm>
                  <a:off x="2895" y="2587"/>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5" name="Line 37"/>
                <p:cNvSpPr>
                  <a:spLocks noChangeShapeType="1"/>
                </p:cNvSpPr>
                <p:nvPr/>
              </p:nvSpPr>
              <p:spPr bwMode="auto">
                <a:xfrm>
                  <a:off x="2895" y="2043"/>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6" name="Line 38"/>
                <p:cNvSpPr>
                  <a:spLocks noChangeShapeType="1"/>
                </p:cNvSpPr>
                <p:nvPr/>
              </p:nvSpPr>
              <p:spPr bwMode="auto">
                <a:xfrm>
                  <a:off x="2895" y="1498"/>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7" name="Line 39"/>
                <p:cNvSpPr>
                  <a:spLocks noChangeShapeType="1"/>
                </p:cNvSpPr>
                <p:nvPr/>
              </p:nvSpPr>
              <p:spPr bwMode="auto">
                <a:xfrm>
                  <a:off x="2895" y="962"/>
                  <a:ext cx="2407" cy="1"/>
                </a:xfrm>
                <a:prstGeom prst="line">
                  <a:avLst/>
                </a:prstGeom>
                <a:noFill/>
                <a:ln w="9525">
                  <a:solidFill>
                    <a:srgbClr val="000000"/>
                  </a:solidFill>
                  <a:round/>
                  <a:headEnd/>
                  <a:tailEnd/>
                </a:ln>
              </p:spPr>
              <p:txBody>
                <a:bodyPr/>
                <a:lstStyle/>
                <a:p>
                  <a:endParaRPr lang="en-US">
                    <a:latin typeface="Arial"/>
                    <a:cs typeface="Arial"/>
                  </a:endParaRPr>
                </a:p>
              </p:txBody>
            </p:sp>
          </p:grpSp>
          <p:grpSp>
            <p:nvGrpSpPr>
              <p:cNvPr id="29" name="Group 40"/>
              <p:cNvGrpSpPr>
                <a:grpSpLocks/>
              </p:cNvGrpSpPr>
              <p:nvPr/>
            </p:nvGrpSpPr>
            <p:grpSpPr bwMode="auto">
              <a:xfrm>
                <a:off x="3252" y="961"/>
                <a:ext cx="1770" cy="2715"/>
                <a:chOff x="3252" y="741"/>
                <a:chExt cx="1770" cy="2935"/>
              </a:xfrm>
            </p:grpSpPr>
            <p:sp>
              <p:nvSpPr>
                <p:cNvPr id="62" name="Line 41"/>
                <p:cNvSpPr>
                  <a:spLocks noChangeShapeType="1"/>
                </p:cNvSpPr>
                <p:nvPr/>
              </p:nvSpPr>
              <p:spPr bwMode="auto">
                <a:xfrm>
                  <a:off x="3252" y="741"/>
                  <a:ext cx="1" cy="2935"/>
                </a:xfrm>
                <a:prstGeom prst="line">
                  <a:avLst/>
                </a:prstGeom>
                <a:noFill/>
                <a:ln w="9525">
                  <a:solidFill>
                    <a:srgbClr val="000000"/>
                  </a:solidFill>
                  <a:round/>
                  <a:headEnd/>
                  <a:tailEnd/>
                </a:ln>
              </p:spPr>
              <p:txBody>
                <a:bodyPr/>
                <a:lstStyle/>
                <a:p>
                  <a:endParaRPr lang="en-US">
                    <a:latin typeface="Arial"/>
                    <a:cs typeface="Arial"/>
                  </a:endParaRPr>
                </a:p>
              </p:txBody>
            </p:sp>
            <p:sp>
              <p:nvSpPr>
                <p:cNvPr id="63" name="Line 42"/>
                <p:cNvSpPr>
                  <a:spLocks noChangeShapeType="1"/>
                </p:cNvSpPr>
                <p:nvPr/>
              </p:nvSpPr>
              <p:spPr bwMode="auto">
                <a:xfrm>
                  <a:off x="3958" y="741"/>
                  <a:ext cx="1" cy="2935"/>
                </a:xfrm>
                <a:prstGeom prst="line">
                  <a:avLst/>
                </a:prstGeom>
                <a:noFill/>
                <a:ln w="9525">
                  <a:solidFill>
                    <a:srgbClr val="000000"/>
                  </a:solidFill>
                  <a:round/>
                  <a:headEnd/>
                  <a:tailEnd/>
                </a:ln>
              </p:spPr>
              <p:txBody>
                <a:bodyPr/>
                <a:lstStyle/>
                <a:p>
                  <a:endParaRPr lang="en-US">
                    <a:latin typeface="Arial"/>
                    <a:cs typeface="Arial"/>
                  </a:endParaRPr>
                </a:p>
              </p:txBody>
            </p:sp>
            <p:sp>
              <p:nvSpPr>
                <p:cNvPr id="64" name="Line 43"/>
                <p:cNvSpPr>
                  <a:spLocks noChangeShapeType="1"/>
                </p:cNvSpPr>
                <p:nvPr/>
              </p:nvSpPr>
              <p:spPr bwMode="auto">
                <a:xfrm>
                  <a:off x="4664" y="741"/>
                  <a:ext cx="1" cy="2935"/>
                </a:xfrm>
                <a:prstGeom prst="line">
                  <a:avLst/>
                </a:prstGeom>
                <a:noFill/>
                <a:ln w="9525">
                  <a:solidFill>
                    <a:srgbClr val="000000"/>
                  </a:solidFill>
                  <a:round/>
                  <a:headEnd/>
                  <a:tailEnd/>
                </a:ln>
              </p:spPr>
              <p:txBody>
                <a:bodyPr/>
                <a:lstStyle/>
                <a:p>
                  <a:endParaRPr lang="en-US">
                    <a:latin typeface="Arial"/>
                    <a:cs typeface="Arial"/>
                  </a:endParaRPr>
                </a:p>
              </p:txBody>
            </p:sp>
            <p:sp>
              <p:nvSpPr>
                <p:cNvPr id="65" name="Line 44"/>
                <p:cNvSpPr>
                  <a:spLocks noChangeShapeType="1"/>
                </p:cNvSpPr>
                <p:nvPr/>
              </p:nvSpPr>
              <p:spPr bwMode="auto">
                <a:xfrm>
                  <a:off x="3601" y="741"/>
                  <a:ext cx="1" cy="2935"/>
                </a:xfrm>
                <a:prstGeom prst="line">
                  <a:avLst/>
                </a:prstGeom>
                <a:noFill/>
                <a:ln w="9525">
                  <a:solidFill>
                    <a:srgbClr val="000000"/>
                  </a:solidFill>
                  <a:round/>
                  <a:headEnd/>
                  <a:tailEnd/>
                </a:ln>
              </p:spPr>
              <p:txBody>
                <a:bodyPr/>
                <a:lstStyle/>
                <a:p>
                  <a:endParaRPr lang="en-US">
                    <a:latin typeface="Arial"/>
                    <a:cs typeface="Arial"/>
                  </a:endParaRPr>
                </a:p>
              </p:txBody>
            </p:sp>
            <p:sp>
              <p:nvSpPr>
                <p:cNvPr id="66" name="Line 45"/>
                <p:cNvSpPr>
                  <a:spLocks noChangeShapeType="1"/>
                </p:cNvSpPr>
                <p:nvPr/>
              </p:nvSpPr>
              <p:spPr bwMode="auto">
                <a:xfrm>
                  <a:off x="4307" y="741"/>
                  <a:ext cx="1" cy="2935"/>
                </a:xfrm>
                <a:prstGeom prst="line">
                  <a:avLst/>
                </a:prstGeom>
                <a:noFill/>
                <a:ln w="9525">
                  <a:solidFill>
                    <a:srgbClr val="000000"/>
                  </a:solidFill>
                  <a:round/>
                  <a:headEnd/>
                  <a:tailEnd/>
                </a:ln>
              </p:spPr>
              <p:txBody>
                <a:bodyPr/>
                <a:lstStyle/>
                <a:p>
                  <a:endParaRPr lang="en-US">
                    <a:latin typeface="Arial"/>
                    <a:cs typeface="Arial"/>
                  </a:endParaRPr>
                </a:p>
              </p:txBody>
            </p:sp>
            <p:sp>
              <p:nvSpPr>
                <p:cNvPr id="67" name="Line 46"/>
                <p:cNvSpPr>
                  <a:spLocks noChangeShapeType="1"/>
                </p:cNvSpPr>
                <p:nvPr/>
              </p:nvSpPr>
              <p:spPr bwMode="auto">
                <a:xfrm>
                  <a:off x="5021" y="741"/>
                  <a:ext cx="1" cy="2935"/>
                </a:xfrm>
                <a:prstGeom prst="line">
                  <a:avLst/>
                </a:prstGeom>
                <a:noFill/>
                <a:ln w="9525">
                  <a:solidFill>
                    <a:srgbClr val="000000"/>
                  </a:solidFill>
                  <a:round/>
                  <a:headEnd/>
                  <a:tailEnd/>
                </a:ln>
              </p:spPr>
              <p:txBody>
                <a:bodyPr/>
                <a:lstStyle/>
                <a:p>
                  <a:endParaRPr lang="en-US">
                    <a:latin typeface="Arial"/>
                    <a:cs typeface="Arial"/>
                  </a:endParaRPr>
                </a:p>
              </p:txBody>
            </p:sp>
          </p:grpSp>
          <p:sp>
            <p:nvSpPr>
              <p:cNvPr id="30" name="Line 47"/>
              <p:cNvSpPr>
                <a:spLocks noChangeShapeType="1"/>
              </p:cNvSpPr>
              <p:nvPr/>
            </p:nvSpPr>
            <p:spPr bwMode="auto">
              <a:xfrm>
                <a:off x="2895" y="741"/>
                <a:ext cx="1" cy="2935"/>
              </a:xfrm>
              <a:prstGeom prst="line">
                <a:avLst/>
              </a:prstGeom>
              <a:noFill/>
              <a:ln w="26988">
                <a:solidFill>
                  <a:srgbClr val="000000"/>
                </a:solidFill>
                <a:round/>
                <a:headEnd/>
                <a:tailEnd/>
              </a:ln>
            </p:spPr>
            <p:txBody>
              <a:bodyPr/>
              <a:lstStyle/>
              <a:p>
                <a:endParaRPr lang="en-US">
                  <a:latin typeface="Arial"/>
                  <a:cs typeface="Arial"/>
                </a:endParaRPr>
              </a:p>
            </p:txBody>
          </p:sp>
          <p:sp>
            <p:nvSpPr>
              <p:cNvPr id="31" name="Line 48"/>
              <p:cNvSpPr>
                <a:spLocks noChangeShapeType="1"/>
              </p:cNvSpPr>
              <p:nvPr/>
            </p:nvSpPr>
            <p:spPr bwMode="auto">
              <a:xfrm>
                <a:off x="2844" y="3403"/>
                <a:ext cx="51"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2" name="Line 49"/>
              <p:cNvSpPr>
                <a:spLocks noChangeShapeType="1"/>
              </p:cNvSpPr>
              <p:nvPr/>
            </p:nvSpPr>
            <p:spPr bwMode="auto">
              <a:xfrm>
                <a:off x="2844" y="2859"/>
                <a:ext cx="51"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3" name="Line 50"/>
              <p:cNvSpPr>
                <a:spLocks noChangeShapeType="1"/>
              </p:cNvSpPr>
              <p:nvPr/>
            </p:nvSpPr>
            <p:spPr bwMode="auto">
              <a:xfrm>
                <a:off x="2844" y="2315"/>
                <a:ext cx="51"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4" name="Line 51"/>
              <p:cNvSpPr>
                <a:spLocks noChangeShapeType="1"/>
              </p:cNvSpPr>
              <p:nvPr/>
            </p:nvSpPr>
            <p:spPr bwMode="auto">
              <a:xfrm>
                <a:off x="2844" y="1770"/>
                <a:ext cx="51"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5" name="Line 52"/>
              <p:cNvSpPr>
                <a:spLocks noChangeShapeType="1"/>
              </p:cNvSpPr>
              <p:nvPr/>
            </p:nvSpPr>
            <p:spPr bwMode="auto">
              <a:xfrm>
                <a:off x="2844" y="1226"/>
                <a:ext cx="51"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6" name="Line 53"/>
              <p:cNvSpPr>
                <a:spLocks noChangeShapeType="1"/>
              </p:cNvSpPr>
              <p:nvPr/>
            </p:nvSpPr>
            <p:spPr bwMode="auto">
              <a:xfrm>
                <a:off x="2827" y="3676"/>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7" name="Line 54"/>
              <p:cNvSpPr>
                <a:spLocks noChangeShapeType="1"/>
              </p:cNvSpPr>
              <p:nvPr/>
            </p:nvSpPr>
            <p:spPr bwMode="auto">
              <a:xfrm>
                <a:off x="2827" y="3131"/>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8" name="Line 55"/>
              <p:cNvSpPr>
                <a:spLocks noChangeShapeType="1"/>
              </p:cNvSpPr>
              <p:nvPr/>
            </p:nvSpPr>
            <p:spPr bwMode="auto">
              <a:xfrm>
                <a:off x="2827" y="2587"/>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9" name="Line 56"/>
              <p:cNvSpPr>
                <a:spLocks noChangeShapeType="1"/>
              </p:cNvSpPr>
              <p:nvPr/>
            </p:nvSpPr>
            <p:spPr bwMode="auto">
              <a:xfrm>
                <a:off x="2827" y="2043"/>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40" name="Line 57"/>
              <p:cNvSpPr>
                <a:spLocks noChangeShapeType="1"/>
              </p:cNvSpPr>
              <p:nvPr/>
            </p:nvSpPr>
            <p:spPr bwMode="auto">
              <a:xfrm>
                <a:off x="2827" y="1498"/>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41" name="Line 58"/>
              <p:cNvSpPr>
                <a:spLocks noChangeShapeType="1"/>
              </p:cNvSpPr>
              <p:nvPr/>
            </p:nvSpPr>
            <p:spPr bwMode="auto">
              <a:xfrm>
                <a:off x="2827" y="962"/>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42" name="Line 59"/>
              <p:cNvSpPr>
                <a:spLocks noChangeShapeType="1"/>
              </p:cNvSpPr>
              <p:nvPr/>
            </p:nvSpPr>
            <p:spPr bwMode="auto">
              <a:xfrm>
                <a:off x="2895" y="3676"/>
                <a:ext cx="2407" cy="1"/>
              </a:xfrm>
              <a:prstGeom prst="line">
                <a:avLst/>
              </a:prstGeom>
              <a:noFill/>
              <a:ln w="26988">
                <a:solidFill>
                  <a:srgbClr val="000000"/>
                </a:solidFill>
                <a:round/>
                <a:headEnd/>
                <a:tailEnd/>
              </a:ln>
            </p:spPr>
            <p:txBody>
              <a:bodyPr/>
              <a:lstStyle/>
              <a:p>
                <a:endParaRPr lang="en-US">
                  <a:latin typeface="Arial"/>
                  <a:cs typeface="Arial"/>
                </a:endParaRPr>
              </a:p>
            </p:txBody>
          </p:sp>
          <p:sp>
            <p:nvSpPr>
              <p:cNvPr id="43" name="Line 60"/>
              <p:cNvSpPr>
                <a:spLocks noChangeShapeType="1"/>
              </p:cNvSpPr>
              <p:nvPr/>
            </p:nvSpPr>
            <p:spPr bwMode="auto">
              <a:xfrm flipV="1">
                <a:off x="3252" y="3676"/>
                <a:ext cx="1" cy="51"/>
              </a:xfrm>
              <a:prstGeom prst="line">
                <a:avLst/>
              </a:prstGeom>
              <a:noFill/>
              <a:ln w="26988">
                <a:solidFill>
                  <a:srgbClr val="000000"/>
                </a:solidFill>
                <a:round/>
                <a:headEnd/>
                <a:tailEnd/>
              </a:ln>
            </p:spPr>
            <p:txBody>
              <a:bodyPr/>
              <a:lstStyle/>
              <a:p>
                <a:endParaRPr lang="en-US">
                  <a:latin typeface="Arial"/>
                  <a:cs typeface="Arial"/>
                </a:endParaRPr>
              </a:p>
            </p:txBody>
          </p:sp>
          <p:sp>
            <p:nvSpPr>
              <p:cNvPr id="44" name="Line 61"/>
              <p:cNvSpPr>
                <a:spLocks noChangeShapeType="1"/>
              </p:cNvSpPr>
              <p:nvPr/>
            </p:nvSpPr>
            <p:spPr bwMode="auto">
              <a:xfrm flipV="1">
                <a:off x="3958" y="3676"/>
                <a:ext cx="1" cy="51"/>
              </a:xfrm>
              <a:prstGeom prst="line">
                <a:avLst/>
              </a:prstGeom>
              <a:noFill/>
              <a:ln w="26988">
                <a:solidFill>
                  <a:srgbClr val="000000"/>
                </a:solidFill>
                <a:round/>
                <a:headEnd/>
                <a:tailEnd/>
              </a:ln>
            </p:spPr>
            <p:txBody>
              <a:bodyPr/>
              <a:lstStyle/>
              <a:p>
                <a:endParaRPr lang="en-US">
                  <a:latin typeface="Arial"/>
                  <a:cs typeface="Arial"/>
                </a:endParaRPr>
              </a:p>
            </p:txBody>
          </p:sp>
          <p:sp>
            <p:nvSpPr>
              <p:cNvPr id="45" name="Line 62"/>
              <p:cNvSpPr>
                <a:spLocks noChangeShapeType="1"/>
              </p:cNvSpPr>
              <p:nvPr/>
            </p:nvSpPr>
            <p:spPr bwMode="auto">
              <a:xfrm flipV="1">
                <a:off x="4664" y="3676"/>
                <a:ext cx="1" cy="51"/>
              </a:xfrm>
              <a:prstGeom prst="line">
                <a:avLst/>
              </a:prstGeom>
              <a:noFill/>
              <a:ln w="26988">
                <a:solidFill>
                  <a:srgbClr val="000000"/>
                </a:solidFill>
                <a:round/>
                <a:headEnd/>
                <a:tailEnd/>
              </a:ln>
            </p:spPr>
            <p:txBody>
              <a:bodyPr/>
              <a:lstStyle/>
              <a:p>
                <a:endParaRPr lang="en-US">
                  <a:latin typeface="Arial"/>
                  <a:cs typeface="Arial"/>
                </a:endParaRPr>
              </a:p>
            </p:txBody>
          </p:sp>
          <p:sp>
            <p:nvSpPr>
              <p:cNvPr id="46" name="Line 63"/>
              <p:cNvSpPr>
                <a:spLocks noChangeShapeType="1"/>
              </p:cNvSpPr>
              <p:nvPr/>
            </p:nvSpPr>
            <p:spPr bwMode="auto">
              <a:xfrm flipV="1">
                <a:off x="2895" y="3676"/>
                <a:ext cx="1" cy="68"/>
              </a:xfrm>
              <a:prstGeom prst="line">
                <a:avLst/>
              </a:prstGeom>
              <a:noFill/>
              <a:ln w="26988">
                <a:solidFill>
                  <a:srgbClr val="000000"/>
                </a:solidFill>
                <a:round/>
                <a:headEnd/>
                <a:tailEnd/>
              </a:ln>
            </p:spPr>
            <p:txBody>
              <a:bodyPr/>
              <a:lstStyle/>
              <a:p>
                <a:endParaRPr lang="en-US">
                  <a:latin typeface="Arial"/>
                  <a:cs typeface="Arial"/>
                </a:endParaRPr>
              </a:p>
            </p:txBody>
          </p:sp>
          <p:sp>
            <p:nvSpPr>
              <p:cNvPr id="47" name="Line 64"/>
              <p:cNvSpPr>
                <a:spLocks noChangeShapeType="1"/>
              </p:cNvSpPr>
              <p:nvPr/>
            </p:nvSpPr>
            <p:spPr bwMode="auto">
              <a:xfrm flipV="1">
                <a:off x="3601" y="3676"/>
                <a:ext cx="1" cy="68"/>
              </a:xfrm>
              <a:prstGeom prst="line">
                <a:avLst/>
              </a:prstGeom>
              <a:noFill/>
              <a:ln w="26988">
                <a:solidFill>
                  <a:srgbClr val="000000"/>
                </a:solidFill>
                <a:round/>
                <a:headEnd/>
                <a:tailEnd/>
              </a:ln>
            </p:spPr>
            <p:txBody>
              <a:bodyPr/>
              <a:lstStyle/>
              <a:p>
                <a:endParaRPr lang="en-US">
                  <a:latin typeface="Arial"/>
                  <a:cs typeface="Arial"/>
                </a:endParaRPr>
              </a:p>
            </p:txBody>
          </p:sp>
          <p:sp>
            <p:nvSpPr>
              <p:cNvPr id="48" name="Line 65"/>
              <p:cNvSpPr>
                <a:spLocks noChangeShapeType="1"/>
              </p:cNvSpPr>
              <p:nvPr/>
            </p:nvSpPr>
            <p:spPr bwMode="auto">
              <a:xfrm flipV="1">
                <a:off x="4307" y="3676"/>
                <a:ext cx="1" cy="68"/>
              </a:xfrm>
              <a:prstGeom prst="line">
                <a:avLst/>
              </a:prstGeom>
              <a:noFill/>
              <a:ln w="26988">
                <a:solidFill>
                  <a:srgbClr val="000000"/>
                </a:solidFill>
                <a:round/>
                <a:headEnd/>
                <a:tailEnd/>
              </a:ln>
            </p:spPr>
            <p:txBody>
              <a:bodyPr/>
              <a:lstStyle/>
              <a:p>
                <a:endParaRPr lang="en-US">
                  <a:latin typeface="Arial"/>
                  <a:cs typeface="Arial"/>
                </a:endParaRPr>
              </a:p>
            </p:txBody>
          </p:sp>
          <p:sp>
            <p:nvSpPr>
              <p:cNvPr id="49" name="Line 66"/>
              <p:cNvSpPr>
                <a:spLocks noChangeShapeType="1"/>
              </p:cNvSpPr>
              <p:nvPr/>
            </p:nvSpPr>
            <p:spPr bwMode="auto">
              <a:xfrm flipV="1">
                <a:off x="5021" y="3676"/>
                <a:ext cx="1" cy="68"/>
              </a:xfrm>
              <a:prstGeom prst="line">
                <a:avLst/>
              </a:prstGeom>
              <a:noFill/>
              <a:ln w="26988">
                <a:solidFill>
                  <a:srgbClr val="000000"/>
                </a:solidFill>
                <a:round/>
                <a:headEnd/>
                <a:tailEnd/>
              </a:ln>
            </p:spPr>
            <p:txBody>
              <a:bodyPr/>
              <a:lstStyle/>
              <a:p>
                <a:endParaRPr lang="en-US">
                  <a:latin typeface="Arial"/>
                  <a:cs typeface="Arial"/>
                </a:endParaRPr>
              </a:p>
            </p:txBody>
          </p:sp>
          <p:sp>
            <p:nvSpPr>
              <p:cNvPr id="50" name="Rectangle 67"/>
              <p:cNvSpPr>
                <a:spLocks noChangeArrowheads="1"/>
              </p:cNvSpPr>
              <p:nvPr/>
            </p:nvSpPr>
            <p:spPr bwMode="auto">
              <a:xfrm>
                <a:off x="2677" y="3553"/>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51" name="Rectangle 68"/>
              <p:cNvSpPr>
                <a:spLocks noChangeArrowheads="1"/>
              </p:cNvSpPr>
              <p:nvPr/>
            </p:nvSpPr>
            <p:spPr bwMode="auto">
              <a:xfrm>
                <a:off x="2567" y="3008"/>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10</a:t>
                </a:r>
                <a:endParaRPr lang="en-US" sz="2400">
                  <a:latin typeface="Arial"/>
                  <a:cs typeface="Arial"/>
                </a:endParaRPr>
              </a:p>
            </p:txBody>
          </p:sp>
          <p:sp>
            <p:nvSpPr>
              <p:cNvPr id="52" name="Rectangle 69"/>
              <p:cNvSpPr>
                <a:spLocks noChangeArrowheads="1"/>
              </p:cNvSpPr>
              <p:nvPr/>
            </p:nvSpPr>
            <p:spPr bwMode="auto">
              <a:xfrm>
                <a:off x="2567" y="2464"/>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20</a:t>
                </a:r>
                <a:endParaRPr lang="en-US" sz="2400">
                  <a:latin typeface="Arial"/>
                  <a:cs typeface="Arial"/>
                </a:endParaRPr>
              </a:p>
            </p:txBody>
          </p:sp>
          <p:sp>
            <p:nvSpPr>
              <p:cNvPr id="53" name="Rectangle 70"/>
              <p:cNvSpPr>
                <a:spLocks noChangeArrowheads="1"/>
              </p:cNvSpPr>
              <p:nvPr/>
            </p:nvSpPr>
            <p:spPr bwMode="auto">
              <a:xfrm>
                <a:off x="2567" y="1919"/>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30</a:t>
                </a:r>
                <a:endParaRPr lang="en-US" sz="2400">
                  <a:latin typeface="Arial"/>
                  <a:cs typeface="Arial"/>
                </a:endParaRPr>
              </a:p>
            </p:txBody>
          </p:sp>
          <p:sp>
            <p:nvSpPr>
              <p:cNvPr id="54" name="Rectangle 71"/>
              <p:cNvSpPr>
                <a:spLocks noChangeArrowheads="1"/>
              </p:cNvSpPr>
              <p:nvPr/>
            </p:nvSpPr>
            <p:spPr bwMode="auto">
              <a:xfrm>
                <a:off x="2567" y="1375"/>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40</a:t>
                </a:r>
                <a:endParaRPr lang="en-US" sz="2400">
                  <a:latin typeface="Arial"/>
                  <a:cs typeface="Arial"/>
                </a:endParaRPr>
              </a:p>
            </p:txBody>
          </p:sp>
          <p:sp>
            <p:nvSpPr>
              <p:cNvPr id="55" name="Rectangle 72"/>
              <p:cNvSpPr>
                <a:spLocks noChangeArrowheads="1"/>
              </p:cNvSpPr>
              <p:nvPr/>
            </p:nvSpPr>
            <p:spPr bwMode="auto">
              <a:xfrm>
                <a:off x="2567" y="839"/>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50</a:t>
                </a:r>
                <a:endParaRPr lang="en-US" sz="2400">
                  <a:latin typeface="Arial"/>
                  <a:cs typeface="Arial"/>
                </a:endParaRPr>
              </a:p>
            </p:txBody>
          </p:sp>
          <p:sp>
            <p:nvSpPr>
              <p:cNvPr id="56" name="Rectangle 73"/>
              <p:cNvSpPr>
                <a:spLocks noChangeArrowheads="1"/>
              </p:cNvSpPr>
              <p:nvPr/>
            </p:nvSpPr>
            <p:spPr bwMode="auto">
              <a:xfrm>
                <a:off x="2844" y="3769"/>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57" name="Rectangle 74"/>
              <p:cNvSpPr>
                <a:spLocks noChangeArrowheads="1"/>
              </p:cNvSpPr>
              <p:nvPr/>
            </p:nvSpPr>
            <p:spPr bwMode="auto">
              <a:xfrm>
                <a:off x="3490" y="3769"/>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10</a:t>
                </a:r>
                <a:endParaRPr lang="en-US" sz="2400">
                  <a:latin typeface="Arial"/>
                  <a:cs typeface="Arial"/>
                </a:endParaRPr>
              </a:p>
            </p:txBody>
          </p:sp>
          <p:sp>
            <p:nvSpPr>
              <p:cNvPr id="58" name="Rectangle 75"/>
              <p:cNvSpPr>
                <a:spLocks noChangeArrowheads="1"/>
              </p:cNvSpPr>
              <p:nvPr/>
            </p:nvSpPr>
            <p:spPr bwMode="auto">
              <a:xfrm>
                <a:off x="4196" y="3769"/>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20</a:t>
                </a:r>
                <a:endParaRPr lang="en-US" sz="2400">
                  <a:latin typeface="Arial"/>
                  <a:cs typeface="Arial"/>
                </a:endParaRPr>
              </a:p>
            </p:txBody>
          </p:sp>
          <p:sp>
            <p:nvSpPr>
              <p:cNvPr id="59" name="Rectangle 76"/>
              <p:cNvSpPr>
                <a:spLocks noChangeArrowheads="1"/>
              </p:cNvSpPr>
              <p:nvPr/>
            </p:nvSpPr>
            <p:spPr bwMode="auto">
              <a:xfrm>
                <a:off x="4910" y="3769"/>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30</a:t>
                </a:r>
                <a:endParaRPr lang="en-US" sz="2400">
                  <a:latin typeface="Arial"/>
                  <a:cs typeface="Arial"/>
                </a:endParaRPr>
              </a:p>
            </p:txBody>
          </p:sp>
          <p:sp>
            <p:nvSpPr>
              <p:cNvPr id="60" name="Rectangle 77"/>
              <p:cNvSpPr>
                <a:spLocks noChangeArrowheads="1"/>
              </p:cNvSpPr>
              <p:nvPr/>
            </p:nvSpPr>
            <p:spPr bwMode="auto">
              <a:xfrm>
                <a:off x="2762" y="491"/>
                <a:ext cx="293" cy="301"/>
              </a:xfrm>
              <a:prstGeom prst="rect">
                <a:avLst/>
              </a:prstGeom>
              <a:noFill/>
              <a:ln w="9525">
                <a:noFill/>
                <a:miter lim="800000"/>
                <a:headEnd/>
                <a:tailEnd/>
              </a:ln>
            </p:spPr>
            <p:txBody>
              <a:bodyPr wrap="none">
                <a:spAutoFit/>
              </a:bodyPr>
              <a:lstStyle/>
              <a:p>
                <a:r>
                  <a:rPr lang="en-US" sz="2500" b="1" i="1">
                    <a:latin typeface="Arial"/>
                    <a:cs typeface="Arial"/>
                  </a:rPr>
                  <a:t>P</a:t>
                </a:r>
              </a:p>
            </p:txBody>
          </p:sp>
          <p:sp>
            <p:nvSpPr>
              <p:cNvPr id="61" name="Rectangle 78"/>
              <p:cNvSpPr>
                <a:spLocks noChangeArrowheads="1"/>
              </p:cNvSpPr>
              <p:nvPr/>
            </p:nvSpPr>
            <p:spPr bwMode="auto">
              <a:xfrm>
                <a:off x="5274" y="3533"/>
                <a:ext cx="323" cy="301"/>
              </a:xfrm>
              <a:prstGeom prst="rect">
                <a:avLst/>
              </a:prstGeom>
              <a:noFill/>
              <a:ln w="9525">
                <a:noFill/>
                <a:miter lim="800000"/>
                <a:headEnd/>
                <a:tailEnd/>
              </a:ln>
            </p:spPr>
            <p:txBody>
              <a:bodyPr wrap="none">
                <a:spAutoFit/>
              </a:bodyPr>
              <a:lstStyle/>
              <a:p>
                <a:r>
                  <a:rPr lang="en-US" sz="2500" b="1" i="1">
                    <a:latin typeface="Arial"/>
                    <a:cs typeface="Arial"/>
                  </a:rPr>
                  <a:t>Q</a:t>
                </a:r>
              </a:p>
            </p:txBody>
          </p:sp>
        </p:grpSp>
        <p:sp>
          <p:nvSpPr>
            <p:cNvPr id="27" name="Rectangle 79"/>
            <p:cNvSpPr>
              <a:spLocks noChangeArrowheads="1"/>
            </p:cNvSpPr>
            <p:nvPr/>
          </p:nvSpPr>
          <p:spPr bwMode="auto">
            <a:xfrm>
              <a:off x="2459" y="842"/>
              <a:ext cx="107" cy="233"/>
            </a:xfrm>
            <a:prstGeom prst="rect">
              <a:avLst/>
            </a:prstGeom>
            <a:noFill/>
            <a:ln w="9525">
              <a:noFill/>
              <a:miter lim="800000"/>
              <a:headEnd/>
              <a:tailEnd/>
            </a:ln>
          </p:spPr>
          <p:txBody>
            <a:bodyPr lIns="0" tIns="0" rIns="0" bIns="0">
              <a:spAutoFit/>
            </a:bodyPr>
            <a:lstStyle/>
            <a:p>
              <a:r>
                <a:rPr lang="en-US" sz="2400">
                  <a:latin typeface="Arial"/>
                  <a:cs typeface="Arial"/>
                </a:rPr>
                <a:t>$</a:t>
              </a:r>
            </a:p>
          </p:txBody>
        </p:sp>
      </p:grpSp>
      <p:grpSp>
        <p:nvGrpSpPr>
          <p:cNvPr id="78" name="Group 86"/>
          <p:cNvGrpSpPr>
            <a:grpSpLocks/>
          </p:cNvGrpSpPr>
          <p:nvPr/>
        </p:nvGrpSpPr>
        <p:grpSpPr bwMode="auto">
          <a:xfrm>
            <a:off x="998538" y="1511300"/>
            <a:ext cx="3856037" cy="3265488"/>
            <a:chOff x="768" y="1124"/>
            <a:chExt cx="2429" cy="2057"/>
          </a:xfrm>
        </p:grpSpPr>
        <p:sp>
          <p:nvSpPr>
            <p:cNvPr id="79" name="Line 23"/>
            <p:cNvSpPr>
              <a:spLocks noChangeShapeType="1"/>
            </p:cNvSpPr>
            <p:nvPr/>
          </p:nvSpPr>
          <p:spPr bwMode="auto">
            <a:xfrm>
              <a:off x="768" y="1124"/>
              <a:ext cx="2218" cy="1694"/>
            </a:xfrm>
            <a:prstGeom prst="line">
              <a:avLst/>
            </a:prstGeom>
            <a:noFill/>
            <a:ln w="44450">
              <a:solidFill>
                <a:srgbClr val="00CC66"/>
              </a:solidFill>
              <a:round/>
              <a:headEnd/>
              <a:tailEnd/>
            </a:ln>
          </p:spPr>
          <p:txBody>
            <a:bodyPr/>
            <a:lstStyle/>
            <a:p>
              <a:endParaRPr lang="en-US">
                <a:latin typeface="Arial"/>
                <a:cs typeface="Arial"/>
              </a:endParaRPr>
            </a:p>
          </p:txBody>
        </p:sp>
        <p:sp>
          <p:nvSpPr>
            <p:cNvPr id="80" name="AutoShape 80"/>
            <p:cNvSpPr>
              <a:spLocks/>
            </p:cNvSpPr>
            <p:nvPr/>
          </p:nvSpPr>
          <p:spPr bwMode="auto">
            <a:xfrm>
              <a:off x="3010" y="2463"/>
              <a:ext cx="187" cy="718"/>
            </a:xfrm>
            <a:prstGeom prst="leftBrace">
              <a:avLst>
                <a:gd name="adj1" fmla="val 48137"/>
                <a:gd name="adj2" fmla="val 50000"/>
              </a:avLst>
            </a:prstGeom>
            <a:noFill/>
            <a:ln w="12700">
              <a:solidFill>
                <a:schemeClr val="tx1"/>
              </a:solidFill>
              <a:round/>
              <a:headEnd/>
              <a:tailEnd/>
            </a:ln>
          </p:spPr>
          <p:txBody>
            <a:bodyPr wrap="none" anchor="ctr"/>
            <a:lstStyle/>
            <a:p>
              <a:endParaRPr lang="en-US">
                <a:latin typeface="Arial"/>
                <a:cs typeface="Arial"/>
              </a:endParaRPr>
            </a:p>
          </p:txBody>
        </p:sp>
      </p:grpSp>
      <p:sp>
        <p:nvSpPr>
          <p:cNvPr id="81" name="Line 81"/>
          <p:cNvSpPr>
            <a:spLocks noChangeShapeType="1"/>
          </p:cNvSpPr>
          <p:nvPr/>
        </p:nvSpPr>
        <p:spPr bwMode="auto">
          <a:xfrm flipV="1">
            <a:off x="1563688" y="1962150"/>
            <a:ext cx="1587" cy="800100"/>
          </a:xfrm>
          <a:prstGeom prst="line">
            <a:avLst/>
          </a:prstGeom>
          <a:noFill/>
          <a:ln w="31750">
            <a:solidFill>
              <a:srgbClr val="FF0000"/>
            </a:solidFill>
            <a:round/>
            <a:headEnd/>
            <a:tailEnd type="stealth" w="lg" len="lg"/>
          </a:ln>
        </p:spPr>
        <p:txBody>
          <a:bodyPr/>
          <a:lstStyle/>
          <a:p>
            <a:endParaRPr lang="en-US">
              <a:latin typeface="Arial"/>
              <a:cs typeface="Arial"/>
            </a:endParaRPr>
          </a:p>
        </p:txBody>
      </p:sp>
      <p:grpSp>
        <p:nvGrpSpPr>
          <p:cNvPr id="82" name="Group 85"/>
          <p:cNvGrpSpPr>
            <a:grpSpLocks/>
          </p:cNvGrpSpPr>
          <p:nvPr/>
        </p:nvGrpSpPr>
        <p:grpSpPr bwMode="auto">
          <a:xfrm>
            <a:off x="1660525" y="1679575"/>
            <a:ext cx="2255838" cy="869950"/>
            <a:chOff x="1185" y="1230"/>
            <a:chExt cx="1421" cy="548"/>
          </a:xfrm>
        </p:grpSpPr>
        <p:sp>
          <p:nvSpPr>
            <p:cNvPr id="83" name="Line 83"/>
            <p:cNvSpPr>
              <a:spLocks noChangeShapeType="1"/>
            </p:cNvSpPr>
            <p:nvPr/>
          </p:nvSpPr>
          <p:spPr bwMode="auto">
            <a:xfrm flipV="1">
              <a:off x="1185" y="1567"/>
              <a:ext cx="642" cy="162"/>
            </a:xfrm>
            <a:prstGeom prst="line">
              <a:avLst/>
            </a:prstGeom>
            <a:noFill/>
            <a:ln w="19050">
              <a:solidFill>
                <a:schemeClr val="tx1"/>
              </a:solidFill>
              <a:round/>
              <a:headEnd/>
              <a:tailEnd/>
            </a:ln>
          </p:spPr>
          <p:txBody>
            <a:bodyPr/>
            <a:lstStyle/>
            <a:p>
              <a:endParaRPr lang="en-US">
                <a:latin typeface="Arial"/>
                <a:cs typeface="Arial"/>
              </a:endParaRPr>
            </a:p>
          </p:txBody>
        </p:sp>
        <p:sp>
          <p:nvSpPr>
            <p:cNvPr id="84" name="Rectangle 84"/>
            <p:cNvSpPr>
              <a:spLocks noChangeArrowheads="1"/>
            </p:cNvSpPr>
            <p:nvPr/>
          </p:nvSpPr>
          <p:spPr bwMode="auto">
            <a:xfrm>
              <a:off x="1744" y="1230"/>
              <a:ext cx="862" cy="548"/>
            </a:xfrm>
            <a:prstGeom prst="rect">
              <a:avLst/>
            </a:prstGeom>
            <a:solidFill>
              <a:schemeClr val="bg1"/>
            </a:solidFill>
            <a:ln w="9525">
              <a:solidFill>
                <a:schemeClr val="tx1"/>
              </a:solidFill>
              <a:miter lim="800000"/>
              <a:headEnd/>
              <a:tailEnd/>
            </a:ln>
          </p:spPr>
          <p:txBody>
            <a:bodyPr>
              <a:spAutoFit/>
            </a:bodyPr>
            <a:lstStyle/>
            <a:p>
              <a:pPr algn="ctr">
                <a:lnSpc>
                  <a:spcPct val="105000"/>
                </a:lnSpc>
              </a:pPr>
              <a:r>
                <a:rPr lang="en-US" sz="2400">
                  <a:latin typeface="Arial"/>
                  <a:cs typeface="Arial"/>
                </a:rPr>
                <a:t>external benefit</a:t>
              </a:r>
            </a:p>
          </p:txBody>
        </p:sp>
      </p:grpSp>
      <p:grpSp>
        <p:nvGrpSpPr>
          <p:cNvPr id="85" name="Group 92"/>
          <p:cNvGrpSpPr>
            <a:grpSpLocks/>
          </p:cNvGrpSpPr>
          <p:nvPr/>
        </p:nvGrpSpPr>
        <p:grpSpPr bwMode="auto">
          <a:xfrm>
            <a:off x="3543300" y="3586163"/>
            <a:ext cx="523875" cy="2800350"/>
            <a:chOff x="2371" y="2431"/>
            <a:chExt cx="330" cy="1764"/>
          </a:xfrm>
        </p:grpSpPr>
        <p:sp>
          <p:nvSpPr>
            <p:cNvPr id="86" name="Line 87"/>
            <p:cNvSpPr>
              <a:spLocks noChangeShapeType="1"/>
            </p:cNvSpPr>
            <p:nvPr/>
          </p:nvSpPr>
          <p:spPr bwMode="auto">
            <a:xfrm flipV="1">
              <a:off x="2537" y="2499"/>
              <a:ext cx="0" cy="1433"/>
            </a:xfrm>
            <a:prstGeom prst="line">
              <a:avLst/>
            </a:prstGeom>
            <a:noFill/>
            <a:ln w="19050">
              <a:solidFill>
                <a:srgbClr val="0099FF"/>
              </a:solidFill>
              <a:round/>
              <a:headEnd/>
              <a:tailEnd/>
            </a:ln>
          </p:spPr>
          <p:txBody>
            <a:bodyPr/>
            <a:lstStyle/>
            <a:p>
              <a:endParaRPr lang="en-US">
                <a:latin typeface="Arial"/>
                <a:cs typeface="Arial"/>
              </a:endParaRPr>
            </a:p>
          </p:txBody>
        </p:sp>
        <p:sp>
          <p:nvSpPr>
            <p:cNvPr id="87" name="Oval 88"/>
            <p:cNvSpPr>
              <a:spLocks noChangeArrowheads="1"/>
            </p:cNvSpPr>
            <p:nvPr/>
          </p:nvSpPr>
          <p:spPr bwMode="auto">
            <a:xfrm>
              <a:off x="2493" y="2431"/>
              <a:ext cx="88" cy="87"/>
            </a:xfrm>
            <a:prstGeom prst="ellipse">
              <a:avLst/>
            </a:prstGeom>
            <a:solidFill>
              <a:srgbClr val="0099FF"/>
            </a:solidFill>
            <a:ln w="9525">
              <a:noFill/>
              <a:prstDash val="dash"/>
              <a:round/>
              <a:headEnd/>
              <a:tailEnd/>
            </a:ln>
          </p:spPr>
          <p:txBody>
            <a:bodyPr wrap="none" anchor="ctr"/>
            <a:lstStyle/>
            <a:p>
              <a:endParaRPr lang="en-US">
                <a:latin typeface="Arial"/>
                <a:cs typeface="Arial"/>
              </a:endParaRPr>
            </a:p>
          </p:txBody>
        </p:sp>
        <p:sp>
          <p:nvSpPr>
            <p:cNvPr id="88" name="Rectangle 89"/>
            <p:cNvSpPr>
              <a:spLocks noChangeArrowheads="1"/>
            </p:cNvSpPr>
            <p:nvPr/>
          </p:nvSpPr>
          <p:spPr bwMode="auto">
            <a:xfrm>
              <a:off x="2391" y="3935"/>
              <a:ext cx="294" cy="228"/>
            </a:xfrm>
            <a:prstGeom prst="rect">
              <a:avLst/>
            </a:prstGeom>
            <a:noFill/>
            <a:ln w="9525">
              <a:solidFill>
                <a:srgbClr val="0099FF"/>
              </a:solidFill>
              <a:miter lim="800000"/>
              <a:headEnd/>
              <a:tailEnd/>
            </a:ln>
          </p:spPr>
          <p:txBody>
            <a:bodyPr wrap="none" anchor="ctr"/>
            <a:lstStyle/>
            <a:p>
              <a:endParaRPr lang="en-US">
                <a:latin typeface="Arial"/>
                <a:cs typeface="Arial"/>
              </a:endParaRPr>
            </a:p>
          </p:txBody>
        </p:sp>
        <p:sp>
          <p:nvSpPr>
            <p:cNvPr id="89" name="Rectangle 91"/>
            <p:cNvSpPr>
              <a:spLocks noChangeArrowheads="1"/>
            </p:cNvSpPr>
            <p:nvPr/>
          </p:nvSpPr>
          <p:spPr bwMode="auto">
            <a:xfrm>
              <a:off x="2371" y="3907"/>
              <a:ext cx="330" cy="288"/>
            </a:xfrm>
            <a:prstGeom prst="rect">
              <a:avLst/>
            </a:prstGeom>
            <a:noFill/>
            <a:ln w="9525">
              <a:noFill/>
              <a:miter lim="800000"/>
              <a:headEnd/>
              <a:tailEnd/>
            </a:ln>
          </p:spPr>
          <p:txBody>
            <a:bodyPr wrap="none">
              <a:spAutoFit/>
            </a:bodyPr>
            <a:lstStyle/>
            <a:p>
              <a:r>
                <a:rPr lang="en-US" sz="2400">
                  <a:solidFill>
                    <a:srgbClr val="000000"/>
                  </a:solidFill>
                  <a:latin typeface="Arial"/>
                  <a:cs typeface="Arial"/>
                </a:rPr>
                <a:t>25</a:t>
              </a:r>
            </a:p>
          </p:txBody>
        </p:sp>
      </p:grpSp>
      <p:sp>
        <p:nvSpPr>
          <p:cNvPr id="4" name="Footer Placeholder 3"/>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Slide Number Placeholder 4"/>
          <p:cNvSpPr>
            <a:spLocks noGrp="1"/>
          </p:cNvSpPr>
          <p:nvPr>
            <p:ph type="sldNum" sz="quarter" idx="13"/>
          </p:nvPr>
        </p:nvSpPr>
        <p:spPr/>
        <p:txBody>
          <a:bodyPr/>
          <a:lstStyle/>
          <a:p>
            <a:pPr>
              <a:defRPr/>
            </a:pPr>
            <a:fld id="{2F37425F-5E17-4209-B948-B5CE2119E408}" type="slidenum">
              <a:rPr lang="en-US" smtClean="0"/>
              <a:pPr>
                <a:defRPr/>
              </a:pPr>
              <a:t>11</a:t>
            </a:fld>
            <a:endParaRPr lang="en-US" dirty="0"/>
          </a:p>
        </p:txBody>
      </p:sp>
    </p:spTree>
    <p:extLst>
      <p:ext uri="{BB962C8B-B14F-4D97-AF65-F5344CB8AC3E}">
        <p14:creationId xmlns:p14="http://schemas.microsoft.com/office/powerpoint/2010/main" val="29684373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strips(downLeft)">
                                      <p:cBhvr>
                                        <p:cTn id="11" dur="500"/>
                                        <p:tgtEl>
                                          <p:spTgt spid="82"/>
                                        </p:tgtEl>
                                      </p:cBhvr>
                                    </p:animEffect>
                                  </p:childTnLst>
                                </p:cTn>
                              </p:par>
                            </p:childTnLst>
                          </p:cTn>
                        </p:par>
                        <p:par>
                          <p:cTn id="12" fill="hold">
                            <p:stCondLst>
                              <p:cond delay="1000"/>
                            </p:stCondLst>
                            <p:childTnLst>
                              <p:par>
                                <p:cTn id="13" presetID="17" presetClass="entr" presetSubtype="4" fill="hold" grpId="0" nodeType="afterEffect">
                                  <p:stCondLst>
                                    <p:cond delay="0"/>
                                  </p:stCondLst>
                                  <p:childTnLst>
                                    <p:set>
                                      <p:cBhvr>
                                        <p:cTn id="14" dur="1" fill="hold">
                                          <p:stCondLst>
                                            <p:cond delay="0"/>
                                          </p:stCondLst>
                                        </p:cTn>
                                        <p:tgtEl>
                                          <p:spTgt spid="81"/>
                                        </p:tgtEl>
                                        <p:attrNameLst>
                                          <p:attrName>style.visibility</p:attrName>
                                        </p:attrNameLst>
                                      </p:cBhvr>
                                      <p:to>
                                        <p:strVal val="visible"/>
                                      </p:to>
                                    </p:set>
                                    <p:anim calcmode="lin" valueType="num">
                                      <p:cBhvr>
                                        <p:cTn id="15" dur="500" fill="hold"/>
                                        <p:tgtEl>
                                          <p:spTgt spid="81"/>
                                        </p:tgtEl>
                                        <p:attrNameLst>
                                          <p:attrName>ppt_x</p:attrName>
                                        </p:attrNameLst>
                                      </p:cBhvr>
                                      <p:tavLst>
                                        <p:tav tm="0">
                                          <p:val>
                                            <p:strVal val="#ppt_x"/>
                                          </p:val>
                                        </p:tav>
                                        <p:tav tm="100000">
                                          <p:val>
                                            <p:strVal val="#ppt_x"/>
                                          </p:val>
                                        </p:tav>
                                      </p:tavLst>
                                    </p:anim>
                                    <p:anim calcmode="lin" valueType="num">
                                      <p:cBhvr>
                                        <p:cTn id="16" dur="500" fill="hold"/>
                                        <p:tgtEl>
                                          <p:spTgt spid="81"/>
                                        </p:tgtEl>
                                        <p:attrNameLst>
                                          <p:attrName>ppt_y</p:attrName>
                                        </p:attrNameLst>
                                      </p:cBhvr>
                                      <p:tavLst>
                                        <p:tav tm="0">
                                          <p:val>
                                            <p:strVal val="#ppt_y+#ppt_h/2"/>
                                          </p:val>
                                        </p:tav>
                                        <p:tav tm="100000">
                                          <p:val>
                                            <p:strVal val="#ppt_y"/>
                                          </p:val>
                                        </p:tav>
                                      </p:tavLst>
                                    </p:anim>
                                    <p:anim calcmode="lin" valueType="num">
                                      <p:cBhvr>
                                        <p:cTn id="17" dur="500" fill="hold"/>
                                        <p:tgtEl>
                                          <p:spTgt spid="81"/>
                                        </p:tgtEl>
                                        <p:attrNameLst>
                                          <p:attrName>ppt_w</p:attrName>
                                        </p:attrNameLst>
                                      </p:cBhvr>
                                      <p:tavLst>
                                        <p:tav tm="0">
                                          <p:val>
                                            <p:strVal val="#ppt_w"/>
                                          </p:val>
                                        </p:tav>
                                        <p:tav tm="100000">
                                          <p:val>
                                            <p:strVal val="#ppt_w"/>
                                          </p:val>
                                        </p:tav>
                                      </p:tavLst>
                                    </p:anim>
                                    <p:anim calcmode="lin" valueType="num">
                                      <p:cBhvr>
                                        <p:cTn id="18" dur="500" fill="hold"/>
                                        <p:tgtEl>
                                          <p:spTgt spid="81"/>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18" presetClass="entr" presetSubtype="6" fill="hold" nodeType="after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strips(downRight)">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bg/>
                                          </p:spTgt>
                                        </p:tgtEl>
                                        <p:attrNameLst>
                                          <p:attrName>style.visibility</p:attrName>
                                        </p:attrNameLst>
                                      </p:cBhvr>
                                      <p:to>
                                        <p:strVal val="visible"/>
                                      </p:to>
                                    </p:set>
                                    <p:animEffect transition="in" filter="fade">
                                      <p:cBhvr>
                                        <p:cTn id="27" dur="500"/>
                                        <p:tgtEl>
                                          <p:spTgt spid="7">
                                            <p:bg/>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wipe(left)">
                                      <p:cBhvr>
                                        <p:cTn id="30" dur="500"/>
                                        <p:tgtEl>
                                          <p:spTgt spid="7">
                                            <p:txEl>
                                              <p:pRg st="0" end="0"/>
                                            </p:txEl>
                                          </p:spTgt>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500"/>
                                        <p:tgtEl>
                                          <p:spTgt spid="8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Effect transition="in" filter="wipe(left)">
                                      <p:cBhvr>
                                        <p:cTn id="39"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nimBg="1" autoUpdateAnimBg="0"/>
      <p:bldP spid="24" grpId="0"/>
      <p:bldP spid="8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wrap="square" anchor="t"/>
          <a:lstStyle/>
          <a:p>
            <a:pPr algn="r"/>
            <a:r>
              <a:rPr lang="en-US" altLang="en-US" sz="3800" dirty="0" smtClean="0"/>
              <a:t>Public Policies Toward Externalities</a:t>
            </a:r>
          </a:p>
        </p:txBody>
      </p:sp>
      <p:sp>
        <p:nvSpPr>
          <p:cNvPr id="25603" name="Content Placeholder 2"/>
          <p:cNvSpPr>
            <a:spLocks noGrp="1"/>
          </p:cNvSpPr>
          <p:nvPr>
            <p:ph idx="1"/>
          </p:nvPr>
        </p:nvSpPr>
        <p:spPr/>
        <p:txBody>
          <a:bodyPr/>
          <a:lstStyle/>
          <a:p>
            <a:r>
              <a:rPr lang="en-US" altLang="en-US" dirty="0" smtClean="0"/>
              <a:t>Command-and-control policies</a:t>
            </a:r>
          </a:p>
          <a:p>
            <a:pPr lvl="1"/>
            <a:r>
              <a:rPr lang="en-US" altLang="en-US" sz="3000" dirty="0" smtClean="0"/>
              <a:t>Regulate behavior directly</a:t>
            </a:r>
          </a:p>
          <a:p>
            <a:pPr lvl="2"/>
            <a:r>
              <a:rPr lang="en-US" altLang="en-US" dirty="0" smtClean="0"/>
              <a:t>Limits on quantity of pollution emitted</a:t>
            </a:r>
          </a:p>
          <a:p>
            <a:pPr lvl="2"/>
            <a:r>
              <a:rPr lang="en-US" altLang="en-US" dirty="0" smtClean="0"/>
              <a:t>Requirements that </a:t>
            </a:r>
            <a:r>
              <a:rPr lang="en-US" altLang="en-US" dirty="0"/>
              <a:t>firms adopt a particular technology to reduce emissions</a:t>
            </a:r>
          </a:p>
          <a:p>
            <a:r>
              <a:rPr lang="en-US" altLang="en-US" dirty="0" smtClean="0"/>
              <a:t> Market-based policies </a:t>
            </a:r>
          </a:p>
          <a:p>
            <a:pPr lvl="1"/>
            <a:r>
              <a:rPr lang="en-US" altLang="en-US" sz="3000" dirty="0" smtClean="0"/>
              <a:t>Incentives so that private decision makers will choose to solve the problem on their own</a:t>
            </a:r>
          </a:p>
          <a:p>
            <a:pPr lvl="2"/>
            <a:r>
              <a:rPr lang="en-US" altLang="en-US" dirty="0" smtClean="0"/>
              <a:t>Corrective taxes and subsidies</a:t>
            </a:r>
          </a:p>
          <a:p>
            <a:pPr lvl="2"/>
            <a:r>
              <a:rPr lang="en-US" altLang="en-US" dirty="0" smtClean="0"/>
              <a:t>Tradable pollution permits</a:t>
            </a:r>
          </a:p>
        </p:txBody>
      </p:sp>
      <p:sp>
        <p:nvSpPr>
          <p:cNvPr id="2560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FC9C0B2-7115-4C4A-8A37-30961E85536D}" type="slidenum">
              <a:rPr lang="en-US" altLang="en-US" sz="1200" smtClean="0">
                <a:solidFill>
                  <a:srgbClr val="002060"/>
                </a:solidFill>
              </a:rPr>
              <a:pPr eaLnBrk="1" hangingPunct="1"/>
              <a:t>12</a:t>
            </a:fld>
            <a:endParaRPr lang="en-US" altLang="en-US" sz="1200" smtClean="0">
              <a:solidFill>
                <a:srgbClr val="002060"/>
              </a:solidFill>
            </a:endParaRPr>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040316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wrap="square" anchor="t"/>
          <a:lstStyle/>
          <a:p>
            <a:pPr algn="r"/>
            <a:r>
              <a:rPr lang="en-US" altLang="en-US" sz="3800" dirty="0" smtClean="0"/>
              <a:t>Public Policies Toward Externalities</a:t>
            </a:r>
          </a:p>
        </p:txBody>
      </p:sp>
      <p:sp>
        <p:nvSpPr>
          <p:cNvPr id="27651" name="Content Placeholder 2"/>
          <p:cNvSpPr>
            <a:spLocks noGrp="1"/>
          </p:cNvSpPr>
          <p:nvPr>
            <p:ph idx="1"/>
          </p:nvPr>
        </p:nvSpPr>
        <p:spPr/>
        <p:txBody>
          <a:bodyPr/>
          <a:lstStyle/>
          <a:p>
            <a:r>
              <a:rPr lang="en-US" altLang="en-US" dirty="0" smtClean="0"/>
              <a:t>Corrective taxes and subsidies</a:t>
            </a:r>
          </a:p>
          <a:p>
            <a:pPr lvl="1"/>
            <a:r>
              <a:rPr lang="en-US" altLang="en-US" dirty="0" smtClean="0"/>
              <a:t>Corrective taxes (</a:t>
            </a:r>
            <a:r>
              <a:rPr lang="en-US" altLang="en-US" i="1" dirty="0" err="1" smtClean="0"/>
              <a:t>Pigovian</a:t>
            </a:r>
            <a:r>
              <a:rPr lang="en-US" altLang="en-US" i="1" dirty="0" smtClean="0"/>
              <a:t> taxes)</a:t>
            </a:r>
            <a:endParaRPr lang="en-US" altLang="en-US" dirty="0" smtClean="0"/>
          </a:p>
          <a:p>
            <a:pPr lvl="1"/>
            <a:r>
              <a:rPr lang="en-US" altLang="en-US" dirty="0" smtClean="0"/>
              <a:t>Induce private decision makers to take account of the social costs that arise from a negative externality</a:t>
            </a:r>
          </a:p>
          <a:p>
            <a:pPr lvl="1"/>
            <a:r>
              <a:rPr lang="en-US" altLang="en-US" dirty="0" smtClean="0"/>
              <a:t>Places a price on the right to pollute</a:t>
            </a:r>
          </a:p>
          <a:p>
            <a:pPr lvl="1"/>
            <a:r>
              <a:rPr lang="en-US" altLang="en-US" dirty="0" smtClean="0"/>
              <a:t>Reduce pollution at a lower cost to society</a:t>
            </a:r>
          </a:p>
          <a:p>
            <a:pPr lvl="1"/>
            <a:r>
              <a:rPr lang="en-US" altLang="en-US" dirty="0" smtClean="0"/>
              <a:t>Raise revenue for the government</a:t>
            </a:r>
          </a:p>
          <a:p>
            <a:pPr lvl="1"/>
            <a:r>
              <a:rPr lang="en-US" altLang="en-US" dirty="0" smtClean="0"/>
              <a:t>Enhance economic efficiency</a:t>
            </a:r>
          </a:p>
        </p:txBody>
      </p:sp>
      <p:sp>
        <p:nvSpPr>
          <p:cNvPr id="2765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3379C0B-C6C1-43F3-ADF5-DA17F0316C86}" type="slidenum">
              <a:rPr lang="en-US" altLang="en-US" sz="1200" smtClean="0">
                <a:solidFill>
                  <a:srgbClr val="002060"/>
                </a:solidFill>
              </a:rPr>
              <a:pPr eaLnBrk="1" hangingPunct="1"/>
              <a:t>13</a:t>
            </a:fld>
            <a:endParaRPr lang="en-US" altLang="en-US" sz="1200" smtClean="0">
              <a:solidFill>
                <a:srgbClr val="002060"/>
              </a:solidFill>
            </a:endParaRPr>
          </a:p>
        </p:txBody>
      </p:sp>
      <p:sp>
        <p:nvSpPr>
          <p:cNvPr id="2765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53470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Corrective Taxes vs. Regulations</a:t>
            </a:r>
          </a:p>
        </p:txBody>
      </p:sp>
      <p:sp>
        <p:nvSpPr>
          <p:cNvPr id="3" name="Content Placeholder 2"/>
          <p:cNvSpPr>
            <a:spLocks noGrp="1"/>
          </p:cNvSpPr>
          <p:nvPr>
            <p:ph idx="1"/>
          </p:nvPr>
        </p:nvSpPr>
        <p:spPr/>
        <p:txBody>
          <a:bodyPr/>
          <a:lstStyle/>
          <a:p>
            <a:r>
              <a:rPr lang="en-US" dirty="0"/>
              <a:t>Different firms </a:t>
            </a:r>
          </a:p>
          <a:p>
            <a:pPr lvl="1"/>
            <a:r>
              <a:rPr lang="en-US" dirty="0"/>
              <a:t>Have different costs of pollution abatement</a:t>
            </a:r>
          </a:p>
          <a:p>
            <a:r>
              <a:rPr lang="en-US" dirty="0"/>
              <a:t>Efficient outcome</a:t>
            </a:r>
          </a:p>
          <a:p>
            <a:pPr lvl="1"/>
            <a:r>
              <a:rPr lang="en-US" dirty="0"/>
              <a:t>Firms with the lowest abatement costs reduce pollution the most</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0737745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Corrective Taxes vs. Regulations</a:t>
            </a:r>
          </a:p>
        </p:txBody>
      </p:sp>
      <p:sp>
        <p:nvSpPr>
          <p:cNvPr id="3" name="Content Placeholder 2"/>
          <p:cNvSpPr>
            <a:spLocks noGrp="1"/>
          </p:cNvSpPr>
          <p:nvPr>
            <p:ph idx="1"/>
          </p:nvPr>
        </p:nvSpPr>
        <p:spPr/>
        <p:txBody>
          <a:bodyPr/>
          <a:lstStyle/>
          <a:p>
            <a:r>
              <a:rPr lang="en-US" dirty="0"/>
              <a:t>A pollution tax is efficient:</a:t>
            </a:r>
          </a:p>
          <a:p>
            <a:pPr lvl="1"/>
            <a:r>
              <a:rPr lang="en-US" dirty="0"/>
              <a:t>Firms with low abatement costs will reduce pollution to reduce their tax burden.</a:t>
            </a:r>
          </a:p>
          <a:p>
            <a:pPr lvl="1"/>
            <a:r>
              <a:rPr lang="en-US" dirty="0"/>
              <a:t>Firms with high abatement costs have greater willingness to pay tax.</a:t>
            </a:r>
          </a:p>
          <a:p>
            <a:r>
              <a:rPr lang="en-US" dirty="0"/>
              <a:t>Regulation requiring all firms to reduce pollution by a specific amount </a:t>
            </a:r>
          </a:p>
          <a:p>
            <a:pPr lvl="1"/>
            <a:r>
              <a:rPr lang="en-US" dirty="0"/>
              <a:t>Is not </a:t>
            </a:r>
            <a:r>
              <a:rPr lang="en-US" dirty="0" smtClean="0"/>
              <a:t>efficient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9210953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Corrective Taxes vs. Regulations</a:t>
            </a:r>
          </a:p>
        </p:txBody>
      </p:sp>
      <p:sp>
        <p:nvSpPr>
          <p:cNvPr id="3" name="Content Placeholder 2"/>
          <p:cNvSpPr>
            <a:spLocks noGrp="1"/>
          </p:cNvSpPr>
          <p:nvPr>
            <p:ph idx="1"/>
          </p:nvPr>
        </p:nvSpPr>
        <p:spPr/>
        <p:txBody>
          <a:bodyPr/>
          <a:lstStyle/>
          <a:p>
            <a:r>
              <a:rPr lang="en-US" dirty="0"/>
              <a:t>Corrective taxes are better for the environment:</a:t>
            </a:r>
          </a:p>
          <a:p>
            <a:pPr lvl="1"/>
            <a:r>
              <a:rPr lang="en-US" dirty="0"/>
              <a:t>The corrective tax gives firms incentive to continue reducing pollution as long as the cost of doing so is less than the </a:t>
            </a:r>
            <a:r>
              <a:rPr lang="en-US" dirty="0" smtClean="0"/>
              <a:t>tax </a:t>
            </a:r>
            <a:endParaRPr lang="en-US" dirty="0"/>
          </a:p>
          <a:p>
            <a:pPr lvl="2"/>
            <a:r>
              <a:rPr lang="en-US" dirty="0"/>
              <a:t>If a cleaner technology becomes available, </a:t>
            </a:r>
            <a:r>
              <a:rPr lang="en-US" dirty="0" smtClean="0"/>
              <a:t>the </a:t>
            </a:r>
            <a:r>
              <a:rPr lang="en-US" dirty="0"/>
              <a:t>tax gives firms an incentive to adopt </a:t>
            </a:r>
            <a:r>
              <a:rPr lang="en-US" dirty="0" smtClean="0"/>
              <a:t>it</a:t>
            </a:r>
            <a:endParaRPr lang="en-US" dirty="0"/>
          </a:p>
          <a:p>
            <a:pPr lvl="1"/>
            <a:r>
              <a:rPr lang="en-US" dirty="0"/>
              <a:t>In contrast, firms have no incentive for further reduction beyond the level specified in a </a:t>
            </a:r>
            <a:r>
              <a:rPr lang="en-US" dirty="0" smtClean="0"/>
              <a:t>regulation</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6156396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of a Corrective Tax: The Gas Tax</a:t>
            </a:r>
            <a:endParaRPr lang="en-US" dirty="0"/>
          </a:p>
        </p:txBody>
      </p:sp>
      <p:sp>
        <p:nvSpPr>
          <p:cNvPr id="3" name="Content Placeholder 2"/>
          <p:cNvSpPr>
            <a:spLocks noGrp="1"/>
          </p:cNvSpPr>
          <p:nvPr>
            <p:ph idx="1"/>
          </p:nvPr>
        </p:nvSpPr>
        <p:spPr/>
        <p:txBody>
          <a:bodyPr/>
          <a:lstStyle/>
          <a:p>
            <a:pPr marL="0" indent="0" eaLnBrk="1" hangingPunct="1">
              <a:spcBef>
                <a:spcPct val="35000"/>
              </a:spcBef>
              <a:buFont typeface="Wingdings" pitchFamily="2" charset="2"/>
              <a:buNone/>
            </a:pPr>
            <a:r>
              <a:rPr lang="en-US" sz="3200" dirty="0"/>
              <a:t>The gas tax targets three negative externalities:</a:t>
            </a:r>
          </a:p>
          <a:p>
            <a:pPr marL="463550" lvl="1" indent="-349250" eaLnBrk="1" hangingPunct="1">
              <a:spcBef>
                <a:spcPct val="35000"/>
              </a:spcBef>
            </a:pPr>
            <a:r>
              <a:rPr lang="en-US" sz="2800" u="sng" dirty="0"/>
              <a:t>Congestion</a:t>
            </a:r>
            <a:r>
              <a:rPr lang="en-US" sz="2800" dirty="0"/>
              <a:t/>
            </a:r>
            <a:br>
              <a:rPr lang="en-US" sz="2800" dirty="0"/>
            </a:br>
            <a:r>
              <a:rPr lang="en-US" sz="2800" dirty="0"/>
              <a:t>The more you drive, the more you contribute to congestion.</a:t>
            </a:r>
          </a:p>
          <a:p>
            <a:pPr marL="463550" lvl="1" indent="-349250" eaLnBrk="1" hangingPunct="1">
              <a:spcBef>
                <a:spcPct val="35000"/>
              </a:spcBef>
            </a:pPr>
            <a:r>
              <a:rPr lang="en-US" sz="2800" u="sng" dirty="0"/>
              <a:t>Accidents</a:t>
            </a:r>
            <a:r>
              <a:rPr lang="en-US" sz="2800" dirty="0"/>
              <a:t/>
            </a:r>
            <a:br>
              <a:rPr lang="en-US" sz="2800" dirty="0"/>
            </a:br>
            <a:r>
              <a:rPr lang="en-US" sz="2800" dirty="0"/>
              <a:t>Larger vehicles cause more damage in an accident.</a:t>
            </a:r>
          </a:p>
          <a:p>
            <a:pPr marL="463550" lvl="1" indent="-349250" eaLnBrk="1" hangingPunct="1">
              <a:spcBef>
                <a:spcPct val="35000"/>
              </a:spcBef>
            </a:pPr>
            <a:r>
              <a:rPr lang="en-US" sz="2800" u="sng" dirty="0"/>
              <a:t>Pollution</a:t>
            </a:r>
            <a:r>
              <a:rPr lang="en-US" sz="2800" dirty="0"/>
              <a:t/>
            </a:r>
            <a:br>
              <a:rPr lang="en-US" sz="2800" dirty="0"/>
            </a:br>
            <a:r>
              <a:rPr lang="en-US" sz="2800" dirty="0"/>
              <a:t>Burning fossil fuels produces greenhouse gases</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17</a:t>
            </a:fld>
            <a:endParaRPr lang="en-US" dirty="0"/>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147656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 </a:t>
            </a:r>
            <a:r>
              <a:rPr lang="en-US" dirty="0">
                <a:solidFill>
                  <a:schemeClr val="accent6">
                    <a:lumMod val="50000"/>
                  </a:schemeClr>
                </a:solidFill>
              </a:rPr>
              <a:t>			</a:t>
            </a:r>
            <a:r>
              <a:rPr lang="en-US" dirty="0" smtClean="0">
                <a:solidFill>
                  <a:srgbClr val="AE1221"/>
                </a:solidFill>
              </a:rPr>
              <a:t>Reducing pollution</a:t>
            </a:r>
            <a:endParaRPr lang="en-US" dirty="0"/>
          </a:p>
        </p:txBody>
      </p:sp>
      <p:sp>
        <p:nvSpPr>
          <p:cNvPr id="3" name="Content Placeholder 2"/>
          <p:cNvSpPr>
            <a:spLocks noGrp="1"/>
          </p:cNvSpPr>
          <p:nvPr>
            <p:ph idx="1"/>
          </p:nvPr>
        </p:nvSpPr>
        <p:spPr>
          <a:xfrm>
            <a:off x="304801" y="914400"/>
            <a:ext cx="8610599" cy="5534025"/>
          </a:xfrm>
        </p:spPr>
        <p:txBody>
          <a:bodyPr>
            <a:noAutofit/>
          </a:bodyPr>
          <a:lstStyle/>
          <a:p>
            <a:pPr marL="0" indent="0">
              <a:buNone/>
            </a:pPr>
            <a:r>
              <a:rPr lang="en-US" dirty="0" smtClean="0">
                <a:solidFill>
                  <a:schemeClr val="accent6">
                    <a:lumMod val="50000"/>
                  </a:schemeClr>
                </a:solidFill>
              </a:rPr>
              <a:t>Acme and US Electric run coal-burning power plants.  Each emits 40 tons of sulfur dioxide per month, total emissions = 80 tons/month.    </a:t>
            </a:r>
          </a:p>
          <a:p>
            <a:r>
              <a:rPr lang="en-US" dirty="0" smtClean="0"/>
              <a:t>Goal:  Reduce SO2 emissions 25%, to 60 tons/month</a:t>
            </a:r>
          </a:p>
          <a:p>
            <a:r>
              <a:rPr lang="en-US" dirty="0" smtClean="0"/>
              <a:t>Cost </a:t>
            </a:r>
            <a:r>
              <a:rPr lang="en-US" dirty="0"/>
              <a:t>of reducing emissions</a:t>
            </a:r>
            <a:r>
              <a:rPr lang="en-US" dirty="0" smtClean="0"/>
              <a:t>: </a:t>
            </a:r>
          </a:p>
          <a:p>
            <a:pPr lvl="1"/>
            <a:r>
              <a:rPr lang="en-US" dirty="0" smtClean="0"/>
              <a:t>$</a:t>
            </a:r>
            <a:r>
              <a:rPr lang="en-US" dirty="0"/>
              <a:t>100/ton for </a:t>
            </a:r>
            <a:r>
              <a:rPr lang="en-US" dirty="0" smtClean="0"/>
              <a:t>Acme</a:t>
            </a:r>
            <a:endParaRPr lang="en-US" dirty="0"/>
          </a:p>
          <a:p>
            <a:pPr lvl="1"/>
            <a:r>
              <a:rPr lang="en-US" dirty="0" smtClean="0"/>
              <a:t>$200/ton </a:t>
            </a:r>
            <a:r>
              <a:rPr lang="en-US" dirty="0"/>
              <a:t>for </a:t>
            </a:r>
            <a:r>
              <a:rPr lang="en-US" dirty="0" smtClean="0"/>
              <a:t>US Electric</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67168002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 </a:t>
            </a:r>
            <a:r>
              <a:rPr lang="en-US" dirty="0">
                <a:solidFill>
                  <a:schemeClr val="accent6">
                    <a:lumMod val="50000"/>
                  </a:schemeClr>
                </a:solidFill>
              </a:rPr>
              <a:t>		</a:t>
            </a:r>
            <a:r>
              <a:rPr lang="en-US" dirty="0" smtClean="0">
                <a:solidFill>
                  <a:schemeClr val="accent6">
                    <a:lumMod val="50000"/>
                  </a:schemeClr>
                </a:solidFill>
              </a:rPr>
              <a:t>		</a:t>
            </a:r>
            <a:r>
              <a:rPr lang="en-US" dirty="0" smtClean="0">
                <a:solidFill>
                  <a:srgbClr val="AE1221"/>
                </a:solidFill>
              </a:rPr>
              <a:t>A. Regulation</a:t>
            </a:r>
            <a:endParaRPr lang="en-US" dirty="0"/>
          </a:p>
        </p:txBody>
      </p:sp>
      <p:sp>
        <p:nvSpPr>
          <p:cNvPr id="3" name="Content Placeholder 2"/>
          <p:cNvSpPr>
            <a:spLocks noGrp="1"/>
          </p:cNvSpPr>
          <p:nvPr>
            <p:ph idx="1"/>
          </p:nvPr>
        </p:nvSpPr>
        <p:spPr>
          <a:xfrm>
            <a:off x="304801" y="914400"/>
            <a:ext cx="8610599" cy="5534025"/>
          </a:xfrm>
        </p:spPr>
        <p:txBody>
          <a:bodyPr>
            <a:noAutofit/>
          </a:bodyPr>
          <a:lstStyle/>
          <a:p>
            <a:r>
              <a:rPr lang="en-US" u="sng" dirty="0" smtClean="0"/>
              <a:t>Policy </a:t>
            </a:r>
            <a:r>
              <a:rPr lang="en-US" u="sng" dirty="0"/>
              <a:t>option 1:  Regulation</a:t>
            </a:r>
            <a:r>
              <a:rPr lang="en-US" dirty="0"/>
              <a:t/>
            </a:r>
            <a:br>
              <a:rPr lang="en-US" dirty="0"/>
            </a:br>
            <a:r>
              <a:rPr lang="en-US" dirty="0"/>
              <a:t>Every firm must cut its emissions 25% (10 tons).</a:t>
            </a:r>
          </a:p>
          <a:p>
            <a:r>
              <a:rPr lang="en-US" u="sng" dirty="0">
                <a:solidFill>
                  <a:schemeClr val="accent6">
                    <a:lumMod val="50000"/>
                  </a:schemeClr>
                </a:solidFill>
              </a:rPr>
              <a:t>Your task:  </a:t>
            </a:r>
            <a:r>
              <a:rPr lang="en-US" dirty="0">
                <a:solidFill>
                  <a:schemeClr val="accent6">
                    <a:lumMod val="50000"/>
                  </a:schemeClr>
                </a:solidFill>
              </a:rPr>
              <a:t>Compute the cost to each firm and </a:t>
            </a:r>
            <a:r>
              <a:rPr lang="en-US" dirty="0" smtClean="0">
                <a:solidFill>
                  <a:schemeClr val="accent6">
                    <a:lumMod val="50000"/>
                  </a:schemeClr>
                </a:solidFill>
              </a:rPr>
              <a:t>total </a:t>
            </a:r>
            <a:r>
              <a:rPr lang="en-US" dirty="0">
                <a:solidFill>
                  <a:schemeClr val="accent6">
                    <a:lumMod val="50000"/>
                  </a:schemeClr>
                </a:solidFill>
              </a:rPr>
              <a:t>cost of achieving goal using this policy.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03638055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dirty="0"/>
              <a:t>Externalities</a:t>
            </a:r>
            <a:endParaRPr lang="en-US" altLang="en-US" dirty="0" smtClean="0"/>
          </a:p>
        </p:txBody>
      </p:sp>
      <p:sp>
        <p:nvSpPr>
          <p:cNvPr id="10243" name="Content Placeholder 2"/>
          <p:cNvSpPr>
            <a:spLocks noGrp="1"/>
          </p:cNvSpPr>
          <p:nvPr>
            <p:ph idx="1"/>
          </p:nvPr>
        </p:nvSpPr>
        <p:spPr/>
        <p:txBody>
          <a:bodyPr/>
          <a:lstStyle/>
          <a:p>
            <a:r>
              <a:rPr lang="en-US" altLang="en-US" dirty="0" smtClean="0"/>
              <a:t>‘Markets </a:t>
            </a:r>
            <a:r>
              <a:rPr lang="en-US" altLang="en-US" dirty="0"/>
              <a:t>are usually a good way </a:t>
            </a:r>
            <a:r>
              <a:rPr lang="en-US" altLang="en-US" dirty="0" smtClean="0"/>
              <a:t>to </a:t>
            </a:r>
            <a:r>
              <a:rPr lang="en-US" altLang="en-US" dirty="0"/>
              <a:t>organize economy </a:t>
            </a:r>
            <a:r>
              <a:rPr lang="en-US" altLang="en-US" dirty="0" smtClean="0"/>
              <a:t>activity’</a:t>
            </a:r>
          </a:p>
          <a:p>
            <a:pPr lvl="1"/>
            <a:r>
              <a:rPr lang="en-US" altLang="en-US" dirty="0" smtClean="0"/>
              <a:t>In </a:t>
            </a:r>
            <a:r>
              <a:rPr lang="en-US" altLang="en-US" dirty="0"/>
              <a:t>absence of market failures, the competitive market outcome is efficient, maximizes total </a:t>
            </a:r>
            <a:r>
              <a:rPr lang="en-US" altLang="en-US" dirty="0" smtClean="0"/>
              <a:t>surplus </a:t>
            </a:r>
            <a:endParaRPr lang="en-US" altLang="en-US" dirty="0"/>
          </a:p>
          <a:p>
            <a:r>
              <a:rPr lang="en-US" altLang="en-US" dirty="0" smtClean="0"/>
              <a:t>Externality: one </a:t>
            </a:r>
            <a:r>
              <a:rPr lang="en-US" altLang="en-US" dirty="0"/>
              <a:t>type of market </a:t>
            </a:r>
            <a:r>
              <a:rPr lang="en-US" altLang="en-US" dirty="0" smtClean="0"/>
              <a:t>failure</a:t>
            </a:r>
          </a:p>
          <a:p>
            <a:pPr lvl="1"/>
            <a:r>
              <a:rPr lang="en-US" altLang="en-US" dirty="0" smtClean="0"/>
              <a:t>The </a:t>
            </a:r>
            <a:r>
              <a:rPr lang="en-US" altLang="en-US" dirty="0"/>
              <a:t>uncompensated impact of one person’s actions on the well-being of a </a:t>
            </a:r>
            <a:r>
              <a:rPr lang="en-US" altLang="en-US" dirty="0" smtClean="0"/>
              <a:t>bystander</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59799E4-073D-4DEE-ABB2-1331C6D87829}" type="slidenum">
              <a:rPr lang="en-US" altLang="en-US" sz="1200" smtClean="0">
                <a:solidFill>
                  <a:srgbClr val="002060"/>
                </a:solidFill>
              </a:rPr>
              <a:pPr algn="ctr" eaLnBrk="1" hangingPunct="1"/>
              <a:t>2</a:t>
            </a:fld>
            <a:endParaRPr lang="en-US" altLang="en-US" sz="1200" smtClean="0">
              <a:solidFill>
                <a:srgbClr val="002060"/>
              </a:solidFill>
            </a:endParaRP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79119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 </a:t>
            </a:r>
            <a:r>
              <a:rPr lang="en-US" dirty="0">
                <a:solidFill>
                  <a:schemeClr val="accent6">
                    <a:lumMod val="50000"/>
                  </a:schemeClr>
                </a:solidFill>
              </a:rPr>
              <a:t>		</a:t>
            </a:r>
            <a:r>
              <a:rPr lang="en-US" dirty="0" smtClean="0">
                <a:solidFill>
                  <a:schemeClr val="accent6">
                    <a:lumMod val="50000"/>
                  </a:schemeClr>
                </a:solidFill>
              </a:rPr>
              <a:t>		</a:t>
            </a:r>
            <a:r>
              <a:rPr lang="en-US" dirty="0" smtClean="0">
                <a:solidFill>
                  <a:srgbClr val="AE1221"/>
                </a:solidFill>
              </a:rPr>
              <a:t>A. Answers</a:t>
            </a:r>
            <a:endParaRPr lang="en-US" dirty="0"/>
          </a:p>
        </p:txBody>
      </p:sp>
      <p:sp>
        <p:nvSpPr>
          <p:cNvPr id="3" name="Content Placeholder 2"/>
          <p:cNvSpPr>
            <a:spLocks noGrp="1"/>
          </p:cNvSpPr>
          <p:nvPr>
            <p:ph idx="1"/>
          </p:nvPr>
        </p:nvSpPr>
        <p:spPr>
          <a:xfrm>
            <a:off x="304801" y="914400"/>
            <a:ext cx="8610599" cy="5534025"/>
          </a:xfrm>
        </p:spPr>
        <p:txBody>
          <a:bodyPr>
            <a:noAutofit/>
          </a:bodyPr>
          <a:lstStyle/>
          <a:p>
            <a:pPr marL="0" indent="0">
              <a:buNone/>
            </a:pPr>
            <a:r>
              <a:rPr lang="en-US" dirty="0">
                <a:solidFill>
                  <a:schemeClr val="accent6">
                    <a:lumMod val="50000"/>
                  </a:schemeClr>
                </a:solidFill>
              </a:rPr>
              <a:t>Each firm must reduce emissions by 10 tons.  </a:t>
            </a:r>
          </a:p>
          <a:p>
            <a:pPr marL="0" indent="0">
              <a:buNone/>
            </a:pPr>
            <a:r>
              <a:rPr lang="en-US" dirty="0">
                <a:solidFill>
                  <a:schemeClr val="accent6">
                    <a:lumMod val="50000"/>
                  </a:schemeClr>
                </a:solidFill>
              </a:rPr>
              <a:t>Cost of reducing emissions</a:t>
            </a:r>
            <a:r>
              <a:rPr lang="en-US" dirty="0" smtClean="0">
                <a:solidFill>
                  <a:schemeClr val="accent6">
                    <a:lumMod val="50000"/>
                  </a:schemeClr>
                </a:solidFill>
              </a:rPr>
              <a:t>: $</a:t>
            </a:r>
            <a:r>
              <a:rPr lang="en-US" dirty="0">
                <a:solidFill>
                  <a:schemeClr val="accent6">
                    <a:lumMod val="50000"/>
                  </a:schemeClr>
                </a:solidFill>
              </a:rPr>
              <a:t>100/ton for Acme, $200/ton for </a:t>
            </a:r>
            <a:r>
              <a:rPr lang="en-US" dirty="0" smtClean="0">
                <a:solidFill>
                  <a:schemeClr val="accent6">
                    <a:lumMod val="50000"/>
                  </a:schemeClr>
                </a:solidFill>
              </a:rPr>
              <a:t>US Electric.</a:t>
            </a:r>
            <a:endParaRPr lang="en-US" dirty="0">
              <a:solidFill>
                <a:schemeClr val="accent6">
                  <a:lumMod val="50000"/>
                </a:schemeClr>
              </a:solidFill>
            </a:endParaRPr>
          </a:p>
          <a:p>
            <a:r>
              <a:rPr lang="en-US" dirty="0"/>
              <a:t>Compute cost of achieving goal with this policy:</a:t>
            </a:r>
          </a:p>
          <a:p>
            <a:pPr lvl="1"/>
            <a:r>
              <a:rPr lang="en-US" dirty="0" smtClean="0"/>
              <a:t>Cost </a:t>
            </a:r>
            <a:r>
              <a:rPr lang="en-US" dirty="0"/>
              <a:t>to Acme:  (10 tons) x ($100/ton) = $1000</a:t>
            </a:r>
          </a:p>
          <a:p>
            <a:pPr lvl="1"/>
            <a:r>
              <a:rPr lang="en-US" dirty="0" smtClean="0"/>
              <a:t>Cost </a:t>
            </a:r>
            <a:r>
              <a:rPr lang="en-US" dirty="0"/>
              <a:t>to USE:  (10 tons) x ($200/ton) = $2000</a:t>
            </a:r>
          </a:p>
          <a:p>
            <a:pPr lvl="1"/>
            <a:r>
              <a:rPr lang="en-US" dirty="0" smtClean="0"/>
              <a:t>Total </a:t>
            </a:r>
            <a:r>
              <a:rPr lang="en-US" dirty="0"/>
              <a:t>cost of achieving goal = </a:t>
            </a:r>
            <a:r>
              <a:rPr lang="en-US" dirty="0">
                <a:solidFill>
                  <a:srgbClr val="FF0000"/>
                </a:solidFill>
              </a:rPr>
              <a:t>$3000</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46708877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sz="3000" dirty="0">
                <a:solidFill>
                  <a:schemeClr val="accent6">
                    <a:lumMod val="50000"/>
                  </a:schemeClr>
                </a:solidFill>
              </a:rPr>
              <a:t>Active Learning </a:t>
            </a:r>
            <a:r>
              <a:rPr lang="en-US" sz="3000" dirty="0" smtClean="0">
                <a:solidFill>
                  <a:schemeClr val="accent6">
                    <a:lumMod val="50000"/>
                  </a:schemeClr>
                </a:solidFill>
              </a:rPr>
              <a:t>2 </a:t>
            </a:r>
            <a:r>
              <a:rPr lang="en-US" sz="3000" dirty="0">
                <a:solidFill>
                  <a:schemeClr val="accent6">
                    <a:lumMod val="50000"/>
                  </a:schemeClr>
                </a:solidFill>
              </a:rPr>
              <a:t>		</a:t>
            </a:r>
            <a:r>
              <a:rPr lang="en-US" sz="3000" dirty="0" smtClean="0">
                <a:solidFill>
                  <a:srgbClr val="AE1221"/>
                </a:solidFill>
              </a:rPr>
              <a:t>B. Tradeable pollution permits</a:t>
            </a:r>
            <a:endParaRPr lang="en-US" sz="3000" dirty="0"/>
          </a:p>
        </p:txBody>
      </p:sp>
      <p:sp>
        <p:nvSpPr>
          <p:cNvPr id="3" name="Content Placeholder 2"/>
          <p:cNvSpPr>
            <a:spLocks noGrp="1"/>
          </p:cNvSpPr>
          <p:nvPr>
            <p:ph idx="1"/>
          </p:nvPr>
        </p:nvSpPr>
        <p:spPr>
          <a:xfrm>
            <a:off x="304801" y="762000"/>
            <a:ext cx="8610599" cy="5686425"/>
          </a:xfrm>
        </p:spPr>
        <p:txBody>
          <a:bodyPr>
            <a:normAutofit/>
          </a:bodyPr>
          <a:lstStyle/>
          <a:p>
            <a:r>
              <a:rPr lang="en-US" u="sng" dirty="0"/>
              <a:t>Policy option 2:  Tradable pollution permits</a:t>
            </a:r>
          </a:p>
          <a:p>
            <a:pPr lvl="1"/>
            <a:r>
              <a:rPr lang="en-US" dirty="0"/>
              <a:t>Issue 60 permits, each allows one ton SO2 emissions.  </a:t>
            </a:r>
            <a:endParaRPr lang="en-US" dirty="0" smtClean="0"/>
          </a:p>
          <a:p>
            <a:pPr lvl="1"/>
            <a:r>
              <a:rPr lang="en-US" dirty="0" smtClean="0"/>
              <a:t>Give </a:t>
            </a:r>
            <a:r>
              <a:rPr lang="en-US" dirty="0"/>
              <a:t>30 permits to each firm.  </a:t>
            </a:r>
            <a:endParaRPr lang="en-US" dirty="0" smtClean="0"/>
          </a:p>
          <a:p>
            <a:pPr lvl="1"/>
            <a:r>
              <a:rPr lang="en-US" dirty="0" smtClean="0"/>
              <a:t>Establish </a:t>
            </a:r>
            <a:r>
              <a:rPr lang="en-US" dirty="0"/>
              <a:t>market for trading permits. </a:t>
            </a:r>
          </a:p>
          <a:p>
            <a:pPr lvl="1"/>
            <a:r>
              <a:rPr lang="en-US" dirty="0"/>
              <a:t>Each firm may use all its permits to emit 30 tons, </a:t>
            </a:r>
            <a:br>
              <a:rPr lang="en-US" dirty="0"/>
            </a:br>
            <a:r>
              <a:rPr lang="en-US" dirty="0"/>
              <a:t>may emit &lt; 30 tons and sell leftover permits, </a:t>
            </a:r>
            <a:br>
              <a:rPr lang="en-US" dirty="0"/>
            </a:br>
            <a:r>
              <a:rPr lang="en-US" dirty="0"/>
              <a:t>or may purchase extra permits to emit &gt; 30 tons. </a:t>
            </a:r>
          </a:p>
          <a:p>
            <a:r>
              <a:rPr lang="en-US" u="sng" dirty="0">
                <a:solidFill>
                  <a:schemeClr val="accent6">
                    <a:lumMod val="50000"/>
                  </a:schemeClr>
                </a:solidFill>
              </a:rPr>
              <a:t>Your </a:t>
            </a:r>
            <a:r>
              <a:rPr lang="en-US" u="sng" dirty="0" smtClean="0">
                <a:solidFill>
                  <a:schemeClr val="accent6">
                    <a:lumMod val="50000"/>
                  </a:schemeClr>
                </a:solidFill>
              </a:rPr>
              <a:t>task: </a:t>
            </a:r>
            <a:r>
              <a:rPr lang="en-US" dirty="0" smtClean="0">
                <a:solidFill>
                  <a:schemeClr val="accent6">
                    <a:lumMod val="50000"/>
                  </a:schemeClr>
                </a:solidFill>
              </a:rPr>
              <a:t>Compute </a:t>
            </a:r>
            <a:r>
              <a:rPr lang="en-US" dirty="0">
                <a:solidFill>
                  <a:schemeClr val="accent6">
                    <a:lumMod val="50000"/>
                  </a:schemeClr>
                </a:solidFill>
              </a:rPr>
              <a:t>cost of achieving goal if Acme </a:t>
            </a:r>
            <a:r>
              <a:rPr lang="en-US" dirty="0" smtClean="0">
                <a:solidFill>
                  <a:schemeClr val="accent6">
                    <a:lumMod val="50000"/>
                  </a:schemeClr>
                </a:solidFill>
              </a:rPr>
              <a:t>uses </a:t>
            </a:r>
            <a:r>
              <a:rPr lang="en-US" dirty="0">
                <a:solidFill>
                  <a:schemeClr val="accent6">
                    <a:lumMod val="50000"/>
                  </a:schemeClr>
                </a:solidFill>
              </a:rPr>
              <a:t>20 permits and sells 10 to USE for $150 each.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6945053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 </a:t>
            </a: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r>
              <a:rPr lang="en-US" dirty="0" smtClean="0">
                <a:solidFill>
                  <a:srgbClr val="AE1221"/>
                </a:solidFill>
              </a:rPr>
              <a:t>B. Answers</a:t>
            </a:r>
            <a:endParaRPr lang="en-US" dirty="0"/>
          </a:p>
        </p:txBody>
      </p:sp>
      <p:sp>
        <p:nvSpPr>
          <p:cNvPr id="3" name="Content Placeholder 2"/>
          <p:cNvSpPr>
            <a:spLocks noGrp="1"/>
          </p:cNvSpPr>
          <p:nvPr>
            <p:ph idx="1"/>
          </p:nvPr>
        </p:nvSpPr>
        <p:spPr>
          <a:xfrm>
            <a:off x="304801" y="762000"/>
            <a:ext cx="8610599" cy="5686425"/>
          </a:xfrm>
        </p:spPr>
        <p:txBody>
          <a:bodyPr>
            <a:normAutofit/>
          </a:bodyPr>
          <a:lstStyle/>
          <a:p>
            <a:pPr marL="0" indent="0">
              <a:buNone/>
            </a:pPr>
            <a:r>
              <a:rPr lang="en-US" dirty="0">
                <a:solidFill>
                  <a:schemeClr val="accent6">
                    <a:lumMod val="50000"/>
                  </a:schemeClr>
                </a:solidFill>
              </a:rPr>
              <a:t>Goal:  reduce emissions from 80 to 60 tons</a:t>
            </a:r>
          </a:p>
          <a:p>
            <a:pPr marL="0" indent="0">
              <a:buNone/>
            </a:pPr>
            <a:r>
              <a:rPr lang="en-US" dirty="0">
                <a:solidFill>
                  <a:schemeClr val="accent6">
                    <a:lumMod val="50000"/>
                  </a:schemeClr>
                </a:solidFill>
              </a:rPr>
              <a:t>Cost of reducing emissions</a:t>
            </a:r>
            <a:r>
              <a:rPr lang="en-US" dirty="0" smtClean="0">
                <a:solidFill>
                  <a:schemeClr val="accent6">
                    <a:lumMod val="50000"/>
                  </a:schemeClr>
                </a:solidFill>
              </a:rPr>
              <a:t>: $</a:t>
            </a:r>
            <a:r>
              <a:rPr lang="en-US" dirty="0">
                <a:solidFill>
                  <a:schemeClr val="accent6">
                    <a:lumMod val="50000"/>
                  </a:schemeClr>
                </a:solidFill>
              </a:rPr>
              <a:t>100/ton for Acme, $200/ton for USE.</a:t>
            </a:r>
          </a:p>
          <a:p>
            <a:r>
              <a:rPr lang="en-US" dirty="0"/>
              <a:t>Compute cost of achieving </a:t>
            </a:r>
            <a:r>
              <a:rPr lang="en-US" dirty="0" smtClean="0"/>
              <a:t>goal for Acme:</a:t>
            </a:r>
            <a:endParaRPr lang="en-US" dirty="0"/>
          </a:p>
          <a:p>
            <a:pPr lvl="1"/>
            <a:r>
              <a:rPr lang="en-US" dirty="0" smtClean="0"/>
              <a:t>Sells 10 </a:t>
            </a:r>
            <a:r>
              <a:rPr lang="en-US" dirty="0"/>
              <a:t>permits to USE for $150 each, gets $1500</a:t>
            </a:r>
          </a:p>
          <a:p>
            <a:pPr lvl="1"/>
            <a:r>
              <a:rPr lang="en-US" dirty="0" smtClean="0"/>
              <a:t>Uses 20 </a:t>
            </a:r>
            <a:r>
              <a:rPr lang="en-US" dirty="0"/>
              <a:t>permits, emits 20 tons SO2</a:t>
            </a:r>
          </a:p>
          <a:p>
            <a:pPr lvl="1"/>
            <a:r>
              <a:rPr lang="en-US" dirty="0" smtClean="0"/>
              <a:t>Spends </a:t>
            </a:r>
            <a:r>
              <a:rPr lang="en-US" dirty="0"/>
              <a:t>$2000 to reduce emissions by 20 </a:t>
            </a:r>
            <a:r>
              <a:rPr lang="en-US" dirty="0" smtClean="0"/>
              <a:t>tons  </a:t>
            </a:r>
          </a:p>
          <a:p>
            <a:pPr lvl="1"/>
            <a:r>
              <a:rPr lang="en-US" dirty="0" smtClean="0"/>
              <a:t>Net </a:t>
            </a:r>
            <a:r>
              <a:rPr lang="en-US" dirty="0"/>
              <a:t>cost to Acme:  $2000 − $1500 = </a:t>
            </a:r>
            <a:r>
              <a:rPr lang="en-US" dirty="0">
                <a:solidFill>
                  <a:srgbClr val="FF0000"/>
                </a:solidFill>
              </a:rPr>
              <a:t>$</a:t>
            </a:r>
            <a:r>
              <a:rPr lang="en-US" dirty="0" smtClean="0">
                <a:solidFill>
                  <a:srgbClr val="FF0000"/>
                </a:solidFill>
              </a:rPr>
              <a:t>500</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42400344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 </a:t>
            </a: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r>
              <a:rPr lang="en-US" dirty="0" smtClean="0">
                <a:solidFill>
                  <a:srgbClr val="AE1221"/>
                </a:solidFill>
              </a:rPr>
              <a:t>B. Answers</a:t>
            </a:r>
            <a:endParaRPr lang="en-US" dirty="0"/>
          </a:p>
        </p:txBody>
      </p:sp>
      <p:sp>
        <p:nvSpPr>
          <p:cNvPr id="3" name="Content Placeholder 2"/>
          <p:cNvSpPr>
            <a:spLocks noGrp="1"/>
          </p:cNvSpPr>
          <p:nvPr>
            <p:ph idx="1"/>
          </p:nvPr>
        </p:nvSpPr>
        <p:spPr>
          <a:xfrm>
            <a:off x="304801" y="762000"/>
            <a:ext cx="8610599" cy="5686425"/>
          </a:xfrm>
        </p:spPr>
        <p:txBody>
          <a:bodyPr>
            <a:noAutofit/>
          </a:bodyPr>
          <a:lstStyle/>
          <a:p>
            <a:r>
              <a:rPr lang="en-US" dirty="0" smtClean="0"/>
              <a:t>Compute cost of achieving goal for USE:</a:t>
            </a:r>
            <a:endParaRPr lang="en-US" dirty="0"/>
          </a:p>
          <a:p>
            <a:pPr lvl="1"/>
            <a:r>
              <a:rPr lang="en-US" dirty="0" smtClean="0"/>
              <a:t>Buys 10 permits from acme, spends $1500</a:t>
            </a:r>
          </a:p>
          <a:p>
            <a:pPr lvl="1"/>
            <a:r>
              <a:rPr lang="en-US" dirty="0" smtClean="0"/>
              <a:t>Uses these </a:t>
            </a:r>
            <a:r>
              <a:rPr lang="en-US" dirty="0"/>
              <a:t>10 plus original 30 permits, emits 40 tons</a:t>
            </a:r>
          </a:p>
          <a:p>
            <a:pPr lvl="1"/>
            <a:r>
              <a:rPr lang="en-US" dirty="0" smtClean="0"/>
              <a:t>Spends nothing on abatement</a:t>
            </a:r>
          </a:p>
          <a:p>
            <a:pPr lvl="1"/>
            <a:r>
              <a:rPr lang="en-US" dirty="0" smtClean="0"/>
              <a:t>Net cost </a:t>
            </a:r>
            <a:r>
              <a:rPr lang="en-US" dirty="0"/>
              <a:t>to USE = </a:t>
            </a:r>
            <a:r>
              <a:rPr lang="en-US" dirty="0">
                <a:solidFill>
                  <a:srgbClr val="FF0000"/>
                </a:solidFill>
              </a:rPr>
              <a:t>$1500</a:t>
            </a:r>
          </a:p>
          <a:p>
            <a:pPr marL="0" indent="0">
              <a:buNone/>
            </a:pPr>
            <a:r>
              <a:rPr lang="en-US" sz="3000" dirty="0" smtClean="0">
                <a:solidFill>
                  <a:srgbClr val="FF0000"/>
                </a:solidFill>
              </a:rPr>
              <a:t>Total </a:t>
            </a:r>
            <a:r>
              <a:rPr lang="en-US" sz="3000" dirty="0">
                <a:solidFill>
                  <a:srgbClr val="FF0000"/>
                </a:solidFill>
              </a:rPr>
              <a:t>cost of achieving goal </a:t>
            </a:r>
            <a:r>
              <a:rPr lang="en-US" sz="3000" dirty="0" smtClean="0">
                <a:solidFill>
                  <a:srgbClr val="FF0000"/>
                </a:solidFill>
              </a:rPr>
              <a:t>=$500+$1500=$</a:t>
            </a:r>
            <a:r>
              <a:rPr lang="en-US" sz="3000" dirty="0">
                <a:solidFill>
                  <a:srgbClr val="FF0000"/>
                </a:solidFill>
              </a:rPr>
              <a:t>2000</a:t>
            </a:r>
          </a:p>
          <a:p>
            <a:r>
              <a:rPr lang="en-US" sz="3000" dirty="0" smtClean="0">
                <a:solidFill>
                  <a:schemeClr val="accent6">
                    <a:lumMod val="50000"/>
                  </a:schemeClr>
                </a:solidFill>
              </a:rPr>
              <a:t>Using </a:t>
            </a:r>
            <a:r>
              <a:rPr lang="en-US" sz="3000" dirty="0">
                <a:solidFill>
                  <a:schemeClr val="accent6">
                    <a:lumMod val="50000"/>
                  </a:schemeClr>
                </a:solidFill>
              </a:rPr>
              <a:t>tradable permits, goal is achieved at lower total cost and lower cost to each firm than using regulation</a:t>
            </a:r>
            <a:r>
              <a:rPr lang="en-US" sz="3000" dirty="0" smtClean="0">
                <a:solidFill>
                  <a:schemeClr val="accent6">
                    <a:lumMod val="50000"/>
                  </a:schemeClr>
                </a:solidFill>
              </a:rPr>
              <a:t>.</a:t>
            </a:r>
            <a:endParaRPr lang="en-US" sz="3000" dirty="0">
              <a:solidFill>
                <a:schemeClr val="accent6">
                  <a:lumMod val="50000"/>
                </a:schemeClr>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46789847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wrap="square" anchor="t"/>
          <a:lstStyle/>
          <a:p>
            <a:pPr algn="r"/>
            <a:r>
              <a:rPr lang="en-US" altLang="en-US" sz="3800" smtClean="0"/>
              <a:t>Public Policies Toward Externalities</a:t>
            </a:r>
          </a:p>
        </p:txBody>
      </p:sp>
      <p:sp>
        <p:nvSpPr>
          <p:cNvPr id="32771" name="Content Placeholder 2"/>
          <p:cNvSpPr>
            <a:spLocks noGrp="1"/>
          </p:cNvSpPr>
          <p:nvPr>
            <p:ph idx="1"/>
          </p:nvPr>
        </p:nvSpPr>
        <p:spPr/>
        <p:txBody>
          <a:bodyPr/>
          <a:lstStyle/>
          <a:p>
            <a:r>
              <a:rPr lang="en-US" altLang="en-US" dirty="0" smtClean="0"/>
              <a:t>Tradable pollution permits system</a:t>
            </a:r>
          </a:p>
          <a:p>
            <a:pPr lvl="1"/>
            <a:r>
              <a:rPr lang="en-US" altLang="en-US" dirty="0" smtClean="0"/>
              <a:t>Reduces </a:t>
            </a:r>
            <a:r>
              <a:rPr lang="en-US" altLang="en-US" dirty="0"/>
              <a:t>pollution at lower cost than </a:t>
            </a:r>
            <a:r>
              <a:rPr lang="en-US" altLang="en-US" dirty="0" smtClean="0"/>
              <a:t>regulation</a:t>
            </a:r>
            <a:endParaRPr lang="en-US" altLang="en-US" dirty="0"/>
          </a:p>
          <a:p>
            <a:pPr lvl="2"/>
            <a:r>
              <a:rPr lang="en-US" altLang="en-US" dirty="0"/>
              <a:t>Firms with low cost of reducing pollution </a:t>
            </a:r>
            <a:br>
              <a:rPr lang="en-US" altLang="en-US" dirty="0"/>
            </a:br>
            <a:r>
              <a:rPr lang="en-US" altLang="en-US" dirty="0"/>
              <a:t>do so and sell their unused </a:t>
            </a:r>
            <a:r>
              <a:rPr lang="en-US" altLang="en-US" dirty="0" smtClean="0"/>
              <a:t>permits</a:t>
            </a:r>
            <a:endParaRPr lang="en-US" altLang="en-US" dirty="0"/>
          </a:p>
          <a:p>
            <a:pPr lvl="2"/>
            <a:r>
              <a:rPr lang="en-US" altLang="en-US" dirty="0"/>
              <a:t>Firms with high cost of reducing pollution </a:t>
            </a:r>
            <a:br>
              <a:rPr lang="en-US" altLang="en-US" dirty="0"/>
            </a:br>
            <a:r>
              <a:rPr lang="en-US" altLang="en-US" dirty="0"/>
              <a:t>buy </a:t>
            </a:r>
            <a:r>
              <a:rPr lang="en-US" altLang="en-US" dirty="0" smtClean="0"/>
              <a:t>permits</a:t>
            </a:r>
            <a:endParaRPr lang="en-US" altLang="en-US" dirty="0"/>
          </a:p>
          <a:p>
            <a:pPr lvl="1"/>
            <a:r>
              <a:rPr lang="en-US" altLang="en-US" dirty="0"/>
              <a:t>Result: </a:t>
            </a:r>
            <a:r>
              <a:rPr lang="en-US" altLang="en-US" dirty="0" smtClean="0"/>
              <a:t>Pollution </a:t>
            </a:r>
            <a:r>
              <a:rPr lang="en-US" altLang="en-US" dirty="0"/>
              <a:t>reduction is concentrated among those firms with lowest </a:t>
            </a:r>
            <a:r>
              <a:rPr lang="en-US" altLang="en-US" dirty="0" smtClean="0"/>
              <a:t>costs </a:t>
            </a:r>
          </a:p>
        </p:txBody>
      </p:sp>
      <p:sp>
        <p:nvSpPr>
          <p:cNvPr id="3277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C77922F-B906-48C1-8F6E-06F69EE41E94}" type="slidenum">
              <a:rPr lang="en-US" altLang="en-US" sz="1200" smtClean="0">
                <a:solidFill>
                  <a:srgbClr val="002060"/>
                </a:solidFill>
              </a:rPr>
              <a:pPr eaLnBrk="1" hangingPunct="1"/>
              <a:t>24</a:t>
            </a:fld>
            <a:endParaRPr lang="en-US" altLang="en-US" sz="1200" smtClean="0">
              <a:solidFill>
                <a:srgbClr val="002060"/>
              </a:solidFill>
            </a:endParaRPr>
          </a:p>
        </p:txBody>
      </p:sp>
      <p:sp>
        <p:nvSpPr>
          <p:cNvPr id="327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13603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wrap="square" anchor="t"/>
          <a:lstStyle/>
          <a:p>
            <a:pPr algn="r"/>
            <a:r>
              <a:rPr lang="en-US" altLang="en-US" sz="3800" smtClean="0"/>
              <a:t>Public Policies Toward Externalities</a:t>
            </a:r>
          </a:p>
        </p:txBody>
      </p:sp>
      <p:sp>
        <p:nvSpPr>
          <p:cNvPr id="34819" name="Content Placeholder 2"/>
          <p:cNvSpPr>
            <a:spLocks noGrp="1"/>
          </p:cNvSpPr>
          <p:nvPr>
            <p:ph idx="1"/>
          </p:nvPr>
        </p:nvSpPr>
        <p:spPr/>
        <p:txBody>
          <a:bodyPr/>
          <a:lstStyle/>
          <a:p>
            <a:r>
              <a:rPr lang="en-US" altLang="en-US" smtClean="0"/>
              <a:t>Reducing pollution using pollution permits or corrective taxes</a:t>
            </a:r>
          </a:p>
          <a:p>
            <a:pPr lvl="1"/>
            <a:r>
              <a:rPr lang="en-US" altLang="en-US" smtClean="0"/>
              <a:t>Firms pay for their pollution</a:t>
            </a:r>
          </a:p>
          <a:p>
            <a:pPr lvl="2"/>
            <a:r>
              <a:rPr lang="en-US" altLang="en-US" smtClean="0"/>
              <a:t>Corrective taxes: pay to the government</a:t>
            </a:r>
          </a:p>
          <a:p>
            <a:pPr lvl="2"/>
            <a:r>
              <a:rPr lang="en-US" altLang="en-US" smtClean="0"/>
              <a:t>Pollution permits: pay to buy permits</a:t>
            </a:r>
          </a:p>
          <a:p>
            <a:pPr lvl="1"/>
            <a:r>
              <a:rPr lang="en-US" altLang="en-US" smtClean="0"/>
              <a:t>Internalize the externality of pollution</a:t>
            </a:r>
          </a:p>
        </p:txBody>
      </p:sp>
      <p:sp>
        <p:nvSpPr>
          <p:cNvPr id="3482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D1241C9-8632-4EB9-B387-EB31FC28E54C}" type="slidenum">
              <a:rPr lang="en-US" altLang="en-US" sz="1200" smtClean="0">
                <a:solidFill>
                  <a:srgbClr val="002060"/>
                </a:solidFill>
              </a:rPr>
              <a:pPr eaLnBrk="1" hangingPunct="1"/>
              <a:t>25</a:t>
            </a:fld>
            <a:endParaRPr lang="en-US" altLang="en-US" sz="1200" smtClean="0">
              <a:solidFill>
                <a:srgbClr val="002060"/>
              </a:solidFill>
            </a:endParaRPr>
          </a:p>
        </p:txBody>
      </p:sp>
      <p:sp>
        <p:nvSpPr>
          <p:cNvPr id="348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786991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wrap="square" anchor="t"/>
          <a:lstStyle/>
          <a:p>
            <a:pPr algn="r"/>
            <a:r>
              <a:rPr lang="en-US" altLang="en-US" sz="3800" dirty="0" smtClean="0"/>
              <a:t>Public Policies Toward Externalities</a:t>
            </a:r>
          </a:p>
        </p:txBody>
      </p:sp>
      <p:sp>
        <p:nvSpPr>
          <p:cNvPr id="36867" name="Content Placeholder 2"/>
          <p:cNvSpPr>
            <a:spLocks noGrp="1"/>
          </p:cNvSpPr>
          <p:nvPr>
            <p:ph idx="1"/>
          </p:nvPr>
        </p:nvSpPr>
        <p:spPr/>
        <p:txBody>
          <a:bodyPr/>
          <a:lstStyle/>
          <a:p>
            <a:r>
              <a:rPr lang="en-US" altLang="en-US" dirty="0" smtClean="0"/>
              <a:t>Objections to the economic analysis of pollution</a:t>
            </a:r>
          </a:p>
          <a:p>
            <a:pPr lvl="1"/>
            <a:r>
              <a:rPr lang="en-US" altLang="en-US" dirty="0" smtClean="0"/>
              <a:t>“We cannot give anyone the option of polluting for a fee.”  - by late Senator Edmund Muskie</a:t>
            </a:r>
          </a:p>
          <a:p>
            <a:r>
              <a:rPr lang="en-US" altLang="en-US" dirty="0" smtClean="0"/>
              <a:t>People face trade-offs</a:t>
            </a:r>
          </a:p>
          <a:p>
            <a:pPr lvl="1"/>
            <a:r>
              <a:rPr lang="en-US" altLang="en-US" dirty="0" smtClean="0"/>
              <a:t>Eliminating all pollution is impossible </a:t>
            </a:r>
          </a:p>
          <a:p>
            <a:pPr lvl="1"/>
            <a:r>
              <a:rPr lang="en-US" altLang="en-US" dirty="0" smtClean="0"/>
              <a:t>Clean water and clean air – opportunity cost: lower standard of living</a:t>
            </a:r>
          </a:p>
        </p:txBody>
      </p:sp>
      <p:sp>
        <p:nvSpPr>
          <p:cNvPr id="368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866F834-9311-4974-A7E0-24E5457D522D}" type="slidenum">
              <a:rPr lang="en-US" altLang="en-US" sz="1200" smtClean="0">
                <a:solidFill>
                  <a:srgbClr val="002060"/>
                </a:solidFill>
              </a:rPr>
              <a:pPr eaLnBrk="1" hangingPunct="1"/>
              <a:t>26</a:t>
            </a:fld>
            <a:endParaRPr lang="en-US" altLang="en-US" sz="1200" smtClean="0">
              <a:solidFill>
                <a:srgbClr val="002060"/>
              </a:solidFill>
            </a:endParaRPr>
          </a:p>
        </p:txBody>
      </p:sp>
      <p:sp>
        <p:nvSpPr>
          <p:cNvPr id="368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73122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wrap="square" anchor="t"/>
          <a:lstStyle/>
          <a:p>
            <a:pPr algn="r"/>
            <a:r>
              <a:rPr lang="en-US" altLang="en-US" sz="3800" dirty="0" smtClean="0"/>
              <a:t>Public Policies Toward Externalities</a:t>
            </a:r>
          </a:p>
        </p:txBody>
      </p:sp>
      <p:sp>
        <p:nvSpPr>
          <p:cNvPr id="37891" name="Content Placeholder 2"/>
          <p:cNvSpPr>
            <a:spLocks noGrp="1"/>
          </p:cNvSpPr>
          <p:nvPr>
            <p:ph idx="1"/>
          </p:nvPr>
        </p:nvSpPr>
        <p:spPr/>
        <p:txBody>
          <a:bodyPr/>
          <a:lstStyle/>
          <a:p>
            <a:r>
              <a:rPr lang="en-US" altLang="en-US" dirty="0" smtClean="0"/>
              <a:t>Clean environment is a normal good</a:t>
            </a:r>
          </a:p>
          <a:p>
            <a:pPr lvl="1"/>
            <a:r>
              <a:rPr lang="en-US" altLang="en-US" dirty="0" smtClean="0"/>
              <a:t>Positive income elasticity</a:t>
            </a:r>
          </a:p>
          <a:p>
            <a:pPr lvl="2"/>
            <a:r>
              <a:rPr lang="en-US" altLang="en-US" dirty="0" smtClean="0"/>
              <a:t>Rich countries can afford a cleaner environment </a:t>
            </a:r>
          </a:p>
          <a:p>
            <a:pPr lvl="2"/>
            <a:r>
              <a:rPr lang="en-US" altLang="en-US" dirty="0" smtClean="0"/>
              <a:t>More rigorous environmental protection</a:t>
            </a:r>
          </a:p>
          <a:p>
            <a:pPr lvl="1"/>
            <a:r>
              <a:rPr lang="en-US" altLang="en-US" dirty="0" smtClean="0"/>
              <a:t>Clean air and clean water - law of demand</a:t>
            </a:r>
          </a:p>
          <a:p>
            <a:pPr lvl="2"/>
            <a:r>
              <a:rPr lang="en-US" altLang="en-US" dirty="0" smtClean="0"/>
              <a:t>The lower the price of environmental protection</a:t>
            </a:r>
          </a:p>
          <a:p>
            <a:pPr lvl="2"/>
            <a:r>
              <a:rPr lang="en-US" altLang="en-US" dirty="0" smtClean="0"/>
              <a:t>The more the public will want it</a:t>
            </a:r>
          </a:p>
        </p:txBody>
      </p:sp>
      <p:sp>
        <p:nvSpPr>
          <p:cNvPr id="378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8A0F51C6-339C-43FD-9DD7-AC15682113CE}" type="slidenum">
              <a:rPr lang="en-US" altLang="en-US" sz="1200" smtClean="0">
                <a:solidFill>
                  <a:srgbClr val="002060"/>
                </a:solidFill>
              </a:rPr>
              <a:pPr eaLnBrk="1" hangingPunct="1"/>
              <a:t>27</a:t>
            </a:fld>
            <a:endParaRPr lang="en-US" altLang="en-US" sz="1200" smtClean="0">
              <a:solidFill>
                <a:srgbClr val="002060"/>
              </a:solidFill>
            </a:endParaRPr>
          </a:p>
        </p:txBody>
      </p:sp>
      <p:sp>
        <p:nvSpPr>
          <p:cNvPr id="378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917102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wrap="square" anchor="t"/>
          <a:lstStyle/>
          <a:p>
            <a:r>
              <a:rPr lang="en-US" altLang="en-US" smtClean="0"/>
              <a:t>Private Solutions to Externalities</a:t>
            </a:r>
          </a:p>
        </p:txBody>
      </p:sp>
      <p:sp>
        <p:nvSpPr>
          <p:cNvPr id="38915" name="Content Placeholder 2"/>
          <p:cNvSpPr>
            <a:spLocks noGrp="1"/>
          </p:cNvSpPr>
          <p:nvPr>
            <p:ph idx="1"/>
          </p:nvPr>
        </p:nvSpPr>
        <p:spPr/>
        <p:txBody>
          <a:bodyPr/>
          <a:lstStyle/>
          <a:p>
            <a:r>
              <a:rPr lang="en-US" altLang="en-US" smtClean="0"/>
              <a:t>The types of private solutions</a:t>
            </a:r>
          </a:p>
          <a:p>
            <a:pPr lvl="1"/>
            <a:r>
              <a:rPr lang="en-US" altLang="en-US" smtClean="0"/>
              <a:t>Moral codes and social sanctions</a:t>
            </a:r>
          </a:p>
          <a:p>
            <a:pPr lvl="1"/>
            <a:r>
              <a:rPr lang="en-US" altLang="en-US" smtClean="0"/>
              <a:t>Charities</a:t>
            </a:r>
          </a:p>
          <a:p>
            <a:pPr lvl="1"/>
            <a:r>
              <a:rPr lang="en-US" altLang="en-US" smtClean="0"/>
              <a:t>Self-interest of the relevant parties</a:t>
            </a:r>
          </a:p>
          <a:p>
            <a:pPr lvl="2"/>
            <a:r>
              <a:rPr lang="en-US" altLang="en-US" smtClean="0"/>
              <a:t>Integrating different types of businesses</a:t>
            </a:r>
          </a:p>
          <a:p>
            <a:pPr lvl="1"/>
            <a:r>
              <a:rPr lang="en-US" altLang="en-US" smtClean="0"/>
              <a:t>Interested parties can enter into a contract</a:t>
            </a:r>
          </a:p>
        </p:txBody>
      </p:sp>
      <p:sp>
        <p:nvSpPr>
          <p:cNvPr id="389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B3CEB91-3EB7-4D85-9FEF-233321D03F19}" type="slidenum">
              <a:rPr lang="en-US" altLang="en-US" sz="1200" smtClean="0">
                <a:solidFill>
                  <a:srgbClr val="002060"/>
                </a:solidFill>
              </a:rPr>
              <a:pPr eaLnBrk="1" hangingPunct="1"/>
              <a:t>28</a:t>
            </a:fld>
            <a:endParaRPr lang="en-US" altLang="en-US" sz="1200" smtClean="0">
              <a:solidFill>
                <a:srgbClr val="002060"/>
              </a:solidFill>
            </a:endParaRPr>
          </a:p>
        </p:txBody>
      </p:sp>
      <p:sp>
        <p:nvSpPr>
          <p:cNvPr id="389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6807044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wrap="square" anchor="t"/>
          <a:lstStyle/>
          <a:p>
            <a:r>
              <a:rPr lang="en-US" altLang="en-US" smtClean="0"/>
              <a:t>Private Solutions to Externalities</a:t>
            </a:r>
          </a:p>
        </p:txBody>
      </p:sp>
      <p:sp>
        <p:nvSpPr>
          <p:cNvPr id="39939" name="Content Placeholder 2"/>
          <p:cNvSpPr>
            <a:spLocks noGrp="1"/>
          </p:cNvSpPr>
          <p:nvPr>
            <p:ph idx="1"/>
          </p:nvPr>
        </p:nvSpPr>
        <p:spPr/>
        <p:txBody>
          <a:bodyPr/>
          <a:lstStyle/>
          <a:p>
            <a:r>
              <a:rPr lang="en-US" altLang="en-US" dirty="0" smtClean="0"/>
              <a:t>The Coase theorem</a:t>
            </a:r>
          </a:p>
          <a:p>
            <a:pPr lvl="1"/>
            <a:r>
              <a:rPr lang="en-US" altLang="en-US" dirty="0" smtClean="0"/>
              <a:t>If private parties can bargain without cost over the allocation of resources</a:t>
            </a:r>
          </a:p>
          <a:p>
            <a:pPr lvl="2"/>
            <a:r>
              <a:rPr lang="en-US" altLang="en-US" dirty="0" smtClean="0"/>
              <a:t>They can solve the problem of externalities on their own</a:t>
            </a:r>
          </a:p>
          <a:p>
            <a:r>
              <a:rPr lang="en-US" altLang="en-US" dirty="0" smtClean="0"/>
              <a:t>Whatever the initial distribution of rights</a:t>
            </a:r>
          </a:p>
          <a:p>
            <a:pPr lvl="1"/>
            <a:r>
              <a:rPr lang="en-US" altLang="en-US" dirty="0" smtClean="0"/>
              <a:t>Interested parties can reach a bargain:</a:t>
            </a:r>
          </a:p>
          <a:p>
            <a:pPr lvl="2"/>
            <a:r>
              <a:rPr lang="en-US" altLang="en-US" dirty="0" smtClean="0"/>
              <a:t>Everyone is better off</a:t>
            </a:r>
          </a:p>
          <a:p>
            <a:pPr lvl="2"/>
            <a:r>
              <a:rPr lang="en-US" altLang="en-US" dirty="0" smtClean="0"/>
              <a:t>Outcome is efficient</a:t>
            </a:r>
          </a:p>
        </p:txBody>
      </p:sp>
      <p:sp>
        <p:nvSpPr>
          <p:cNvPr id="399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15D0FEF-AABF-481D-B3B1-88E28246D068}" type="slidenum">
              <a:rPr lang="en-US" altLang="en-US" sz="1200" smtClean="0">
                <a:solidFill>
                  <a:srgbClr val="002060"/>
                </a:solidFill>
              </a:rPr>
              <a:pPr eaLnBrk="1" hangingPunct="1"/>
              <a:t>29</a:t>
            </a:fld>
            <a:endParaRPr lang="en-US" altLang="en-US" sz="1200" smtClean="0">
              <a:solidFill>
                <a:srgbClr val="002060"/>
              </a:solidFill>
            </a:endParaRPr>
          </a:p>
        </p:txBody>
      </p:sp>
      <p:sp>
        <p:nvSpPr>
          <p:cNvPr id="39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6278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anchor="t"/>
          <a:lstStyle/>
          <a:p>
            <a:r>
              <a:rPr lang="en-US" altLang="en-US" smtClean="0"/>
              <a:t>Externalities</a:t>
            </a:r>
          </a:p>
        </p:txBody>
      </p:sp>
      <p:sp>
        <p:nvSpPr>
          <p:cNvPr id="11267" name="Content Placeholder 2"/>
          <p:cNvSpPr>
            <a:spLocks noGrp="1"/>
          </p:cNvSpPr>
          <p:nvPr>
            <p:ph idx="1"/>
          </p:nvPr>
        </p:nvSpPr>
        <p:spPr/>
        <p:txBody>
          <a:bodyPr/>
          <a:lstStyle/>
          <a:p>
            <a:r>
              <a:rPr lang="en-US" altLang="en-US" dirty="0" smtClean="0"/>
              <a:t>Negative externality</a:t>
            </a:r>
          </a:p>
          <a:p>
            <a:pPr lvl="1"/>
            <a:r>
              <a:rPr lang="en-US" altLang="en-US" dirty="0" smtClean="0"/>
              <a:t>Impact on the bystander is adverse</a:t>
            </a:r>
          </a:p>
          <a:p>
            <a:r>
              <a:rPr lang="en-US" altLang="en-US" dirty="0" smtClean="0"/>
              <a:t>Positive externality</a:t>
            </a:r>
          </a:p>
          <a:p>
            <a:pPr lvl="1"/>
            <a:r>
              <a:rPr lang="en-US" altLang="en-US" dirty="0" smtClean="0"/>
              <a:t>Impact on the bystander is beneficial</a:t>
            </a:r>
          </a:p>
          <a:p>
            <a:r>
              <a:rPr lang="en-US" altLang="en-US" dirty="0"/>
              <a:t>Self-interested buyers and sellers </a:t>
            </a:r>
            <a:endParaRPr lang="en-US" altLang="en-US" dirty="0" smtClean="0"/>
          </a:p>
          <a:p>
            <a:pPr lvl="1"/>
            <a:r>
              <a:rPr lang="en-US" altLang="en-US" dirty="0" smtClean="0"/>
              <a:t>Neglect </a:t>
            </a:r>
            <a:r>
              <a:rPr lang="en-US" altLang="en-US" dirty="0"/>
              <a:t>the external costs or benefits of their </a:t>
            </a:r>
            <a:r>
              <a:rPr lang="en-US" altLang="en-US" dirty="0" smtClean="0"/>
              <a:t>actions</a:t>
            </a:r>
          </a:p>
          <a:p>
            <a:pPr lvl="1"/>
            <a:r>
              <a:rPr lang="en-US" altLang="en-US" dirty="0" smtClean="0"/>
              <a:t>So </a:t>
            </a:r>
            <a:r>
              <a:rPr lang="en-US" altLang="en-US" dirty="0"/>
              <a:t>the market outcome is not efficient</a:t>
            </a:r>
            <a:endParaRPr lang="en-US" altLang="en-US" dirty="0" smtClean="0"/>
          </a:p>
        </p:txBody>
      </p:sp>
      <p:sp>
        <p:nvSpPr>
          <p:cNvPr id="112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524FF532-B6F7-4361-BE54-71DFA8241DFA}" type="slidenum">
              <a:rPr lang="en-US" altLang="en-US" sz="1200" smtClean="0">
                <a:solidFill>
                  <a:srgbClr val="002060"/>
                </a:solidFill>
              </a:rPr>
              <a:pPr eaLnBrk="1" hangingPunct="1"/>
              <a:t>3</a:t>
            </a:fld>
            <a:endParaRPr lang="en-US" altLang="en-US" sz="1200" smtClean="0">
              <a:solidFill>
                <a:srgbClr val="002060"/>
              </a:solidFill>
            </a:endParaRPr>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46806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53200" y="4434916"/>
            <a:ext cx="2398713" cy="1839833"/>
          </a:xfrm>
          <a:prstGeom prst="rect">
            <a:avLst/>
          </a:prstGeom>
          <a:noFill/>
          <a:ln w="9525">
            <a:solidFill>
              <a:schemeClr val="tx1"/>
            </a:solidFill>
            <a:miter lim="800000"/>
            <a:headEnd/>
            <a:tailEnd/>
          </a:ln>
        </p:spPr>
      </p:pic>
      <p:sp>
        <p:nvSpPr>
          <p:cNvPr id="40962" name="Title 1"/>
          <p:cNvSpPr>
            <a:spLocks noGrp="1"/>
          </p:cNvSpPr>
          <p:nvPr>
            <p:ph type="title"/>
          </p:nvPr>
        </p:nvSpPr>
        <p:spPr/>
        <p:txBody>
          <a:bodyPr wrap="square" anchor="t"/>
          <a:lstStyle/>
          <a:p>
            <a:r>
              <a:rPr lang="en-US" altLang="en-US" smtClean="0"/>
              <a:t>Private Solutions to Externalities</a:t>
            </a:r>
          </a:p>
        </p:txBody>
      </p:sp>
      <p:sp>
        <p:nvSpPr>
          <p:cNvPr id="40963" name="Content Placeholder 2"/>
          <p:cNvSpPr>
            <a:spLocks noGrp="1"/>
          </p:cNvSpPr>
          <p:nvPr>
            <p:ph idx="1"/>
          </p:nvPr>
        </p:nvSpPr>
        <p:spPr/>
        <p:txBody>
          <a:bodyPr/>
          <a:lstStyle/>
          <a:p>
            <a:pPr marL="0" indent="0">
              <a:buFontTx/>
              <a:buNone/>
            </a:pPr>
            <a:r>
              <a:rPr lang="en-US" altLang="en-US" dirty="0" smtClean="0"/>
              <a:t>1. Dick has the legal right to keep a barking dog (Spot).</a:t>
            </a:r>
          </a:p>
          <a:p>
            <a:pPr lvl="1"/>
            <a:r>
              <a:rPr lang="en-US" altLang="en-US" dirty="0" smtClean="0"/>
              <a:t>Dick gets a $500 benefit from the dog</a:t>
            </a:r>
          </a:p>
          <a:p>
            <a:pPr lvl="1"/>
            <a:r>
              <a:rPr lang="en-US" altLang="en-US" dirty="0" smtClean="0"/>
              <a:t>Jane bears an $800 cost from the barking</a:t>
            </a:r>
          </a:p>
          <a:p>
            <a:pPr lvl="1"/>
            <a:r>
              <a:rPr lang="en-US" altLang="en-US" dirty="0" smtClean="0"/>
              <a:t>Efficient outcome:</a:t>
            </a:r>
          </a:p>
          <a:p>
            <a:pPr lvl="2"/>
            <a:r>
              <a:rPr lang="en-US" altLang="en-US" dirty="0" smtClean="0"/>
              <a:t>Jane can offer Dick $600 to get rid of the dog</a:t>
            </a:r>
          </a:p>
          <a:p>
            <a:pPr lvl="2"/>
            <a:r>
              <a:rPr lang="en-US" altLang="en-US" dirty="0" smtClean="0"/>
              <a:t>Dick will gladly accept</a:t>
            </a:r>
          </a:p>
          <a:p>
            <a:pPr lvl="2"/>
            <a:r>
              <a:rPr lang="en-US" altLang="en-US" dirty="0" smtClean="0"/>
              <a:t>Bye-bye Spot!</a:t>
            </a:r>
          </a:p>
          <a:p>
            <a:pPr lvl="2"/>
            <a:r>
              <a:rPr lang="en-US" altLang="en-US" dirty="0" smtClean="0"/>
              <a:t>Both are better off</a:t>
            </a:r>
          </a:p>
        </p:txBody>
      </p:sp>
      <p:sp>
        <p:nvSpPr>
          <p:cNvPr id="4096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AD6FAEB-67EA-46F6-ADDC-8AD876B38135}" type="slidenum">
              <a:rPr lang="en-US" altLang="en-US" sz="1200" smtClean="0">
                <a:solidFill>
                  <a:srgbClr val="002060"/>
                </a:solidFill>
              </a:rPr>
              <a:pPr eaLnBrk="1" hangingPunct="1"/>
              <a:t>30</a:t>
            </a:fld>
            <a:endParaRPr lang="en-US" altLang="en-US" sz="1200" smtClean="0">
              <a:solidFill>
                <a:srgbClr val="002060"/>
              </a:solidFill>
            </a:endParaRPr>
          </a:p>
        </p:txBody>
      </p:sp>
      <p:sp>
        <p:nvSpPr>
          <p:cNvPr id="409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07969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wrap="square" anchor="t"/>
          <a:lstStyle/>
          <a:p>
            <a:r>
              <a:rPr lang="en-US" altLang="en-US" smtClean="0"/>
              <a:t>Private Solutions to Externalities</a:t>
            </a:r>
          </a:p>
        </p:txBody>
      </p:sp>
      <p:sp>
        <p:nvSpPr>
          <p:cNvPr id="41987" name="Content Placeholder 2"/>
          <p:cNvSpPr>
            <a:spLocks noGrp="1"/>
          </p:cNvSpPr>
          <p:nvPr>
            <p:ph idx="1"/>
          </p:nvPr>
        </p:nvSpPr>
        <p:spPr/>
        <p:txBody>
          <a:bodyPr/>
          <a:lstStyle/>
          <a:p>
            <a:pPr marL="0" indent="0">
              <a:buFontTx/>
              <a:buNone/>
            </a:pPr>
            <a:r>
              <a:rPr lang="en-US" altLang="en-US" dirty="0" smtClean="0"/>
              <a:t>2. Dick has the legal right to keep a barking dog (Spot).</a:t>
            </a:r>
          </a:p>
          <a:p>
            <a:pPr lvl="1"/>
            <a:r>
              <a:rPr lang="en-US" altLang="en-US" dirty="0" smtClean="0"/>
              <a:t>Dick gets a $1,000 benefit from the dog</a:t>
            </a:r>
          </a:p>
          <a:p>
            <a:pPr lvl="1"/>
            <a:r>
              <a:rPr lang="en-US" altLang="en-US" dirty="0" smtClean="0"/>
              <a:t>Jane bears an $800 cost from the barking</a:t>
            </a:r>
          </a:p>
          <a:p>
            <a:pPr lvl="1"/>
            <a:r>
              <a:rPr lang="en-US" altLang="en-US" dirty="0" smtClean="0"/>
              <a:t>Efficient outcome:</a:t>
            </a:r>
          </a:p>
          <a:p>
            <a:pPr lvl="2"/>
            <a:r>
              <a:rPr lang="en-US" altLang="en-US" dirty="0" smtClean="0"/>
              <a:t>Dick turns down any offer below $1,000</a:t>
            </a:r>
          </a:p>
          <a:p>
            <a:pPr lvl="2"/>
            <a:r>
              <a:rPr lang="en-US" altLang="en-US" dirty="0" smtClean="0"/>
              <a:t>Jane will not offer any amount above $800</a:t>
            </a:r>
          </a:p>
          <a:p>
            <a:pPr lvl="2"/>
            <a:r>
              <a:rPr lang="en-US" altLang="en-US" dirty="0" smtClean="0"/>
              <a:t>Dick keeps the dog</a:t>
            </a:r>
          </a:p>
        </p:txBody>
      </p:sp>
      <p:sp>
        <p:nvSpPr>
          <p:cNvPr id="419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C86C426-C500-4ADA-B7E5-A24F4256AA91}" type="slidenum">
              <a:rPr lang="en-US" altLang="en-US" sz="1200" smtClean="0">
                <a:solidFill>
                  <a:srgbClr val="002060"/>
                </a:solidFill>
              </a:rPr>
              <a:pPr eaLnBrk="1" hangingPunct="1"/>
              <a:t>31</a:t>
            </a:fld>
            <a:endParaRPr lang="en-US" altLang="en-US" sz="1200" smtClean="0">
              <a:solidFill>
                <a:srgbClr val="002060"/>
              </a:solidFill>
            </a:endParaRPr>
          </a:p>
        </p:txBody>
      </p:sp>
      <p:sp>
        <p:nvSpPr>
          <p:cNvPr id="4198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2873557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wrap="square" anchor="t"/>
          <a:lstStyle/>
          <a:p>
            <a:r>
              <a:rPr lang="en-US" altLang="en-US" smtClean="0"/>
              <a:t>Private Solutions to Externalities</a:t>
            </a:r>
          </a:p>
        </p:txBody>
      </p:sp>
      <p:sp>
        <p:nvSpPr>
          <p:cNvPr id="43011" name="Content Placeholder 2"/>
          <p:cNvSpPr>
            <a:spLocks noGrp="1"/>
          </p:cNvSpPr>
          <p:nvPr>
            <p:ph idx="1"/>
          </p:nvPr>
        </p:nvSpPr>
        <p:spPr/>
        <p:txBody>
          <a:bodyPr/>
          <a:lstStyle/>
          <a:p>
            <a:pPr marL="0" indent="0">
              <a:buFontTx/>
              <a:buNone/>
            </a:pPr>
            <a:r>
              <a:rPr lang="en-US" altLang="en-US" dirty="0" smtClean="0"/>
              <a:t>3. Jane can legally compel Dick to get rid of the dog (Spot)</a:t>
            </a:r>
          </a:p>
          <a:p>
            <a:pPr lvl="1"/>
            <a:r>
              <a:rPr lang="en-US" altLang="en-US" dirty="0" smtClean="0"/>
              <a:t>Dick </a:t>
            </a:r>
            <a:r>
              <a:rPr lang="en-US" altLang="en-US" dirty="0"/>
              <a:t>gets a </a:t>
            </a:r>
            <a:r>
              <a:rPr lang="en-US" altLang="en-US" dirty="0" smtClean="0"/>
              <a:t>$800 </a:t>
            </a:r>
            <a:r>
              <a:rPr lang="en-US" altLang="en-US" dirty="0"/>
              <a:t>benefit from the dog</a:t>
            </a:r>
          </a:p>
          <a:p>
            <a:pPr lvl="1"/>
            <a:r>
              <a:rPr lang="en-US" altLang="en-US" dirty="0"/>
              <a:t>Jane bears an </a:t>
            </a:r>
            <a:r>
              <a:rPr lang="en-US" altLang="en-US" dirty="0" smtClean="0"/>
              <a:t>$500 </a:t>
            </a:r>
            <a:r>
              <a:rPr lang="en-US" altLang="en-US" dirty="0"/>
              <a:t>cost from the barking</a:t>
            </a:r>
          </a:p>
          <a:p>
            <a:pPr lvl="1"/>
            <a:r>
              <a:rPr lang="en-US" altLang="en-US" dirty="0"/>
              <a:t>Efficient outcome </a:t>
            </a:r>
            <a:endParaRPr lang="en-US" altLang="en-US" dirty="0" smtClean="0"/>
          </a:p>
          <a:p>
            <a:pPr lvl="2"/>
            <a:r>
              <a:rPr lang="en-US" altLang="en-US" dirty="0" smtClean="0"/>
              <a:t>Dick </a:t>
            </a:r>
            <a:r>
              <a:rPr lang="en-US" altLang="en-US" dirty="0"/>
              <a:t>keeps </a:t>
            </a:r>
            <a:r>
              <a:rPr lang="en-US" altLang="en-US" dirty="0" smtClean="0"/>
              <a:t>Spot</a:t>
            </a:r>
          </a:p>
          <a:p>
            <a:pPr lvl="2"/>
            <a:r>
              <a:rPr lang="en-US" altLang="en-US" dirty="0" smtClean="0"/>
              <a:t>Private </a:t>
            </a:r>
            <a:r>
              <a:rPr lang="en-US" altLang="en-US" dirty="0"/>
              <a:t>outcome:  Dick pays Jane $600 to put up with Spot’s </a:t>
            </a:r>
            <a:r>
              <a:rPr lang="en-US" altLang="en-US" dirty="0" smtClean="0"/>
              <a:t>barking</a:t>
            </a:r>
          </a:p>
          <a:p>
            <a:pPr marL="0" indent="0">
              <a:buNone/>
            </a:pPr>
            <a:r>
              <a:rPr lang="en-US" altLang="en-US" sz="3000" dirty="0">
                <a:solidFill>
                  <a:srgbClr val="FF0000"/>
                </a:solidFill>
              </a:rPr>
              <a:t>The private market achieves the efficient outcome regardless of the initial distribution of </a:t>
            </a:r>
            <a:r>
              <a:rPr lang="en-US" altLang="en-US" sz="3000" dirty="0" smtClean="0">
                <a:solidFill>
                  <a:srgbClr val="FF0000"/>
                </a:solidFill>
              </a:rPr>
              <a:t>rights</a:t>
            </a:r>
            <a:endParaRPr lang="en-US" altLang="en-US" sz="3000" dirty="0">
              <a:solidFill>
                <a:srgbClr val="FF0000"/>
              </a:solidFill>
            </a:endParaRPr>
          </a:p>
        </p:txBody>
      </p:sp>
      <p:sp>
        <p:nvSpPr>
          <p:cNvPr id="4301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A23F39B-6747-46D0-A9B9-22BFE56DB80C}" type="slidenum">
              <a:rPr lang="en-US" altLang="en-US" sz="1200" smtClean="0">
                <a:solidFill>
                  <a:srgbClr val="002060"/>
                </a:solidFill>
              </a:rPr>
              <a:pPr eaLnBrk="1" hangingPunct="1"/>
              <a:t>32</a:t>
            </a:fld>
            <a:endParaRPr lang="en-US" altLang="en-US" sz="1200" smtClean="0">
              <a:solidFill>
                <a:srgbClr val="002060"/>
              </a:solidFill>
            </a:endParaRPr>
          </a:p>
        </p:txBody>
      </p:sp>
      <p:sp>
        <p:nvSpPr>
          <p:cNvPr id="430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83808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0939"/>
            <a:ext cx="89916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3 </a:t>
            </a:r>
            <a:r>
              <a:rPr lang="en-US" dirty="0">
                <a:solidFill>
                  <a:schemeClr val="accent6">
                    <a:lumMod val="50000"/>
                  </a:schemeClr>
                </a:solidFill>
              </a:rPr>
              <a:t>			</a:t>
            </a:r>
            <a:r>
              <a:rPr lang="en-US" dirty="0" smtClean="0">
                <a:solidFill>
                  <a:srgbClr val="AE1221"/>
                </a:solidFill>
              </a:rPr>
              <a:t>Applying Coase</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Collectively, the 1000 residents of Green Valley value swimming in Blue Lake at $100,000. </a:t>
            </a:r>
          </a:p>
          <a:p>
            <a:pPr marL="0" indent="0">
              <a:buNone/>
            </a:pPr>
            <a:r>
              <a:rPr lang="en-US" dirty="0">
                <a:solidFill>
                  <a:schemeClr val="accent6">
                    <a:lumMod val="50000"/>
                  </a:schemeClr>
                </a:solidFill>
              </a:rPr>
              <a:t>A nearby factory pollutes the lake water, and would have to pay $50,000 for non-polluting equipment. </a:t>
            </a:r>
          </a:p>
          <a:p>
            <a:pPr marL="514350" indent="-514350">
              <a:buClr>
                <a:srgbClr val="FF0000"/>
              </a:buClr>
              <a:buFont typeface="+mj-lt"/>
              <a:buAutoNum type="alphaUcPeriod"/>
            </a:pPr>
            <a:r>
              <a:rPr lang="en-US" dirty="0" smtClean="0"/>
              <a:t>Describe </a:t>
            </a:r>
            <a:r>
              <a:rPr lang="en-US" dirty="0"/>
              <a:t>a Coase-like private solution.  </a:t>
            </a:r>
          </a:p>
          <a:p>
            <a:pPr marL="514350" indent="-514350">
              <a:buClr>
                <a:srgbClr val="FF0000"/>
              </a:buClr>
              <a:buFont typeface="+mj-lt"/>
              <a:buAutoNum type="alphaUcPeriod"/>
            </a:pPr>
            <a:r>
              <a:rPr lang="en-US" dirty="0" smtClean="0"/>
              <a:t>Can </a:t>
            </a:r>
            <a:r>
              <a:rPr lang="en-US" dirty="0"/>
              <a:t>you think of any reasons why this solution might not work in the real world</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9516004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wrap="square" anchor="t"/>
          <a:lstStyle/>
          <a:p>
            <a:r>
              <a:rPr lang="en-US" altLang="en-US" smtClean="0"/>
              <a:t>Private Solutions to Externalities</a:t>
            </a:r>
          </a:p>
        </p:txBody>
      </p:sp>
      <p:sp>
        <p:nvSpPr>
          <p:cNvPr id="44035" name="Content Placeholder 2"/>
          <p:cNvSpPr>
            <a:spLocks noGrp="1"/>
          </p:cNvSpPr>
          <p:nvPr>
            <p:ph idx="1"/>
          </p:nvPr>
        </p:nvSpPr>
        <p:spPr/>
        <p:txBody>
          <a:bodyPr/>
          <a:lstStyle/>
          <a:p>
            <a:pPr marL="0" indent="0">
              <a:buNone/>
            </a:pPr>
            <a:r>
              <a:rPr lang="en-US" altLang="en-US" dirty="0" smtClean="0"/>
              <a:t>Why private solutions do not always work</a:t>
            </a:r>
          </a:p>
          <a:p>
            <a:pPr lvl="1"/>
            <a:r>
              <a:rPr lang="en-US" altLang="en-US" dirty="0" smtClean="0"/>
              <a:t>High transaction costs</a:t>
            </a:r>
          </a:p>
          <a:p>
            <a:pPr lvl="2"/>
            <a:r>
              <a:rPr lang="en-US" altLang="en-US" dirty="0" smtClean="0"/>
              <a:t>Costs that parties incur in the process of agreeing to and following through on a bargain</a:t>
            </a:r>
          </a:p>
          <a:p>
            <a:pPr lvl="1"/>
            <a:r>
              <a:rPr lang="en-US" altLang="en-US" dirty="0" smtClean="0"/>
              <a:t>Stubbornness: bargaining simply breaks down</a:t>
            </a:r>
          </a:p>
          <a:p>
            <a:pPr lvl="1"/>
            <a:r>
              <a:rPr lang="en-US" altLang="en-US" dirty="0" smtClean="0"/>
              <a:t>Coordination problems</a:t>
            </a:r>
          </a:p>
          <a:p>
            <a:pPr lvl="2"/>
            <a:r>
              <a:rPr lang="en-US" altLang="en-US" dirty="0" smtClean="0"/>
              <a:t>Large number of interested parties</a:t>
            </a:r>
          </a:p>
          <a:p>
            <a:pPr lvl="2"/>
            <a:r>
              <a:rPr lang="en-US" altLang="en-US" dirty="0" smtClean="0"/>
              <a:t>Coordinating everyone is costly</a:t>
            </a:r>
          </a:p>
          <a:p>
            <a:pPr>
              <a:buFontTx/>
              <a:buNone/>
            </a:pPr>
            <a:endParaRPr lang="en-US" altLang="en-US" dirty="0" smtClean="0"/>
          </a:p>
        </p:txBody>
      </p:sp>
      <p:sp>
        <p:nvSpPr>
          <p:cNvPr id="4403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A588DA2-B325-4009-902B-42C1DC411878}" type="slidenum">
              <a:rPr lang="en-US" altLang="en-US" sz="1200" smtClean="0">
                <a:solidFill>
                  <a:srgbClr val="002060"/>
                </a:solidFill>
              </a:rPr>
              <a:pPr eaLnBrk="1" hangingPunct="1"/>
              <a:t>34</a:t>
            </a:fld>
            <a:endParaRPr lang="en-US" altLang="en-US" sz="1200" smtClean="0">
              <a:solidFill>
                <a:srgbClr val="002060"/>
              </a:solidFill>
            </a:endParaRPr>
          </a:p>
        </p:txBody>
      </p:sp>
      <p:sp>
        <p:nvSpPr>
          <p:cNvPr id="440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848535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dirty="0" smtClean="0"/>
              <a:t>Externalities</a:t>
            </a:r>
          </a:p>
        </p:txBody>
      </p:sp>
      <p:sp>
        <p:nvSpPr>
          <p:cNvPr id="10243" name="Content Placeholder 2"/>
          <p:cNvSpPr>
            <a:spLocks noGrp="1"/>
          </p:cNvSpPr>
          <p:nvPr>
            <p:ph idx="1"/>
          </p:nvPr>
        </p:nvSpPr>
        <p:spPr/>
        <p:txBody>
          <a:bodyPr/>
          <a:lstStyle/>
          <a:p>
            <a:r>
              <a:rPr lang="en-US" altLang="en-US" dirty="0" smtClean="0"/>
              <a:t>‘Government action can sometimes improve upon market outcomes’</a:t>
            </a:r>
          </a:p>
          <a:p>
            <a:pPr lvl="1"/>
            <a:r>
              <a:rPr lang="en-US" altLang="en-US" dirty="0" smtClean="0"/>
              <a:t>Why markets sometimes fail to allocate resources efficiently</a:t>
            </a:r>
          </a:p>
          <a:p>
            <a:pPr lvl="1"/>
            <a:r>
              <a:rPr lang="en-US" altLang="en-US" dirty="0" smtClean="0"/>
              <a:t>How government policies can potentially improve the market’s allocation</a:t>
            </a:r>
          </a:p>
          <a:p>
            <a:pPr lvl="1"/>
            <a:r>
              <a:rPr lang="en-US" altLang="en-US" dirty="0" smtClean="0"/>
              <a:t>What kinds of policies are likely to work best</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A377E73-DF30-4FCC-84C0-9CA30F4F24C3}" type="slidenum">
              <a:rPr lang="en-US" altLang="en-US" sz="1200" smtClean="0">
                <a:solidFill>
                  <a:srgbClr val="002060"/>
                </a:solidFill>
              </a:rPr>
              <a:pPr eaLnBrk="1" hangingPunct="1"/>
              <a:t>4</a:t>
            </a:fld>
            <a:endParaRPr lang="en-US" altLang="en-US" sz="1200" smtClean="0">
              <a:solidFill>
                <a:srgbClr val="002060"/>
              </a:solidFill>
            </a:endParaRP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399341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Externalities</a:t>
            </a:r>
            <a:endParaRPr lang="en-US" dirty="0"/>
          </a:p>
        </p:txBody>
      </p:sp>
      <p:sp>
        <p:nvSpPr>
          <p:cNvPr id="3" name="Content Placeholder 2"/>
          <p:cNvSpPr>
            <a:spLocks noGrp="1"/>
          </p:cNvSpPr>
          <p:nvPr>
            <p:ph idx="1"/>
          </p:nvPr>
        </p:nvSpPr>
        <p:spPr/>
        <p:txBody>
          <a:bodyPr/>
          <a:lstStyle/>
          <a:p>
            <a:r>
              <a:rPr lang="en-US" dirty="0" smtClean="0"/>
              <a:t>Examples of negative externalities</a:t>
            </a:r>
          </a:p>
          <a:p>
            <a:pPr lvl="2"/>
            <a:r>
              <a:rPr lang="en-US" dirty="0" smtClean="0"/>
              <a:t>Air </a:t>
            </a:r>
            <a:r>
              <a:rPr lang="en-US" dirty="0"/>
              <a:t>pollution from a factory</a:t>
            </a:r>
          </a:p>
          <a:p>
            <a:pPr lvl="2"/>
            <a:r>
              <a:rPr lang="en-US" dirty="0"/>
              <a:t>The neighbor’s barking dog</a:t>
            </a:r>
          </a:p>
          <a:p>
            <a:pPr lvl="2"/>
            <a:r>
              <a:rPr lang="en-US" dirty="0"/>
              <a:t>Late-night stereo blasting from </a:t>
            </a:r>
            <a:r>
              <a:rPr lang="en-US" dirty="0" smtClean="0"/>
              <a:t>the </a:t>
            </a:r>
            <a:r>
              <a:rPr lang="en-US" dirty="0"/>
              <a:t>dorm room next to yours</a:t>
            </a:r>
          </a:p>
          <a:p>
            <a:pPr lvl="2"/>
            <a:r>
              <a:rPr lang="en-US" dirty="0"/>
              <a:t>Noise pollution from </a:t>
            </a:r>
            <a:r>
              <a:rPr lang="en-US" dirty="0" smtClean="0"/>
              <a:t>construction </a:t>
            </a:r>
            <a:r>
              <a:rPr lang="en-US" dirty="0"/>
              <a:t>projects</a:t>
            </a:r>
          </a:p>
          <a:p>
            <a:pPr lvl="2"/>
            <a:r>
              <a:rPr lang="en-US" dirty="0"/>
              <a:t>Health risk to others from </a:t>
            </a:r>
            <a:r>
              <a:rPr lang="en-US" dirty="0" smtClean="0"/>
              <a:t>second-hand </a:t>
            </a:r>
            <a:r>
              <a:rPr lang="en-US" dirty="0"/>
              <a:t>smoke</a:t>
            </a:r>
          </a:p>
          <a:p>
            <a:pPr lvl="2"/>
            <a:r>
              <a:rPr lang="en-US" dirty="0"/>
              <a:t>Talking on cell phone while driving makes the roads less safe for </a:t>
            </a:r>
            <a:r>
              <a:rPr lang="en-US" dirty="0" smtClean="0"/>
              <a:t>others</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1486497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23863" y="673100"/>
            <a:ext cx="4867275" cy="5870575"/>
            <a:chOff x="190" y="389"/>
            <a:chExt cx="3066" cy="3698"/>
          </a:xfrm>
        </p:grpSpPr>
        <p:grpSp>
          <p:nvGrpSpPr>
            <p:cNvPr id="3" name="Group 3"/>
            <p:cNvGrpSpPr>
              <a:grpSpLocks/>
            </p:cNvGrpSpPr>
            <p:nvPr/>
          </p:nvGrpSpPr>
          <p:grpSpPr bwMode="auto">
            <a:xfrm>
              <a:off x="190" y="389"/>
              <a:ext cx="3066" cy="3698"/>
              <a:chOff x="2535" y="389"/>
              <a:chExt cx="3066" cy="3698"/>
            </a:xfrm>
          </p:grpSpPr>
          <p:grpSp>
            <p:nvGrpSpPr>
              <p:cNvPr id="4" name="Group 4"/>
              <p:cNvGrpSpPr>
                <a:grpSpLocks/>
              </p:cNvGrpSpPr>
              <p:nvPr/>
            </p:nvGrpSpPr>
            <p:grpSpPr bwMode="auto">
              <a:xfrm>
                <a:off x="2550" y="389"/>
                <a:ext cx="3022" cy="3650"/>
                <a:chOff x="2550" y="389"/>
                <a:chExt cx="3022" cy="3650"/>
              </a:xfrm>
            </p:grpSpPr>
            <p:sp>
              <p:nvSpPr>
                <p:cNvPr id="12324" name="AutoShape 5"/>
                <p:cNvSpPr>
                  <a:spLocks noChangeAspect="1" noChangeArrowheads="1" noTextEdit="1"/>
                </p:cNvSpPr>
                <p:nvPr/>
              </p:nvSpPr>
              <p:spPr bwMode="auto">
                <a:xfrm>
                  <a:off x="2550" y="389"/>
                  <a:ext cx="3022" cy="3650"/>
                </a:xfrm>
                <a:prstGeom prst="rect">
                  <a:avLst/>
                </a:prstGeom>
                <a:noFill/>
                <a:ln w="9525">
                  <a:noFill/>
                  <a:miter lim="800000"/>
                  <a:headEnd/>
                  <a:tailEnd/>
                </a:ln>
              </p:spPr>
              <p:txBody>
                <a:bodyPr/>
                <a:lstStyle/>
                <a:p>
                  <a:endParaRPr lang="en-US">
                    <a:latin typeface="Arial"/>
                    <a:cs typeface="Arial"/>
                  </a:endParaRPr>
                </a:p>
              </p:txBody>
            </p:sp>
            <p:sp>
              <p:nvSpPr>
                <p:cNvPr id="12325" name="Rectangle 6"/>
                <p:cNvSpPr>
                  <a:spLocks noChangeArrowheads="1"/>
                </p:cNvSpPr>
                <p:nvPr/>
              </p:nvSpPr>
              <p:spPr bwMode="auto">
                <a:xfrm>
                  <a:off x="2959" y="603"/>
                  <a:ext cx="2440" cy="2910"/>
                </a:xfrm>
                <a:prstGeom prst="rect">
                  <a:avLst/>
                </a:prstGeom>
                <a:solidFill>
                  <a:srgbClr val="FFFFFF"/>
                </a:solidFill>
                <a:ln w="9525">
                  <a:noFill/>
                  <a:miter lim="800000"/>
                  <a:headEnd/>
                  <a:tailEnd/>
                </a:ln>
              </p:spPr>
              <p:txBody>
                <a:bodyPr/>
                <a:lstStyle/>
                <a:p>
                  <a:endParaRPr lang="en-US">
                    <a:latin typeface="Arial"/>
                    <a:cs typeface="Arial"/>
                  </a:endParaRPr>
                </a:p>
              </p:txBody>
            </p:sp>
            <p:sp>
              <p:nvSpPr>
                <p:cNvPr id="12326" name="Line 7"/>
                <p:cNvSpPr>
                  <a:spLocks noChangeShapeType="1"/>
                </p:cNvSpPr>
                <p:nvPr/>
              </p:nvSpPr>
              <p:spPr bwMode="auto">
                <a:xfrm>
                  <a:off x="2959" y="3250"/>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27" name="Line 8"/>
                <p:cNvSpPr>
                  <a:spLocks noChangeShapeType="1"/>
                </p:cNvSpPr>
                <p:nvPr/>
              </p:nvSpPr>
              <p:spPr bwMode="auto">
                <a:xfrm>
                  <a:off x="2959" y="2715"/>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28" name="Line 9"/>
                <p:cNvSpPr>
                  <a:spLocks noChangeShapeType="1"/>
                </p:cNvSpPr>
                <p:nvPr/>
              </p:nvSpPr>
              <p:spPr bwMode="auto">
                <a:xfrm>
                  <a:off x="2959" y="2189"/>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29" name="Line 10"/>
                <p:cNvSpPr>
                  <a:spLocks noChangeShapeType="1"/>
                </p:cNvSpPr>
                <p:nvPr/>
              </p:nvSpPr>
              <p:spPr bwMode="auto">
                <a:xfrm>
                  <a:off x="2959" y="1663"/>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30" name="Line 11"/>
                <p:cNvSpPr>
                  <a:spLocks noChangeShapeType="1"/>
                </p:cNvSpPr>
                <p:nvPr/>
              </p:nvSpPr>
              <p:spPr bwMode="auto">
                <a:xfrm>
                  <a:off x="2959" y="1129"/>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31" name="Line 12"/>
                <p:cNvSpPr>
                  <a:spLocks noChangeShapeType="1"/>
                </p:cNvSpPr>
                <p:nvPr/>
              </p:nvSpPr>
              <p:spPr bwMode="auto">
                <a:xfrm>
                  <a:off x="2959" y="603"/>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32" name="Line 13"/>
                <p:cNvSpPr>
                  <a:spLocks noChangeShapeType="1"/>
                </p:cNvSpPr>
                <p:nvPr/>
              </p:nvSpPr>
              <p:spPr bwMode="auto">
                <a:xfrm>
                  <a:off x="2959" y="2987"/>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33" name="Line 14"/>
                <p:cNvSpPr>
                  <a:spLocks noChangeShapeType="1"/>
                </p:cNvSpPr>
                <p:nvPr/>
              </p:nvSpPr>
              <p:spPr bwMode="auto">
                <a:xfrm>
                  <a:off x="2959" y="2452"/>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34" name="Line 15"/>
                <p:cNvSpPr>
                  <a:spLocks noChangeShapeType="1"/>
                </p:cNvSpPr>
                <p:nvPr/>
              </p:nvSpPr>
              <p:spPr bwMode="auto">
                <a:xfrm>
                  <a:off x="2959" y="1926"/>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35" name="Line 16"/>
                <p:cNvSpPr>
                  <a:spLocks noChangeShapeType="1"/>
                </p:cNvSpPr>
                <p:nvPr/>
              </p:nvSpPr>
              <p:spPr bwMode="auto">
                <a:xfrm>
                  <a:off x="2959" y="1400"/>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36" name="Line 17"/>
                <p:cNvSpPr>
                  <a:spLocks noChangeShapeType="1"/>
                </p:cNvSpPr>
                <p:nvPr/>
              </p:nvSpPr>
              <p:spPr bwMode="auto">
                <a:xfrm>
                  <a:off x="2959" y="866"/>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37" name="Line 18"/>
                <p:cNvSpPr>
                  <a:spLocks noChangeShapeType="1"/>
                </p:cNvSpPr>
                <p:nvPr/>
              </p:nvSpPr>
              <p:spPr bwMode="auto">
                <a:xfrm>
                  <a:off x="3306"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2338" name="Line 19"/>
                <p:cNvSpPr>
                  <a:spLocks noChangeShapeType="1"/>
                </p:cNvSpPr>
                <p:nvPr/>
              </p:nvSpPr>
              <p:spPr bwMode="auto">
                <a:xfrm>
                  <a:off x="4006"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2339" name="Line 20"/>
                <p:cNvSpPr>
                  <a:spLocks noChangeShapeType="1"/>
                </p:cNvSpPr>
                <p:nvPr/>
              </p:nvSpPr>
              <p:spPr bwMode="auto">
                <a:xfrm>
                  <a:off x="4698"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2340" name="Line 21"/>
                <p:cNvSpPr>
                  <a:spLocks noChangeShapeType="1"/>
                </p:cNvSpPr>
                <p:nvPr/>
              </p:nvSpPr>
              <p:spPr bwMode="auto">
                <a:xfrm>
                  <a:off x="5399"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2341" name="Line 22"/>
                <p:cNvSpPr>
                  <a:spLocks noChangeShapeType="1"/>
                </p:cNvSpPr>
                <p:nvPr/>
              </p:nvSpPr>
              <p:spPr bwMode="auto">
                <a:xfrm>
                  <a:off x="3660"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2342" name="Line 23"/>
                <p:cNvSpPr>
                  <a:spLocks noChangeShapeType="1"/>
                </p:cNvSpPr>
                <p:nvPr/>
              </p:nvSpPr>
              <p:spPr bwMode="auto">
                <a:xfrm>
                  <a:off x="4352"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2343" name="Line 24"/>
                <p:cNvSpPr>
                  <a:spLocks noChangeShapeType="1"/>
                </p:cNvSpPr>
                <p:nvPr/>
              </p:nvSpPr>
              <p:spPr bwMode="auto">
                <a:xfrm>
                  <a:off x="5053"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2344" name="Rectangle 25"/>
                <p:cNvSpPr>
                  <a:spLocks noChangeArrowheads="1"/>
                </p:cNvSpPr>
                <p:nvPr/>
              </p:nvSpPr>
              <p:spPr bwMode="auto">
                <a:xfrm>
                  <a:off x="2959" y="603"/>
                  <a:ext cx="2440" cy="2910"/>
                </a:xfrm>
                <a:prstGeom prst="rect">
                  <a:avLst/>
                </a:prstGeom>
                <a:noFill/>
                <a:ln w="12700">
                  <a:solidFill>
                    <a:schemeClr val="tx1"/>
                  </a:solidFill>
                  <a:miter lim="800000"/>
                  <a:headEnd/>
                  <a:tailEnd/>
                </a:ln>
              </p:spPr>
              <p:txBody>
                <a:bodyPr/>
                <a:lstStyle/>
                <a:p>
                  <a:endParaRPr lang="en-US">
                    <a:latin typeface="Arial"/>
                    <a:cs typeface="Arial"/>
                  </a:endParaRPr>
                </a:p>
              </p:txBody>
            </p:sp>
            <p:sp>
              <p:nvSpPr>
                <p:cNvPr id="12345" name="Line 26"/>
                <p:cNvSpPr>
                  <a:spLocks noChangeShapeType="1"/>
                </p:cNvSpPr>
                <p:nvPr/>
              </p:nvSpPr>
              <p:spPr bwMode="auto">
                <a:xfrm>
                  <a:off x="2959" y="603"/>
                  <a:ext cx="1" cy="2910"/>
                </a:xfrm>
                <a:prstGeom prst="line">
                  <a:avLst/>
                </a:prstGeom>
                <a:noFill/>
                <a:ln w="25400">
                  <a:solidFill>
                    <a:srgbClr val="000000"/>
                  </a:solidFill>
                  <a:round/>
                  <a:headEnd/>
                  <a:tailEnd/>
                </a:ln>
              </p:spPr>
              <p:txBody>
                <a:bodyPr/>
                <a:lstStyle/>
                <a:p>
                  <a:endParaRPr lang="en-US">
                    <a:latin typeface="Arial"/>
                    <a:cs typeface="Arial"/>
                  </a:endParaRPr>
                </a:p>
              </p:txBody>
            </p:sp>
            <p:sp>
              <p:nvSpPr>
                <p:cNvPr id="12346" name="Line 27"/>
                <p:cNvSpPr>
                  <a:spLocks noChangeShapeType="1"/>
                </p:cNvSpPr>
                <p:nvPr/>
              </p:nvSpPr>
              <p:spPr bwMode="auto">
                <a:xfrm>
                  <a:off x="2912" y="351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47" name="Line 28"/>
                <p:cNvSpPr>
                  <a:spLocks noChangeShapeType="1"/>
                </p:cNvSpPr>
                <p:nvPr/>
              </p:nvSpPr>
              <p:spPr bwMode="auto">
                <a:xfrm>
                  <a:off x="2912" y="3250"/>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48" name="Line 29"/>
                <p:cNvSpPr>
                  <a:spLocks noChangeShapeType="1"/>
                </p:cNvSpPr>
                <p:nvPr/>
              </p:nvSpPr>
              <p:spPr bwMode="auto">
                <a:xfrm>
                  <a:off x="2912" y="2987"/>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49" name="Line 30"/>
                <p:cNvSpPr>
                  <a:spLocks noChangeShapeType="1"/>
                </p:cNvSpPr>
                <p:nvPr/>
              </p:nvSpPr>
              <p:spPr bwMode="auto">
                <a:xfrm>
                  <a:off x="2912" y="2715"/>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0" name="Line 31"/>
                <p:cNvSpPr>
                  <a:spLocks noChangeShapeType="1"/>
                </p:cNvSpPr>
                <p:nvPr/>
              </p:nvSpPr>
              <p:spPr bwMode="auto">
                <a:xfrm>
                  <a:off x="2912" y="2452"/>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1" name="Line 32"/>
                <p:cNvSpPr>
                  <a:spLocks noChangeShapeType="1"/>
                </p:cNvSpPr>
                <p:nvPr/>
              </p:nvSpPr>
              <p:spPr bwMode="auto">
                <a:xfrm>
                  <a:off x="2912" y="2189"/>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2" name="Line 33"/>
                <p:cNvSpPr>
                  <a:spLocks noChangeShapeType="1"/>
                </p:cNvSpPr>
                <p:nvPr/>
              </p:nvSpPr>
              <p:spPr bwMode="auto">
                <a:xfrm>
                  <a:off x="2912" y="1926"/>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3" name="Line 34"/>
                <p:cNvSpPr>
                  <a:spLocks noChangeShapeType="1"/>
                </p:cNvSpPr>
                <p:nvPr/>
              </p:nvSpPr>
              <p:spPr bwMode="auto">
                <a:xfrm>
                  <a:off x="2912" y="166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4" name="Line 35"/>
                <p:cNvSpPr>
                  <a:spLocks noChangeShapeType="1"/>
                </p:cNvSpPr>
                <p:nvPr/>
              </p:nvSpPr>
              <p:spPr bwMode="auto">
                <a:xfrm>
                  <a:off x="2912" y="1400"/>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5" name="Line 36"/>
                <p:cNvSpPr>
                  <a:spLocks noChangeShapeType="1"/>
                </p:cNvSpPr>
                <p:nvPr/>
              </p:nvSpPr>
              <p:spPr bwMode="auto">
                <a:xfrm>
                  <a:off x="2912" y="1129"/>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6" name="Line 37"/>
                <p:cNvSpPr>
                  <a:spLocks noChangeShapeType="1"/>
                </p:cNvSpPr>
                <p:nvPr/>
              </p:nvSpPr>
              <p:spPr bwMode="auto">
                <a:xfrm>
                  <a:off x="2912" y="866"/>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7" name="Line 38"/>
                <p:cNvSpPr>
                  <a:spLocks noChangeShapeType="1"/>
                </p:cNvSpPr>
                <p:nvPr/>
              </p:nvSpPr>
              <p:spPr bwMode="auto">
                <a:xfrm>
                  <a:off x="2912" y="60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8" name="Line 39"/>
                <p:cNvSpPr>
                  <a:spLocks noChangeShapeType="1"/>
                </p:cNvSpPr>
                <p:nvPr/>
              </p:nvSpPr>
              <p:spPr bwMode="auto">
                <a:xfrm>
                  <a:off x="2896" y="3513"/>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9" name="Line 40"/>
                <p:cNvSpPr>
                  <a:spLocks noChangeShapeType="1"/>
                </p:cNvSpPr>
                <p:nvPr/>
              </p:nvSpPr>
              <p:spPr bwMode="auto">
                <a:xfrm>
                  <a:off x="2896" y="2987"/>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60" name="Line 41"/>
                <p:cNvSpPr>
                  <a:spLocks noChangeShapeType="1"/>
                </p:cNvSpPr>
                <p:nvPr/>
              </p:nvSpPr>
              <p:spPr bwMode="auto">
                <a:xfrm>
                  <a:off x="2896" y="2452"/>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61" name="Line 42"/>
                <p:cNvSpPr>
                  <a:spLocks noChangeShapeType="1"/>
                </p:cNvSpPr>
                <p:nvPr/>
              </p:nvSpPr>
              <p:spPr bwMode="auto">
                <a:xfrm>
                  <a:off x="2896" y="1926"/>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62" name="Line 43"/>
                <p:cNvSpPr>
                  <a:spLocks noChangeShapeType="1"/>
                </p:cNvSpPr>
                <p:nvPr/>
              </p:nvSpPr>
              <p:spPr bwMode="auto">
                <a:xfrm>
                  <a:off x="2896" y="1400"/>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63" name="Line 44"/>
                <p:cNvSpPr>
                  <a:spLocks noChangeShapeType="1"/>
                </p:cNvSpPr>
                <p:nvPr/>
              </p:nvSpPr>
              <p:spPr bwMode="auto">
                <a:xfrm>
                  <a:off x="2896" y="866"/>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64" name="Line 45"/>
                <p:cNvSpPr>
                  <a:spLocks noChangeShapeType="1"/>
                </p:cNvSpPr>
                <p:nvPr/>
              </p:nvSpPr>
              <p:spPr bwMode="auto">
                <a:xfrm>
                  <a:off x="2959" y="3513"/>
                  <a:ext cx="2440"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65" name="Line 46"/>
                <p:cNvSpPr>
                  <a:spLocks noChangeShapeType="1"/>
                </p:cNvSpPr>
                <p:nvPr/>
              </p:nvSpPr>
              <p:spPr bwMode="auto">
                <a:xfrm flipV="1">
                  <a:off x="2959"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2366" name="Line 47"/>
                <p:cNvSpPr>
                  <a:spLocks noChangeShapeType="1"/>
                </p:cNvSpPr>
                <p:nvPr/>
              </p:nvSpPr>
              <p:spPr bwMode="auto">
                <a:xfrm flipV="1">
                  <a:off x="3306"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2367" name="Line 48"/>
                <p:cNvSpPr>
                  <a:spLocks noChangeShapeType="1"/>
                </p:cNvSpPr>
                <p:nvPr/>
              </p:nvSpPr>
              <p:spPr bwMode="auto">
                <a:xfrm flipV="1">
                  <a:off x="3660"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2368" name="Line 49"/>
                <p:cNvSpPr>
                  <a:spLocks noChangeShapeType="1"/>
                </p:cNvSpPr>
                <p:nvPr/>
              </p:nvSpPr>
              <p:spPr bwMode="auto">
                <a:xfrm flipV="1">
                  <a:off x="4006"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2369" name="Line 50"/>
                <p:cNvSpPr>
                  <a:spLocks noChangeShapeType="1"/>
                </p:cNvSpPr>
                <p:nvPr/>
              </p:nvSpPr>
              <p:spPr bwMode="auto">
                <a:xfrm flipV="1">
                  <a:off x="4352"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2370" name="Line 51"/>
                <p:cNvSpPr>
                  <a:spLocks noChangeShapeType="1"/>
                </p:cNvSpPr>
                <p:nvPr/>
              </p:nvSpPr>
              <p:spPr bwMode="auto">
                <a:xfrm flipV="1">
                  <a:off x="4698"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2371" name="Line 52"/>
                <p:cNvSpPr>
                  <a:spLocks noChangeShapeType="1"/>
                </p:cNvSpPr>
                <p:nvPr/>
              </p:nvSpPr>
              <p:spPr bwMode="auto">
                <a:xfrm flipV="1">
                  <a:off x="5053"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2372" name="Line 53"/>
                <p:cNvSpPr>
                  <a:spLocks noChangeShapeType="1"/>
                </p:cNvSpPr>
                <p:nvPr/>
              </p:nvSpPr>
              <p:spPr bwMode="auto">
                <a:xfrm flipV="1">
                  <a:off x="5399"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2373" name="Line 54"/>
                <p:cNvSpPr>
                  <a:spLocks noChangeShapeType="1"/>
                </p:cNvSpPr>
                <p:nvPr/>
              </p:nvSpPr>
              <p:spPr bwMode="auto">
                <a:xfrm flipV="1">
                  <a:off x="2959"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2374" name="Line 55"/>
                <p:cNvSpPr>
                  <a:spLocks noChangeShapeType="1"/>
                </p:cNvSpPr>
                <p:nvPr/>
              </p:nvSpPr>
              <p:spPr bwMode="auto">
                <a:xfrm flipV="1">
                  <a:off x="3660"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2375" name="Line 56"/>
                <p:cNvSpPr>
                  <a:spLocks noChangeShapeType="1"/>
                </p:cNvSpPr>
                <p:nvPr/>
              </p:nvSpPr>
              <p:spPr bwMode="auto">
                <a:xfrm flipV="1">
                  <a:off x="4352"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2376" name="Line 57"/>
                <p:cNvSpPr>
                  <a:spLocks noChangeShapeType="1"/>
                </p:cNvSpPr>
                <p:nvPr/>
              </p:nvSpPr>
              <p:spPr bwMode="auto">
                <a:xfrm flipV="1">
                  <a:off x="5053"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2377" name="Rectangle 58"/>
                <p:cNvSpPr>
                  <a:spLocks noChangeArrowheads="1"/>
                </p:cNvSpPr>
                <p:nvPr/>
              </p:nvSpPr>
              <p:spPr bwMode="auto">
                <a:xfrm>
                  <a:off x="2721" y="3414"/>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12378" name="Rectangle 59"/>
                <p:cNvSpPr>
                  <a:spLocks noChangeArrowheads="1"/>
                </p:cNvSpPr>
                <p:nvPr/>
              </p:nvSpPr>
              <p:spPr bwMode="auto">
                <a:xfrm>
                  <a:off x="2721" y="2888"/>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1</a:t>
                  </a:r>
                  <a:endParaRPr lang="en-US" sz="2400">
                    <a:latin typeface="Arial"/>
                    <a:cs typeface="Arial"/>
                  </a:endParaRPr>
                </a:p>
              </p:txBody>
            </p:sp>
            <p:sp>
              <p:nvSpPr>
                <p:cNvPr id="12379" name="Rectangle 60"/>
                <p:cNvSpPr>
                  <a:spLocks noChangeArrowheads="1"/>
                </p:cNvSpPr>
                <p:nvPr/>
              </p:nvSpPr>
              <p:spPr bwMode="auto">
                <a:xfrm>
                  <a:off x="2721" y="2354"/>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2</a:t>
                  </a:r>
                  <a:endParaRPr lang="en-US" sz="2400">
                    <a:latin typeface="Arial"/>
                    <a:cs typeface="Arial"/>
                  </a:endParaRPr>
                </a:p>
              </p:txBody>
            </p:sp>
            <p:sp>
              <p:nvSpPr>
                <p:cNvPr id="12380" name="Rectangle 61"/>
                <p:cNvSpPr>
                  <a:spLocks noChangeArrowheads="1"/>
                </p:cNvSpPr>
                <p:nvPr/>
              </p:nvSpPr>
              <p:spPr bwMode="auto">
                <a:xfrm>
                  <a:off x="2721" y="1828"/>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3</a:t>
                  </a:r>
                  <a:endParaRPr lang="en-US" sz="2400">
                    <a:latin typeface="Arial"/>
                    <a:cs typeface="Arial"/>
                  </a:endParaRPr>
                </a:p>
              </p:txBody>
            </p:sp>
            <p:sp>
              <p:nvSpPr>
                <p:cNvPr id="12381" name="Rectangle 62"/>
                <p:cNvSpPr>
                  <a:spLocks noChangeArrowheads="1"/>
                </p:cNvSpPr>
                <p:nvPr/>
              </p:nvSpPr>
              <p:spPr bwMode="auto">
                <a:xfrm>
                  <a:off x="2721" y="1301"/>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4</a:t>
                  </a:r>
                  <a:endParaRPr lang="en-US" sz="2400">
                    <a:latin typeface="Arial"/>
                    <a:cs typeface="Arial"/>
                  </a:endParaRPr>
                </a:p>
              </p:txBody>
            </p:sp>
            <p:sp>
              <p:nvSpPr>
                <p:cNvPr id="12382" name="Rectangle 63"/>
                <p:cNvSpPr>
                  <a:spLocks noChangeArrowheads="1"/>
                </p:cNvSpPr>
                <p:nvPr/>
              </p:nvSpPr>
              <p:spPr bwMode="auto">
                <a:xfrm>
                  <a:off x="2721" y="767"/>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5</a:t>
                  </a:r>
                  <a:endParaRPr lang="en-US" sz="2400">
                    <a:latin typeface="Arial"/>
                    <a:cs typeface="Arial"/>
                  </a:endParaRPr>
                </a:p>
              </p:txBody>
            </p:sp>
            <p:sp>
              <p:nvSpPr>
                <p:cNvPr id="12383" name="Rectangle 64"/>
                <p:cNvSpPr>
                  <a:spLocks noChangeArrowheads="1"/>
                </p:cNvSpPr>
                <p:nvPr/>
              </p:nvSpPr>
              <p:spPr bwMode="auto">
                <a:xfrm>
                  <a:off x="2912" y="3592"/>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12384" name="Rectangle 65"/>
                <p:cNvSpPr>
                  <a:spLocks noChangeArrowheads="1"/>
                </p:cNvSpPr>
                <p:nvPr/>
              </p:nvSpPr>
              <p:spPr bwMode="auto">
                <a:xfrm>
                  <a:off x="3557"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10</a:t>
                  </a:r>
                  <a:endParaRPr lang="en-US" sz="2400">
                    <a:latin typeface="Arial"/>
                    <a:cs typeface="Arial"/>
                  </a:endParaRPr>
                </a:p>
              </p:txBody>
            </p:sp>
            <p:sp>
              <p:nvSpPr>
                <p:cNvPr id="12385" name="Rectangle 66"/>
                <p:cNvSpPr>
                  <a:spLocks noChangeArrowheads="1"/>
                </p:cNvSpPr>
                <p:nvPr/>
              </p:nvSpPr>
              <p:spPr bwMode="auto">
                <a:xfrm>
                  <a:off x="4250"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20</a:t>
                  </a:r>
                  <a:endParaRPr lang="en-US" sz="2400">
                    <a:latin typeface="Arial"/>
                    <a:cs typeface="Arial"/>
                  </a:endParaRPr>
                </a:p>
              </p:txBody>
            </p:sp>
            <p:sp>
              <p:nvSpPr>
                <p:cNvPr id="12386" name="Rectangle 67"/>
                <p:cNvSpPr>
                  <a:spLocks noChangeArrowheads="1"/>
                </p:cNvSpPr>
                <p:nvPr/>
              </p:nvSpPr>
              <p:spPr bwMode="auto">
                <a:xfrm>
                  <a:off x="4950"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30</a:t>
                  </a:r>
                  <a:endParaRPr lang="en-US" sz="2400">
                    <a:latin typeface="Arial"/>
                    <a:cs typeface="Arial"/>
                  </a:endParaRPr>
                </a:p>
              </p:txBody>
            </p:sp>
          </p:grpSp>
          <p:sp>
            <p:nvSpPr>
              <p:cNvPr id="12321" name="Text Box 68"/>
              <p:cNvSpPr txBox="1">
                <a:spLocks noChangeArrowheads="1"/>
              </p:cNvSpPr>
              <p:nvPr/>
            </p:nvSpPr>
            <p:spPr bwMode="auto">
              <a:xfrm>
                <a:off x="4658" y="3559"/>
                <a:ext cx="943" cy="528"/>
              </a:xfrm>
              <a:prstGeom prst="rect">
                <a:avLst/>
              </a:prstGeom>
              <a:noFill/>
              <a:ln w="9525">
                <a:noFill/>
                <a:miter lim="800000"/>
                <a:headEnd/>
                <a:tailEnd/>
              </a:ln>
            </p:spPr>
            <p:txBody>
              <a:bodyPr>
                <a:spAutoFit/>
              </a:bodyPr>
              <a:lstStyle/>
              <a:p>
                <a:pPr algn="r">
                  <a:spcBef>
                    <a:spcPct val="50000"/>
                  </a:spcBef>
                </a:pPr>
                <a:r>
                  <a:rPr lang="en-US" sz="2500" b="1" i="1">
                    <a:latin typeface="Arial"/>
                    <a:cs typeface="Arial"/>
                  </a:rPr>
                  <a:t>Q</a:t>
                </a:r>
                <a:r>
                  <a:rPr lang="en-US" sz="2500">
                    <a:latin typeface="Arial"/>
                    <a:cs typeface="Arial"/>
                  </a:rPr>
                  <a:t> </a:t>
                </a:r>
                <a:br>
                  <a:rPr lang="en-US" sz="2500">
                    <a:latin typeface="Arial"/>
                    <a:cs typeface="Arial"/>
                  </a:rPr>
                </a:br>
                <a:r>
                  <a:rPr lang="en-US" sz="2400">
                    <a:latin typeface="Arial"/>
                    <a:cs typeface="Arial"/>
                  </a:rPr>
                  <a:t>(gallons)</a:t>
                </a:r>
              </a:p>
            </p:txBody>
          </p:sp>
          <p:sp>
            <p:nvSpPr>
              <p:cNvPr id="12322" name="Text Box 69"/>
              <p:cNvSpPr txBox="1">
                <a:spLocks noChangeArrowheads="1"/>
              </p:cNvSpPr>
              <p:nvPr/>
            </p:nvSpPr>
            <p:spPr bwMode="auto">
              <a:xfrm>
                <a:off x="2644" y="461"/>
                <a:ext cx="263" cy="298"/>
              </a:xfrm>
              <a:prstGeom prst="rect">
                <a:avLst/>
              </a:prstGeom>
              <a:noFill/>
              <a:ln w="9525">
                <a:noFill/>
                <a:miter lim="800000"/>
                <a:headEnd/>
                <a:tailEnd/>
              </a:ln>
            </p:spPr>
            <p:txBody>
              <a:bodyPr>
                <a:spAutoFit/>
              </a:bodyPr>
              <a:lstStyle/>
              <a:p>
                <a:pPr algn="r">
                  <a:spcBef>
                    <a:spcPct val="50000"/>
                  </a:spcBef>
                </a:pPr>
                <a:r>
                  <a:rPr lang="en-US" sz="2500" b="1" i="1">
                    <a:latin typeface="Arial"/>
                    <a:cs typeface="Arial"/>
                  </a:rPr>
                  <a:t>P</a:t>
                </a:r>
                <a:r>
                  <a:rPr lang="en-US" sz="2500">
                    <a:latin typeface="Arial"/>
                    <a:cs typeface="Arial"/>
                  </a:rPr>
                  <a:t> </a:t>
                </a:r>
                <a:endParaRPr lang="en-US" sz="2400">
                  <a:latin typeface="Arial"/>
                  <a:cs typeface="Arial"/>
                </a:endParaRPr>
              </a:p>
            </p:txBody>
          </p:sp>
          <p:sp>
            <p:nvSpPr>
              <p:cNvPr id="12323" name="Text Box 70"/>
              <p:cNvSpPr txBox="1">
                <a:spLocks noChangeArrowheads="1"/>
              </p:cNvSpPr>
              <p:nvPr/>
            </p:nvSpPr>
            <p:spPr bwMode="auto">
              <a:xfrm>
                <a:off x="2535" y="737"/>
                <a:ext cx="233" cy="288"/>
              </a:xfrm>
              <a:prstGeom prst="rect">
                <a:avLst/>
              </a:prstGeom>
              <a:noFill/>
              <a:ln w="9525">
                <a:noFill/>
                <a:miter lim="800000"/>
                <a:headEnd/>
                <a:tailEnd/>
              </a:ln>
            </p:spPr>
            <p:txBody>
              <a:bodyPr>
                <a:spAutoFit/>
              </a:bodyPr>
              <a:lstStyle/>
              <a:p>
                <a:pPr algn="r">
                  <a:spcBef>
                    <a:spcPct val="50000"/>
                  </a:spcBef>
                </a:pPr>
                <a:r>
                  <a:rPr lang="en-US" sz="2400">
                    <a:latin typeface="Arial"/>
                    <a:cs typeface="Arial"/>
                  </a:rPr>
                  <a:t>$</a:t>
                </a:r>
              </a:p>
            </p:txBody>
          </p:sp>
        </p:grpSp>
        <p:sp>
          <p:nvSpPr>
            <p:cNvPr id="12319" name="Text Box 71"/>
            <p:cNvSpPr txBox="1">
              <a:spLocks noChangeArrowheads="1"/>
            </p:cNvSpPr>
            <p:nvPr/>
          </p:nvSpPr>
          <p:spPr bwMode="auto">
            <a:xfrm>
              <a:off x="625" y="457"/>
              <a:ext cx="2460" cy="406"/>
            </a:xfrm>
            <a:prstGeom prst="rect">
              <a:avLst/>
            </a:prstGeom>
            <a:solidFill>
              <a:schemeClr val="bg1"/>
            </a:solidFill>
            <a:ln w="9525">
              <a:noFill/>
              <a:miter lim="800000"/>
              <a:headEnd/>
              <a:tailEnd/>
            </a:ln>
          </p:spPr>
          <p:txBody>
            <a:bodyPr/>
            <a:lstStyle/>
            <a:p>
              <a:pPr algn="ctr">
                <a:spcBef>
                  <a:spcPct val="50000"/>
                </a:spcBef>
              </a:pPr>
              <a:r>
                <a:rPr lang="en-US" sz="2500" u="sng">
                  <a:latin typeface="Arial"/>
                  <a:cs typeface="Arial"/>
                </a:rPr>
                <a:t>The market for gasoline</a:t>
              </a:r>
            </a:p>
          </p:txBody>
        </p:sp>
      </p:grpSp>
      <p:sp>
        <p:nvSpPr>
          <p:cNvPr id="12293" name="Line 75"/>
          <p:cNvSpPr>
            <a:spLocks noChangeShapeType="1"/>
          </p:cNvSpPr>
          <p:nvPr/>
        </p:nvSpPr>
        <p:spPr bwMode="auto">
          <a:xfrm>
            <a:off x="1100138" y="1430338"/>
            <a:ext cx="3870325" cy="2928937"/>
          </a:xfrm>
          <a:prstGeom prst="line">
            <a:avLst/>
          </a:prstGeom>
          <a:noFill/>
          <a:ln w="44450">
            <a:solidFill>
              <a:srgbClr val="333399"/>
            </a:solidFill>
            <a:round/>
            <a:headEnd/>
            <a:tailEnd/>
          </a:ln>
        </p:spPr>
        <p:txBody>
          <a:bodyPr/>
          <a:lstStyle/>
          <a:p>
            <a:endParaRPr lang="en-US">
              <a:latin typeface="Arial"/>
              <a:cs typeface="Arial"/>
            </a:endParaRPr>
          </a:p>
        </p:txBody>
      </p:sp>
      <p:sp>
        <p:nvSpPr>
          <p:cNvPr id="12294" name="Rectangle 73"/>
          <p:cNvSpPr>
            <a:spLocks noGrp="1" noChangeArrowheads="1"/>
          </p:cNvSpPr>
          <p:nvPr>
            <p:ph type="title"/>
          </p:nvPr>
        </p:nvSpPr>
        <p:spPr/>
        <p:txBody>
          <a:bodyPr>
            <a:normAutofit fontScale="90000"/>
          </a:bodyPr>
          <a:lstStyle/>
          <a:p>
            <a:pPr eaLnBrk="1" hangingPunct="1"/>
            <a:r>
              <a:rPr lang="en-US" sz="3100" dirty="0" smtClean="0"/>
              <a:t>Analysis of a Negative Externality</a:t>
            </a:r>
          </a:p>
        </p:txBody>
      </p:sp>
      <p:sp>
        <p:nvSpPr>
          <p:cNvPr id="12295" name="Line 80"/>
          <p:cNvSpPr>
            <a:spLocks noChangeShapeType="1"/>
          </p:cNvSpPr>
          <p:nvPr/>
        </p:nvSpPr>
        <p:spPr bwMode="auto">
          <a:xfrm flipV="1">
            <a:off x="1095375" y="1858963"/>
            <a:ext cx="3870325" cy="2932112"/>
          </a:xfrm>
          <a:prstGeom prst="line">
            <a:avLst/>
          </a:prstGeom>
          <a:noFill/>
          <a:ln w="44450">
            <a:solidFill>
              <a:srgbClr val="00CC66"/>
            </a:solidFill>
            <a:round/>
            <a:headEnd/>
            <a:tailEnd/>
          </a:ln>
        </p:spPr>
        <p:txBody>
          <a:bodyPr/>
          <a:lstStyle/>
          <a:p>
            <a:endParaRPr lang="en-US">
              <a:latin typeface="Arial"/>
              <a:cs typeface="Arial"/>
            </a:endParaRPr>
          </a:p>
        </p:txBody>
      </p:sp>
      <p:sp>
        <p:nvSpPr>
          <p:cNvPr id="12296" name="Line 74"/>
          <p:cNvSpPr>
            <a:spLocks noChangeShapeType="1"/>
          </p:cNvSpPr>
          <p:nvPr/>
        </p:nvSpPr>
        <p:spPr bwMode="auto">
          <a:xfrm flipV="1">
            <a:off x="1090613" y="2692400"/>
            <a:ext cx="3870325" cy="2932113"/>
          </a:xfrm>
          <a:prstGeom prst="line">
            <a:avLst/>
          </a:prstGeom>
          <a:noFill/>
          <a:ln w="44450">
            <a:solidFill>
              <a:srgbClr val="333399"/>
            </a:solidFill>
            <a:round/>
            <a:headEnd/>
            <a:tailEnd/>
          </a:ln>
        </p:spPr>
        <p:txBody>
          <a:bodyPr/>
          <a:lstStyle/>
          <a:p>
            <a:endParaRPr lang="en-US">
              <a:latin typeface="Arial"/>
              <a:cs typeface="Arial"/>
            </a:endParaRPr>
          </a:p>
        </p:txBody>
      </p:sp>
      <p:sp>
        <p:nvSpPr>
          <p:cNvPr id="12297" name="Rectangle 77"/>
          <p:cNvSpPr>
            <a:spLocks noChangeArrowheads="1"/>
          </p:cNvSpPr>
          <p:nvPr/>
        </p:nvSpPr>
        <p:spPr bwMode="auto">
          <a:xfrm>
            <a:off x="4956175" y="4240213"/>
            <a:ext cx="412750" cy="457200"/>
          </a:xfrm>
          <a:prstGeom prst="rect">
            <a:avLst/>
          </a:prstGeom>
          <a:noFill/>
          <a:ln w="9525">
            <a:noFill/>
            <a:miter lim="800000"/>
            <a:headEnd/>
            <a:tailEnd/>
          </a:ln>
        </p:spPr>
        <p:txBody>
          <a:bodyPr>
            <a:spAutoFit/>
          </a:bodyPr>
          <a:lstStyle/>
          <a:p>
            <a:r>
              <a:rPr lang="en-US" sz="2400">
                <a:latin typeface="Arial"/>
                <a:cs typeface="Arial"/>
              </a:rPr>
              <a:t>D</a:t>
            </a:r>
          </a:p>
        </p:txBody>
      </p:sp>
      <p:sp>
        <p:nvSpPr>
          <p:cNvPr id="12298" name="Rectangle 78"/>
          <p:cNvSpPr>
            <a:spLocks noChangeArrowheads="1"/>
          </p:cNvSpPr>
          <p:nvPr/>
        </p:nvSpPr>
        <p:spPr bwMode="auto">
          <a:xfrm>
            <a:off x="4949825" y="2390775"/>
            <a:ext cx="388938" cy="457200"/>
          </a:xfrm>
          <a:prstGeom prst="rect">
            <a:avLst/>
          </a:prstGeom>
          <a:noFill/>
          <a:ln w="9525">
            <a:noFill/>
            <a:miter lim="800000"/>
            <a:headEnd/>
            <a:tailEnd/>
          </a:ln>
        </p:spPr>
        <p:txBody>
          <a:bodyPr>
            <a:spAutoFit/>
          </a:bodyPr>
          <a:lstStyle/>
          <a:p>
            <a:r>
              <a:rPr lang="en-US" sz="2400">
                <a:latin typeface="Arial"/>
                <a:cs typeface="Arial"/>
              </a:rPr>
              <a:t>S</a:t>
            </a:r>
          </a:p>
        </p:txBody>
      </p:sp>
      <p:sp>
        <p:nvSpPr>
          <p:cNvPr id="12299" name="Rectangle 82"/>
          <p:cNvSpPr>
            <a:spLocks noChangeArrowheads="1"/>
          </p:cNvSpPr>
          <p:nvPr/>
        </p:nvSpPr>
        <p:spPr bwMode="auto">
          <a:xfrm>
            <a:off x="4941888" y="1514475"/>
            <a:ext cx="1103312" cy="729430"/>
          </a:xfrm>
          <a:prstGeom prst="rect">
            <a:avLst/>
          </a:prstGeom>
          <a:noFill/>
          <a:ln w="9525">
            <a:noFill/>
            <a:miter lim="800000"/>
            <a:headEnd/>
            <a:tailEnd/>
          </a:ln>
        </p:spPr>
        <p:txBody>
          <a:bodyPr>
            <a:spAutoFit/>
          </a:bodyPr>
          <a:lstStyle/>
          <a:p>
            <a:pPr>
              <a:lnSpc>
                <a:spcPct val="85000"/>
              </a:lnSpc>
            </a:pPr>
            <a:r>
              <a:rPr lang="en-US" sz="2400">
                <a:latin typeface="Arial"/>
                <a:cs typeface="Arial"/>
              </a:rPr>
              <a:t>Social </a:t>
            </a:r>
            <a:br>
              <a:rPr lang="en-US" sz="2400">
                <a:latin typeface="Arial"/>
                <a:cs typeface="Arial"/>
              </a:rPr>
            </a:br>
            <a:r>
              <a:rPr lang="en-US" sz="2400">
                <a:latin typeface="Arial"/>
                <a:cs typeface="Arial"/>
              </a:rPr>
              <a:t>cost</a:t>
            </a:r>
          </a:p>
        </p:txBody>
      </p:sp>
      <p:sp>
        <p:nvSpPr>
          <p:cNvPr id="158819" name="Rectangle 99"/>
          <p:cNvSpPr>
            <a:spLocks noChangeArrowheads="1"/>
          </p:cNvSpPr>
          <p:nvPr/>
        </p:nvSpPr>
        <p:spPr bwMode="auto">
          <a:xfrm>
            <a:off x="6226175" y="965200"/>
            <a:ext cx="2468563" cy="1292225"/>
          </a:xfrm>
          <a:prstGeom prst="rect">
            <a:avLst/>
          </a:prstGeom>
          <a:solidFill>
            <a:srgbClr val="66CCFF"/>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defRPr/>
            </a:pPr>
            <a:r>
              <a:rPr lang="en-US" sz="2500" dirty="0">
                <a:latin typeface="Arial"/>
                <a:cs typeface="Arial"/>
              </a:rPr>
              <a:t>The socially optimal quantity is 20 gallons.</a:t>
            </a:r>
          </a:p>
        </p:txBody>
      </p:sp>
      <p:grpSp>
        <p:nvGrpSpPr>
          <p:cNvPr id="5" name="Group 122"/>
          <p:cNvGrpSpPr>
            <a:grpSpLocks/>
          </p:cNvGrpSpPr>
          <p:nvPr/>
        </p:nvGrpSpPr>
        <p:grpSpPr bwMode="auto">
          <a:xfrm>
            <a:off x="3074988" y="3036888"/>
            <a:ext cx="466725" cy="3084512"/>
            <a:chOff x="1937" y="1878"/>
            <a:chExt cx="294" cy="1943"/>
          </a:xfrm>
        </p:grpSpPr>
        <p:sp>
          <p:nvSpPr>
            <p:cNvPr id="12315" name="Line 106"/>
            <p:cNvSpPr>
              <a:spLocks noChangeShapeType="1"/>
            </p:cNvSpPr>
            <p:nvPr/>
          </p:nvSpPr>
          <p:spPr bwMode="auto">
            <a:xfrm>
              <a:off x="2086" y="1929"/>
              <a:ext cx="0" cy="1587"/>
            </a:xfrm>
            <a:prstGeom prst="line">
              <a:avLst/>
            </a:prstGeom>
            <a:noFill/>
            <a:ln w="19050">
              <a:solidFill>
                <a:srgbClr val="0099FF"/>
              </a:solidFill>
              <a:round/>
              <a:headEnd/>
              <a:tailEnd/>
            </a:ln>
          </p:spPr>
          <p:txBody>
            <a:bodyPr/>
            <a:lstStyle/>
            <a:p>
              <a:endParaRPr lang="en-US">
                <a:latin typeface="Arial"/>
                <a:cs typeface="Arial"/>
              </a:endParaRPr>
            </a:p>
          </p:txBody>
        </p:sp>
        <p:sp>
          <p:nvSpPr>
            <p:cNvPr id="12316" name="Oval 81"/>
            <p:cNvSpPr>
              <a:spLocks noChangeArrowheads="1"/>
            </p:cNvSpPr>
            <p:nvPr/>
          </p:nvSpPr>
          <p:spPr bwMode="auto">
            <a:xfrm>
              <a:off x="2042" y="1878"/>
              <a:ext cx="88" cy="87"/>
            </a:xfrm>
            <a:prstGeom prst="ellipse">
              <a:avLst/>
            </a:prstGeom>
            <a:solidFill>
              <a:srgbClr val="0099FF"/>
            </a:solidFill>
            <a:ln w="9525">
              <a:noFill/>
              <a:prstDash val="dash"/>
              <a:round/>
              <a:headEnd/>
              <a:tailEnd/>
            </a:ln>
          </p:spPr>
          <p:txBody>
            <a:bodyPr wrap="none" anchor="ctr"/>
            <a:lstStyle/>
            <a:p>
              <a:endParaRPr lang="en-US">
                <a:latin typeface="Arial"/>
                <a:cs typeface="Arial"/>
              </a:endParaRPr>
            </a:p>
          </p:txBody>
        </p:sp>
        <p:sp>
          <p:nvSpPr>
            <p:cNvPr id="12317" name="Rectangle 109"/>
            <p:cNvSpPr>
              <a:spLocks noChangeArrowheads="1"/>
            </p:cNvSpPr>
            <p:nvPr/>
          </p:nvSpPr>
          <p:spPr bwMode="auto">
            <a:xfrm>
              <a:off x="1937" y="3593"/>
              <a:ext cx="294" cy="228"/>
            </a:xfrm>
            <a:prstGeom prst="rect">
              <a:avLst/>
            </a:prstGeom>
            <a:noFill/>
            <a:ln w="9525">
              <a:solidFill>
                <a:srgbClr val="0000FF"/>
              </a:solidFill>
              <a:miter lim="800000"/>
              <a:headEnd/>
              <a:tailEnd/>
            </a:ln>
          </p:spPr>
          <p:txBody>
            <a:bodyPr wrap="none" anchor="ctr"/>
            <a:lstStyle/>
            <a:p>
              <a:endParaRPr lang="en-US">
                <a:latin typeface="Arial"/>
                <a:cs typeface="Arial"/>
              </a:endParaRPr>
            </a:p>
          </p:txBody>
        </p:sp>
      </p:grpSp>
      <p:sp>
        <p:nvSpPr>
          <p:cNvPr id="158831" name="Rectangle 111"/>
          <p:cNvSpPr>
            <a:spLocks noChangeArrowheads="1"/>
          </p:cNvSpPr>
          <p:nvPr/>
        </p:nvSpPr>
        <p:spPr bwMode="auto">
          <a:xfrm>
            <a:off x="5449888" y="2362200"/>
            <a:ext cx="3443287" cy="1292225"/>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defRPr/>
            </a:pPr>
            <a:r>
              <a:rPr lang="en-US" sz="2500" dirty="0">
                <a:latin typeface="Arial"/>
                <a:cs typeface="Arial"/>
              </a:rPr>
              <a:t>At any </a:t>
            </a:r>
            <a:r>
              <a:rPr lang="en-US" sz="2500" b="1" i="1" dirty="0">
                <a:latin typeface="Arial"/>
                <a:cs typeface="Arial"/>
              </a:rPr>
              <a:t>Q</a:t>
            </a:r>
            <a:r>
              <a:rPr lang="en-US" sz="2500" dirty="0">
                <a:latin typeface="Arial"/>
                <a:cs typeface="Arial"/>
              </a:rPr>
              <a:t> &lt; 20, </a:t>
            </a:r>
          </a:p>
          <a:p>
            <a:pPr>
              <a:lnSpc>
                <a:spcPct val="105000"/>
              </a:lnSpc>
              <a:defRPr/>
            </a:pPr>
            <a:r>
              <a:rPr lang="en-US" sz="2500" dirty="0">
                <a:latin typeface="Arial"/>
                <a:cs typeface="Arial"/>
              </a:rPr>
              <a:t>value of additional gas exceeds social cost. </a:t>
            </a:r>
          </a:p>
        </p:txBody>
      </p:sp>
      <p:sp>
        <p:nvSpPr>
          <p:cNvPr id="158834" name="Rectangle 114"/>
          <p:cNvSpPr>
            <a:spLocks noChangeArrowheads="1"/>
          </p:cNvSpPr>
          <p:nvPr/>
        </p:nvSpPr>
        <p:spPr bwMode="auto">
          <a:xfrm>
            <a:off x="5554663" y="3795713"/>
            <a:ext cx="3205162" cy="2092325"/>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defRPr/>
            </a:pPr>
            <a:r>
              <a:rPr lang="en-US" sz="2500" dirty="0">
                <a:latin typeface="Arial"/>
                <a:cs typeface="Arial"/>
              </a:rPr>
              <a:t>At any </a:t>
            </a:r>
            <a:r>
              <a:rPr lang="en-US" sz="2500" b="1" i="1" dirty="0">
                <a:latin typeface="Arial"/>
                <a:cs typeface="Arial"/>
              </a:rPr>
              <a:t>Q</a:t>
            </a:r>
            <a:r>
              <a:rPr lang="en-US" sz="2500" dirty="0">
                <a:latin typeface="Arial"/>
                <a:cs typeface="Arial"/>
              </a:rPr>
              <a:t> &gt; 20, </a:t>
            </a:r>
          </a:p>
          <a:p>
            <a:pPr>
              <a:lnSpc>
                <a:spcPct val="105000"/>
              </a:lnSpc>
              <a:defRPr/>
            </a:pPr>
            <a:r>
              <a:rPr lang="en-US" sz="2500" dirty="0">
                <a:latin typeface="Arial"/>
                <a:cs typeface="Arial"/>
              </a:rPr>
              <a:t>social cost of the </a:t>
            </a:r>
            <a:br>
              <a:rPr lang="en-US" sz="2500" dirty="0">
                <a:latin typeface="Arial"/>
                <a:cs typeface="Arial"/>
              </a:rPr>
            </a:br>
            <a:r>
              <a:rPr lang="en-US" sz="2500" dirty="0">
                <a:latin typeface="Arial"/>
                <a:cs typeface="Arial"/>
              </a:rPr>
              <a:t>last gallon is</a:t>
            </a:r>
            <a:br>
              <a:rPr lang="en-US" sz="2500" dirty="0">
                <a:latin typeface="Arial"/>
                <a:cs typeface="Arial"/>
              </a:rPr>
            </a:br>
            <a:r>
              <a:rPr lang="en-US" sz="2500" dirty="0">
                <a:latin typeface="Arial"/>
                <a:cs typeface="Arial"/>
              </a:rPr>
              <a:t>greater than its value to society.</a:t>
            </a:r>
          </a:p>
        </p:txBody>
      </p:sp>
      <p:grpSp>
        <p:nvGrpSpPr>
          <p:cNvPr id="6" name="Group 124"/>
          <p:cNvGrpSpPr>
            <a:grpSpLocks/>
          </p:cNvGrpSpPr>
          <p:nvPr/>
        </p:nvGrpSpPr>
        <p:grpSpPr bwMode="auto">
          <a:xfrm>
            <a:off x="1976438" y="2206625"/>
            <a:ext cx="466725" cy="3906838"/>
            <a:chOff x="1245" y="1355"/>
            <a:chExt cx="294" cy="2461"/>
          </a:xfrm>
        </p:grpSpPr>
        <p:sp>
          <p:nvSpPr>
            <p:cNvPr id="12311" name="Line 115"/>
            <p:cNvSpPr>
              <a:spLocks noChangeShapeType="1"/>
            </p:cNvSpPr>
            <p:nvPr/>
          </p:nvSpPr>
          <p:spPr bwMode="auto">
            <a:xfrm flipV="1">
              <a:off x="1394" y="1392"/>
              <a:ext cx="0" cy="2119"/>
            </a:xfrm>
            <a:prstGeom prst="line">
              <a:avLst/>
            </a:prstGeom>
            <a:noFill/>
            <a:ln w="19050">
              <a:solidFill>
                <a:srgbClr val="FFCC00"/>
              </a:solidFill>
              <a:round/>
              <a:headEnd/>
              <a:tailEnd/>
            </a:ln>
          </p:spPr>
          <p:txBody>
            <a:bodyPr/>
            <a:lstStyle/>
            <a:p>
              <a:endParaRPr lang="en-US">
                <a:latin typeface="Arial"/>
                <a:cs typeface="Arial"/>
              </a:endParaRPr>
            </a:p>
          </p:txBody>
        </p:sp>
        <p:sp>
          <p:nvSpPr>
            <p:cNvPr id="12312" name="Oval 117"/>
            <p:cNvSpPr>
              <a:spLocks noChangeArrowheads="1"/>
            </p:cNvSpPr>
            <p:nvPr/>
          </p:nvSpPr>
          <p:spPr bwMode="auto">
            <a:xfrm>
              <a:off x="1347" y="1355"/>
              <a:ext cx="88" cy="87"/>
            </a:xfrm>
            <a:prstGeom prst="ellipse">
              <a:avLst/>
            </a:prstGeom>
            <a:solidFill>
              <a:srgbClr val="FF9900"/>
            </a:solidFill>
            <a:ln w="9525">
              <a:noFill/>
              <a:prstDash val="dash"/>
              <a:round/>
              <a:headEnd/>
              <a:tailEnd/>
            </a:ln>
          </p:spPr>
          <p:txBody>
            <a:bodyPr wrap="none" anchor="ctr"/>
            <a:lstStyle/>
            <a:p>
              <a:endParaRPr lang="en-US">
                <a:latin typeface="Arial"/>
                <a:cs typeface="Arial"/>
              </a:endParaRPr>
            </a:p>
          </p:txBody>
        </p:sp>
        <p:sp>
          <p:nvSpPr>
            <p:cNvPr id="12313" name="Oval 118"/>
            <p:cNvSpPr>
              <a:spLocks noChangeArrowheads="1"/>
            </p:cNvSpPr>
            <p:nvPr/>
          </p:nvSpPr>
          <p:spPr bwMode="auto">
            <a:xfrm>
              <a:off x="1350" y="2407"/>
              <a:ext cx="88" cy="87"/>
            </a:xfrm>
            <a:prstGeom prst="ellipse">
              <a:avLst/>
            </a:prstGeom>
            <a:solidFill>
              <a:srgbClr val="FF9900"/>
            </a:solidFill>
            <a:ln w="9525">
              <a:noFill/>
              <a:prstDash val="dash"/>
              <a:round/>
              <a:headEnd/>
              <a:tailEnd/>
            </a:ln>
          </p:spPr>
          <p:txBody>
            <a:bodyPr wrap="none" anchor="ctr"/>
            <a:lstStyle/>
            <a:p>
              <a:endParaRPr lang="en-US">
                <a:latin typeface="Arial"/>
                <a:cs typeface="Arial"/>
              </a:endParaRPr>
            </a:p>
          </p:txBody>
        </p:sp>
        <p:sp>
          <p:nvSpPr>
            <p:cNvPr id="12314" name="Rectangle 121"/>
            <p:cNvSpPr>
              <a:spLocks noChangeArrowheads="1"/>
            </p:cNvSpPr>
            <p:nvPr/>
          </p:nvSpPr>
          <p:spPr bwMode="auto">
            <a:xfrm>
              <a:off x="1245" y="3588"/>
              <a:ext cx="294" cy="228"/>
            </a:xfrm>
            <a:prstGeom prst="rect">
              <a:avLst/>
            </a:prstGeom>
            <a:noFill/>
            <a:ln w="9525">
              <a:solidFill>
                <a:srgbClr val="FFCC00"/>
              </a:solidFill>
              <a:miter lim="800000"/>
              <a:headEnd/>
              <a:tailEnd/>
            </a:ln>
          </p:spPr>
          <p:txBody>
            <a:bodyPr wrap="none" anchor="ctr"/>
            <a:lstStyle/>
            <a:p>
              <a:endParaRPr lang="en-US">
                <a:latin typeface="Arial"/>
                <a:cs typeface="Arial"/>
              </a:endParaRPr>
            </a:p>
          </p:txBody>
        </p:sp>
      </p:grpSp>
      <p:sp>
        <p:nvSpPr>
          <p:cNvPr id="12305" name="Text Box 94"/>
          <p:cNvSpPr txBox="1">
            <a:spLocks noChangeArrowheads="1"/>
          </p:cNvSpPr>
          <p:nvPr/>
        </p:nvSpPr>
        <p:spPr bwMode="auto">
          <a:xfrm>
            <a:off x="3568700" y="5738813"/>
            <a:ext cx="579438" cy="381000"/>
          </a:xfrm>
          <a:prstGeom prst="rect">
            <a:avLst/>
          </a:prstGeom>
          <a:noFill/>
          <a:ln w="9525">
            <a:noFill/>
            <a:miter lim="800000"/>
            <a:headEnd/>
            <a:tailEnd/>
          </a:ln>
        </p:spPr>
        <p:txBody>
          <a:bodyPr lIns="0" tIns="0" rIns="0" bIns="0">
            <a:spAutoFit/>
          </a:bodyPr>
          <a:lstStyle/>
          <a:p>
            <a:pPr algn="ctr">
              <a:spcBef>
                <a:spcPct val="50000"/>
              </a:spcBef>
            </a:pPr>
            <a:r>
              <a:rPr lang="en-US" sz="2500">
                <a:latin typeface="Arial"/>
                <a:cs typeface="Arial"/>
              </a:rPr>
              <a:t>25</a:t>
            </a:r>
          </a:p>
        </p:txBody>
      </p:sp>
      <p:grpSp>
        <p:nvGrpSpPr>
          <p:cNvPr id="7" name="Group 125"/>
          <p:cNvGrpSpPr>
            <a:grpSpLocks/>
          </p:cNvGrpSpPr>
          <p:nvPr/>
        </p:nvGrpSpPr>
        <p:grpSpPr bwMode="auto">
          <a:xfrm>
            <a:off x="3625850" y="2627313"/>
            <a:ext cx="466725" cy="3484562"/>
            <a:chOff x="2284" y="1620"/>
            <a:chExt cx="294" cy="2195"/>
          </a:xfrm>
        </p:grpSpPr>
        <p:sp>
          <p:nvSpPr>
            <p:cNvPr id="12307" name="Line 116"/>
            <p:cNvSpPr>
              <a:spLocks noChangeShapeType="1"/>
            </p:cNvSpPr>
            <p:nvPr/>
          </p:nvSpPr>
          <p:spPr bwMode="auto">
            <a:xfrm flipV="1">
              <a:off x="2430" y="1659"/>
              <a:ext cx="0" cy="1847"/>
            </a:xfrm>
            <a:prstGeom prst="line">
              <a:avLst/>
            </a:prstGeom>
            <a:noFill/>
            <a:ln w="19050">
              <a:solidFill>
                <a:srgbClr val="FFCC00"/>
              </a:solidFill>
              <a:round/>
              <a:headEnd/>
              <a:tailEnd/>
            </a:ln>
          </p:spPr>
          <p:txBody>
            <a:bodyPr/>
            <a:lstStyle/>
            <a:p>
              <a:endParaRPr lang="en-US">
                <a:latin typeface="Arial"/>
                <a:cs typeface="Arial"/>
              </a:endParaRPr>
            </a:p>
          </p:txBody>
        </p:sp>
        <p:sp>
          <p:nvSpPr>
            <p:cNvPr id="12308" name="Oval 119"/>
            <p:cNvSpPr>
              <a:spLocks noChangeArrowheads="1"/>
            </p:cNvSpPr>
            <p:nvPr/>
          </p:nvSpPr>
          <p:spPr bwMode="auto">
            <a:xfrm>
              <a:off x="2382" y="1620"/>
              <a:ext cx="88" cy="87"/>
            </a:xfrm>
            <a:prstGeom prst="ellipse">
              <a:avLst/>
            </a:prstGeom>
            <a:solidFill>
              <a:srgbClr val="FF9900"/>
            </a:solidFill>
            <a:ln w="9525">
              <a:noFill/>
              <a:prstDash val="dash"/>
              <a:round/>
              <a:headEnd/>
              <a:tailEnd/>
            </a:ln>
          </p:spPr>
          <p:txBody>
            <a:bodyPr wrap="none" anchor="ctr"/>
            <a:lstStyle/>
            <a:p>
              <a:endParaRPr lang="en-US">
                <a:latin typeface="Arial"/>
                <a:cs typeface="Arial"/>
              </a:endParaRPr>
            </a:p>
          </p:txBody>
        </p:sp>
        <p:sp>
          <p:nvSpPr>
            <p:cNvPr id="12309" name="Oval 120"/>
            <p:cNvSpPr>
              <a:spLocks noChangeArrowheads="1"/>
            </p:cNvSpPr>
            <p:nvPr/>
          </p:nvSpPr>
          <p:spPr bwMode="auto">
            <a:xfrm>
              <a:off x="2386" y="2143"/>
              <a:ext cx="88" cy="87"/>
            </a:xfrm>
            <a:prstGeom prst="ellipse">
              <a:avLst/>
            </a:prstGeom>
            <a:solidFill>
              <a:srgbClr val="FF9900"/>
            </a:solidFill>
            <a:ln w="9525">
              <a:noFill/>
              <a:prstDash val="dash"/>
              <a:round/>
              <a:headEnd/>
              <a:tailEnd/>
            </a:ln>
          </p:spPr>
          <p:txBody>
            <a:bodyPr wrap="none" anchor="ctr"/>
            <a:lstStyle/>
            <a:p>
              <a:endParaRPr lang="en-US">
                <a:latin typeface="Arial"/>
                <a:cs typeface="Arial"/>
              </a:endParaRPr>
            </a:p>
          </p:txBody>
        </p:sp>
        <p:sp>
          <p:nvSpPr>
            <p:cNvPr id="12310" name="Rectangle 123"/>
            <p:cNvSpPr>
              <a:spLocks noChangeArrowheads="1"/>
            </p:cNvSpPr>
            <p:nvPr/>
          </p:nvSpPr>
          <p:spPr bwMode="auto">
            <a:xfrm>
              <a:off x="2284" y="3587"/>
              <a:ext cx="294" cy="228"/>
            </a:xfrm>
            <a:prstGeom prst="rect">
              <a:avLst/>
            </a:prstGeom>
            <a:noFill/>
            <a:ln w="9525">
              <a:solidFill>
                <a:srgbClr val="FFCC00"/>
              </a:solidFill>
              <a:miter lim="800000"/>
              <a:headEnd/>
              <a:tailEnd/>
            </a:ln>
          </p:spPr>
          <p:txBody>
            <a:bodyPr wrap="none" anchor="ctr"/>
            <a:lstStyle/>
            <a:p>
              <a:endParaRPr lang="en-US">
                <a:latin typeface="Arial"/>
                <a:cs typeface="Arial"/>
              </a:endParaRPr>
            </a:p>
          </p:txBody>
        </p:sp>
      </p:grpSp>
      <p:sp>
        <p:nvSpPr>
          <p:cNvPr id="9" name="Footer Placeholder 8"/>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0" name="Slide Number Placeholder 9"/>
          <p:cNvSpPr>
            <a:spLocks noGrp="1"/>
          </p:cNvSpPr>
          <p:nvPr>
            <p:ph type="sldNum" sz="quarter" idx="13"/>
          </p:nvPr>
        </p:nvSpPr>
        <p:spPr/>
        <p:txBody>
          <a:bodyPr/>
          <a:lstStyle/>
          <a:p>
            <a:pPr>
              <a:defRPr/>
            </a:pPr>
            <a:fld id="{2F37425F-5E17-4209-B948-B5CE2119E408}" type="slidenum">
              <a:rPr lang="en-US" smtClean="0"/>
              <a:pPr>
                <a:defRPr/>
              </a:pPr>
              <a:t>6</a:t>
            </a:fld>
            <a:endParaRPr lang="en-US" dirty="0"/>
          </a:p>
        </p:txBody>
      </p:sp>
    </p:spTree>
    <p:extLst>
      <p:ext uri="{BB962C8B-B14F-4D97-AF65-F5344CB8AC3E}">
        <p14:creationId xmlns:p14="http://schemas.microsoft.com/office/powerpoint/2010/main" val="1392349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8819"/>
                                        </p:tgtEl>
                                        <p:attrNameLst>
                                          <p:attrName>style.visibility</p:attrName>
                                        </p:attrNameLst>
                                      </p:cBhvr>
                                      <p:to>
                                        <p:strVal val="visible"/>
                                      </p:to>
                                    </p:set>
                                    <p:animEffect transition="in" filter="fade">
                                      <p:cBhvr>
                                        <p:cTn id="7" dur="500"/>
                                        <p:tgtEl>
                                          <p:spTgt spid="15881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8831"/>
                                        </p:tgtEl>
                                        <p:attrNameLst>
                                          <p:attrName>style.visibility</p:attrName>
                                        </p:attrNameLst>
                                      </p:cBhvr>
                                      <p:to>
                                        <p:strVal val="visible"/>
                                      </p:to>
                                    </p:set>
                                    <p:animEffect transition="in" filter="fade">
                                      <p:cBhvr>
                                        <p:cTn id="16" dur="500"/>
                                        <p:tgtEl>
                                          <p:spTgt spid="158831"/>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58831"/>
                                        </p:tgtEl>
                                      </p:cBhvr>
                                    </p:animEffect>
                                    <p:set>
                                      <p:cBhvr>
                                        <p:cTn id="27" dur="1" fill="hold">
                                          <p:stCondLst>
                                            <p:cond delay="499"/>
                                          </p:stCondLst>
                                        </p:cTn>
                                        <p:tgtEl>
                                          <p:spTgt spid="158831"/>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58834"/>
                                        </p:tgtEl>
                                        <p:attrNameLst>
                                          <p:attrName>style.visibility</p:attrName>
                                        </p:attrNameLst>
                                      </p:cBhvr>
                                      <p:to>
                                        <p:strVal val="visible"/>
                                      </p:to>
                                    </p:set>
                                    <p:animEffect transition="in" filter="fade">
                                      <p:cBhvr>
                                        <p:cTn id="31" dur="500"/>
                                        <p:tgtEl>
                                          <p:spTgt spid="158834"/>
                                        </p:tgtEl>
                                      </p:cBhvr>
                                    </p:animEffect>
                                  </p:childTnLst>
                                </p:cTn>
                              </p:par>
                              <p:par>
                                <p:cTn id="32" presetID="22" presetClass="entr" presetSubtype="4"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819" grpId="0" animBg="1"/>
      <p:bldP spid="158831" grpId="0" animBg="1"/>
      <p:bldP spid="158831" grpId="1" animBg="1"/>
      <p:bldP spid="1588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23863" y="673100"/>
            <a:ext cx="4867275" cy="5870575"/>
            <a:chOff x="190" y="389"/>
            <a:chExt cx="3066" cy="3698"/>
          </a:xfrm>
        </p:grpSpPr>
        <p:grpSp>
          <p:nvGrpSpPr>
            <p:cNvPr id="3" name="Group 3"/>
            <p:cNvGrpSpPr>
              <a:grpSpLocks/>
            </p:cNvGrpSpPr>
            <p:nvPr/>
          </p:nvGrpSpPr>
          <p:grpSpPr bwMode="auto">
            <a:xfrm>
              <a:off x="190" y="389"/>
              <a:ext cx="3066" cy="3698"/>
              <a:chOff x="2535" y="389"/>
              <a:chExt cx="3066" cy="3698"/>
            </a:xfrm>
          </p:grpSpPr>
          <p:grpSp>
            <p:nvGrpSpPr>
              <p:cNvPr id="4" name="Group 4"/>
              <p:cNvGrpSpPr>
                <a:grpSpLocks/>
              </p:cNvGrpSpPr>
              <p:nvPr/>
            </p:nvGrpSpPr>
            <p:grpSpPr bwMode="auto">
              <a:xfrm>
                <a:off x="2550" y="389"/>
                <a:ext cx="3022" cy="3650"/>
                <a:chOff x="2550" y="389"/>
                <a:chExt cx="3022" cy="3650"/>
              </a:xfrm>
            </p:grpSpPr>
            <p:sp>
              <p:nvSpPr>
                <p:cNvPr id="13341" name="AutoShape 5"/>
                <p:cNvSpPr>
                  <a:spLocks noChangeAspect="1" noChangeArrowheads="1" noTextEdit="1"/>
                </p:cNvSpPr>
                <p:nvPr/>
              </p:nvSpPr>
              <p:spPr bwMode="auto">
                <a:xfrm>
                  <a:off x="2550" y="389"/>
                  <a:ext cx="3022" cy="3650"/>
                </a:xfrm>
                <a:prstGeom prst="rect">
                  <a:avLst/>
                </a:prstGeom>
                <a:noFill/>
                <a:ln w="9525">
                  <a:noFill/>
                  <a:miter lim="800000"/>
                  <a:headEnd/>
                  <a:tailEnd/>
                </a:ln>
              </p:spPr>
              <p:txBody>
                <a:bodyPr/>
                <a:lstStyle/>
                <a:p>
                  <a:endParaRPr lang="en-US">
                    <a:latin typeface="Arial"/>
                    <a:cs typeface="Arial"/>
                  </a:endParaRPr>
                </a:p>
              </p:txBody>
            </p:sp>
            <p:sp>
              <p:nvSpPr>
                <p:cNvPr id="13342" name="Rectangle 6"/>
                <p:cNvSpPr>
                  <a:spLocks noChangeArrowheads="1"/>
                </p:cNvSpPr>
                <p:nvPr/>
              </p:nvSpPr>
              <p:spPr bwMode="auto">
                <a:xfrm>
                  <a:off x="2959" y="603"/>
                  <a:ext cx="2440" cy="2910"/>
                </a:xfrm>
                <a:prstGeom prst="rect">
                  <a:avLst/>
                </a:prstGeom>
                <a:solidFill>
                  <a:srgbClr val="FFFFFF"/>
                </a:solidFill>
                <a:ln w="9525">
                  <a:noFill/>
                  <a:miter lim="800000"/>
                  <a:headEnd/>
                  <a:tailEnd/>
                </a:ln>
              </p:spPr>
              <p:txBody>
                <a:bodyPr/>
                <a:lstStyle/>
                <a:p>
                  <a:endParaRPr lang="en-US">
                    <a:latin typeface="Arial"/>
                    <a:cs typeface="Arial"/>
                  </a:endParaRPr>
                </a:p>
              </p:txBody>
            </p:sp>
            <p:sp>
              <p:nvSpPr>
                <p:cNvPr id="13343" name="Line 7"/>
                <p:cNvSpPr>
                  <a:spLocks noChangeShapeType="1"/>
                </p:cNvSpPr>
                <p:nvPr/>
              </p:nvSpPr>
              <p:spPr bwMode="auto">
                <a:xfrm>
                  <a:off x="2959" y="3250"/>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44" name="Line 8"/>
                <p:cNvSpPr>
                  <a:spLocks noChangeShapeType="1"/>
                </p:cNvSpPr>
                <p:nvPr/>
              </p:nvSpPr>
              <p:spPr bwMode="auto">
                <a:xfrm>
                  <a:off x="2959" y="2715"/>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45" name="Line 9"/>
                <p:cNvSpPr>
                  <a:spLocks noChangeShapeType="1"/>
                </p:cNvSpPr>
                <p:nvPr/>
              </p:nvSpPr>
              <p:spPr bwMode="auto">
                <a:xfrm>
                  <a:off x="2959" y="2189"/>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46" name="Line 10"/>
                <p:cNvSpPr>
                  <a:spLocks noChangeShapeType="1"/>
                </p:cNvSpPr>
                <p:nvPr/>
              </p:nvSpPr>
              <p:spPr bwMode="auto">
                <a:xfrm>
                  <a:off x="2959" y="1663"/>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47" name="Line 11"/>
                <p:cNvSpPr>
                  <a:spLocks noChangeShapeType="1"/>
                </p:cNvSpPr>
                <p:nvPr/>
              </p:nvSpPr>
              <p:spPr bwMode="auto">
                <a:xfrm>
                  <a:off x="2959" y="1129"/>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48" name="Line 12"/>
                <p:cNvSpPr>
                  <a:spLocks noChangeShapeType="1"/>
                </p:cNvSpPr>
                <p:nvPr/>
              </p:nvSpPr>
              <p:spPr bwMode="auto">
                <a:xfrm>
                  <a:off x="2959" y="603"/>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49" name="Line 13"/>
                <p:cNvSpPr>
                  <a:spLocks noChangeShapeType="1"/>
                </p:cNvSpPr>
                <p:nvPr/>
              </p:nvSpPr>
              <p:spPr bwMode="auto">
                <a:xfrm>
                  <a:off x="2959" y="2987"/>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50" name="Line 14"/>
                <p:cNvSpPr>
                  <a:spLocks noChangeShapeType="1"/>
                </p:cNvSpPr>
                <p:nvPr/>
              </p:nvSpPr>
              <p:spPr bwMode="auto">
                <a:xfrm>
                  <a:off x="2959" y="2452"/>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51" name="Line 15"/>
                <p:cNvSpPr>
                  <a:spLocks noChangeShapeType="1"/>
                </p:cNvSpPr>
                <p:nvPr/>
              </p:nvSpPr>
              <p:spPr bwMode="auto">
                <a:xfrm>
                  <a:off x="2959" y="1926"/>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52" name="Line 16"/>
                <p:cNvSpPr>
                  <a:spLocks noChangeShapeType="1"/>
                </p:cNvSpPr>
                <p:nvPr/>
              </p:nvSpPr>
              <p:spPr bwMode="auto">
                <a:xfrm>
                  <a:off x="2959" y="1400"/>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53" name="Line 17"/>
                <p:cNvSpPr>
                  <a:spLocks noChangeShapeType="1"/>
                </p:cNvSpPr>
                <p:nvPr/>
              </p:nvSpPr>
              <p:spPr bwMode="auto">
                <a:xfrm>
                  <a:off x="2959" y="866"/>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54" name="Line 18"/>
                <p:cNvSpPr>
                  <a:spLocks noChangeShapeType="1"/>
                </p:cNvSpPr>
                <p:nvPr/>
              </p:nvSpPr>
              <p:spPr bwMode="auto">
                <a:xfrm>
                  <a:off x="3306"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3355" name="Line 19"/>
                <p:cNvSpPr>
                  <a:spLocks noChangeShapeType="1"/>
                </p:cNvSpPr>
                <p:nvPr/>
              </p:nvSpPr>
              <p:spPr bwMode="auto">
                <a:xfrm>
                  <a:off x="4006"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3356" name="Line 20"/>
                <p:cNvSpPr>
                  <a:spLocks noChangeShapeType="1"/>
                </p:cNvSpPr>
                <p:nvPr/>
              </p:nvSpPr>
              <p:spPr bwMode="auto">
                <a:xfrm>
                  <a:off x="4698"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3357" name="Line 21"/>
                <p:cNvSpPr>
                  <a:spLocks noChangeShapeType="1"/>
                </p:cNvSpPr>
                <p:nvPr/>
              </p:nvSpPr>
              <p:spPr bwMode="auto">
                <a:xfrm>
                  <a:off x="5399"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3358" name="Line 22"/>
                <p:cNvSpPr>
                  <a:spLocks noChangeShapeType="1"/>
                </p:cNvSpPr>
                <p:nvPr/>
              </p:nvSpPr>
              <p:spPr bwMode="auto">
                <a:xfrm>
                  <a:off x="3660"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3359" name="Line 23"/>
                <p:cNvSpPr>
                  <a:spLocks noChangeShapeType="1"/>
                </p:cNvSpPr>
                <p:nvPr/>
              </p:nvSpPr>
              <p:spPr bwMode="auto">
                <a:xfrm>
                  <a:off x="4352"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3360" name="Line 24"/>
                <p:cNvSpPr>
                  <a:spLocks noChangeShapeType="1"/>
                </p:cNvSpPr>
                <p:nvPr/>
              </p:nvSpPr>
              <p:spPr bwMode="auto">
                <a:xfrm>
                  <a:off x="5053"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3361" name="Rectangle 25"/>
                <p:cNvSpPr>
                  <a:spLocks noChangeArrowheads="1"/>
                </p:cNvSpPr>
                <p:nvPr/>
              </p:nvSpPr>
              <p:spPr bwMode="auto">
                <a:xfrm>
                  <a:off x="2959" y="603"/>
                  <a:ext cx="2440" cy="2910"/>
                </a:xfrm>
                <a:prstGeom prst="rect">
                  <a:avLst/>
                </a:prstGeom>
                <a:noFill/>
                <a:ln w="12700">
                  <a:solidFill>
                    <a:schemeClr val="tx1"/>
                  </a:solidFill>
                  <a:miter lim="800000"/>
                  <a:headEnd/>
                  <a:tailEnd/>
                </a:ln>
              </p:spPr>
              <p:txBody>
                <a:bodyPr/>
                <a:lstStyle/>
                <a:p>
                  <a:endParaRPr lang="en-US">
                    <a:latin typeface="Arial"/>
                    <a:cs typeface="Arial"/>
                  </a:endParaRPr>
                </a:p>
              </p:txBody>
            </p:sp>
            <p:sp>
              <p:nvSpPr>
                <p:cNvPr id="13362" name="Line 26"/>
                <p:cNvSpPr>
                  <a:spLocks noChangeShapeType="1"/>
                </p:cNvSpPr>
                <p:nvPr/>
              </p:nvSpPr>
              <p:spPr bwMode="auto">
                <a:xfrm>
                  <a:off x="2959" y="603"/>
                  <a:ext cx="1" cy="2910"/>
                </a:xfrm>
                <a:prstGeom prst="line">
                  <a:avLst/>
                </a:prstGeom>
                <a:noFill/>
                <a:ln w="25400">
                  <a:solidFill>
                    <a:srgbClr val="000000"/>
                  </a:solidFill>
                  <a:round/>
                  <a:headEnd/>
                  <a:tailEnd/>
                </a:ln>
              </p:spPr>
              <p:txBody>
                <a:bodyPr/>
                <a:lstStyle/>
                <a:p>
                  <a:endParaRPr lang="en-US">
                    <a:latin typeface="Arial"/>
                    <a:cs typeface="Arial"/>
                  </a:endParaRPr>
                </a:p>
              </p:txBody>
            </p:sp>
            <p:sp>
              <p:nvSpPr>
                <p:cNvPr id="13363" name="Line 27"/>
                <p:cNvSpPr>
                  <a:spLocks noChangeShapeType="1"/>
                </p:cNvSpPr>
                <p:nvPr/>
              </p:nvSpPr>
              <p:spPr bwMode="auto">
                <a:xfrm>
                  <a:off x="2912" y="351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64" name="Line 28"/>
                <p:cNvSpPr>
                  <a:spLocks noChangeShapeType="1"/>
                </p:cNvSpPr>
                <p:nvPr/>
              </p:nvSpPr>
              <p:spPr bwMode="auto">
                <a:xfrm>
                  <a:off x="2912" y="3250"/>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65" name="Line 29"/>
                <p:cNvSpPr>
                  <a:spLocks noChangeShapeType="1"/>
                </p:cNvSpPr>
                <p:nvPr/>
              </p:nvSpPr>
              <p:spPr bwMode="auto">
                <a:xfrm>
                  <a:off x="2912" y="2987"/>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66" name="Line 30"/>
                <p:cNvSpPr>
                  <a:spLocks noChangeShapeType="1"/>
                </p:cNvSpPr>
                <p:nvPr/>
              </p:nvSpPr>
              <p:spPr bwMode="auto">
                <a:xfrm>
                  <a:off x="2912" y="2715"/>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67" name="Line 31"/>
                <p:cNvSpPr>
                  <a:spLocks noChangeShapeType="1"/>
                </p:cNvSpPr>
                <p:nvPr/>
              </p:nvSpPr>
              <p:spPr bwMode="auto">
                <a:xfrm>
                  <a:off x="2912" y="2452"/>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68" name="Line 32"/>
                <p:cNvSpPr>
                  <a:spLocks noChangeShapeType="1"/>
                </p:cNvSpPr>
                <p:nvPr/>
              </p:nvSpPr>
              <p:spPr bwMode="auto">
                <a:xfrm>
                  <a:off x="2912" y="2189"/>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69" name="Line 33"/>
                <p:cNvSpPr>
                  <a:spLocks noChangeShapeType="1"/>
                </p:cNvSpPr>
                <p:nvPr/>
              </p:nvSpPr>
              <p:spPr bwMode="auto">
                <a:xfrm>
                  <a:off x="2912" y="1926"/>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0" name="Line 34"/>
                <p:cNvSpPr>
                  <a:spLocks noChangeShapeType="1"/>
                </p:cNvSpPr>
                <p:nvPr/>
              </p:nvSpPr>
              <p:spPr bwMode="auto">
                <a:xfrm>
                  <a:off x="2912" y="166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1" name="Line 35"/>
                <p:cNvSpPr>
                  <a:spLocks noChangeShapeType="1"/>
                </p:cNvSpPr>
                <p:nvPr/>
              </p:nvSpPr>
              <p:spPr bwMode="auto">
                <a:xfrm>
                  <a:off x="2912" y="1400"/>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2" name="Line 36"/>
                <p:cNvSpPr>
                  <a:spLocks noChangeShapeType="1"/>
                </p:cNvSpPr>
                <p:nvPr/>
              </p:nvSpPr>
              <p:spPr bwMode="auto">
                <a:xfrm>
                  <a:off x="2912" y="1129"/>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3" name="Line 37"/>
                <p:cNvSpPr>
                  <a:spLocks noChangeShapeType="1"/>
                </p:cNvSpPr>
                <p:nvPr/>
              </p:nvSpPr>
              <p:spPr bwMode="auto">
                <a:xfrm>
                  <a:off x="2912" y="866"/>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4" name="Line 38"/>
                <p:cNvSpPr>
                  <a:spLocks noChangeShapeType="1"/>
                </p:cNvSpPr>
                <p:nvPr/>
              </p:nvSpPr>
              <p:spPr bwMode="auto">
                <a:xfrm>
                  <a:off x="2912" y="60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5" name="Line 39"/>
                <p:cNvSpPr>
                  <a:spLocks noChangeShapeType="1"/>
                </p:cNvSpPr>
                <p:nvPr/>
              </p:nvSpPr>
              <p:spPr bwMode="auto">
                <a:xfrm>
                  <a:off x="2896" y="3513"/>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6" name="Line 40"/>
                <p:cNvSpPr>
                  <a:spLocks noChangeShapeType="1"/>
                </p:cNvSpPr>
                <p:nvPr/>
              </p:nvSpPr>
              <p:spPr bwMode="auto">
                <a:xfrm>
                  <a:off x="2896" y="2987"/>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7" name="Line 41"/>
                <p:cNvSpPr>
                  <a:spLocks noChangeShapeType="1"/>
                </p:cNvSpPr>
                <p:nvPr/>
              </p:nvSpPr>
              <p:spPr bwMode="auto">
                <a:xfrm>
                  <a:off x="2896" y="2452"/>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8" name="Line 42"/>
                <p:cNvSpPr>
                  <a:spLocks noChangeShapeType="1"/>
                </p:cNvSpPr>
                <p:nvPr/>
              </p:nvSpPr>
              <p:spPr bwMode="auto">
                <a:xfrm>
                  <a:off x="2896" y="1926"/>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9" name="Line 43"/>
                <p:cNvSpPr>
                  <a:spLocks noChangeShapeType="1"/>
                </p:cNvSpPr>
                <p:nvPr/>
              </p:nvSpPr>
              <p:spPr bwMode="auto">
                <a:xfrm>
                  <a:off x="2896" y="1400"/>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80" name="Line 44"/>
                <p:cNvSpPr>
                  <a:spLocks noChangeShapeType="1"/>
                </p:cNvSpPr>
                <p:nvPr/>
              </p:nvSpPr>
              <p:spPr bwMode="auto">
                <a:xfrm>
                  <a:off x="2896" y="866"/>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81" name="Line 45"/>
                <p:cNvSpPr>
                  <a:spLocks noChangeShapeType="1"/>
                </p:cNvSpPr>
                <p:nvPr/>
              </p:nvSpPr>
              <p:spPr bwMode="auto">
                <a:xfrm>
                  <a:off x="2959" y="3513"/>
                  <a:ext cx="2440"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82" name="Line 46"/>
                <p:cNvSpPr>
                  <a:spLocks noChangeShapeType="1"/>
                </p:cNvSpPr>
                <p:nvPr/>
              </p:nvSpPr>
              <p:spPr bwMode="auto">
                <a:xfrm flipV="1">
                  <a:off x="2959"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3383" name="Line 47"/>
                <p:cNvSpPr>
                  <a:spLocks noChangeShapeType="1"/>
                </p:cNvSpPr>
                <p:nvPr/>
              </p:nvSpPr>
              <p:spPr bwMode="auto">
                <a:xfrm flipV="1">
                  <a:off x="3306"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3384" name="Line 48"/>
                <p:cNvSpPr>
                  <a:spLocks noChangeShapeType="1"/>
                </p:cNvSpPr>
                <p:nvPr/>
              </p:nvSpPr>
              <p:spPr bwMode="auto">
                <a:xfrm flipV="1">
                  <a:off x="3660"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3385" name="Line 49"/>
                <p:cNvSpPr>
                  <a:spLocks noChangeShapeType="1"/>
                </p:cNvSpPr>
                <p:nvPr/>
              </p:nvSpPr>
              <p:spPr bwMode="auto">
                <a:xfrm flipV="1">
                  <a:off x="4006"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3386" name="Line 50"/>
                <p:cNvSpPr>
                  <a:spLocks noChangeShapeType="1"/>
                </p:cNvSpPr>
                <p:nvPr/>
              </p:nvSpPr>
              <p:spPr bwMode="auto">
                <a:xfrm flipV="1">
                  <a:off x="4352"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3387" name="Line 51"/>
                <p:cNvSpPr>
                  <a:spLocks noChangeShapeType="1"/>
                </p:cNvSpPr>
                <p:nvPr/>
              </p:nvSpPr>
              <p:spPr bwMode="auto">
                <a:xfrm flipV="1">
                  <a:off x="4698"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3388" name="Line 52"/>
                <p:cNvSpPr>
                  <a:spLocks noChangeShapeType="1"/>
                </p:cNvSpPr>
                <p:nvPr/>
              </p:nvSpPr>
              <p:spPr bwMode="auto">
                <a:xfrm flipV="1">
                  <a:off x="5053"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3389" name="Line 53"/>
                <p:cNvSpPr>
                  <a:spLocks noChangeShapeType="1"/>
                </p:cNvSpPr>
                <p:nvPr/>
              </p:nvSpPr>
              <p:spPr bwMode="auto">
                <a:xfrm flipV="1">
                  <a:off x="5399"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3390" name="Line 54"/>
                <p:cNvSpPr>
                  <a:spLocks noChangeShapeType="1"/>
                </p:cNvSpPr>
                <p:nvPr/>
              </p:nvSpPr>
              <p:spPr bwMode="auto">
                <a:xfrm flipV="1">
                  <a:off x="2959"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3391" name="Line 55"/>
                <p:cNvSpPr>
                  <a:spLocks noChangeShapeType="1"/>
                </p:cNvSpPr>
                <p:nvPr/>
              </p:nvSpPr>
              <p:spPr bwMode="auto">
                <a:xfrm flipV="1">
                  <a:off x="3660"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3392" name="Line 56"/>
                <p:cNvSpPr>
                  <a:spLocks noChangeShapeType="1"/>
                </p:cNvSpPr>
                <p:nvPr/>
              </p:nvSpPr>
              <p:spPr bwMode="auto">
                <a:xfrm flipV="1">
                  <a:off x="4352"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3393" name="Line 57"/>
                <p:cNvSpPr>
                  <a:spLocks noChangeShapeType="1"/>
                </p:cNvSpPr>
                <p:nvPr/>
              </p:nvSpPr>
              <p:spPr bwMode="auto">
                <a:xfrm flipV="1">
                  <a:off x="5053"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3394" name="Rectangle 58"/>
                <p:cNvSpPr>
                  <a:spLocks noChangeArrowheads="1"/>
                </p:cNvSpPr>
                <p:nvPr/>
              </p:nvSpPr>
              <p:spPr bwMode="auto">
                <a:xfrm>
                  <a:off x="2721" y="3414"/>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13395" name="Rectangle 59"/>
                <p:cNvSpPr>
                  <a:spLocks noChangeArrowheads="1"/>
                </p:cNvSpPr>
                <p:nvPr/>
              </p:nvSpPr>
              <p:spPr bwMode="auto">
                <a:xfrm>
                  <a:off x="2721" y="2888"/>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1</a:t>
                  </a:r>
                  <a:endParaRPr lang="en-US" sz="2400">
                    <a:latin typeface="Arial"/>
                    <a:cs typeface="Arial"/>
                  </a:endParaRPr>
                </a:p>
              </p:txBody>
            </p:sp>
            <p:sp>
              <p:nvSpPr>
                <p:cNvPr id="13396" name="Rectangle 60"/>
                <p:cNvSpPr>
                  <a:spLocks noChangeArrowheads="1"/>
                </p:cNvSpPr>
                <p:nvPr/>
              </p:nvSpPr>
              <p:spPr bwMode="auto">
                <a:xfrm>
                  <a:off x="2721" y="2354"/>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2</a:t>
                  </a:r>
                  <a:endParaRPr lang="en-US" sz="2400">
                    <a:latin typeface="Arial"/>
                    <a:cs typeface="Arial"/>
                  </a:endParaRPr>
                </a:p>
              </p:txBody>
            </p:sp>
            <p:sp>
              <p:nvSpPr>
                <p:cNvPr id="13397" name="Rectangle 61"/>
                <p:cNvSpPr>
                  <a:spLocks noChangeArrowheads="1"/>
                </p:cNvSpPr>
                <p:nvPr/>
              </p:nvSpPr>
              <p:spPr bwMode="auto">
                <a:xfrm>
                  <a:off x="2721" y="1828"/>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3</a:t>
                  </a:r>
                  <a:endParaRPr lang="en-US" sz="2400">
                    <a:latin typeface="Arial"/>
                    <a:cs typeface="Arial"/>
                  </a:endParaRPr>
                </a:p>
              </p:txBody>
            </p:sp>
            <p:sp>
              <p:nvSpPr>
                <p:cNvPr id="13398" name="Rectangle 62"/>
                <p:cNvSpPr>
                  <a:spLocks noChangeArrowheads="1"/>
                </p:cNvSpPr>
                <p:nvPr/>
              </p:nvSpPr>
              <p:spPr bwMode="auto">
                <a:xfrm>
                  <a:off x="2721" y="1301"/>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4</a:t>
                  </a:r>
                  <a:endParaRPr lang="en-US" sz="2400">
                    <a:latin typeface="Arial"/>
                    <a:cs typeface="Arial"/>
                  </a:endParaRPr>
                </a:p>
              </p:txBody>
            </p:sp>
            <p:sp>
              <p:nvSpPr>
                <p:cNvPr id="13399" name="Rectangle 63"/>
                <p:cNvSpPr>
                  <a:spLocks noChangeArrowheads="1"/>
                </p:cNvSpPr>
                <p:nvPr/>
              </p:nvSpPr>
              <p:spPr bwMode="auto">
                <a:xfrm>
                  <a:off x="2721" y="767"/>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5</a:t>
                  </a:r>
                  <a:endParaRPr lang="en-US" sz="2400">
                    <a:latin typeface="Arial"/>
                    <a:cs typeface="Arial"/>
                  </a:endParaRPr>
                </a:p>
              </p:txBody>
            </p:sp>
            <p:sp>
              <p:nvSpPr>
                <p:cNvPr id="13400" name="Rectangle 64"/>
                <p:cNvSpPr>
                  <a:spLocks noChangeArrowheads="1"/>
                </p:cNvSpPr>
                <p:nvPr/>
              </p:nvSpPr>
              <p:spPr bwMode="auto">
                <a:xfrm>
                  <a:off x="2912" y="3592"/>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13401" name="Rectangle 65"/>
                <p:cNvSpPr>
                  <a:spLocks noChangeArrowheads="1"/>
                </p:cNvSpPr>
                <p:nvPr/>
              </p:nvSpPr>
              <p:spPr bwMode="auto">
                <a:xfrm>
                  <a:off x="3557"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10</a:t>
                  </a:r>
                  <a:endParaRPr lang="en-US" sz="2400">
                    <a:latin typeface="Arial"/>
                    <a:cs typeface="Arial"/>
                  </a:endParaRPr>
                </a:p>
              </p:txBody>
            </p:sp>
            <p:sp>
              <p:nvSpPr>
                <p:cNvPr id="13402" name="Rectangle 66"/>
                <p:cNvSpPr>
                  <a:spLocks noChangeArrowheads="1"/>
                </p:cNvSpPr>
                <p:nvPr/>
              </p:nvSpPr>
              <p:spPr bwMode="auto">
                <a:xfrm>
                  <a:off x="4250"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20</a:t>
                  </a:r>
                  <a:endParaRPr lang="en-US" sz="2400">
                    <a:latin typeface="Arial"/>
                    <a:cs typeface="Arial"/>
                  </a:endParaRPr>
                </a:p>
              </p:txBody>
            </p:sp>
            <p:sp>
              <p:nvSpPr>
                <p:cNvPr id="13403" name="Rectangle 67"/>
                <p:cNvSpPr>
                  <a:spLocks noChangeArrowheads="1"/>
                </p:cNvSpPr>
                <p:nvPr/>
              </p:nvSpPr>
              <p:spPr bwMode="auto">
                <a:xfrm>
                  <a:off x="4950"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30</a:t>
                  </a:r>
                  <a:endParaRPr lang="en-US" sz="2400">
                    <a:latin typeface="Arial"/>
                    <a:cs typeface="Arial"/>
                  </a:endParaRPr>
                </a:p>
              </p:txBody>
            </p:sp>
          </p:grpSp>
          <p:sp>
            <p:nvSpPr>
              <p:cNvPr id="13338" name="Text Box 68"/>
              <p:cNvSpPr txBox="1">
                <a:spLocks noChangeArrowheads="1"/>
              </p:cNvSpPr>
              <p:nvPr/>
            </p:nvSpPr>
            <p:spPr bwMode="auto">
              <a:xfrm>
                <a:off x="4658" y="3559"/>
                <a:ext cx="943" cy="528"/>
              </a:xfrm>
              <a:prstGeom prst="rect">
                <a:avLst/>
              </a:prstGeom>
              <a:noFill/>
              <a:ln w="9525">
                <a:noFill/>
                <a:miter lim="800000"/>
                <a:headEnd/>
                <a:tailEnd/>
              </a:ln>
            </p:spPr>
            <p:txBody>
              <a:bodyPr>
                <a:spAutoFit/>
              </a:bodyPr>
              <a:lstStyle/>
              <a:p>
                <a:pPr algn="r">
                  <a:spcBef>
                    <a:spcPct val="50000"/>
                  </a:spcBef>
                </a:pPr>
                <a:r>
                  <a:rPr lang="en-US" sz="2500" b="1" i="1">
                    <a:latin typeface="Arial"/>
                    <a:cs typeface="Arial"/>
                  </a:rPr>
                  <a:t>Q</a:t>
                </a:r>
                <a:r>
                  <a:rPr lang="en-US" sz="2500">
                    <a:latin typeface="Arial"/>
                    <a:cs typeface="Arial"/>
                  </a:rPr>
                  <a:t> </a:t>
                </a:r>
                <a:br>
                  <a:rPr lang="en-US" sz="2500">
                    <a:latin typeface="Arial"/>
                    <a:cs typeface="Arial"/>
                  </a:rPr>
                </a:br>
                <a:r>
                  <a:rPr lang="en-US" sz="2400">
                    <a:latin typeface="Arial"/>
                    <a:cs typeface="Arial"/>
                  </a:rPr>
                  <a:t>(gallons)</a:t>
                </a:r>
              </a:p>
            </p:txBody>
          </p:sp>
          <p:sp>
            <p:nvSpPr>
              <p:cNvPr id="13339" name="Text Box 69"/>
              <p:cNvSpPr txBox="1">
                <a:spLocks noChangeArrowheads="1"/>
              </p:cNvSpPr>
              <p:nvPr/>
            </p:nvSpPr>
            <p:spPr bwMode="auto">
              <a:xfrm>
                <a:off x="2644" y="461"/>
                <a:ext cx="263" cy="298"/>
              </a:xfrm>
              <a:prstGeom prst="rect">
                <a:avLst/>
              </a:prstGeom>
              <a:noFill/>
              <a:ln w="9525">
                <a:noFill/>
                <a:miter lim="800000"/>
                <a:headEnd/>
                <a:tailEnd/>
              </a:ln>
            </p:spPr>
            <p:txBody>
              <a:bodyPr>
                <a:spAutoFit/>
              </a:bodyPr>
              <a:lstStyle/>
              <a:p>
                <a:pPr algn="r">
                  <a:spcBef>
                    <a:spcPct val="50000"/>
                  </a:spcBef>
                </a:pPr>
                <a:r>
                  <a:rPr lang="en-US" sz="2500" b="1" i="1">
                    <a:latin typeface="Arial"/>
                    <a:cs typeface="Arial"/>
                  </a:rPr>
                  <a:t>P</a:t>
                </a:r>
                <a:r>
                  <a:rPr lang="en-US" sz="2500">
                    <a:latin typeface="Arial"/>
                    <a:cs typeface="Arial"/>
                  </a:rPr>
                  <a:t> </a:t>
                </a:r>
                <a:endParaRPr lang="en-US" sz="2400">
                  <a:latin typeface="Arial"/>
                  <a:cs typeface="Arial"/>
                </a:endParaRPr>
              </a:p>
            </p:txBody>
          </p:sp>
          <p:sp>
            <p:nvSpPr>
              <p:cNvPr id="13340" name="Text Box 70"/>
              <p:cNvSpPr txBox="1">
                <a:spLocks noChangeArrowheads="1"/>
              </p:cNvSpPr>
              <p:nvPr/>
            </p:nvSpPr>
            <p:spPr bwMode="auto">
              <a:xfrm>
                <a:off x="2535" y="737"/>
                <a:ext cx="233" cy="288"/>
              </a:xfrm>
              <a:prstGeom prst="rect">
                <a:avLst/>
              </a:prstGeom>
              <a:noFill/>
              <a:ln w="9525">
                <a:noFill/>
                <a:miter lim="800000"/>
                <a:headEnd/>
                <a:tailEnd/>
              </a:ln>
            </p:spPr>
            <p:txBody>
              <a:bodyPr>
                <a:spAutoFit/>
              </a:bodyPr>
              <a:lstStyle/>
              <a:p>
                <a:pPr algn="r">
                  <a:spcBef>
                    <a:spcPct val="50000"/>
                  </a:spcBef>
                </a:pPr>
                <a:r>
                  <a:rPr lang="en-US" sz="2400">
                    <a:latin typeface="Arial"/>
                    <a:cs typeface="Arial"/>
                  </a:rPr>
                  <a:t>$</a:t>
                </a:r>
              </a:p>
            </p:txBody>
          </p:sp>
        </p:grpSp>
        <p:sp>
          <p:nvSpPr>
            <p:cNvPr id="13336" name="Text Box 71"/>
            <p:cNvSpPr txBox="1">
              <a:spLocks noChangeArrowheads="1"/>
            </p:cNvSpPr>
            <p:nvPr/>
          </p:nvSpPr>
          <p:spPr bwMode="auto">
            <a:xfrm>
              <a:off x="625" y="457"/>
              <a:ext cx="2460" cy="406"/>
            </a:xfrm>
            <a:prstGeom prst="rect">
              <a:avLst/>
            </a:prstGeom>
            <a:solidFill>
              <a:schemeClr val="bg1"/>
            </a:solidFill>
            <a:ln w="9525">
              <a:noFill/>
              <a:miter lim="800000"/>
              <a:headEnd/>
              <a:tailEnd/>
            </a:ln>
          </p:spPr>
          <p:txBody>
            <a:bodyPr/>
            <a:lstStyle/>
            <a:p>
              <a:pPr algn="ctr">
                <a:spcBef>
                  <a:spcPct val="50000"/>
                </a:spcBef>
              </a:pPr>
              <a:r>
                <a:rPr lang="en-US" sz="2500" u="sng">
                  <a:latin typeface="Arial"/>
                  <a:cs typeface="Arial"/>
                </a:rPr>
                <a:t>The market for gasoline</a:t>
              </a:r>
            </a:p>
          </p:txBody>
        </p:sp>
      </p:grpSp>
      <p:sp>
        <p:nvSpPr>
          <p:cNvPr id="13317" name="Line 72"/>
          <p:cNvSpPr>
            <a:spLocks noChangeShapeType="1"/>
          </p:cNvSpPr>
          <p:nvPr/>
        </p:nvSpPr>
        <p:spPr bwMode="auto">
          <a:xfrm flipV="1">
            <a:off x="1095375" y="1858963"/>
            <a:ext cx="3870325" cy="2932112"/>
          </a:xfrm>
          <a:prstGeom prst="line">
            <a:avLst/>
          </a:prstGeom>
          <a:noFill/>
          <a:ln w="44450">
            <a:solidFill>
              <a:srgbClr val="00CC66"/>
            </a:solidFill>
            <a:round/>
            <a:headEnd/>
            <a:tailEnd/>
          </a:ln>
        </p:spPr>
        <p:txBody>
          <a:bodyPr/>
          <a:lstStyle/>
          <a:p>
            <a:endParaRPr lang="en-US">
              <a:latin typeface="Arial"/>
              <a:cs typeface="Arial"/>
            </a:endParaRPr>
          </a:p>
        </p:txBody>
      </p:sp>
      <p:sp>
        <p:nvSpPr>
          <p:cNvPr id="13318" name="Rectangle 73"/>
          <p:cNvSpPr>
            <a:spLocks noGrp="1" noChangeArrowheads="1"/>
          </p:cNvSpPr>
          <p:nvPr>
            <p:ph type="title"/>
          </p:nvPr>
        </p:nvSpPr>
        <p:spPr/>
        <p:txBody>
          <a:bodyPr>
            <a:normAutofit fontScale="90000"/>
          </a:bodyPr>
          <a:lstStyle/>
          <a:p>
            <a:pPr eaLnBrk="1" hangingPunct="1"/>
            <a:r>
              <a:rPr lang="en-US" sz="3100" dirty="0" smtClean="0"/>
              <a:t>Analysis of a Negative Externality</a:t>
            </a:r>
          </a:p>
        </p:txBody>
      </p:sp>
      <p:sp>
        <p:nvSpPr>
          <p:cNvPr id="13319" name="Line 74"/>
          <p:cNvSpPr>
            <a:spLocks noChangeShapeType="1"/>
          </p:cNvSpPr>
          <p:nvPr/>
        </p:nvSpPr>
        <p:spPr bwMode="auto">
          <a:xfrm flipV="1">
            <a:off x="1090613" y="2692400"/>
            <a:ext cx="3870325" cy="2932113"/>
          </a:xfrm>
          <a:prstGeom prst="line">
            <a:avLst/>
          </a:prstGeom>
          <a:noFill/>
          <a:ln w="44450">
            <a:solidFill>
              <a:srgbClr val="333399"/>
            </a:solidFill>
            <a:round/>
            <a:headEnd/>
            <a:tailEnd/>
          </a:ln>
        </p:spPr>
        <p:txBody>
          <a:bodyPr/>
          <a:lstStyle/>
          <a:p>
            <a:endParaRPr lang="en-US">
              <a:latin typeface="Arial"/>
              <a:cs typeface="Arial"/>
            </a:endParaRPr>
          </a:p>
        </p:txBody>
      </p:sp>
      <p:sp>
        <p:nvSpPr>
          <p:cNvPr id="13320" name="Line 75"/>
          <p:cNvSpPr>
            <a:spLocks noChangeShapeType="1"/>
          </p:cNvSpPr>
          <p:nvPr/>
        </p:nvSpPr>
        <p:spPr bwMode="auto">
          <a:xfrm>
            <a:off x="1100138" y="1430338"/>
            <a:ext cx="3870325" cy="2928937"/>
          </a:xfrm>
          <a:prstGeom prst="line">
            <a:avLst/>
          </a:prstGeom>
          <a:noFill/>
          <a:ln w="44450">
            <a:solidFill>
              <a:srgbClr val="333399"/>
            </a:solidFill>
            <a:round/>
            <a:headEnd/>
            <a:tailEnd/>
          </a:ln>
        </p:spPr>
        <p:txBody>
          <a:bodyPr/>
          <a:lstStyle/>
          <a:p>
            <a:endParaRPr lang="en-US">
              <a:latin typeface="Arial"/>
              <a:cs typeface="Arial"/>
            </a:endParaRPr>
          </a:p>
        </p:txBody>
      </p:sp>
      <p:sp>
        <p:nvSpPr>
          <p:cNvPr id="13321" name="Rectangle 76"/>
          <p:cNvSpPr>
            <a:spLocks noChangeArrowheads="1"/>
          </p:cNvSpPr>
          <p:nvPr/>
        </p:nvSpPr>
        <p:spPr bwMode="auto">
          <a:xfrm>
            <a:off x="4956175" y="4240213"/>
            <a:ext cx="412750" cy="457200"/>
          </a:xfrm>
          <a:prstGeom prst="rect">
            <a:avLst/>
          </a:prstGeom>
          <a:noFill/>
          <a:ln w="9525">
            <a:noFill/>
            <a:miter lim="800000"/>
            <a:headEnd/>
            <a:tailEnd/>
          </a:ln>
        </p:spPr>
        <p:txBody>
          <a:bodyPr>
            <a:spAutoFit/>
          </a:bodyPr>
          <a:lstStyle/>
          <a:p>
            <a:r>
              <a:rPr lang="en-US" sz="2400">
                <a:latin typeface="Arial"/>
                <a:cs typeface="Arial"/>
              </a:rPr>
              <a:t>D</a:t>
            </a:r>
          </a:p>
        </p:txBody>
      </p:sp>
      <p:sp>
        <p:nvSpPr>
          <p:cNvPr id="13322" name="Rectangle 77"/>
          <p:cNvSpPr>
            <a:spLocks noChangeArrowheads="1"/>
          </p:cNvSpPr>
          <p:nvPr/>
        </p:nvSpPr>
        <p:spPr bwMode="auto">
          <a:xfrm>
            <a:off x="4949825" y="2390775"/>
            <a:ext cx="388938" cy="457200"/>
          </a:xfrm>
          <a:prstGeom prst="rect">
            <a:avLst/>
          </a:prstGeom>
          <a:noFill/>
          <a:ln w="9525">
            <a:noFill/>
            <a:miter lim="800000"/>
            <a:headEnd/>
            <a:tailEnd/>
          </a:ln>
        </p:spPr>
        <p:txBody>
          <a:bodyPr>
            <a:spAutoFit/>
          </a:bodyPr>
          <a:lstStyle/>
          <a:p>
            <a:r>
              <a:rPr lang="en-US" sz="2400">
                <a:latin typeface="Arial"/>
                <a:cs typeface="Arial"/>
              </a:rPr>
              <a:t>S</a:t>
            </a:r>
          </a:p>
        </p:txBody>
      </p:sp>
      <p:sp>
        <p:nvSpPr>
          <p:cNvPr id="13323" name="Rectangle 78"/>
          <p:cNvSpPr>
            <a:spLocks noChangeArrowheads="1"/>
          </p:cNvSpPr>
          <p:nvPr/>
        </p:nvSpPr>
        <p:spPr bwMode="auto">
          <a:xfrm>
            <a:off x="4941888" y="1514475"/>
            <a:ext cx="1103312" cy="729430"/>
          </a:xfrm>
          <a:prstGeom prst="rect">
            <a:avLst/>
          </a:prstGeom>
          <a:noFill/>
          <a:ln w="9525">
            <a:noFill/>
            <a:miter lim="800000"/>
            <a:headEnd/>
            <a:tailEnd/>
          </a:ln>
        </p:spPr>
        <p:txBody>
          <a:bodyPr>
            <a:spAutoFit/>
          </a:bodyPr>
          <a:lstStyle/>
          <a:p>
            <a:pPr>
              <a:lnSpc>
                <a:spcPct val="85000"/>
              </a:lnSpc>
            </a:pPr>
            <a:r>
              <a:rPr lang="en-US" sz="2400">
                <a:latin typeface="Arial"/>
                <a:cs typeface="Arial"/>
              </a:rPr>
              <a:t>Social </a:t>
            </a:r>
            <a:br>
              <a:rPr lang="en-US" sz="2400">
                <a:latin typeface="Arial"/>
                <a:cs typeface="Arial"/>
              </a:rPr>
            </a:br>
            <a:r>
              <a:rPr lang="en-US" sz="2400">
                <a:latin typeface="Arial"/>
                <a:cs typeface="Arial"/>
              </a:rPr>
              <a:t>cost</a:t>
            </a:r>
          </a:p>
        </p:txBody>
      </p:sp>
      <p:grpSp>
        <p:nvGrpSpPr>
          <p:cNvPr id="5" name="Group 80"/>
          <p:cNvGrpSpPr>
            <a:grpSpLocks/>
          </p:cNvGrpSpPr>
          <p:nvPr/>
        </p:nvGrpSpPr>
        <p:grpSpPr bwMode="auto">
          <a:xfrm>
            <a:off x="3074988" y="3036888"/>
            <a:ext cx="466725" cy="3084512"/>
            <a:chOff x="1937" y="1878"/>
            <a:chExt cx="294" cy="1943"/>
          </a:xfrm>
        </p:grpSpPr>
        <p:sp>
          <p:nvSpPr>
            <p:cNvPr id="13332" name="Line 81"/>
            <p:cNvSpPr>
              <a:spLocks noChangeShapeType="1"/>
            </p:cNvSpPr>
            <p:nvPr/>
          </p:nvSpPr>
          <p:spPr bwMode="auto">
            <a:xfrm>
              <a:off x="2086" y="1929"/>
              <a:ext cx="0" cy="1587"/>
            </a:xfrm>
            <a:prstGeom prst="line">
              <a:avLst/>
            </a:prstGeom>
            <a:noFill/>
            <a:ln w="19050">
              <a:solidFill>
                <a:srgbClr val="0099FF"/>
              </a:solidFill>
              <a:round/>
              <a:headEnd/>
              <a:tailEnd/>
            </a:ln>
          </p:spPr>
          <p:txBody>
            <a:bodyPr/>
            <a:lstStyle/>
            <a:p>
              <a:endParaRPr lang="en-US">
                <a:latin typeface="Arial"/>
                <a:cs typeface="Arial"/>
              </a:endParaRPr>
            </a:p>
          </p:txBody>
        </p:sp>
        <p:sp>
          <p:nvSpPr>
            <p:cNvPr id="13333" name="Oval 82"/>
            <p:cNvSpPr>
              <a:spLocks noChangeArrowheads="1"/>
            </p:cNvSpPr>
            <p:nvPr/>
          </p:nvSpPr>
          <p:spPr bwMode="auto">
            <a:xfrm>
              <a:off x="2042" y="1878"/>
              <a:ext cx="88" cy="87"/>
            </a:xfrm>
            <a:prstGeom prst="ellipse">
              <a:avLst/>
            </a:prstGeom>
            <a:solidFill>
              <a:srgbClr val="0099FF"/>
            </a:solidFill>
            <a:ln w="9525">
              <a:noFill/>
              <a:prstDash val="dash"/>
              <a:round/>
              <a:headEnd/>
              <a:tailEnd/>
            </a:ln>
          </p:spPr>
          <p:txBody>
            <a:bodyPr wrap="none" anchor="ctr"/>
            <a:lstStyle/>
            <a:p>
              <a:endParaRPr lang="en-US">
                <a:latin typeface="Arial"/>
                <a:cs typeface="Arial"/>
              </a:endParaRPr>
            </a:p>
          </p:txBody>
        </p:sp>
        <p:sp>
          <p:nvSpPr>
            <p:cNvPr id="13334" name="Rectangle 83"/>
            <p:cNvSpPr>
              <a:spLocks noChangeArrowheads="1"/>
            </p:cNvSpPr>
            <p:nvPr/>
          </p:nvSpPr>
          <p:spPr bwMode="auto">
            <a:xfrm>
              <a:off x="1937" y="3593"/>
              <a:ext cx="294" cy="228"/>
            </a:xfrm>
            <a:prstGeom prst="rect">
              <a:avLst/>
            </a:prstGeom>
            <a:noFill/>
            <a:ln w="9525">
              <a:solidFill>
                <a:srgbClr val="0000FF"/>
              </a:solidFill>
              <a:miter lim="800000"/>
              <a:headEnd/>
              <a:tailEnd/>
            </a:ln>
          </p:spPr>
          <p:txBody>
            <a:bodyPr wrap="none" anchor="ctr"/>
            <a:lstStyle/>
            <a:p>
              <a:endParaRPr lang="en-US">
                <a:latin typeface="Arial"/>
                <a:cs typeface="Arial"/>
              </a:endParaRPr>
            </a:p>
          </p:txBody>
        </p:sp>
      </p:grpSp>
      <p:sp>
        <p:nvSpPr>
          <p:cNvPr id="173140" name="Rectangle 84"/>
          <p:cNvSpPr>
            <a:spLocks noChangeArrowheads="1"/>
          </p:cNvSpPr>
          <p:nvPr/>
        </p:nvSpPr>
        <p:spPr bwMode="auto">
          <a:xfrm>
            <a:off x="6060966" y="818006"/>
            <a:ext cx="2930634" cy="2112117"/>
          </a:xfrm>
          <a:prstGeom prst="rect">
            <a:avLst/>
          </a:prstGeom>
          <a:noFill/>
          <a:ln w="9525">
            <a:noFill/>
            <a:miter lim="800000"/>
            <a:headEnd/>
            <a:tailEnd/>
          </a:ln>
        </p:spPr>
        <p:txBody>
          <a:bodyPr wrap="square">
            <a:spAutoFit/>
          </a:bodyPr>
          <a:lstStyle/>
          <a:p>
            <a:pPr>
              <a:lnSpc>
                <a:spcPct val="105000"/>
              </a:lnSpc>
            </a:pPr>
            <a:r>
              <a:rPr lang="en-US" sz="2500" dirty="0">
                <a:latin typeface="Arial"/>
                <a:cs typeface="Arial"/>
              </a:rPr>
              <a:t>Market </a:t>
            </a:r>
            <a:r>
              <a:rPr lang="en-US" sz="2500" dirty="0" smtClean="0">
                <a:latin typeface="Arial"/>
                <a:cs typeface="Arial"/>
              </a:rPr>
              <a:t>equilibrium </a:t>
            </a:r>
            <a:r>
              <a:rPr lang="en-US" sz="2500" dirty="0">
                <a:latin typeface="Arial"/>
                <a:cs typeface="Arial"/>
              </a:rPr>
              <a:t/>
            </a:r>
            <a:br>
              <a:rPr lang="en-US" sz="2500" dirty="0">
                <a:latin typeface="Arial"/>
                <a:cs typeface="Arial"/>
              </a:rPr>
            </a:br>
            <a:r>
              <a:rPr lang="en-US" sz="2500" dirty="0">
                <a:latin typeface="Arial"/>
                <a:cs typeface="Arial"/>
              </a:rPr>
              <a:t>  (</a:t>
            </a:r>
            <a:r>
              <a:rPr lang="en-US" sz="2500" b="1" i="1" dirty="0">
                <a:latin typeface="Arial"/>
                <a:cs typeface="Arial"/>
              </a:rPr>
              <a:t>Q</a:t>
            </a:r>
            <a:r>
              <a:rPr lang="en-US" sz="2500" dirty="0">
                <a:latin typeface="Arial"/>
                <a:cs typeface="Arial"/>
              </a:rPr>
              <a:t> = 25)</a:t>
            </a:r>
          </a:p>
          <a:p>
            <a:pPr>
              <a:lnSpc>
                <a:spcPct val="105000"/>
              </a:lnSpc>
            </a:pPr>
            <a:r>
              <a:rPr lang="en-US" sz="2500" dirty="0">
                <a:latin typeface="Arial"/>
                <a:cs typeface="Arial"/>
              </a:rPr>
              <a:t>is greater than </a:t>
            </a:r>
          </a:p>
          <a:p>
            <a:pPr>
              <a:lnSpc>
                <a:spcPct val="105000"/>
              </a:lnSpc>
            </a:pPr>
            <a:r>
              <a:rPr lang="en-US" sz="2500" dirty="0">
                <a:latin typeface="Arial"/>
                <a:cs typeface="Arial"/>
              </a:rPr>
              <a:t>social optimum </a:t>
            </a:r>
            <a:br>
              <a:rPr lang="en-US" sz="2500" dirty="0">
                <a:latin typeface="Arial"/>
                <a:cs typeface="Arial"/>
              </a:rPr>
            </a:br>
            <a:r>
              <a:rPr lang="en-US" sz="2500" dirty="0">
                <a:latin typeface="Arial"/>
                <a:cs typeface="Arial"/>
              </a:rPr>
              <a:t>  (</a:t>
            </a:r>
            <a:r>
              <a:rPr lang="en-US" sz="2500" b="1" i="1" dirty="0">
                <a:latin typeface="Arial"/>
                <a:cs typeface="Arial"/>
              </a:rPr>
              <a:t>Q</a:t>
            </a:r>
            <a:r>
              <a:rPr lang="en-US" sz="2500" dirty="0">
                <a:latin typeface="Arial"/>
                <a:cs typeface="Arial"/>
              </a:rPr>
              <a:t> = 20).</a:t>
            </a:r>
          </a:p>
        </p:txBody>
      </p:sp>
      <p:sp>
        <p:nvSpPr>
          <p:cNvPr id="13326" name="Text Box 91"/>
          <p:cNvSpPr txBox="1">
            <a:spLocks noChangeArrowheads="1"/>
          </p:cNvSpPr>
          <p:nvPr/>
        </p:nvSpPr>
        <p:spPr bwMode="auto">
          <a:xfrm>
            <a:off x="3568700" y="5738813"/>
            <a:ext cx="579438" cy="381000"/>
          </a:xfrm>
          <a:prstGeom prst="rect">
            <a:avLst/>
          </a:prstGeom>
          <a:noFill/>
          <a:ln w="9525">
            <a:noFill/>
            <a:miter lim="800000"/>
            <a:headEnd/>
            <a:tailEnd/>
          </a:ln>
        </p:spPr>
        <p:txBody>
          <a:bodyPr lIns="0" tIns="0" rIns="0" bIns="0">
            <a:spAutoFit/>
          </a:bodyPr>
          <a:lstStyle/>
          <a:p>
            <a:pPr algn="ctr">
              <a:spcBef>
                <a:spcPct val="50000"/>
              </a:spcBef>
            </a:pPr>
            <a:r>
              <a:rPr lang="en-US" sz="2500">
                <a:latin typeface="Arial"/>
                <a:cs typeface="Arial"/>
              </a:rPr>
              <a:t>25</a:t>
            </a:r>
          </a:p>
        </p:txBody>
      </p:sp>
      <p:sp>
        <p:nvSpPr>
          <p:cNvPr id="13327" name="Oval 97"/>
          <p:cNvSpPr>
            <a:spLocks noChangeArrowheads="1"/>
          </p:cNvSpPr>
          <p:nvPr/>
        </p:nvSpPr>
        <p:spPr bwMode="auto">
          <a:xfrm>
            <a:off x="3786188" y="3457575"/>
            <a:ext cx="139700" cy="138113"/>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173154" name="Rectangle 98"/>
          <p:cNvSpPr>
            <a:spLocks noChangeArrowheads="1"/>
          </p:cNvSpPr>
          <p:nvPr/>
        </p:nvSpPr>
        <p:spPr bwMode="auto">
          <a:xfrm>
            <a:off x="5638800" y="3746500"/>
            <a:ext cx="3142593" cy="1708160"/>
          </a:xfrm>
          <a:prstGeom prst="rect">
            <a:avLst/>
          </a:prstGeom>
          <a:noFill/>
          <a:ln w="9525">
            <a:noFill/>
            <a:miter lim="800000"/>
            <a:headEnd/>
            <a:tailEnd/>
          </a:ln>
        </p:spPr>
        <p:txBody>
          <a:bodyPr wrap="square">
            <a:spAutoFit/>
          </a:bodyPr>
          <a:lstStyle/>
          <a:p>
            <a:pPr>
              <a:lnSpc>
                <a:spcPct val="105000"/>
              </a:lnSpc>
            </a:pPr>
            <a:r>
              <a:rPr lang="en-US" sz="2500" dirty="0">
                <a:latin typeface="Arial"/>
                <a:cs typeface="Arial"/>
              </a:rPr>
              <a:t>One solution:  </a:t>
            </a:r>
            <a:br>
              <a:rPr lang="en-US" sz="2500" dirty="0">
                <a:latin typeface="Arial"/>
                <a:cs typeface="Arial"/>
              </a:rPr>
            </a:br>
            <a:r>
              <a:rPr lang="en-US" sz="2500" dirty="0">
                <a:latin typeface="Arial"/>
                <a:cs typeface="Arial"/>
              </a:rPr>
              <a:t>tax sellers </a:t>
            </a:r>
            <a:r>
              <a:rPr lang="en-US" sz="2500" dirty="0" smtClean="0">
                <a:latin typeface="Arial"/>
                <a:cs typeface="Arial"/>
              </a:rPr>
              <a:t>$</a:t>
            </a:r>
            <a:r>
              <a:rPr lang="en-US" sz="2500" dirty="0">
                <a:latin typeface="Arial"/>
                <a:cs typeface="Arial"/>
              </a:rPr>
              <a:t>1/gallon,</a:t>
            </a:r>
          </a:p>
          <a:p>
            <a:pPr>
              <a:lnSpc>
                <a:spcPct val="105000"/>
              </a:lnSpc>
            </a:pPr>
            <a:r>
              <a:rPr lang="en-US" sz="2500" dirty="0">
                <a:latin typeface="Arial"/>
                <a:cs typeface="Arial"/>
              </a:rPr>
              <a:t>would shift </a:t>
            </a:r>
            <a:r>
              <a:rPr lang="en-US" sz="2500" b="1" i="1" dirty="0" smtClean="0">
                <a:latin typeface="Arial"/>
                <a:cs typeface="Arial"/>
              </a:rPr>
              <a:t>S</a:t>
            </a:r>
            <a:r>
              <a:rPr lang="en-US" sz="2500" dirty="0" smtClean="0">
                <a:latin typeface="Arial"/>
                <a:cs typeface="Arial"/>
              </a:rPr>
              <a:t> </a:t>
            </a:r>
            <a:r>
              <a:rPr lang="en-US" sz="2500" dirty="0">
                <a:latin typeface="Arial"/>
                <a:cs typeface="Arial"/>
              </a:rPr>
              <a:t>curve up $1.</a:t>
            </a:r>
          </a:p>
        </p:txBody>
      </p:sp>
      <p:sp>
        <p:nvSpPr>
          <p:cNvPr id="13329" name="Line 100"/>
          <p:cNvSpPr>
            <a:spLocks noChangeShapeType="1"/>
          </p:cNvSpPr>
          <p:nvPr/>
        </p:nvSpPr>
        <p:spPr bwMode="auto">
          <a:xfrm flipV="1">
            <a:off x="3857625" y="3541713"/>
            <a:ext cx="0" cy="2079625"/>
          </a:xfrm>
          <a:prstGeom prst="line">
            <a:avLst/>
          </a:prstGeom>
          <a:noFill/>
          <a:ln w="19050">
            <a:solidFill>
              <a:srgbClr val="FFCC00"/>
            </a:solidFill>
            <a:round/>
            <a:headEnd/>
            <a:tailEnd/>
          </a:ln>
        </p:spPr>
        <p:txBody>
          <a:bodyPr/>
          <a:lstStyle/>
          <a:p>
            <a:endParaRPr lang="en-US">
              <a:latin typeface="Arial"/>
              <a:cs typeface="Arial"/>
            </a:endParaRPr>
          </a:p>
        </p:txBody>
      </p:sp>
      <p:sp>
        <p:nvSpPr>
          <p:cNvPr id="13330" name="Oval 102"/>
          <p:cNvSpPr>
            <a:spLocks noChangeArrowheads="1"/>
          </p:cNvSpPr>
          <p:nvPr/>
        </p:nvSpPr>
        <p:spPr bwMode="auto">
          <a:xfrm>
            <a:off x="3787775" y="3457575"/>
            <a:ext cx="139700" cy="138113"/>
          </a:xfrm>
          <a:prstGeom prst="ellipse">
            <a:avLst/>
          </a:prstGeom>
          <a:solidFill>
            <a:srgbClr val="FF9900"/>
          </a:solidFill>
          <a:ln w="9525">
            <a:noFill/>
            <a:prstDash val="dash"/>
            <a:round/>
            <a:headEnd/>
            <a:tailEnd/>
          </a:ln>
        </p:spPr>
        <p:txBody>
          <a:bodyPr wrap="none" anchor="ctr"/>
          <a:lstStyle/>
          <a:p>
            <a:endParaRPr lang="en-US">
              <a:latin typeface="Arial"/>
              <a:cs typeface="Arial"/>
            </a:endParaRPr>
          </a:p>
        </p:txBody>
      </p:sp>
      <p:sp>
        <p:nvSpPr>
          <p:cNvPr id="13331" name="Rectangle 103"/>
          <p:cNvSpPr>
            <a:spLocks noChangeArrowheads="1"/>
          </p:cNvSpPr>
          <p:nvPr/>
        </p:nvSpPr>
        <p:spPr bwMode="auto">
          <a:xfrm>
            <a:off x="3625850" y="5749925"/>
            <a:ext cx="466725" cy="361950"/>
          </a:xfrm>
          <a:prstGeom prst="rect">
            <a:avLst/>
          </a:prstGeom>
          <a:noFill/>
          <a:ln w="9525">
            <a:solidFill>
              <a:srgbClr val="FFCC00"/>
            </a:solidFill>
            <a:miter lim="800000"/>
            <a:headEnd/>
            <a:tailEnd/>
          </a:ln>
        </p:spPr>
        <p:txBody>
          <a:bodyPr wrap="none" anchor="ctr"/>
          <a:lstStyle/>
          <a:p>
            <a:endParaRPr lang="en-US">
              <a:latin typeface="Arial"/>
              <a:cs typeface="Arial"/>
            </a:endParaRPr>
          </a:p>
        </p:txBody>
      </p:sp>
      <p:sp>
        <p:nvSpPr>
          <p:cNvPr id="7" name="Footer Placeholder 6"/>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8" name="Slide Number Placeholder 7"/>
          <p:cNvSpPr>
            <a:spLocks noGrp="1"/>
          </p:cNvSpPr>
          <p:nvPr>
            <p:ph type="sldNum" sz="quarter" idx="13"/>
          </p:nvPr>
        </p:nvSpPr>
        <p:spPr/>
        <p:txBody>
          <a:bodyPr/>
          <a:lstStyle/>
          <a:p>
            <a:pPr>
              <a:defRPr/>
            </a:pPr>
            <a:fld id="{2F37425F-5E17-4209-B948-B5CE2119E408}" type="slidenum">
              <a:rPr lang="en-US" smtClean="0"/>
              <a:pPr>
                <a:defRPr/>
              </a:pPr>
              <a:t>7</a:t>
            </a:fld>
            <a:endParaRPr lang="en-US" dirty="0"/>
          </a:p>
        </p:txBody>
      </p:sp>
    </p:spTree>
    <p:extLst>
      <p:ext uri="{BB962C8B-B14F-4D97-AF65-F5344CB8AC3E}">
        <p14:creationId xmlns:p14="http://schemas.microsoft.com/office/powerpoint/2010/main" val="23936138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3140"/>
                                        </p:tgtEl>
                                        <p:attrNameLst>
                                          <p:attrName>style.visibility</p:attrName>
                                        </p:attrNameLst>
                                      </p:cBhvr>
                                      <p:to>
                                        <p:strVal val="visible"/>
                                      </p:to>
                                    </p:set>
                                    <p:animEffect transition="in" filter="wipe(left)">
                                      <p:cBhvr>
                                        <p:cTn id="7" dur="500"/>
                                        <p:tgtEl>
                                          <p:spTgt spid="17314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3154"/>
                                        </p:tgtEl>
                                        <p:attrNameLst>
                                          <p:attrName>style.visibility</p:attrName>
                                        </p:attrNameLst>
                                      </p:cBhvr>
                                      <p:to>
                                        <p:strVal val="visible"/>
                                      </p:to>
                                    </p:set>
                                    <p:animEffect transition="in" filter="wipe(left)">
                                      <p:cBhvr>
                                        <p:cTn id="11" dur="500"/>
                                        <p:tgtEl>
                                          <p:spTgt spid="173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40" grpId="0"/>
      <p:bldP spid="1731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Externalities </a:t>
            </a:r>
            <a:endParaRPr lang="en-US" dirty="0"/>
          </a:p>
        </p:txBody>
      </p:sp>
      <p:sp>
        <p:nvSpPr>
          <p:cNvPr id="3" name="Content Placeholder 2"/>
          <p:cNvSpPr>
            <a:spLocks noGrp="1"/>
          </p:cNvSpPr>
          <p:nvPr>
            <p:ph idx="1"/>
          </p:nvPr>
        </p:nvSpPr>
        <p:spPr/>
        <p:txBody>
          <a:bodyPr/>
          <a:lstStyle/>
          <a:p>
            <a:r>
              <a:rPr lang="en-US" dirty="0"/>
              <a:t>Internalizing the externality:  </a:t>
            </a:r>
            <a:endParaRPr lang="en-US" dirty="0" smtClean="0"/>
          </a:p>
          <a:p>
            <a:pPr lvl="1"/>
            <a:r>
              <a:rPr lang="en-US" dirty="0" smtClean="0"/>
              <a:t>Altering </a:t>
            </a:r>
            <a:r>
              <a:rPr lang="en-US" dirty="0"/>
              <a:t>incentives so that people </a:t>
            </a:r>
            <a:r>
              <a:rPr lang="en-US" dirty="0" smtClean="0"/>
              <a:t>take into account the </a:t>
            </a:r>
            <a:r>
              <a:rPr lang="en-US" dirty="0"/>
              <a:t>external effects of their actions</a:t>
            </a:r>
          </a:p>
          <a:p>
            <a:pPr lvl="1"/>
            <a:r>
              <a:rPr lang="en-US" dirty="0"/>
              <a:t>In our example, the $1/gallon tax on sellers makes sellers’ costs = social costs.</a:t>
            </a:r>
          </a:p>
          <a:p>
            <a:r>
              <a:rPr lang="en-US" dirty="0" smtClean="0"/>
              <a:t>If </a:t>
            </a:r>
            <a:r>
              <a:rPr lang="en-US" dirty="0"/>
              <a:t>market participants </a:t>
            </a:r>
            <a:r>
              <a:rPr lang="en-US" dirty="0" smtClean="0"/>
              <a:t>pay </a:t>
            </a:r>
            <a:r>
              <a:rPr lang="en-US" dirty="0"/>
              <a:t>social </a:t>
            </a:r>
            <a:r>
              <a:rPr lang="en-US" dirty="0" smtClean="0"/>
              <a:t>costs</a:t>
            </a:r>
          </a:p>
          <a:p>
            <a:pPr lvl="1"/>
            <a:r>
              <a:rPr lang="en-US" dirty="0" smtClean="0"/>
              <a:t>Market equilibrium </a:t>
            </a:r>
            <a:r>
              <a:rPr lang="en-US" dirty="0"/>
              <a:t>= social </a:t>
            </a:r>
            <a:r>
              <a:rPr lang="en-US" dirty="0" smtClean="0"/>
              <a:t>optimum</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036352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Externalities</a:t>
            </a:r>
          </a:p>
        </p:txBody>
      </p:sp>
      <p:sp>
        <p:nvSpPr>
          <p:cNvPr id="3" name="Content Placeholder 2"/>
          <p:cNvSpPr>
            <a:spLocks noGrp="1"/>
          </p:cNvSpPr>
          <p:nvPr>
            <p:ph idx="1"/>
          </p:nvPr>
        </p:nvSpPr>
        <p:spPr/>
        <p:txBody>
          <a:bodyPr/>
          <a:lstStyle/>
          <a:p>
            <a:r>
              <a:rPr lang="en-US" dirty="0" smtClean="0"/>
              <a:t>Examples of positive externalities</a:t>
            </a:r>
          </a:p>
          <a:p>
            <a:pPr lvl="2"/>
            <a:r>
              <a:rPr lang="en-US" dirty="0"/>
              <a:t>Being vaccinated against </a:t>
            </a:r>
            <a:r>
              <a:rPr lang="en-US" dirty="0" smtClean="0"/>
              <a:t>contagious </a:t>
            </a:r>
            <a:r>
              <a:rPr lang="en-US" dirty="0"/>
              <a:t>diseases protects </a:t>
            </a:r>
            <a:r>
              <a:rPr lang="en-US" dirty="0" smtClean="0"/>
              <a:t>not </a:t>
            </a:r>
            <a:r>
              <a:rPr lang="en-US" dirty="0"/>
              <a:t>only you, but people who </a:t>
            </a:r>
            <a:r>
              <a:rPr lang="en-US" dirty="0" smtClean="0"/>
              <a:t>visit </a:t>
            </a:r>
            <a:r>
              <a:rPr lang="en-US" dirty="0"/>
              <a:t>the salad bar or produce </a:t>
            </a:r>
            <a:r>
              <a:rPr lang="en-US" dirty="0" smtClean="0"/>
              <a:t>section </a:t>
            </a:r>
            <a:r>
              <a:rPr lang="en-US" dirty="0"/>
              <a:t>after </a:t>
            </a:r>
            <a:r>
              <a:rPr lang="en-US" dirty="0" smtClean="0"/>
              <a:t>you</a:t>
            </a:r>
            <a:endParaRPr lang="en-US" dirty="0"/>
          </a:p>
          <a:p>
            <a:pPr lvl="2"/>
            <a:r>
              <a:rPr lang="en-US" dirty="0" smtClean="0"/>
              <a:t>Research and development </a:t>
            </a:r>
            <a:r>
              <a:rPr lang="en-US" dirty="0"/>
              <a:t>creates </a:t>
            </a:r>
            <a:r>
              <a:rPr lang="en-US" dirty="0" smtClean="0"/>
              <a:t>knowledge others </a:t>
            </a:r>
            <a:r>
              <a:rPr lang="en-US" dirty="0"/>
              <a:t>can </a:t>
            </a:r>
            <a:r>
              <a:rPr lang="en-US" dirty="0" smtClean="0"/>
              <a:t>use</a:t>
            </a:r>
            <a:endParaRPr lang="en-US" dirty="0"/>
          </a:p>
          <a:p>
            <a:pPr lvl="2"/>
            <a:r>
              <a:rPr lang="en-US" dirty="0"/>
              <a:t>People going to college raise the </a:t>
            </a:r>
            <a:r>
              <a:rPr lang="en-US" dirty="0" smtClean="0"/>
              <a:t>population’s </a:t>
            </a:r>
            <a:r>
              <a:rPr lang="en-US" dirty="0"/>
              <a:t>education level, </a:t>
            </a:r>
            <a:r>
              <a:rPr lang="en-US" dirty="0" smtClean="0"/>
              <a:t>which reduces </a:t>
            </a:r>
            <a:r>
              <a:rPr lang="en-US" dirty="0"/>
              <a:t>crime and improves </a:t>
            </a:r>
            <a:r>
              <a:rPr lang="en-US" dirty="0" smtClean="0"/>
              <a:t>government</a:t>
            </a:r>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83910856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13308</TotalTime>
  <Words>5107</Words>
  <Application>Microsoft Office PowerPoint</Application>
  <PresentationFormat>如螢幕大小 (4:3)</PresentationFormat>
  <Paragraphs>443</Paragraphs>
  <Slides>34</Slides>
  <Notes>34</Notes>
  <HiddenSlides>0</HiddenSlides>
  <MMClips>0</MMClips>
  <ScaleCrop>false</ScaleCrop>
  <HeadingPairs>
    <vt:vector size="6" baseType="variant">
      <vt:variant>
        <vt:lpstr>使用字型</vt:lpstr>
      </vt:variant>
      <vt:variant>
        <vt:i4>9</vt:i4>
      </vt:variant>
      <vt:variant>
        <vt:lpstr>佈景主題</vt:lpstr>
      </vt:variant>
      <vt:variant>
        <vt:i4>9</vt:i4>
      </vt:variant>
      <vt:variant>
        <vt:lpstr>投影片標題</vt:lpstr>
      </vt:variant>
      <vt:variant>
        <vt:i4>34</vt:i4>
      </vt:variant>
    </vt:vector>
  </HeadingPairs>
  <TitlesOfParts>
    <vt:vector size="52" baseType="lpstr">
      <vt:lpstr>Sabon-Bold</vt:lpstr>
      <vt:lpstr>Arial</vt:lpstr>
      <vt:lpstr>Arial Narrow</vt:lpstr>
      <vt:lpstr>Calibri</vt:lpstr>
      <vt:lpstr>Cambria</vt:lpstr>
      <vt:lpstr>Cambria Math</vt:lpstr>
      <vt:lpstr>Times New Roman</vt:lpstr>
      <vt:lpstr>Verdana</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簡報</vt:lpstr>
      <vt:lpstr>Externalities</vt:lpstr>
      <vt:lpstr>Externalities</vt:lpstr>
      <vt:lpstr>Externalities</vt:lpstr>
      <vt:lpstr>Negative Externalities</vt:lpstr>
      <vt:lpstr>Analysis of a Negative Externality</vt:lpstr>
      <vt:lpstr>Analysis of a Negative Externality</vt:lpstr>
      <vt:lpstr>Externalities </vt:lpstr>
      <vt:lpstr>Positive Externalities</vt:lpstr>
      <vt:lpstr>Positive Externalities</vt:lpstr>
      <vt:lpstr>Active Learning 1     Answers</vt:lpstr>
      <vt:lpstr>Public Policies Toward Externalities</vt:lpstr>
      <vt:lpstr>Public Policies Toward Externalities</vt:lpstr>
      <vt:lpstr>Corrective Taxes vs. Regulations</vt:lpstr>
      <vt:lpstr>Corrective Taxes vs. Regulations</vt:lpstr>
      <vt:lpstr>Corrective Taxes vs. Regulations</vt:lpstr>
      <vt:lpstr>Example of a Corrective Tax: The Gas Tax</vt:lpstr>
      <vt:lpstr>Active Learning 2    Reducing pollution</vt:lpstr>
      <vt:lpstr>Active Learning 2     A. Regulation</vt:lpstr>
      <vt:lpstr>Active Learning 2     A. Answers</vt:lpstr>
      <vt:lpstr>Active Learning 2   B. Tradeable pollution permits</vt:lpstr>
      <vt:lpstr>Active Learning 2    B. Answers</vt:lpstr>
      <vt:lpstr>Active Learning 2    B. Answers</vt:lpstr>
      <vt:lpstr>Public Policies Toward Externalities</vt:lpstr>
      <vt:lpstr>Public Policies Toward Externalities</vt:lpstr>
      <vt:lpstr>Public Policies Toward Externalities</vt:lpstr>
      <vt:lpstr>Public Policies Toward Externalities</vt:lpstr>
      <vt:lpstr>Private Solutions to Externalities</vt:lpstr>
      <vt:lpstr>Private Solutions to Externalities</vt:lpstr>
      <vt:lpstr>Private Solutions to Externalities</vt:lpstr>
      <vt:lpstr>Private Solutions to Externalities</vt:lpstr>
      <vt:lpstr>Private Solutions to Externalities</vt:lpstr>
      <vt:lpstr>Active Learning 3    Applying Coase</vt:lpstr>
      <vt:lpstr>Private Solutions to Externalities</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HLCHU</cp:lastModifiedBy>
  <cp:revision>380</cp:revision>
  <dcterms:created xsi:type="dcterms:W3CDTF">2016-03-16T19:41:09Z</dcterms:created>
  <dcterms:modified xsi:type="dcterms:W3CDTF">2020-12-10T13:38:25Z</dcterms:modified>
</cp:coreProperties>
</file>