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3"/>
  </p:notesMasterIdLst>
  <p:handoutMasterIdLst>
    <p:handoutMasterId r:id="rId24"/>
  </p:handoutMasterIdLst>
  <p:sldIdLst>
    <p:sldId id="256" r:id="rId10"/>
    <p:sldId id="348" r:id="rId11"/>
    <p:sldId id="691" r:id="rId12"/>
    <p:sldId id="693" r:id="rId13"/>
    <p:sldId id="692" r:id="rId14"/>
    <p:sldId id="695" r:id="rId15"/>
    <p:sldId id="696" r:id="rId16"/>
    <p:sldId id="673" r:id="rId17"/>
    <p:sldId id="679" r:id="rId18"/>
    <p:sldId id="683" r:id="rId19"/>
    <p:sldId id="705" r:id="rId20"/>
    <p:sldId id="687" r:id="rId21"/>
    <p:sldId id="6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AE1221"/>
    <a:srgbClr val="660066"/>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83799" autoAdjust="0"/>
  </p:normalViewPr>
  <p:slideViewPr>
    <p:cSldViewPr>
      <p:cViewPr varScale="1">
        <p:scale>
          <a:sx n="57" d="100"/>
          <a:sy n="57" d="100"/>
        </p:scale>
        <p:origin x="1540" y="44"/>
      </p:cViewPr>
      <p:guideLst>
        <p:guide orient="horz" pos="2160"/>
        <p:guide pos="2880"/>
      </p:guideLst>
    </p:cSldViewPr>
  </p:slideViewPr>
  <p:outlineViewPr>
    <p:cViewPr>
      <p:scale>
        <a:sx n="33" d="100"/>
        <a:sy n="33" d="100"/>
      </p:scale>
      <p:origin x="0" y="19674"/>
    </p:cViewPr>
  </p:outlineViewPr>
  <p:notesTextViewPr>
    <p:cViewPr>
      <p:scale>
        <a:sx n="1" d="1"/>
        <a:sy n="1" d="1"/>
      </p:scale>
      <p:origin x="0" y="0"/>
    </p:cViewPr>
  </p:notesTextViewPr>
  <p:sorterViewPr>
    <p:cViewPr>
      <p:scale>
        <a:sx n="110" d="100"/>
        <a:sy n="110" d="100"/>
      </p:scale>
      <p:origin x="0" y="13704"/>
    </p:cViewPr>
  </p:sorterViewPr>
  <p:notesViewPr>
    <p:cSldViewPr>
      <p:cViewPr>
        <p:scale>
          <a:sx n="70" d="100"/>
          <a:sy n="70" d="100"/>
        </p:scale>
        <p:origin x="-2544" y="8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12/24/2020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chapter is very technical and full of definitions and graphs.  Most of the material is not very analytical.  But it may be harder for some students to see the relevance of this material.  </a:t>
            </a:r>
          </a:p>
          <a:p>
            <a:pPr eaLnBrk="1" hangingPunct="1"/>
            <a:endParaRPr lang="en-US" sz="1200" dirty="0" smtClean="0"/>
          </a:p>
          <a:p>
            <a:pPr eaLnBrk="1" hangingPunct="1"/>
            <a:r>
              <a:rPr lang="en-US" sz="1200" dirty="0" smtClean="0"/>
              <a:t>So, this PowerPoint begins with a short brainstorming activity on the next slide.  This activity asks students to think of several costs that a real-world firm actually faces and the kinds of decisions that are affected by these costs.  Having realized that costs are important to business decisions, students should be more motivated to learn the concepts in this chapter. </a:t>
            </a:r>
          </a:p>
          <a:p>
            <a:pPr eaLnBrk="1" hangingPunct="1"/>
            <a:endParaRPr lang="en-US" sz="1200" dirty="0" smtClean="0"/>
          </a:p>
          <a:p>
            <a:pPr eaLnBrk="1" hangingPunct="1"/>
            <a:r>
              <a:rPr lang="en-US" sz="1200" dirty="0" smtClean="0"/>
              <a:t>It might also be worthwhile to point out that material in this chapter provides the foundation for the following four chapters.  In those four chapters, we will see how firms in different market structures use the cost concepts introduced here to make decisions about how much stuff to produce, what price to charge, and so forth.  Learning that material will be much easier for students if they have a good grasp of the material in this chapter.</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26357EF-77F6-4CA1-A209-8B764F3B8328}" type="slidenum">
              <a:rPr lang="en-US" smtClean="0"/>
              <a:pPr/>
              <a:t>10</a:t>
            </a:fld>
            <a:endParaRPr lang="en-US" smtClean="0"/>
          </a:p>
        </p:txBody>
      </p:sp>
      <p:sp>
        <p:nvSpPr>
          <p:cNvPr id="931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3BCE120C-3D4E-4BD8-AEBB-B2CE1665D468}" type="slidenum">
              <a:rPr lang="en-US" sz="1200">
                <a:cs typeface="Arial" charset="0"/>
              </a:rPr>
              <a:pPr algn="r"/>
              <a:t>10</a:t>
            </a:fld>
            <a:endParaRPr lang="en-US" sz="1200">
              <a:cs typeface="Arial" charset="0"/>
            </a:endParaRPr>
          </a:p>
        </p:txBody>
      </p:sp>
      <p:sp>
        <p:nvSpPr>
          <p:cNvPr id="93188" name="Rectangle 2"/>
          <p:cNvSpPr>
            <a:spLocks noGrp="1" noRot="1" noChangeAspect="1" noChangeArrowheads="1" noTextEdit="1"/>
          </p:cNvSpPr>
          <p:nvPr>
            <p:ph type="sldImg"/>
          </p:nvPr>
        </p:nvSpPr>
        <p:spPr>
          <a:xfrm>
            <a:off x="1144588" y="534988"/>
            <a:ext cx="4572000" cy="3429000"/>
          </a:xfrm>
          <a:ln/>
        </p:spPr>
      </p:sp>
      <p:sp>
        <p:nvSpPr>
          <p:cNvPr id="93189" name="Rectangle 3"/>
          <p:cNvSpPr>
            <a:spLocks noGrp="1" noChangeArrowheads="1"/>
          </p:cNvSpPr>
          <p:nvPr>
            <p:ph type="body" idx="1"/>
          </p:nvPr>
        </p:nvSpPr>
        <p:spPr>
          <a:xfrm>
            <a:off x="685800" y="4248150"/>
            <a:ext cx="5486400" cy="4210050"/>
          </a:xfrm>
          <a:noFill/>
          <a:ln/>
        </p:spPr>
        <p:txBody>
          <a:bodyPr lIns="91432" tIns="45716" rIns="91432" bIns="45716"/>
          <a:lstStyle/>
          <a:p>
            <a:pPr eaLnBrk="1" hangingPunct="1"/>
            <a:r>
              <a:rPr lang="en-US" dirty="0" smtClean="0"/>
              <a:t>The textbook gives a nice analogy to help students understand this.  A student’s GPA is like ATC.  The grade she earns in her next course is like MC.  If her next grade (MC) is less than her GPA (ATC), then her GPA will fall.  If her next grade (MC) is greater than her GPA (ATC), then her GPA will rise.  </a:t>
            </a:r>
          </a:p>
          <a:p>
            <a:pPr eaLnBrk="1" hangingPunct="1"/>
            <a:endParaRPr lang="en-US" dirty="0" smtClean="0"/>
          </a:p>
          <a:p>
            <a:pPr eaLnBrk="1" hangingPunct="1"/>
            <a:r>
              <a:rPr lang="en-US" dirty="0" smtClean="0"/>
              <a:t>I suggest letting students read the GPA example in the book and giving them the following example in class:  </a:t>
            </a:r>
          </a:p>
          <a:p>
            <a:pPr eaLnBrk="1" hangingPunct="1"/>
            <a:endParaRPr lang="en-US" dirty="0" smtClean="0"/>
          </a:p>
          <a:p>
            <a:pPr eaLnBrk="1" hangingPunct="1"/>
            <a:r>
              <a:rPr lang="en-US" dirty="0" smtClean="0"/>
              <a:t>You run a pizza joint.  You’re producing 100 pizzas per night, and your cost per pizza (ATC) is $3.  The cost of producing one more pizza (MC) is $2.  If you produce this pizza, what happens to ATC?  Most students will understand immediately that ATC falls (albeit by a small amount).  Instead, suppose the cost of producing one more pizza (MC) is $4.  Then, producing this additional pizza causes ATC to rise.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67965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95549DA-98A2-451A-BC9B-A558BA0500EC}" type="slidenum">
              <a:rPr lang="en-US" smtClean="0"/>
              <a:pPr/>
              <a:t>12</a:t>
            </a:fld>
            <a:endParaRPr lang="en-US" smtClean="0"/>
          </a:p>
        </p:txBody>
      </p:sp>
      <p:sp>
        <p:nvSpPr>
          <p:cNvPr id="972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894BF1A6-4AAF-4B44-86E9-0DDE097D7164}" type="slidenum">
              <a:rPr lang="en-US" sz="1200">
                <a:cs typeface="Arial" charset="0"/>
              </a:rPr>
              <a:pPr algn="r"/>
              <a:t>12</a:t>
            </a:fld>
            <a:endParaRPr lang="en-US" sz="1200">
              <a:cs typeface="Arial" charset="0"/>
            </a:endParaRPr>
          </a:p>
        </p:txBody>
      </p:sp>
      <p:sp>
        <p:nvSpPr>
          <p:cNvPr id="97284" name="Rectangle 2"/>
          <p:cNvSpPr>
            <a:spLocks noGrp="1" noRot="1" noChangeAspect="1" noChangeArrowheads="1" noTextEdit="1"/>
          </p:cNvSpPr>
          <p:nvPr>
            <p:ph type="sldImg"/>
          </p:nvPr>
        </p:nvSpPr>
        <p:spPr>
          <a:xfrm>
            <a:off x="1144588" y="534988"/>
            <a:ext cx="4572000" cy="3429000"/>
          </a:xfrm>
          <a:ln/>
        </p:spPr>
      </p:sp>
      <p:sp>
        <p:nvSpPr>
          <p:cNvPr id="97285" name="Rectangle 3"/>
          <p:cNvSpPr>
            <a:spLocks noGrp="1" noChangeArrowheads="1"/>
          </p:cNvSpPr>
          <p:nvPr>
            <p:ph type="body" idx="1"/>
          </p:nvPr>
        </p:nvSpPr>
        <p:spPr>
          <a:xfrm>
            <a:off x="685800" y="4248150"/>
            <a:ext cx="5486400" cy="4210050"/>
          </a:xfrm>
          <a:noFill/>
          <a:ln/>
        </p:spPr>
        <p:txBody>
          <a:bodyPr lIns="91432" tIns="45716" rIns="91432" bIns="45716"/>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CE655B8-7286-4CA8-9383-DCDFABA16EFF}" type="slidenum">
              <a:rPr lang="en-US" smtClean="0"/>
              <a:pPr/>
              <a:t>13</a:t>
            </a:fld>
            <a:endParaRPr lang="en-US" smtClean="0"/>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96A47152-4CB6-411C-94C9-9366A47E753C}" type="slidenum">
              <a:rPr lang="en-US" sz="1200">
                <a:cs typeface="Arial" charset="0"/>
              </a:rPr>
              <a:pPr algn="r"/>
              <a:t>13</a:t>
            </a:fld>
            <a:endParaRPr lang="en-US" sz="1200">
              <a:cs typeface="Arial" charset="0"/>
            </a:endParaRPr>
          </a:p>
        </p:txBody>
      </p:sp>
      <p:sp>
        <p:nvSpPr>
          <p:cNvPr id="98308" name="Rectangle 2"/>
          <p:cNvSpPr>
            <a:spLocks noGrp="1" noRot="1" noChangeAspect="1" noChangeArrowheads="1" noTextEdit="1"/>
          </p:cNvSpPr>
          <p:nvPr>
            <p:ph type="sldImg"/>
          </p:nvPr>
        </p:nvSpPr>
        <p:spPr>
          <a:xfrm>
            <a:off x="1144588" y="534988"/>
            <a:ext cx="4572000" cy="3429000"/>
          </a:xfrm>
          <a:ln/>
        </p:spPr>
      </p:sp>
      <p:sp>
        <p:nvSpPr>
          <p:cNvPr id="98309" name="Rectangle 3"/>
          <p:cNvSpPr>
            <a:spLocks noGrp="1" noChangeArrowheads="1"/>
          </p:cNvSpPr>
          <p:nvPr>
            <p:ph type="body" idx="1"/>
          </p:nvPr>
        </p:nvSpPr>
        <p:spPr>
          <a:xfrm>
            <a:off x="685800" y="4248150"/>
            <a:ext cx="5486400" cy="4210050"/>
          </a:xfrm>
          <a:noFill/>
          <a:ln/>
        </p:spPr>
        <p:txBody>
          <a:bodyPr lIns="91432" tIns="45716" rIns="91432" bIns="45716"/>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306506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bullet point is one of the 10 principles. </a:t>
            </a:r>
          </a:p>
          <a:p>
            <a:r>
              <a:rPr lang="en-US" dirty="0" smtClean="0"/>
              <a:t>This is true whether the costs are implicit or explicit.  Both matter for firms’ decisions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06506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Case 2, the foregone interest is the interest you could have earned on your savings.  It is an opportunity cost.  </a:t>
            </a:r>
          </a:p>
          <a:p>
            <a:pPr eaLnBrk="1" hangingPunct="1"/>
            <a:endParaRPr lang="en-US" dirty="0" smtClean="0"/>
          </a:p>
          <a:p>
            <a:pPr eaLnBrk="1" hangingPunct="1"/>
            <a:r>
              <a:rPr lang="en-US" dirty="0" smtClean="0"/>
              <a:t>This example shows that an important implicit cost is the cost of capital, the foregone returns you could have earned had you used your savings to buy bonds or other assets instead of investing them in your business.  </a:t>
            </a:r>
          </a:p>
          <a:p>
            <a:pPr eaLnBrk="1" hangingPunct="1"/>
            <a:endParaRPr lang="en-US" dirty="0" smtClean="0"/>
          </a:p>
          <a:p>
            <a:pPr eaLnBrk="1" hangingPunct="1"/>
            <a:r>
              <a:rPr lang="en-US" dirty="0" smtClean="0"/>
              <a:t>The hope is that students will see that what really matters to them is not just the explicit costs, but total (implicit + explicit) costs.  </a:t>
            </a:r>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26611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Accountants keep track of how much money flows into and out of the firm, so they ignore implicit costs.  </a:t>
            </a:r>
          </a:p>
          <a:p>
            <a:pPr eaLnBrk="1" hangingPunct="1"/>
            <a:endParaRPr lang="en-US" dirty="0" smtClean="0"/>
          </a:p>
          <a:p>
            <a:pPr eaLnBrk="1" hangingPunct="1"/>
            <a:r>
              <a:rPr lang="en-US" dirty="0" smtClean="0"/>
              <a:t>Economists study the pricing and production decisions of firm, which are affected by implicit as well as explicit costs.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7576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51776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51776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1A4E970-39B6-4DD3-9503-179249B7D18B}" type="slidenum">
              <a:rPr lang="en-US" smtClean="0"/>
              <a:pPr/>
              <a:t>8</a:t>
            </a:fld>
            <a:endParaRPr lang="en-US" smtClean="0"/>
          </a:p>
        </p:txBody>
      </p:sp>
      <p:sp>
        <p:nvSpPr>
          <p:cNvPr id="82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B1D540D6-C66B-442C-AB10-E4C0B2664816}" type="slidenum">
              <a:rPr lang="en-US" sz="1200">
                <a:cs typeface="Arial" charset="0"/>
              </a:rPr>
              <a:pPr algn="r"/>
              <a:t>8</a:t>
            </a:fld>
            <a:endParaRPr lang="en-US" sz="1200">
              <a:cs typeface="Arial" charset="0"/>
            </a:endParaRPr>
          </a:p>
        </p:txBody>
      </p:sp>
      <p:sp>
        <p:nvSpPr>
          <p:cNvPr id="82948" name="Rectangle 2"/>
          <p:cNvSpPr>
            <a:spLocks noGrp="1" noRot="1" noChangeAspect="1" noChangeArrowheads="1" noTextEdit="1"/>
          </p:cNvSpPr>
          <p:nvPr>
            <p:ph type="sldImg"/>
          </p:nvPr>
        </p:nvSpPr>
        <p:spPr>
          <a:xfrm>
            <a:off x="1144588" y="534988"/>
            <a:ext cx="4572000" cy="3429000"/>
          </a:xfrm>
          <a:ln/>
        </p:spPr>
      </p:sp>
      <p:sp>
        <p:nvSpPr>
          <p:cNvPr id="82949" name="Rectangle 3"/>
          <p:cNvSpPr>
            <a:spLocks noGrp="1" noChangeArrowheads="1"/>
          </p:cNvSpPr>
          <p:nvPr>
            <p:ph type="body" idx="1"/>
          </p:nvPr>
        </p:nvSpPr>
        <p:spPr>
          <a:xfrm>
            <a:off x="685800" y="4248150"/>
            <a:ext cx="5486400" cy="4210050"/>
          </a:xfrm>
          <a:noFill/>
          <a:ln/>
        </p:spPr>
        <p:txBody>
          <a:bodyPr lIns="91432" tIns="45716" rIns="91432" bIns="45716"/>
          <a:lstStyle/>
          <a:p>
            <a:pPr eaLnBrk="1" hangingPunct="1"/>
            <a:r>
              <a:rPr lang="en-US" dirty="0" smtClean="0"/>
              <a:t>In this example, FC and VC are given.</a:t>
            </a:r>
          </a:p>
          <a:p>
            <a:pPr eaLnBrk="1" hangingPunct="1"/>
            <a:r>
              <a:rPr lang="en-US" dirty="0" smtClean="0"/>
              <a:t>Point out that the TC curve is parallel to the VC curve but is higher by the amount FC. (the vertical distance between TC</a:t>
            </a:r>
            <a:r>
              <a:rPr lang="en-US" baseline="0" dirty="0" smtClean="0"/>
              <a:t> and VC is FC. Mathematically: since TC = FC + VC, it follows that for any quantity TC – VC = FC)</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7F9AE6F-E201-47BA-8B45-41B6832A6B86}" type="slidenum">
              <a:rPr lang="en-US" smtClean="0"/>
              <a:pPr/>
              <a:t>9</a:t>
            </a:fld>
            <a:endParaRPr lang="en-US" smtClean="0"/>
          </a:p>
        </p:txBody>
      </p:sp>
      <p:sp>
        <p:nvSpPr>
          <p:cNvPr id="890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BD29A6C9-354C-484C-85DD-F976E965A3FE}" type="slidenum">
              <a:rPr lang="en-US" sz="1200">
                <a:cs typeface="Arial" charset="0"/>
              </a:rPr>
              <a:pPr algn="r"/>
              <a:t>9</a:t>
            </a:fld>
            <a:endParaRPr lang="en-US" sz="1200">
              <a:cs typeface="Arial" charset="0"/>
            </a:endParaRPr>
          </a:p>
        </p:txBody>
      </p:sp>
      <p:sp>
        <p:nvSpPr>
          <p:cNvPr id="89092" name="Rectangle 2"/>
          <p:cNvSpPr>
            <a:spLocks noGrp="1" noRot="1" noChangeAspect="1" noChangeArrowheads="1" noTextEdit="1"/>
          </p:cNvSpPr>
          <p:nvPr>
            <p:ph type="sldImg"/>
          </p:nvPr>
        </p:nvSpPr>
        <p:spPr>
          <a:xfrm>
            <a:off x="1144588" y="534988"/>
            <a:ext cx="4572000" cy="3429000"/>
          </a:xfrm>
          <a:ln/>
        </p:spPr>
      </p:sp>
      <p:sp>
        <p:nvSpPr>
          <p:cNvPr id="89093" name="Rectangle 3"/>
          <p:cNvSpPr>
            <a:spLocks noGrp="1" noChangeArrowheads="1"/>
          </p:cNvSpPr>
          <p:nvPr>
            <p:ph type="body" idx="1"/>
          </p:nvPr>
        </p:nvSpPr>
        <p:spPr>
          <a:xfrm>
            <a:off x="685800" y="4248150"/>
            <a:ext cx="5486400" cy="4210050"/>
          </a:xfrm>
          <a:noFill/>
          <a:ln/>
        </p:spPr>
        <p:txBody>
          <a:bodyPr lIns="91432" tIns="45716" rIns="91432" bIns="45716"/>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5422900"/>
          </a:xfrm>
          <a:prstGeom prst="rect">
            <a:avLst/>
          </a:prstGeo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6375606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 id="2147483690" r:id="rId2"/>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505200"/>
            <a:ext cx="7010399" cy="2133600"/>
          </a:xfrm>
        </p:spPr>
        <p:txBody>
          <a:bodyPr/>
          <a:lstStyle/>
          <a:p>
            <a:pPr>
              <a:defRPr/>
            </a:pPr>
            <a:r>
              <a:rPr lang="en-US" sz="5400" dirty="0"/>
              <a:t>The Costs </a:t>
            </a:r>
          </a:p>
          <a:p>
            <a:pPr>
              <a:defRPr/>
            </a:pPr>
            <a:r>
              <a:rPr lang="en-US" sz="5400" dirty="0"/>
              <a:t>of Production</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13</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z="2700" b="1" dirty="0" smtClean="0"/>
              <a:t>EXAMPLE 2</a:t>
            </a:r>
            <a:r>
              <a:rPr lang="en-US" sz="2700" dirty="0" smtClean="0"/>
              <a:t>:  </a:t>
            </a:r>
            <a:r>
              <a:rPr lang="en-US" sz="3000" dirty="0" smtClean="0"/>
              <a:t>ATC and MC</a:t>
            </a:r>
          </a:p>
        </p:txBody>
      </p:sp>
      <p:sp>
        <p:nvSpPr>
          <p:cNvPr id="15" name="Text Placeholder 14"/>
          <p:cNvSpPr>
            <a:spLocks noGrp="1"/>
          </p:cNvSpPr>
          <p:nvPr>
            <p:ph type="body" sz="quarter" idx="12"/>
          </p:nvPr>
        </p:nvSpPr>
        <p:spPr>
          <a:xfrm>
            <a:off x="0" y="901700"/>
            <a:ext cx="3365500" cy="4826000"/>
          </a:xfrm>
        </p:spPr>
        <p:txBody>
          <a:bodyPr/>
          <a:lstStyle/>
          <a:p>
            <a:r>
              <a:rPr lang="en-US" sz="2800" dirty="0"/>
              <a:t>When MC &lt; ATC,</a:t>
            </a:r>
          </a:p>
          <a:p>
            <a:r>
              <a:rPr lang="en-US" sz="2800" dirty="0"/>
              <a:t>ATC is falling</a:t>
            </a:r>
            <a:r>
              <a:rPr lang="en-US" sz="2800" dirty="0" smtClean="0"/>
              <a:t>.</a:t>
            </a:r>
          </a:p>
          <a:p>
            <a:endParaRPr lang="en-US" sz="2800" dirty="0"/>
          </a:p>
          <a:p>
            <a:r>
              <a:rPr lang="en-US" sz="2800" dirty="0"/>
              <a:t>When MC &gt; ATC,</a:t>
            </a:r>
          </a:p>
          <a:p>
            <a:r>
              <a:rPr lang="en-US" sz="2800" dirty="0"/>
              <a:t>ATC is rising</a:t>
            </a:r>
            <a:r>
              <a:rPr lang="en-US" sz="2800" dirty="0" smtClean="0"/>
              <a:t>.</a:t>
            </a:r>
          </a:p>
          <a:p>
            <a:endParaRPr lang="en-US" sz="2800" dirty="0"/>
          </a:p>
          <a:p>
            <a:r>
              <a:rPr lang="en-US" sz="2800" dirty="0"/>
              <a:t>The MC curve crosses the </a:t>
            </a:r>
            <a:r>
              <a:rPr lang="en-US" sz="2800" dirty="0" smtClean="0"/>
              <a:t>ATC </a:t>
            </a:r>
            <a:r>
              <a:rPr lang="en-US" sz="2800" dirty="0"/>
              <a:t>curve </a:t>
            </a:r>
            <a:endParaRPr lang="en-US" sz="2800" dirty="0" smtClean="0"/>
          </a:p>
          <a:p>
            <a:r>
              <a:rPr lang="en-US" sz="2800" dirty="0" smtClean="0"/>
              <a:t>at the </a:t>
            </a:r>
            <a:r>
              <a:rPr lang="en-US" sz="2800" dirty="0"/>
              <a:t>ATC curve’s minimum.</a:t>
            </a:r>
          </a:p>
        </p:txBody>
      </p:sp>
      <p:sp>
        <p:nvSpPr>
          <p:cNvPr id="14" name="Slide Number Placeholder 13"/>
          <p:cNvSpPr>
            <a:spLocks noGrp="1"/>
          </p:cNvSpPr>
          <p:nvPr>
            <p:ph type="sldNum" sz="quarter" idx="13"/>
          </p:nvPr>
        </p:nvSpPr>
        <p:spPr>
          <a:xfrm>
            <a:off x="8618538" y="6324600"/>
            <a:ext cx="520700" cy="379413"/>
          </a:xfrm>
        </p:spPr>
        <p:txBody>
          <a:bodyPr/>
          <a:lstStyle/>
          <a:p>
            <a:pPr>
              <a:defRPr/>
            </a:pPr>
            <a:fld id="{2F37425F-5E17-4209-B948-B5CE2119E408}" type="slidenum">
              <a:rPr lang="en-US" smtClean="0"/>
              <a:pPr>
                <a:defRPr/>
              </a:pPr>
              <a:t>10</a:t>
            </a:fld>
            <a:endParaRPr lang="en-US" dirty="0"/>
          </a:p>
        </p:txBody>
      </p:sp>
      <p:sp>
        <p:nvSpPr>
          <p:cNvPr id="13" name="Footer Placeholder 1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096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0966" name="AutoShape 4"/>
          <p:cNvSpPr>
            <a:spLocks noChangeAspect="1" noChangeArrowheads="1" noTextEdit="1"/>
          </p:cNvSpPr>
          <p:nvPr/>
        </p:nvSpPr>
        <p:spPr bwMode="auto">
          <a:xfrm>
            <a:off x="3408363" y="536575"/>
            <a:ext cx="5394325" cy="5592762"/>
          </a:xfrm>
          <a:prstGeom prst="rect">
            <a:avLst/>
          </a:prstGeom>
          <a:noFill/>
          <a:ln w="9525">
            <a:noFill/>
            <a:miter lim="800000"/>
            <a:headEnd/>
            <a:tailEnd/>
          </a:ln>
        </p:spPr>
        <p:txBody>
          <a:bodyPr/>
          <a:lstStyle/>
          <a:p>
            <a:endParaRPr lang="en-US">
              <a:latin typeface="Arial"/>
              <a:cs typeface="Arial"/>
            </a:endParaRPr>
          </a:p>
        </p:txBody>
      </p:sp>
      <p:sp>
        <p:nvSpPr>
          <p:cNvPr id="40967" name="Rectangle 5"/>
          <p:cNvSpPr>
            <a:spLocks noChangeArrowheads="1"/>
          </p:cNvSpPr>
          <p:nvPr/>
        </p:nvSpPr>
        <p:spPr bwMode="auto">
          <a:xfrm>
            <a:off x="3457575" y="679450"/>
            <a:ext cx="5284788" cy="5494338"/>
          </a:xfrm>
          <a:prstGeom prst="rect">
            <a:avLst/>
          </a:prstGeom>
          <a:solidFill>
            <a:srgbClr val="CCFFCC"/>
          </a:solidFill>
          <a:ln w="0">
            <a:solidFill>
              <a:srgbClr val="000000"/>
            </a:solidFill>
            <a:miter lim="800000"/>
            <a:headEnd/>
            <a:tailEnd/>
          </a:ln>
        </p:spPr>
        <p:txBody>
          <a:bodyPr/>
          <a:lstStyle/>
          <a:p>
            <a:endParaRPr lang="en-US">
              <a:latin typeface="Arial"/>
              <a:cs typeface="Arial"/>
            </a:endParaRPr>
          </a:p>
        </p:txBody>
      </p:sp>
      <p:sp>
        <p:nvSpPr>
          <p:cNvPr id="40968" name="Rectangle 6"/>
          <p:cNvSpPr>
            <a:spLocks noChangeArrowheads="1"/>
          </p:cNvSpPr>
          <p:nvPr/>
        </p:nvSpPr>
        <p:spPr bwMode="auto">
          <a:xfrm>
            <a:off x="4741863" y="958850"/>
            <a:ext cx="3792537" cy="4208463"/>
          </a:xfrm>
          <a:prstGeom prst="rect">
            <a:avLst/>
          </a:prstGeom>
          <a:solidFill>
            <a:srgbClr val="FFFFFF"/>
          </a:solidFill>
          <a:ln w="9525">
            <a:noFill/>
            <a:miter lim="800000"/>
            <a:headEnd/>
            <a:tailEnd/>
          </a:ln>
        </p:spPr>
        <p:txBody>
          <a:bodyPr/>
          <a:lstStyle/>
          <a:p>
            <a:endParaRPr lang="en-US">
              <a:latin typeface="Arial"/>
              <a:cs typeface="Arial"/>
            </a:endParaRPr>
          </a:p>
        </p:txBody>
      </p:sp>
      <p:grpSp>
        <p:nvGrpSpPr>
          <p:cNvPr id="2" name="Group 25"/>
          <p:cNvGrpSpPr>
            <a:grpSpLocks/>
          </p:cNvGrpSpPr>
          <p:nvPr/>
        </p:nvGrpSpPr>
        <p:grpSpPr bwMode="auto">
          <a:xfrm>
            <a:off x="5210175" y="1725613"/>
            <a:ext cx="3632200" cy="1949450"/>
            <a:chOff x="3282" y="1181"/>
            <a:chExt cx="2288" cy="1228"/>
          </a:xfrm>
        </p:grpSpPr>
        <p:sp>
          <p:nvSpPr>
            <p:cNvPr id="41038" name="Freeform 26"/>
            <p:cNvSpPr>
              <a:spLocks/>
            </p:cNvSpPr>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headEnd/>
              <a:tailEnd/>
            </a:ln>
          </p:spPr>
          <p:txBody>
            <a:bodyPr/>
            <a:lstStyle/>
            <a:p>
              <a:endParaRPr lang="en-US">
                <a:latin typeface="Arial"/>
                <a:cs typeface="Arial"/>
              </a:endParaRPr>
            </a:p>
          </p:txBody>
        </p:sp>
        <p:sp>
          <p:nvSpPr>
            <p:cNvPr id="41039" name="Oval 27"/>
            <p:cNvSpPr>
              <a:spLocks noChangeArrowheads="1"/>
            </p:cNvSpPr>
            <p:nvPr/>
          </p:nvSpPr>
          <p:spPr bwMode="auto">
            <a:xfrm>
              <a:off x="3282" y="1181"/>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0" name="Oval 28"/>
            <p:cNvSpPr>
              <a:spLocks noChangeArrowheads="1"/>
            </p:cNvSpPr>
            <p:nvPr/>
          </p:nvSpPr>
          <p:spPr bwMode="auto">
            <a:xfrm>
              <a:off x="3608" y="1933"/>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1" name="Oval 29"/>
            <p:cNvSpPr>
              <a:spLocks noChangeArrowheads="1"/>
            </p:cNvSpPr>
            <p:nvPr/>
          </p:nvSpPr>
          <p:spPr bwMode="auto">
            <a:xfrm>
              <a:off x="3927" y="2227"/>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2" name="Oval 30"/>
            <p:cNvSpPr>
              <a:spLocks noChangeArrowheads="1"/>
            </p:cNvSpPr>
            <p:nvPr/>
          </p:nvSpPr>
          <p:spPr bwMode="auto">
            <a:xfrm>
              <a:off x="4253" y="2347"/>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3" name="Oval 31"/>
            <p:cNvSpPr>
              <a:spLocks noChangeArrowheads="1"/>
            </p:cNvSpPr>
            <p:nvPr/>
          </p:nvSpPr>
          <p:spPr bwMode="auto">
            <a:xfrm>
              <a:off x="4573" y="2365"/>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4" name="Oval 32"/>
            <p:cNvSpPr>
              <a:spLocks noChangeArrowheads="1"/>
            </p:cNvSpPr>
            <p:nvPr/>
          </p:nvSpPr>
          <p:spPr bwMode="auto">
            <a:xfrm>
              <a:off x="4899" y="2315"/>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45" name="Oval 33"/>
            <p:cNvSpPr>
              <a:spLocks noChangeArrowheads="1"/>
            </p:cNvSpPr>
            <p:nvPr/>
          </p:nvSpPr>
          <p:spPr bwMode="auto">
            <a:xfrm>
              <a:off x="5219" y="2209"/>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grpSp>
      <p:grpSp>
        <p:nvGrpSpPr>
          <p:cNvPr id="3" name="Group 34"/>
          <p:cNvGrpSpPr>
            <a:grpSpLocks/>
          </p:cNvGrpSpPr>
          <p:nvPr/>
        </p:nvGrpSpPr>
        <p:grpSpPr bwMode="auto">
          <a:xfrm>
            <a:off x="4960938" y="1157288"/>
            <a:ext cx="3622675" cy="3235325"/>
            <a:chOff x="3125" y="823"/>
            <a:chExt cx="2282" cy="2038"/>
          </a:xfrm>
        </p:grpSpPr>
        <p:sp>
          <p:nvSpPr>
            <p:cNvPr id="41030" name="Freeform 35"/>
            <p:cNvSpPr>
              <a:spLocks/>
            </p:cNvSpPr>
            <p:nvPr/>
          </p:nvSpPr>
          <p:spPr bwMode="auto">
            <a:xfrm>
              <a:off x="3150" y="823"/>
              <a:ext cx="2257" cy="2019"/>
            </a:xfrm>
            <a:custGeom>
              <a:avLst/>
              <a:gdLst>
                <a:gd name="T0" fmla="*/ 0 w 360"/>
                <a:gd name="T1" fmla="*/ 2539570 h 322"/>
                <a:gd name="T2" fmla="*/ 494352 w 360"/>
                <a:gd name="T3" fmla="*/ 2927606 h 322"/>
                <a:gd name="T4" fmla="*/ 998014 w 360"/>
                <a:gd name="T5" fmla="*/ 3120885 h 322"/>
                <a:gd name="T6" fmla="*/ 1490874 w 360"/>
                <a:gd name="T7" fmla="*/ 2927606 h 322"/>
                <a:gd name="T8" fmla="*/ 1996034 w 360"/>
                <a:gd name="T9" fmla="*/ 2539570 h 322"/>
                <a:gd name="T10" fmla="*/ 2488888 w 360"/>
                <a:gd name="T11" fmla="*/ 1958292 h 322"/>
                <a:gd name="T12" fmla="*/ 2992594 w 360"/>
                <a:gd name="T13" fmla="*/ 1173164 h 322"/>
                <a:gd name="T14" fmla="*/ 3486946 w 360"/>
                <a:gd name="T15" fmla="*/ 0 h 322"/>
                <a:gd name="T16" fmla="*/ 0 60000 65536"/>
                <a:gd name="T17" fmla="*/ 0 60000 65536"/>
                <a:gd name="T18" fmla="*/ 0 60000 65536"/>
                <a:gd name="T19" fmla="*/ 0 60000 65536"/>
                <a:gd name="T20" fmla="*/ 0 60000 65536"/>
                <a:gd name="T21" fmla="*/ 0 60000 65536"/>
                <a:gd name="T22" fmla="*/ 0 60000 65536"/>
                <a:gd name="T23" fmla="*/ 0 60000 65536"/>
                <a:gd name="T24" fmla="*/ 0 w 360"/>
                <a:gd name="T25" fmla="*/ 0 h 322"/>
                <a:gd name="T26" fmla="*/ 360 w 360"/>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 h="322">
                  <a:moveTo>
                    <a:pt x="0" y="262"/>
                  </a:moveTo>
                  <a:lnTo>
                    <a:pt x="51" y="302"/>
                  </a:lnTo>
                  <a:lnTo>
                    <a:pt x="103" y="322"/>
                  </a:lnTo>
                  <a:lnTo>
                    <a:pt x="154" y="302"/>
                  </a:lnTo>
                  <a:lnTo>
                    <a:pt x="206" y="262"/>
                  </a:lnTo>
                  <a:lnTo>
                    <a:pt x="257" y="202"/>
                  </a:lnTo>
                  <a:lnTo>
                    <a:pt x="309" y="121"/>
                  </a:lnTo>
                  <a:lnTo>
                    <a:pt x="360" y="0"/>
                  </a:lnTo>
                </a:path>
              </a:pathLst>
            </a:custGeom>
            <a:noFill/>
            <a:ln w="30163">
              <a:solidFill>
                <a:srgbClr val="FF6600"/>
              </a:solidFill>
              <a:round/>
              <a:headEnd/>
              <a:tailEnd/>
            </a:ln>
          </p:spPr>
          <p:txBody>
            <a:bodyPr/>
            <a:lstStyle/>
            <a:p>
              <a:endParaRPr lang="en-US">
                <a:latin typeface="Arial"/>
                <a:cs typeface="Arial"/>
              </a:endParaRPr>
            </a:p>
          </p:txBody>
        </p:sp>
        <p:sp>
          <p:nvSpPr>
            <p:cNvPr id="41031" name="Oval 36"/>
            <p:cNvSpPr>
              <a:spLocks noChangeArrowheads="1"/>
            </p:cNvSpPr>
            <p:nvPr/>
          </p:nvSpPr>
          <p:spPr bwMode="auto">
            <a:xfrm>
              <a:off x="3125" y="2441"/>
              <a:ext cx="44" cy="43"/>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2" name="Oval 37"/>
            <p:cNvSpPr>
              <a:spLocks noChangeArrowheads="1"/>
            </p:cNvSpPr>
            <p:nvPr/>
          </p:nvSpPr>
          <p:spPr bwMode="auto">
            <a:xfrm>
              <a:off x="3445" y="2691"/>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3" name="Oval 38"/>
            <p:cNvSpPr>
              <a:spLocks noChangeArrowheads="1"/>
            </p:cNvSpPr>
            <p:nvPr/>
          </p:nvSpPr>
          <p:spPr bwMode="auto">
            <a:xfrm>
              <a:off x="3771" y="2817"/>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4" name="Oval 39"/>
            <p:cNvSpPr>
              <a:spLocks noChangeArrowheads="1"/>
            </p:cNvSpPr>
            <p:nvPr/>
          </p:nvSpPr>
          <p:spPr bwMode="auto">
            <a:xfrm>
              <a:off x="4090" y="2691"/>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5" name="Oval 40"/>
            <p:cNvSpPr>
              <a:spLocks noChangeArrowheads="1"/>
            </p:cNvSpPr>
            <p:nvPr/>
          </p:nvSpPr>
          <p:spPr bwMode="auto">
            <a:xfrm>
              <a:off x="4416" y="2441"/>
              <a:ext cx="44" cy="43"/>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6" name="Oval 41"/>
            <p:cNvSpPr>
              <a:spLocks noChangeArrowheads="1"/>
            </p:cNvSpPr>
            <p:nvPr/>
          </p:nvSpPr>
          <p:spPr bwMode="auto">
            <a:xfrm>
              <a:off x="4736" y="2064"/>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37" name="Oval 42"/>
            <p:cNvSpPr>
              <a:spLocks noChangeArrowheads="1"/>
            </p:cNvSpPr>
            <p:nvPr/>
          </p:nvSpPr>
          <p:spPr bwMode="auto">
            <a:xfrm>
              <a:off x="5062" y="1557"/>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grpSp>
      <p:sp>
        <p:nvSpPr>
          <p:cNvPr id="40971" name="Rectangle 43"/>
          <p:cNvSpPr>
            <a:spLocks noChangeArrowheads="1"/>
          </p:cNvSpPr>
          <p:nvPr/>
        </p:nvSpPr>
        <p:spPr bwMode="auto">
          <a:xfrm>
            <a:off x="6016625" y="842963"/>
            <a:ext cx="1287463" cy="896937"/>
          </a:xfrm>
          <a:prstGeom prst="rect">
            <a:avLst/>
          </a:prstGeom>
          <a:solidFill>
            <a:srgbClr val="FFFFCC"/>
          </a:solidFill>
          <a:ln w="0">
            <a:solidFill>
              <a:srgbClr val="000000"/>
            </a:solidFill>
            <a:miter lim="800000"/>
            <a:headEnd/>
            <a:tailEnd/>
          </a:ln>
        </p:spPr>
        <p:txBody>
          <a:bodyPr/>
          <a:lstStyle/>
          <a:p>
            <a:endParaRPr lang="en-US">
              <a:latin typeface="Arial"/>
              <a:cs typeface="Arial"/>
            </a:endParaRPr>
          </a:p>
        </p:txBody>
      </p:sp>
      <p:grpSp>
        <p:nvGrpSpPr>
          <p:cNvPr id="4" name="Group 52"/>
          <p:cNvGrpSpPr>
            <a:grpSpLocks/>
          </p:cNvGrpSpPr>
          <p:nvPr/>
        </p:nvGrpSpPr>
        <p:grpSpPr bwMode="auto">
          <a:xfrm>
            <a:off x="6167438" y="898525"/>
            <a:ext cx="1096962" cy="384175"/>
            <a:chOff x="773" y="2073"/>
            <a:chExt cx="691" cy="242"/>
          </a:xfrm>
        </p:grpSpPr>
        <p:sp>
          <p:nvSpPr>
            <p:cNvPr id="41027" name="Line 53"/>
            <p:cNvSpPr>
              <a:spLocks noChangeShapeType="1"/>
            </p:cNvSpPr>
            <p:nvPr/>
          </p:nvSpPr>
          <p:spPr bwMode="auto">
            <a:xfrm>
              <a:off x="773" y="2190"/>
              <a:ext cx="202" cy="1"/>
            </a:xfrm>
            <a:prstGeom prst="line">
              <a:avLst/>
            </a:prstGeom>
            <a:noFill/>
            <a:ln w="30163">
              <a:solidFill>
                <a:srgbClr val="008000"/>
              </a:solidFill>
              <a:round/>
              <a:headEnd/>
              <a:tailEnd/>
            </a:ln>
          </p:spPr>
          <p:txBody>
            <a:bodyPr/>
            <a:lstStyle/>
            <a:p>
              <a:endParaRPr lang="en-US">
                <a:latin typeface="Arial"/>
                <a:cs typeface="Arial"/>
              </a:endParaRPr>
            </a:p>
          </p:txBody>
        </p:sp>
        <p:sp>
          <p:nvSpPr>
            <p:cNvPr id="41028" name="Oval 54"/>
            <p:cNvSpPr>
              <a:spLocks noChangeArrowheads="1"/>
            </p:cNvSpPr>
            <p:nvPr/>
          </p:nvSpPr>
          <p:spPr bwMode="auto">
            <a:xfrm>
              <a:off x="845" y="2160"/>
              <a:ext cx="51" cy="51"/>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41029" name="Rectangle 55"/>
            <p:cNvSpPr>
              <a:spLocks noChangeArrowheads="1"/>
            </p:cNvSpPr>
            <p:nvPr/>
          </p:nvSpPr>
          <p:spPr bwMode="auto">
            <a:xfrm>
              <a:off x="1025" y="2073"/>
              <a:ext cx="439"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ATC</a:t>
              </a:r>
              <a:endParaRPr lang="en-US" sz="2500" i="1">
                <a:latin typeface="Arial"/>
                <a:cs typeface="Arial"/>
              </a:endParaRPr>
            </a:p>
          </p:txBody>
        </p:sp>
      </p:grpSp>
      <p:grpSp>
        <p:nvGrpSpPr>
          <p:cNvPr id="5" name="Group 56"/>
          <p:cNvGrpSpPr>
            <a:grpSpLocks/>
          </p:cNvGrpSpPr>
          <p:nvPr/>
        </p:nvGrpSpPr>
        <p:grpSpPr bwMode="auto">
          <a:xfrm>
            <a:off x="6167437" y="1289050"/>
            <a:ext cx="977899" cy="384175"/>
            <a:chOff x="773" y="2348"/>
            <a:chExt cx="616" cy="242"/>
          </a:xfrm>
        </p:grpSpPr>
        <p:sp>
          <p:nvSpPr>
            <p:cNvPr id="41024" name="Line 57"/>
            <p:cNvSpPr>
              <a:spLocks noChangeShapeType="1"/>
            </p:cNvSpPr>
            <p:nvPr/>
          </p:nvSpPr>
          <p:spPr bwMode="auto">
            <a:xfrm>
              <a:off x="773" y="2465"/>
              <a:ext cx="202" cy="1"/>
            </a:xfrm>
            <a:prstGeom prst="line">
              <a:avLst/>
            </a:prstGeom>
            <a:noFill/>
            <a:ln w="30163">
              <a:solidFill>
                <a:srgbClr val="FF6600"/>
              </a:solidFill>
              <a:round/>
              <a:headEnd/>
              <a:tailEnd/>
            </a:ln>
          </p:spPr>
          <p:txBody>
            <a:bodyPr/>
            <a:lstStyle/>
            <a:p>
              <a:endParaRPr lang="en-US">
                <a:latin typeface="Arial"/>
                <a:cs typeface="Arial"/>
              </a:endParaRPr>
            </a:p>
          </p:txBody>
        </p:sp>
        <p:sp>
          <p:nvSpPr>
            <p:cNvPr id="41025" name="Oval 58"/>
            <p:cNvSpPr>
              <a:spLocks noChangeArrowheads="1"/>
            </p:cNvSpPr>
            <p:nvPr/>
          </p:nvSpPr>
          <p:spPr bwMode="auto">
            <a:xfrm>
              <a:off x="845" y="2436"/>
              <a:ext cx="51" cy="51"/>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41026" name="Rectangle 59"/>
            <p:cNvSpPr>
              <a:spLocks noChangeArrowheads="1"/>
            </p:cNvSpPr>
            <p:nvPr/>
          </p:nvSpPr>
          <p:spPr bwMode="auto">
            <a:xfrm>
              <a:off x="1025" y="2348"/>
              <a:ext cx="364"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MC</a:t>
              </a:r>
              <a:endParaRPr lang="en-US" sz="2500" i="1">
                <a:latin typeface="Arial"/>
                <a:cs typeface="Arial"/>
              </a:endParaRPr>
            </a:p>
          </p:txBody>
        </p:sp>
      </p:grpSp>
      <p:grpSp>
        <p:nvGrpSpPr>
          <p:cNvPr id="6" name="Group 60"/>
          <p:cNvGrpSpPr>
            <a:grpSpLocks/>
          </p:cNvGrpSpPr>
          <p:nvPr/>
        </p:nvGrpSpPr>
        <p:grpSpPr bwMode="auto">
          <a:xfrm>
            <a:off x="3457575" y="679450"/>
            <a:ext cx="5284788" cy="5494338"/>
            <a:chOff x="2178" y="522"/>
            <a:chExt cx="3329" cy="3461"/>
          </a:xfrm>
        </p:grpSpPr>
        <p:grpSp>
          <p:nvGrpSpPr>
            <p:cNvPr id="7" name="Group 61"/>
            <p:cNvGrpSpPr>
              <a:grpSpLocks/>
            </p:cNvGrpSpPr>
            <p:nvPr/>
          </p:nvGrpSpPr>
          <p:grpSpPr bwMode="auto">
            <a:xfrm>
              <a:off x="2216" y="698"/>
              <a:ext cx="3160" cy="3247"/>
              <a:chOff x="2216" y="698"/>
              <a:chExt cx="3160" cy="3247"/>
            </a:xfrm>
          </p:grpSpPr>
          <p:sp>
            <p:nvSpPr>
              <p:cNvPr id="40984" name="Line 62"/>
              <p:cNvSpPr>
                <a:spLocks noChangeShapeType="1"/>
              </p:cNvSpPr>
              <p:nvPr/>
            </p:nvSpPr>
            <p:spPr bwMode="auto">
              <a:xfrm flipV="1">
                <a:off x="2987"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85" name="Line 63"/>
              <p:cNvSpPr>
                <a:spLocks noChangeShapeType="1"/>
              </p:cNvSpPr>
              <p:nvPr/>
            </p:nvSpPr>
            <p:spPr bwMode="auto">
              <a:xfrm flipV="1">
                <a:off x="3307"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86" name="Line 64"/>
              <p:cNvSpPr>
                <a:spLocks noChangeShapeType="1"/>
              </p:cNvSpPr>
              <p:nvPr/>
            </p:nvSpPr>
            <p:spPr bwMode="auto">
              <a:xfrm flipV="1">
                <a:off x="3633"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87" name="Line 65"/>
              <p:cNvSpPr>
                <a:spLocks noChangeShapeType="1"/>
              </p:cNvSpPr>
              <p:nvPr/>
            </p:nvSpPr>
            <p:spPr bwMode="auto">
              <a:xfrm flipV="1">
                <a:off x="3953"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88" name="Line 66"/>
              <p:cNvSpPr>
                <a:spLocks noChangeShapeType="1"/>
              </p:cNvSpPr>
              <p:nvPr/>
            </p:nvSpPr>
            <p:spPr bwMode="auto">
              <a:xfrm flipV="1">
                <a:off x="4279"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89" name="Line 67"/>
              <p:cNvSpPr>
                <a:spLocks noChangeShapeType="1"/>
              </p:cNvSpPr>
              <p:nvPr/>
            </p:nvSpPr>
            <p:spPr bwMode="auto">
              <a:xfrm flipV="1">
                <a:off x="4598"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90" name="Line 68"/>
              <p:cNvSpPr>
                <a:spLocks noChangeShapeType="1"/>
              </p:cNvSpPr>
              <p:nvPr/>
            </p:nvSpPr>
            <p:spPr bwMode="auto">
              <a:xfrm flipV="1">
                <a:off x="4924"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40991" name="Line 69"/>
              <p:cNvSpPr>
                <a:spLocks noChangeShapeType="1"/>
              </p:cNvSpPr>
              <p:nvPr/>
            </p:nvSpPr>
            <p:spPr bwMode="auto">
              <a:xfrm flipV="1">
                <a:off x="5244" y="3349"/>
                <a:ext cx="1" cy="51"/>
              </a:xfrm>
              <a:prstGeom prst="line">
                <a:avLst/>
              </a:prstGeom>
              <a:noFill/>
              <a:ln w="20638">
                <a:solidFill>
                  <a:srgbClr val="000000"/>
                </a:solidFill>
                <a:round/>
                <a:headEnd/>
                <a:tailEnd/>
              </a:ln>
            </p:spPr>
            <p:txBody>
              <a:bodyPr/>
              <a:lstStyle/>
              <a:p>
                <a:endParaRPr lang="en-US">
                  <a:latin typeface="Arial"/>
                  <a:cs typeface="Arial"/>
                </a:endParaRPr>
              </a:p>
            </p:txBody>
          </p:sp>
          <p:grpSp>
            <p:nvGrpSpPr>
              <p:cNvPr id="8" name="Group 70"/>
              <p:cNvGrpSpPr>
                <a:grpSpLocks/>
              </p:cNvGrpSpPr>
              <p:nvPr/>
            </p:nvGrpSpPr>
            <p:grpSpPr bwMode="auto">
              <a:xfrm>
                <a:off x="2454" y="698"/>
                <a:ext cx="2922" cy="2749"/>
                <a:chOff x="2454" y="698"/>
                <a:chExt cx="2922" cy="2749"/>
              </a:xfrm>
            </p:grpSpPr>
            <p:sp>
              <p:nvSpPr>
                <p:cNvPr id="41003" name="Line 71"/>
                <p:cNvSpPr>
                  <a:spLocks noChangeShapeType="1"/>
                </p:cNvSpPr>
                <p:nvPr/>
              </p:nvSpPr>
              <p:spPr bwMode="auto">
                <a:xfrm>
                  <a:off x="2937" y="3349"/>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4" name="Line 72"/>
                <p:cNvSpPr>
                  <a:spLocks noChangeShapeType="1"/>
                </p:cNvSpPr>
                <p:nvPr/>
              </p:nvSpPr>
              <p:spPr bwMode="auto">
                <a:xfrm>
                  <a:off x="2937" y="303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5" name="Line 73"/>
                <p:cNvSpPr>
                  <a:spLocks noChangeShapeType="1"/>
                </p:cNvSpPr>
                <p:nvPr/>
              </p:nvSpPr>
              <p:spPr bwMode="auto">
                <a:xfrm>
                  <a:off x="2937" y="271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6" name="Line 74"/>
                <p:cNvSpPr>
                  <a:spLocks noChangeShapeType="1"/>
                </p:cNvSpPr>
                <p:nvPr/>
              </p:nvSpPr>
              <p:spPr bwMode="auto">
                <a:xfrm>
                  <a:off x="2937" y="2403"/>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7" name="Line 75"/>
                <p:cNvSpPr>
                  <a:spLocks noChangeShapeType="1"/>
                </p:cNvSpPr>
                <p:nvPr/>
              </p:nvSpPr>
              <p:spPr bwMode="auto">
                <a:xfrm>
                  <a:off x="2937" y="2089"/>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8" name="Line 76"/>
                <p:cNvSpPr>
                  <a:spLocks noChangeShapeType="1"/>
                </p:cNvSpPr>
                <p:nvPr/>
              </p:nvSpPr>
              <p:spPr bwMode="auto">
                <a:xfrm>
                  <a:off x="2937" y="1770"/>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09" name="Line 77"/>
                <p:cNvSpPr>
                  <a:spLocks noChangeShapeType="1"/>
                </p:cNvSpPr>
                <p:nvPr/>
              </p:nvSpPr>
              <p:spPr bwMode="auto">
                <a:xfrm>
                  <a:off x="2937" y="145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10" name="Line 78"/>
                <p:cNvSpPr>
                  <a:spLocks noChangeShapeType="1"/>
                </p:cNvSpPr>
                <p:nvPr/>
              </p:nvSpPr>
              <p:spPr bwMode="auto">
                <a:xfrm>
                  <a:off x="2937" y="1143"/>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41011" name="Line 79"/>
                <p:cNvSpPr>
                  <a:spLocks noChangeShapeType="1"/>
                </p:cNvSpPr>
                <p:nvPr/>
              </p:nvSpPr>
              <p:spPr bwMode="auto">
                <a:xfrm>
                  <a:off x="2937" y="823"/>
                  <a:ext cx="50" cy="1"/>
                </a:xfrm>
                <a:prstGeom prst="line">
                  <a:avLst/>
                </a:prstGeom>
                <a:noFill/>
                <a:ln w="20638">
                  <a:solidFill>
                    <a:srgbClr val="000000"/>
                  </a:solidFill>
                  <a:round/>
                  <a:headEnd/>
                  <a:tailEnd/>
                </a:ln>
              </p:spPr>
              <p:txBody>
                <a:bodyPr/>
                <a:lstStyle/>
                <a:p>
                  <a:endParaRPr lang="en-US">
                    <a:latin typeface="Arial"/>
                    <a:cs typeface="Arial"/>
                  </a:endParaRPr>
                </a:p>
              </p:txBody>
            </p:sp>
            <p:grpSp>
              <p:nvGrpSpPr>
                <p:cNvPr id="9" name="Group 80"/>
                <p:cNvGrpSpPr>
                  <a:grpSpLocks/>
                </p:cNvGrpSpPr>
                <p:nvPr/>
              </p:nvGrpSpPr>
              <p:grpSpPr bwMode="auto">
                <a:xfrm>
                  <a:off x="2987" y="698"/>
                  <a:ext cx="2389" cy="2652"/>
                  <a:chOff x="2987" y="698"/>
                  <a:chExt cx="2389" cy="2652"/>
                </a:xfrm>
              </p:grpSpPr>
              <p:sp>
                <p:nvSpPr>
                  <p:cNvPr id="41022" name="Line 81"/>
                  <p:cNvSpPr>
                    <a:spLocks noChangeShapeType="1"/>
                  </p:cNvSpPr>
                  <p:nvPr/>
                </p:nvSpPr>
                <p:spPr bwMode="auto">
                  <a:xfrm>
                    <a:off x="2987" y="698"/>
                    <a:ext cx="1" cy="2651"/>
                  </a:xfrm>
                  <a:prstGeom prst="line">
                    <a:avLst/>
                  </a:prstGeom>
                  <a:noFill/>
                  <a:ln w="20638">
                    <a:solidFill>
                      <a:srgbClr val="000000"/>
                    </a:solidFill>
                    <a:round/>
                    <a:headEnd/>
                    <a:tailEnd/>
                  </a:ln>
                </p:spPr>
                <p:txBody>
                  <a:bodyPr/>
                  <a:lstStyle/>
                  <a:p>
                    <a:endParaRPr lang="en-US">
                      <a:latin typeface="Arial"/>
                      <a:cs typeface="Arial"/>
                    </a:endParaRPr>
                  </a:p>
                </p:txBody>
              </p:sp>
              <p:sp>
                <p:nvSpPr>
                  <p:cNvPr id="41023" name="Line 82"/>
                  <p:cNvSpPr>
                    <a:spLocks noChangeShapeType="1"/>
                  </p:cNvSpPr>
                  <p:nvPr/>
                </p:nvSpPr>
                <p:spPr bwMode="auto">
                  <a:xfrm>
                    <a:off x="2987" y="3349"/>
                    <a:ext cx="2389" cy="1"/>
                  </a:xfrm>
                  <a:prstGeom prst="line">
                    <a:avLst/>
                  </a:prstGeom>
                  <a:noFill/>
                  <a:ln w="20638">
                    <a:solidFill>
                      <a:srgbClr val="000000"/>
                    </a:solidFill>
                    <a:round/>
                    <a:headEnd/>
                    <a:tailEnd/>
                  </a:ln>
                </p:spPr>
                <p:txBody>
                  <a:bodyPr/>
                  <a:lstStyle/>
                  <a:p>
                    <a:endParaRPr lang="en-US">
                      <a:latin typeface="Arial"/>
                      <a:cs typeface="Arial"/>
                    </a:endParaRPr>
                  </a:p>
                </p:txBody>
              </p:sp>
            </p:grpSp>
            <p:sp>
              <p:nvSpPr>
                <p:cNvPr id="41013" name="Rectangle 83"/>
                <p:cNvSpPr>
                  <a:spLocks noChangeArrowheads="1"/>
                </p:cNvSpPr>
                <p:nvPr/>
              </p:nvSpPr>
              <p:spPr bwMode="auto">
                <a:xfrm>
                  <a:off x="2630" y="3255"/>
                  <a:ext cx="178"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41014" name="Rectangle 84"/>
                <p:cNvSpPr>
                  <a:spLocks noChangeArrowheads="1"/>
                </p:cNvSpPr>
                <p:nvPr/>
              </p:nvSpPr>
              <p:spPr bwMode="auto">
                <a:xfrm>
                  <a:off x="2542" y="2942"/>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$25</a:t>
                  </a:r>
                  <a:endParaRPr lang="en-US">
                    <a:latin typeface="Arial"/>
                    <a:cs typeface="Arial"/>
                  </a:endParaRPr>
                </a:p>
              </p:txBody>
            </p:sp>
            <p:sp>
              <p:nvSpPr>
                <p:cNvPr id="41015" name="Rectangle 85"/>
                <p:cNvSpPr>
                  <a:spLocks noChangeArrowheads="1"/>
                </p:cNvSpPr>
                <p:nvPr/>
              </p:nvSpPr>
              <p:spPr bwMode="auto">
                <a:xfrm>
                  <a:off x="2542" y="2622"/>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$50</a:t>
                  </a:r>
                  <a:endParaRPr lang="en-US">
                    <a:latin typeface="Arial"/>
                    <a:cs typeface="Arial"/>
                  </a:endParaRPr>
                </a:p>
              </p:txBody>
            </p:sp>
            <p:sp>
              <p:nvSpPr>
                <p:cNvPr id="41016" name="Rectangle 86"/>
                <p:cNvSpPr>
                  <a:spLocks noChangeArrowheads="1"/>
                </p:cNvSpPr>
                <p:nvPr/>
              </p:nvSpPr>
              <p:spPr bwMode="auto">
                <a:xfrm>
                  <a:off x="2542" y="2309"/>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$75</a:t>
                  </a:r>
                  <a:endParaRPr lang="en-US">
                    <a:latin typeface="Arial"/>
                    <a:cs typeface="Arial"/>
                  </a:endParaRPr>
                </a:p>
              </p:txBody>
            </p:sp>
            <p:sp>
              <p:nvSpPr>
                <p:cNvPr id="41017" name="Rectangle 87"/>
                <p:cNvSpPr>
                  <a:spLocks noChangeArrowheads="1"/>
                </p:cNvSpPr>
                <p:nvPr/>
              </p:nvSpPr>
              <p:spPr bwMode="auto">
                <a:xfrm>
                  <a:off x="2454" y="1995"/>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$100</a:t>
                  </a:r>
                  <a:endParaRPr lang="en-US">
                    <a:latin typeface="Arial"/>
                    <a:cs typeface="Arial"/>
                  </a:endParaRPr>
                </a:p>
              </p:txBody>
            </p:sp>
            <p:sp>
              <p:nvSpPr>
                <p:cNvPr id="41018" name="Rectangle 88"/>
                <p:cNvSpPr>
                  <a:spLocks noChangeArrowheads="1"/>
                </p:cNvSpPr>
                <p:nvPr/>
              </p:nvSpPr>
              <p:spPr bwMode="auto">
                <a:xfrm>
                  <a:off x="2454" y="1676"/>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$125</a:t>
                  </a:r>
                  <a:endParaRPr lang="en-US">
                    <a:latin typeface="Arial"/>
                    <a:cs typeface="Arial"/>
                  </a:endParaRPr>
                </a:p>
              </p:txBody>
            </p:sp>
            <p:sp>
              <p:nvSpPr>
                <p:cNvPr id="41019" name="Rectangle 89"/>
                <p:cNvSpPr>
                  <a:spLocks noChangeArrowheads="1"/>
                </p:cNvSpPr>
                <p:nvPr/>
              </p:nvSpPr>
              <p:spPr bwMode="auto">
                <a:xfrm>
                  <a:off x="2454" y="1362"/>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$150</a:t>
                  </a:r>
                  <a:endParaRPr lang="en-US">
                    <a:latin typeface="Arial"/>
                    <a:cs typeface="Arial"/>
                  </a:endParaRPr>
                </a:p>
              </p:txBody>
            </p:sp>
            <p:sp>
              <p:nvSpPr>
                <p:cNvPr id="41020" name="Rectangle 90"/>
                <p:cNvSpPr>
                  <a:spLocks noChangeArrowheads="1"/>
                </p:cNvSpPr>
                <p:nvPr/>
              </p:nvSpPr>
              <p:spPr bwMode="auto">
                <a:xfrm>
                  <a:off x="2454" y="1049"/>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$175</a:t>
                  </a:r>
                  <a:endParaRPr lang="en-US">
                    <a:latin typeface="Arial"/>
                    <a:cs typeface="Arial"/>
                  </a:endParaRPr>
                </a:p>
              </p:txBody>
            </p:sp>
            <p:sp>
              <p:nvSpPr>
                <p:cNvPr id="41021" name="Rectangle 91"/>
                <p:cNvSpPr>
                  <a:spLocks noChangeArrowheads="1"/>
                </p:cNvSpPr>
                <p:nvPr/>
              </p:nvSpPr>
              <p:spPr bwMode="auto">
                <a:xfrm>
                  <a:off x="2454" y="729"/>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$200</a:t>
                  </a:r>
                  <a:endParaRPr lang="en-US">
                    <a:latin typeface="Arial"/>
                    <a:cs typeface="Arial"/>
                  </a:endParaRPr>
                </a:p>
              </p:txBody>
            </p:sp>
          </p:grpSp>
          <p:sp>
            <p:nvSpPr>
              <p:cNvPr id="40993" name="Rectangle 92"/>
              <p:cNvSpPr>
                <a:spLocks noChangeArrowheads="1"/>
              </p:cNvSpPr>
              <p:nvPr/>
            </p:nvSpPr>
            <p:spPr bwMode="auto">
              <a:xfrm>
                <a:off x="2943"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40994" name="Rectangle 93"/>
              <p:cNvSpPr>
                <a:spLocks noChangeArrowheads="1"/>
              </p:cNvSpPr>
              <p:nvPr/>
            </p:nvSpPr>
            <p:spPr bwMode="auto">
              <a:xfrm>
                <a:off x="3263"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a:t>
                </a:r>
                <a:endParaRPr lang="en-US">
                  <a:latin typeface="Arial"/>
                  <a:cs typeface="Arial"/>
                </a:endParaRPr>
              </a:p>
            </p:txBody>
          </p:sp>
          <p:sp>
            <p:nvSpPr>
              <p:cNvPr id="40995" name="Rectangle 94"/>
              <p:cNvSpPr>
                <a:spLocks noChangeArrowheads="1"/>
              </p:cNvSpPr>
              <p:nvPr/>
            </p:nvSpPr>
            <p:spPr bwMode="auto">
              <a:xfrm>
                <a:off x="3589"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a:t>
                </a:r>
                <a:endParaRPr lang="en-US">
                  <a:latin typeface="Arial"/>
                  <a:cs typeface="Arial"/>
                </a:endParaRPr>
              </a:p>
            </p:txBody>
          </p:sp>
          <p:sp>
            <p:nvSpPr>
              <p:cNvPr id="40996" name="Rectangle 95"/>
              <p:cNvSpPr>
                <a:spLocks noChangeArrowheads="1"/>
              </p:cNvSpPr>
              <p:nvPr/>
            </p:nvSpPr>
            <p:spPr bwMode="auto">
              <a:xfrm>
                <a:off x="3909"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3</a:t>
                </a:r>
                <a:endParaRPr lang="en-US">
                  <a:latin typeface="Arial"/>
                  <a:cs typeface="Arial"/>
                </a:endParaRPr>
              </a:p>
            </p:txBody>
          </p:sp>
          <p:sp>
            <p:nvSpPr>
              <p:cNvPr id="40997" name="Rectangle 96"/>
              <p:cNvSpPr>
                <a:spLocks noChangeArrowheads="1"/>
              </p:cNvSpPr>
              <p:nvPr/>
            </p:nvSpPr>
            <p:spPr bwMode="auto">
              <a:xfrm>
                <a:off x="4235"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4</a:t>
                </a:r>
                <a:endParaRPr lang="en-US">
                  <a:latin typeface="Arial"/>
                  <a:cs typeface="Arial"/>
                </a:endParaRPr>
              </a:p>
            </p:txBody>
          </p:sp>
          <p:sp>
            <p:nvSpPr>
              <p:cNvPr id="40998" name="Rectangle 97"/>
              <p:cNvSpPr>
                <a:spLocks noChangeArrowheads="1"/>
              </p:cNvSpPr>
              <p:nvPr/>
            </p:nvSpPr>
            <p:spPr bwMode="auto">
              <a:xfrm>
                <a:off x="4554"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a:t>
                </a:r>
                <a:endParaRPr lang="en-US">
                  <a:latin typeface="Arial"/>
                  <a:cs typeface="Arial"/>
                </a:endParaRPr>
              </a:p>
            </p:txBody>
          </p:sp>
          <p:sp>
            <p:nvSpPr>
              <p:cNvPr id="40999" name="Rectangle 98"/>
              <p:cNvSpPr>
                <a:spLocks noChangeArrowheads="1"/>
              </p:cNvSpPr>
              <p:nvPr/>
            </p:nvSpPr>
            <p:spPr bwMode="auto">
              <a:xfrm>
                <a:off x="4880"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6</a:t>
                </a:r>
                <a:endParaRPr lang="en-US">
                  <a:latin typeface="Arial"/>
                  <a:cs typeface="Arial"/>
                </a:endParaRPr>
              </a:p>
            </p:txBody>
          </p:sp>
          <p:sp>
            <p:nvSpPr>
              <p:cNvPr id="41000" name="Rectangle 99"/>
              <p:cNvSpPr>
                <a:spLocks noChangeArrowheads="1"/>
              </p:cNvSpPr>
              <p:nvPr/>
            </p:nvSpPr>
            <p:spPr bwMode="auto">
              <a:xfrm>
                <a:off x="5200"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a:t>
                </a:r>
                <a:endParaRPr lang="en-US">
                  <a:latin typeface="Arial"/>
                  <a:cs typeface="Arial"/>
                </a:endParaRPr>
              </a:p>
            </p:txBody>
          </p:sp>
          <p:sp>
            <p:nvSpPr>
              <p:cNvPr id="41001" name="Rectangle 100"/>
              <p:cNvSpPr>
                <a:spLocks noChangeArrowheads="1"/>
              </p:cNvSpPr>
              <p:nvPr/>
            </p:nvSpPr>
            <p:spPr bwMode="auto">
              <a:xfrm>
                <a:off x="4103" y="3751"/>
                <a:ext cx="138" cy="194"/>
              </a:xfrm>
              <a:prstGeom prst="rect">
                <a:avLst/>
              </a:prstGeom>
              <a:noFill/>
              <a:ln w="9525">
                <a:noFill/>
                <a:miter lim="800000"/>
                <a:headEnd/>
                <a:tailEnd/>
              </a:ln>
            </p:spPr>
            <p:txBody>
              <a:bodyPr wrap="none" lIns="0" tIns="0" rIns="0" bIns="0">
                <a:spAutoFit/>
              </a:bodyPr>
              <a:lstStyle/>
              <a:p>
                <a:r>
                  <a:rPr lang="en-US" sz="2000" b="1" i="1">
                    <a:solidFill>
                      <a:srgbClr val="000000"/>
                    </a:solidFill>
                    <a:latin typeface="Arial"/>
                    <a:cs typeface="Arial"/>
                  </a:rPr>
                  <a:t>Q</a:t>
                </a:r>
                <a:endParaRPr lang="en-US">
                  <a:latin typeface="Arial"/>
                  <a:cs typeface="Arial"/>
                </a:endParaRPr>
              </a:p>
            </p:txBody>
          </p:sp>
          <p:sp>
            <p:nvSpPr>
              <p:cNvPr id="41002" name="Rectangle 101"/>
              <p:cNvSpPr>
                <a:spLocks noChangeArrowheads="1"/>
              </p:cNvSpPr>
              <p:nvPr/>
            </p:nvSpPr>
            <p:spPr bwMode="auto">
              <a:xfrm rot="-5400000">
                <a:off x="2089" y="1932"/>
                <a:ext cx="445" cy="192"/>
              </a:xfrm>
              <a:prstGeom prst="rect">
                <a:avLst/>
              </a:prstGeom>
              <a:noFill/>
              <a:ln w="9525">
                <a:noFill/>
                <a:miter lim="800000"/>
                <a:headEnd/>
                <a:tailEnd/>
              </a:ln>
            </p:spPr>
            <p:txBody>
              <a:bodyPr wrap="none" lIns="0" tIns="0" rIns="0" bIns="0">
                <a:spAutoFit/>
              </a:bodyPr>
              <a:lstStyle/>
              <a:p>
                <a:r>
                  <a:rPr lang="en-US" sz="2000" b="1">
                    <a:solidFill>
                      <a:srgbClr val="000000"/>
                    </a:solidFill>
                    <a:latin typeface="Arial"/>
                    <a:cs typeface="Arial"/>
                  </a:rPr>
                  <a:t>Costs</a:t>
                </a:r>
                <a:endParaRPr lang="en-US">
                  <a:latin typeface="Arial"/>
                  <a:cs typeface="Arial"/>
                </a:endParaRPr>
              </a:p>
            </p:txBody>
          </p:sp>
        </p:grpSp>
        <p:sp>
          <p:nvSpPr>
            <p:cNvPr id="40983" name="Rectangle 102"/>
            <p:cNvSpPr>
              <a:spLocks noChangeArrowheads="1"/>
            </p:cNvSpPr>
            <p:nvPr/>
          </p:nvSpPr>
          <p:spPr bwMode="auto">
            <a:xfrm>
              <a:off x="2178" y="522"/>
              <a:ext cx="3329" cy="3461"/>
            </a:xfrm>
            <a:prstGeom prst="rect">
              <a:avLst/>
            </a:prstGeom>
            <a:noFill/>
            <a:ln w="0">
              <a:solidFill>
                <a:srgbClr val="000000"/>
              </a:solidFill>
              <a:miter lim="800000"/>
              <a:headEnd/>
              <a:tailEnd/>
            </a:ln>
          </p:spPr>
          <p:txBody>
            <a:bodyPr/>
            <a:lstStyle/>
            <a:p>
              <a:endParaRPr lang="en-US">
                <a:latin typeface="Arial"/>
                <a:cs typeface="Arial"/>
              </a:endParaRPr>
            </a:p>
          </p:txBody>
        </p:sp>
      </p:grpSp>
      <p:sp>
        <p:nvSpPr>
          <p:cNvPr id="98410" name="AutoShape 106"/>
          <p:cNvSpPr>
            <a:spLocks/>
          </p:cNvSpPr>
          <p:nvPr/>
        </p:nvSpPr>
        <p:spPr bwMode="auto">
          <a:xfrm rot="5400000">
            <a:off x="5820569" y="3852069"/>
            <a:ext cx="260350" cy="2290762"/>
          </a:xfrm>
          <a:prstGeom prst="leftBrace">
            <a:avLst>
              <a:gd name="adj1" fmla="val 72671"/>
              <a:gd name="adj2" fmla="val 50000"/>
            </a:avLst>
          </a:prstGeom>
          <a:noFill/>
          <a:ln w="19050">
            <a:solidFill>
              <a:srgbClr val="0033CC"/>
            </a:solidFill>
            <a:round/>
            <a:headEnd/>
            <a:tailEnd/>
          </a:ln>
        </p:spPr>
        <p:txBody>
          <a:bodyPr wrap="none" anchor="ctr"/>
          <a:lstStyle/>
          <a:p>
            <a:endParaRPr lang="en-US">
              <a:latin typeface="Arial"/>
              <a:cs typeface="Arial"/>
            </a:endParaRPr>
          </a:p>
        </p:txBody>
      </p:sp>
      <p:sp>
        <p:nvSpPr>
          <p:cNvPr id="98412" name="AutoShape 108"/>
          <p:cNvSpPr>
            <a:spLocks/>
          </p:cNvSpPr>
          <p:nvPr/>
        </p:nvSpPr>
        <p:spPr bwMode="auto">
          <a:xfrm rot="5400000">
            <a:off x="7750176" y="4300537"/>
            <a:ext cx="260350" cy="1387475"/>
          </a:xfrm>
          <a:prstGeom prst="leftBrace">
            <a:avLst>
              <a:gd name="adj1" fmla="val 44016"/>
              <a:gd name="adj2" fmla="val 50000"/>
            </a:avLst>
          </a:prstGeom>
          <a:noFill/>
          <a:ln w="19050">
            <a:solidFill>
              <a:srgbClr val="0033CC"/>
            </a:solidFill>
            <a:round/>
            <a:headEnd/>
            <a:tailEnd/>
          </a:ln>
        </p:spPr>
        <p:txBody>
          <a:bodyPr wrap="none" anchor="ctr"/>
          <a:lstStyle/>
          <a:p>
            <a:endParaRPr lang="en-US">
              <a:latin typeface="Arial"/>
              <a:cs typeface="Arial"/>
            </a:endParaRPr>
          </a:p>
        </p:txBody>
      </p:sp>
      <p:sp>
        <p:nvSpPr>
          <p:cNvPr id="98409" name="Line 105"/>
          <p:cNvSpPr>
            <a:spLocks noChangeShapeType="1"/>
          </p:cNvSpPr>
          <p:nvPr/>
        </p:nvSpPr>
        <p:spPr bwMode="auto">
          <a:xfrm flipH="1">
            <a:off x="7148513" y="1952625"/>
            <a:ext cx="12700" cy="3206750"/>
          </a:xfrm>
          <a:prstGeom prst="line">
            <a:avLst/>
          </a:prstGeom>
          <a:noFill/>
          <a:ln w="9525">
            <a:solidFill>
              <a:srgbClr val="3366CC"/>
            </a:solidFill>
            <a:prstDash val="dash"/>
            <a:round/>
            <a:headEnd/>
            <a:tailEnd/>
          </a:ln>
        </p:spPr>
        <p:txBody>
          <a:bodyPr/>
          <a:lstStyle/>
          <a:p>
            <a:endParaRPr lang="en-US">
              <a:latin typeface="Arial"/>
              <a:cs typeface="Arial"/>
            </a:endParaRPr>
          </a:p>
        </p:txBody>
      </p:sp>
      <p:sp>
        <p:nvSpPr>
          <p:cNvPr id="98408" name="Oval 104"/>
          <p:cNvSpPr>
            <a:spLocks noChangeArrowheads="1"/>
          </p:cNvSpPr>
          <p:nvPr/>
        </p:nvSpPr>
        <p:spPr bwMode="auto">
          <a:xfrm>
            <a:off x="7085013" y="3567113"/>
            <a:ext cx="139700" cy="138112"/>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sp>
        <p:nvSpPr>
          <p:cNvPr id="98413" name="Arc 109"/>
          <p:cNvSpPr>
            <a:spLocks/>
          </p:cNvSpPr>
          <p:nvPr/>
        </p:nvSpPr>
        <p:spPr bwMode="auto">
          <a:xfrm flipH="1" flipV="1">
            <a:off x="5130800" y="228600"/>
            <a:ext cx="1903413" cy="3455988"/>
          </a:xfrm>
          <a:custGeom>
            <a:avLst/>
            <a:gdLst>
              <a:gd name="T0" fmla="*/ 2147483647 w 19418"/>
              <a:gd name="T1" fmla="*/ 0 h 21594"/>
              <a:gd name="T2" fmla="*/ 2147483647 w 19418"/>
              <a:gd name="T3" fmla="*/ 2147483647 h 21594"/>
              <a:gd name="T4" fmla="*/ 0 w 19418"/>
              <a:gd name="T5" fmla="*/ 2147483647 h 21594"/>
              <a:gd name="T6" fmla="*/ 0 60000 65536"/>
              <a:gd name="T7" fmla="*/ 0 60000 65536"/>
              <a:gd name="T8" fmla="*/ 0 60000 65536"/>
              <a:gd name="T9" fmla="*/ 0 w 19418"/>
              <a:gd name="T10" fmla="*/ 0 h 21594"/>
              <a:gd name="T11" fmla="*/ 19418 w 19418"/>
              <a:gd name="T12" fmla="*/ 21594 h 21594"/>
            </a:gdLst>
            <a:ahLst/>
            <a:cxnLst>
              <a:cxn ang="T6">
                <a:pos x="T0" y="T1"/>
              </a:cxn>
              <a:cxn ang="T7">
                <a:pos x="T2" y="T3"/>
              </a:cxn>
              <a:cxn ang="T8">
                <a:pos x="T4" y="T5"/>
              </a:cxn>
            </a:cxnLst>
            <a:rect l="T9" t="T10" r="T11" b="T12"/>
            <a:pathLst>
              <a:path w="19418" h="21594" fill="none" extrusionOk="0">
                <a:moveTo>
                  <a:pt x="493" y="-1"/>
                </a:moveTo>
                <a:cubicBezTo>
                  <a:pt x="8574" y="184"/>
                  <a:pt x="15877" y="4865"/>
                  <a:pt x="19417" y="12133"/>
                </a:cubicBezTo>
              </a:path>
              <a:path w="19418" h="21594" stroke="0" extrusionOk="0">
                <a:moveTo>
                  <a:pt x="493" y="-1"/>
                </a:moveTo>
                <a:cubicBezTo>
                  <a:pt x="8574" y="184"/>
                  <a:pt x="15877" y="4865"/>
                  <a:pt x="19417" y="12133"/>
                </a:cubicBezTo>
                <a:lnTo>
                  <a:pt x="0" y="21594"/>
                </a:lnTo>
                <a:close/>
              </a:path>
            </a:pathLst>
          </a:custGeom>
          <a:noFill/>
          <a:ln w="38100">
            <a:solidFill>
              <a:srgbClr val="FF0000"/>
            </a:solidFill>
            <a:round/>
            <a:headEnd type="triangle" w="lg" len="med"/>
            <a:tailEnd type="none" w="lg" len="med"/>
          </a:ln>
        </p:spPr>
        <p:txBody>
          <a:bodyPr wrap="none" anchor="ctr"/>
          <a:lstStyle/>
          <a:p>
            <a:endParaRPr lang="en-US">
              <a:latin typeface="Arial"/>
              <a:cs typeface="Arial"/>
            </a:endParaRPr>
          </a:p>
        </p:txBody>
      </p:sp>
      <p:sp>
        <p:nvSpPr>
          <p:cNvPr id="98414" name="Arc 110"/>
          <p:cNvSpPr>
            <a:spLocks/>
          </p:cNvSpPr>
          <p:nvPr/>
        </p:nvSpPr>
        <p:spPr bwMode="auto">
          <a:xfrm flipH="1" flipV="1">
            <a:off x="7140575" y="2779713"/>
            <a:ext cx="1679575" cy="901700"/>
          </a:xfrm>
          <a:custGeom>
            <a:avLst/>
            <a:gdLst>
              <a:gd name="T0" fmla="*/ 0 w 19791"/>
              <a:gd name="T1" fmla="*/ 2147483647 h 21520"/>
              <a:gd name="T2" fmla="*/ 2147483647 w 19791"/>
              <a:gd name="T3" fmla="*/ 0 h 21520"/>
              <a:gd name="T4" fmla="*/ 2147483647 w 19791"/>
              <a:gd name="T5" fmla="*/ 2147483647 h 21520"/>
              <a:gd name="T6" fmla="*/ 0 60000 65536"/>
              <a:gd name="T7" fmla="*/ 0 60000 65536"/>
              <a:gd name="T8" fmla="*/ 0 60000 65536"/>
              <a:gd name="T9" fmla="*/ 0 w 19791"/>
              <a:gd name="T10" fmla="*/ 0 h 21520"/>
              <a:gd name="T11" fmla="*/ 19791 w 19791"/>
              <a:gd name="T12" fmla="*/ 21520 h 21520"/>
            </a:gdLst>
            <a:ahLst/>
            <a:cxnLst>
              <a:cxn ang="T6">
                <a:pos x="T0" y="T1"/>
              </a:cxn>
              <a:cxn ang="T7">
                <a:pos x="T2" y="T3"/>
              </a:cxn>
              <a:cxn ang="T8">
                <a:pos x="T4" y="T5"/>
              </a:cxn>
            </a:cxnLst>
            <a:rect l="T9" t="T10" r="T11" b="T12"/>
            <a:pathLst>
              <a:path w="19791" h="21520" fill="none" extrusionOk="0">
                <a:moveTo>
                  <a:pt x="-1" y="12866"/>
                </a:moveTo>
                <a:cubicBezTo>
                  <a:pt x="3169" y="5618"/>
                  <a:pt x="10047" y="682"/>
                  <a:pt x="17929" y="0"/>
                </a:cubicBezTo>
              </a:path>
              <a:path w="19791" h="21520" stroke="0" extrusionOk="0">
                <a:moveTo>
                  <a:pt x="-1" y="12866"/>
                </a:moveTo>
                <a:cubicBezTo>
                  <a:pt x="3169" y="5618"/>
                  <a:pt x="10047" y="682"/>
                  <a:pt x="17929" y="0"/>
                </a:cubicBezTo>
                <a:lnTo>
                  <a:pt x="19791" y="21520"/>
                </a:lnTo>
                <a:close/>
              </a:path>
            </a:pathLst>
          </a:custGeom>
          <a:noFill/>
          <a:ln w="38100">
            <a:solidFill>
              <a:srgbClr val="FF0000"/>
            </a:solidFill>
            <a:round/>
            <a:headEnd type="triangle" w="lg" len="me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9920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8409"/>
                                        </p:tgtEl>
                                        <p:attrNameLst>
                                          <p:attrName>style.visibility</p:attrName>
                                        </p:attrNameLst>
                                      </p:cBhvr>
                                      <p:to>
                                        <p:strVal val="visible"/>
                                      </p:to>
                                    </p:set>
                                    <p:animEffect transition="in" filter="wipe(down)">
                                      <p:cBhvr>
                                        <p:cTn id="15" dur="500"/>
                                        <p:tgtEl>
                                          <p:spTgt spid="98409"/>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98410"/>
                                        </p:tgtEl>
                                        <p:attrNameLst>
                                          <p:attrName>style.visibility</p:attrName>
                                        </p:attrNameLst>
                                      </p:cBhvr>
                                      <p:to>
                                        <p:strVal val="visible"/>
                                      </p:to>
                                    </p:set>
                                    <p:animEffect transition="in" filter="strips(downRight)">
                                      <p:cBhvr>
                                        <p:cTn id="18" dur="500"/>
                                        <p:tgtEl>
                                          <p:spTgt spid="98410"/>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98413"/>
                                        </p:tgtEl>
                                        <p:attrNameLst>
                                          <p:attrName>style.visibility</p:attrName>
                                        </p:attrNameLst>
                                      </p:cBhvr>
                                      <p:to>
                                        <p:strVal val="visible"/>
                                      </p:to>
                                    </p:set>
                                    <p:animEffect transition="in" filter="strips(downRight)">
                                      <p:cBhvr>
                                        <p:cTn id="21" dur="500"/>
                                        <p:tgtEl>
                                          <p:spTgt spid="9841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wipe(left)">
                                      <p:cBhvr>
                                        <p:cTn id="25" dur="500"/>
                                        <p:tgtEl>
                                          <p:spTgt spid="15">
                                            <p:txEl>
                                              <p:pRg st="0" end="0"/>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wipe(left)">
                                      <p:cBhvr>
                                        <p:cTn id="29" dur="500"/>
                                        <p:tgtEl>
                                          <p:spTgt spid="1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98410"/>
                                        </p:tgtEl>
                                      </p:cBhvr>
                                    </p:animEffect>
                                    <p:set>
                                      <p:cBhvr>
                                        <p:cTn id="34" dur="1" fill="hold">
                                          <p:stCondLst>
                                            <p:cond delay="499"/>
                                          </p:stCondLst>
                                        </p:cTn>
                                        <p:tgtEl>
                                          <p:spTgt spid="9841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98413"/>
                                        </p:tgtEl>
                                      </p:cBhvr>
                                    </p:animEffect>
                                    <p:set>
                                      <p:cBhvr>
                                        <p:cTn id="37" dur="1" fill="hold">
                                          <p:stCondLst>
                                            <p:cond delay="499"/>
                                          </p:stCondLst>
                                        </p:cTn>
                                        <p:tgtEl>
                                          <p:spTgt spid="98413"/>
                                        </p:tgtEl>
                                        <p:attrNameLst>
                                          <p:attrName>style.visibility</p:attrName>
                                        </p:attrNameLst>
                                      </p:cBhvr>
                                      <p:to>
                                        <p:strVal val="hidden"/>
                                      </p:to>
                                    </p:set>
                                  </p:childTnLst>
                                </p:cTn>
                              </p:par>
                              <p:par>
                                <p:cTn id="38" presetID="18" presetClass="entr" presetSubtype="6" fill="hold" grpId="0" nodeType="withEffect">
                                  <p:stCondLst>
                                    <p:cond delay="0"/>
                                  </p:stCondLst>
                                  <p:childTnLst>
                                    <p:set>
                                      <p:cBhvr>
                                        <p:cTn id="39" dur="1" fill="hold">
                                          <p:stCondLst>
                                            <p:cond delay="0"/>
                                          </p:stCondLst>
                                        </p:cTn>
                                        <p:tgtEl>
                                          <p:spTgt spid="98412"/>
                                        </p:tgtEl>
                                        <p:attrNameLst>
                                          <p:attrName>style.visibility</p:attrName>
                                        </p:attrNameLst>
                                      </p:cBhvr>
                                      <p:to>
                                        <p:strVal val="visible"/>
                                      </p:to>
                                    </p:set>
                                    <p:animEffect transition="in" filter="strips(downRight)">
                                      <p:cBhvr>
                                        <p:cTn id="40" dur="500"/>
                                        <p:tgtEl>
                                          <p:spTgt spid="98412"/>
                                        </p:tgtEl>
                                      </p:cBhvr>
                                    </p:animEffect>
                                  </p:childTnLst>
                                </p:cTn>
                              </p:par>
                              <p:par>
                                <p:cTn id="41" presetID="18" presetClass="entr" presetSubtype="3" fill="hold" grpId="0" nodeType="withEffect">
                                  <p:stCondLst>
                                    <p:cond delay="0"/>
                                  </p:stCondLst>
                                  <p:childTnLst>
                                    <p:set>
                                      <p:cBhvr>
                                        <p:cTn id="42" dur="1" fill="hold">
                                          <p:stCondLst>
                                            <p:cond delay="0"/>
                                          </p:stCondLst>
                                        </p:cTn>
                                        <p:tgtEl>
                                          <p:spTgt spid="98414"/>
                                        </p:tgtEl>
                                        <p:attrNameLst>
                                          <p:attrName>style.visibility</p:attrName>
                                        </p:attrNameLst>
                                      </p:cBhvr>
                                      <p:to>
                                        <p:strVal val="visible"/>
                                      </p:to>
                                    </p:set>
                                    <p:animEffect transition="in" filter="strips(upRight)">
                                      <p:cBhvr>
                                        <p:cTn id="43" dur="500"/>
                                        <p:tgtEl>
                                          <p:spTgt spid="98414"/>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wipe(left)">
                                      <p:cBhvr>
                                        <p:cTn id="47" dur="500"/>
                                        <p:tgtEl>
                                          <p:spTgt spid="15">
                                            <p:txEl>
                                              <p:pRg st="3" end="3"/>
                                            </p:txEl>
                                          </p:spTgt>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5">
                                            <p:txEl>
                                              <p:pRg st="4" end="4"/>
                                            </p:txEl>
                                          </p:spTgt>
                                        </p:tgtEl>
                                        <p:attrNameLst>
                                          <p:attrName>style.visibility</p:attrName>
                                        </p:attrNameLst>
                                      </p:cBhvr>
                                      <p:to>
                                        <p:strVal val="visible"/>
                                      </p:to>
                                    </p:set>
                                    <p:animEffect transition="in" filter="wipe(left)">
                                      <p:cBhvr>
                                        <p:cTn id="51" dur="500"/>
                                        <p:tgtEl>
                                          <p:spTgt spid="1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98412"/>
                                        </p:tgtEl>
                                      </p:cBhvr>
                                    </p:animEffect>
                                    <p:set>
                                      <p:cBhvr>
                                        <p:cTn id="56" dur="1" fill="hold">
                                          <p:stCondLst>
                                            <p:cond delay="499"/>
                                          </p:stCondLst>
                                        </p:cTn>
                                        <p:tgtEl>
                                          <p:spTgt spid="984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98414"/>
                                        </p:tgtEl>
                                      </p:cBhvr>
                                    </p:animEffect>
                                    <p:set>
                                      <p:cBhvr>
                                        <p:cTn id="59" dur="1" fill="hold">
                                          <p:stCondLst>
                                            <p:cond delay="499"/>
                                          </p:stCondLst>
                                        </p:cTn>
                                        <p:tgtEl>
                                          <p:spTgt spid="98414"/>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animEffect transition="in" filter="wipe(left)">
                                      <p:cBhvr>
                                        <p:cTn id="63" dur="500"/>
                                        <p:tgtEl>
                                          <p:spTgt spid="15">
                                            <p:txEl>
                                              <p:pRg st="6" end="6"/>
                                            </p:txEl>
                                          </p:spTgt>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5">
                                            <p:txEl>
                                              <p:pRg st="7" end="7"/>
                                            </p:txEl>
                                          </p:spTgt>
                                        </p:tgtEl>
                                        <p:attrNameLst>
                                          <p:attrName>style.visibility</p:attrName>
                                        </p:attrNameLst>
                                      </p:cBhvr>
                                      <p:to>
                                        <p:strVal val="visible"/>
                                      </p:to>
                                    </p:set>
                                    <p:animEffect transition="in" filter="wipe(left)">
                                      <p:cBhvr>
                                        <p:cTn id="67" dur="500"/>
                                        <p:tgtEl>
                                          <p:spTgt spid="15">
                                            <p:txEl>
                                              <p:pRg st="7" end="7"/>
                                            </p:txEl>
                                          </p:spTgt>
                                        </p:tgtEl>
                                      </p:cBhvr>
                                    </p:animEffect>
                                  </p:childTnLst>
                                </p:cTn>
                              </p:par>
                            </p:childTnLst>
                          </p:cTn>
                        </p:par>
                        <p:par>
                          <p:cTn id="68" fill="hold">
                            <p:stCondLst>
                              <p:cond delay="1500"/>
                            </p:stCondLst>
                            <p:childTnLst>
                              <p:par>
                                <p:cTn id="69" presetID="23" presetClass="entr" presetSubtype="32" fill="hold" grpId="0" nodeType="afterEffect">
                                  <p:stCondLst>
                                    <p:cond delay="0"/>
                                  </p:stCondLst>
                                  <p:childTnLst>
                                    <p:set>
                                      <p:cBhvr>
                                        <p:cTn id="70" dur="1" fill="hold">
                                          <p:stCondLst>
                                            <p:cond delay="0"/>
                                          </p:stCondLst>
                                        </p:cTn>
                                        <p:tgtEl>
                                          <p:spTgt spid="98408"/>
                                        </p:tgtEl>
                                        <p:attrNameLst>
                                          <p:attrName>style.visibility</p:attrName>
                                        </p:attrNameLst>
                                      </p:cBhvr>
                                      <p:to>
                                        <p:strVal val="visible"/>
                                      </p:to>
                                    </p:set>
                                    <p:anim calcmode="lin" valueType="num">
                                      <p:cBhvr>
                                        <p:cTn id="71" dur="500" fill="hold"/>
                                        <p:tgtEl>
                                          <p:spTgt spid="98408"/>
                                        </p:tgtEl>
                                        <p:attrNameLst>
                                          <p:attrName>ppt_w</p:attrName>
                                        </p:attrNameLst>
                                      </p:cBhvr>
                                      <p:tavLst>
                                        <p:tav tm="0">
                                          <p:val>
                                            <p:strVal val="4*#ppt_w"/>
                                          </p:val>
                                        </p:tav>
                                        <p:tav tm="100000">
                                          <p:val>
                                            <p:strVal val="#ppt_w"/>
                                          </p:val>
                                        </p:tav>
                                      </p:tavLst>
                                    </p:anim>
                                    <p:anim calcmode="lin" valueType="num">
                                      <p:cBhvr>
                                        <p:cTn id="72" dur="500" fill="hold"/>
                                        <p:tgtEl>
                                          <p:spTgt spid="9840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98410" grpId="0" animBg="1"/>
      <p:bldP spid="98410" grpId="1" animBg="1"/>
      <p:bldP spid="98412" grpId="0" animBg="1"/>
      <p:bldP spid="98412" grpId="1" animBg="1"/>
      <p:bldP spid="98409" grpId="0" animBg="1"/>
      <p:bldP spid="98408" grpId="0" animBg="1"/>
      <p:bldP spid="98413" grpId="0" animBg="1"/>
      <p:bldP spid="98413" grpId="1" animBg="1"/>
      <p:bldP spid="98414" grpId="0" animBg="1"/>
      <p:bldP spid="984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Costs in the Short Run &amp; Long Run</a:t>
            </a:r>
          </a:p>
        </p:txBody>
      </p:sp>
      <p:sp>
        <p:nvSpPr>
          <p:cNvPr id="3" name="Content Placeholder 2"/>
          <p:cNvSpPr>
            <a:spLocks noGrp="1"/>
          </p:cNvSpPr>
          <p:nvPr>
            <p:ph idx="1"/>
          </p:nvPr>
        </p:nvSpPr>
        <p:spPr>
          <a:xfrm>
            <a:off x="277813" y="1025525"/>
            <a:ext cx="8866187" cy="5422900"/>
          </a:xfrm>
        </p:spPr>
        <p:txBody>
          <a:bodyPr/>
          <a:lstStyle/>
          <a:p>
            <a:r>
              <a:rPr lang="en-US" sz="3200" dirty="0"/>
              <a:t>Short run:  </a:t>
            </a:r>
            <a:endParaRPr lang="en-US" sz="3200" dirty="0" smtClean="0"/>
          </a:p>
          <a:p>
            <a:pPr lvl="1"/>
            <a:r>
              <a:rPr lang="en-US" sz="2800" dirty="0" smtClean="0"/>
              <a:t>Some </a:t>
            </a:r>
            <a:r>
              <a:rPr lang="en-US" sz="2800" dirty="0"/>
              <a:t>inputs are fixed (e.g., factories, land</a:t>
            </a:r>
            <a:r>
              <a:rPr lang="en-US" sz="2800" dirty="0" smtClean="0"/>
              <a:t>) </a:t>
            </a:r>
          </a:p>
          <a:p>
            <a:pPr lvl="1"/>
            <a:r>
              <a:rPr lang="en-US" sz="2800" dirty="0" smtClean="0"/>
              <a:t>The </a:t>
            </a:r>
            <a:r>
              <a:rPr lang="en-US" sz="2800" dirty="0"/>
              <a:t>costs of these inputs are </a:t>
            </a:r>
            <a:r>
              <a:rPr lang="en-US" sz="2800" dirty="0" smtClean="0"/>
              <a:t>FC</a:t>
            </a:r>
            <a:endParaRPr lang="en-US" sz="2800" dirty="0"/>
          </a:p>
          <a:p>
            <a:r>
              <a:rPr lang="en-US" sz="3200" dirty="0"/>
              <a:t>Long run:  </a:t>
            </a:r>
            <a:endParaRPr lang="en-US" sz="3200" dirty="0" smtClean="0"/>
          </a:p>
          <a:p>
            <a:pPr lvl="1"/>
            <a:r>
              <a:rPr lang="en-US" sz="2800" dirty="0" smtClean="0"/>
              <a:t>All </a:t>
            </a:r>
            <a:r>
              <a:rPr lang="en-US" sz="2800" dirty="0"/>
              <a:t>inputs are variable </a:t>
            </a:r>
            <a:r>
              <a:rPr lang="en-US" sz="2800" dirty="0" smtClean="0"/>
              <a:t>(</a:t>
            </a:r>
            <a:r>
              <a:rPr lang="en-US" sz="2800" dirty="0"/>
              <a:t>e.g., firms can build more factories </a:t>
            </a:r>
            <a:r>
              <a:rPr lang="en-US" sz="2800" dirty="0" smtClean="0"/>
              <a:t>or </a:t>
            </a:r>
            <a:r>
              <a:rPr lang="en-US" sz="2800" dirty="0"/>
              <a:t>sell existing ones</a:t>
            </a:r>
            <a:r>
              <a:rPr lang="en-US" sz="2800" dirty="0" smtClean="0"/>
              <a:t>)</a:t>
            </a:r>
            <a:endParaRPr lang="en-US" sz="2800" dirty="0"/>
          </a:p>
          <a:p>
            <a:r>
              <a:rPr lang="en-US" sz="3200" dirty="0"/>
              <a:t>In the long </a:t>
            </a:r>
            <a:r>
              <a:rPr lang="en-US" sz="3200" dirty="0" smtClean="0"/>
              <a:t>run</a:t>
            </a:r>
          </a:p>
          <a:p>
            <a:pPr lvl="2"/>
            <a:r>
              <a:rPr lang="en-US" dirty="0" smtClean="0"/>
              <a:t>ATC </a:t>
            </a:r>
            <a:r>
              <a:rPr lang="en-US" dirty="0"/>
              <a:t>at any Q is cost per unit using the most efficient mix of inputs for that Q (e.g., the factory size with the lowest ATC</a:t>
            </a:r>
            <a:r>
              <a:rPr lang="en-US" dirty="0" smtClean="0"/>
              <a:t>)</a:t>
            </a:r>
            <a:endParaRPr lang="en-US"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792175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fontScale="90000"/>
          </a:bodyPr>
          <a:lstStyle/>
          <a:p>
            <a:pPr algn="ctr" eaLnBrk="1" hangingPunct="1"/>
            <a:r>
              <a:rPr lang="en-US" sz="3400" dirty="0" smtClean="0"/>
              <a:t>A Typical LRATC Curve</a:t>
            </a:r>
          </a:p>
        </p:txBody>
      </p:sp>
      <p:sp>
        <p:nvSpPr>
          <p:cNvPr id="6" name="Text Placeholder 5"/>
          <p:cNvSpPr>
            <a:spLocks noGrp="1"/>
          </p:cNvSpPr>
          <p:nvPr>
            <p:ph type="body" sz="quarter" idx="12"/>
          </p:nvPr>
        </p:nvSpPr>
        <p:spPr>
          <a:xfrm>
            <a:off x="152400" y="901700"/>
            <a:ext cx="3213100" cy="4826000"/>
          </a:xfrm>
        </p:spPr>
        <p:txBody>
          <a:bodyPr/>
          <a:lstStyle/>
          <a:p>
            <a:r>
              <a:rPr lang="en-US" sz="2800" dirty="0"/>
              <a:t>In the real world, factories come in many sizes, </a:t>
            </a:r>
            <a:r>
              <a:rPr lang="en-US" sz="2800" dirty="0" smtClean="0"/>
              <a:t>each </a:t>
            </a:r>
            <a:r>
              <a:rPr lang="en-US" sz="2800" dirty="0"/>
              <a:t>with its own SRATC curve. </a:t>
            </a:r>
            <a:endParaRPr lang="en-US" sz="2800" dirty="0" smtClean="0"/>
          </a:p>
          <a:p>
            <a:endParaRPr lang="en-US" sz="2800" dirty="0"/>
          </a:p>
          <a:p>
            <a:r>
              <a:rPr lang="en-US" sz="2800" dirty="0"/>
              <a:t>So a typical LRATC curve </a:t>
            </a:r>
            <a:r>
              <a:rPr lang="en-US" sz="2800" dirty="0" smtClean="0"/>
              <a:t>looks </a:t>
            </a:r>
            <a:r>
              <a:rPr lang="en-US" sz="2800" dirty="0"/>
              <a:t>like this:</a:t>
            </a:r>
          </a:p>
          <a:p>
            <a:endParaRPr lang="en-US" sz="2800" dirty="0"/>
          </a:p>
        </p:txBody>
      </p:sp>
      <p:sp>
        <p:nvSpPr>
          <p:cNvPr id="129028" name="Arc 4"/>
          <p:cNvSpPr>
            <a:spLocks/>
          </p:cNvSpPr>
          <p:nvPr/>
        </p:nvSpPr>
        <p:spPr bwMode="auto">
          <a:xfrm flipH="1" flipV="1">
            <a:off x="4189413" y="247808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grpSp>
        <p:nvGrpSpPr>
          <p:cNvPr id="2" name="Group 49"/>
          <p:cNvGrpSpPr>
            <a:grpSpLocks/>
          </p:cNvGrpSpPr>
          <p:nvPr/>
        </p:nvGrpSpPr>
        <p:grpSpPr bwMode="auto">
          <a:xfrm>
            <a:off x="3530600" y="1360488"/>
            <a:ext cx="5267325" cy="4006850"/>
            <a:chOff x="2224" y="857"/>
            <a:chExt cx="3318" cy="2524"/>
          </a:xfrm>
        </p:grpSpPr>
        <p:grpSp>
          <p:nvGrpSpPr>
            <p:cNvPr id="3" name="Group 13"/>
            <p:cNvGrpSpPr>
              <a:grpSpLocks/>
            </p:cNvGrpSpPr>
            <p:nvPr/>
          </p:nvGrpSpPr>
          <p:grpSpPr bwMode="auto">
            <a:xfrm>
              <a:off x="2525" y="1137"/>
              <a:ext cx="2715" cy="2095"/>
              <a:chOff x="1489" y="785"/>
              <a:chExt cx="3650" cy="2492"/>
            </a:xfrm>
          </p:grpSpPr>
          <p:sp>
            <p:nvSpPr>
              <p:cNvPr id="45083" name="Line 14"/>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5084" name="Line 15"/>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5081" name="Text Box 16"/>
            <p:cNvSpPr txBox="1">
              <a:spLocks noChangeArrowheads="1"/>
            </p:cNvSpPr>
            <p:nvPr/>
          </p:nvSpPr>
          <p:spPr bwMode="auto">
            <a:xfrm>
              <a:off x="5210" y="3083"/>
              <a:ext cx="332"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45082" name="Text Box 17"/>
            <p:cNvSpPr txBox="1">
              <a:spLocks noChangeArrowheads="1"/>
            </p:cNvSpPr>
            <p:nvPr/>
          </p:nvSpPr>
          <p:spPr bwMode="auto">
            <a:xfrm>
              <a:off x="2224" y="857"/>
              <a:ext cx="568" cy="298"/>
            </a:xfrm>
            <a:prstGeom prst="rect">
              <a:avLst/>
            </a:prstGeom>
            <a:noFill/>
            <a:ln w="9525">
              <a:noFill/>
              <a:miter lim="800000"/>
              <a:headEnd/>
              <a:tailEnd/>
            </a:ln>
          </p:spPr>
          <p:txBody>
            <a:bodyPr>
              <a:spAutoFit/>
            </a:bodyPr>
            <a:lstStyle/>
            <a:p>
              <a:pPr algn="r">
                <a:spcBef>
                  <a:spcPct val="50000"/>
                </a:spcBef>
              </a:pPr>
              <a:r>
                <a:rPr lang="en-US" sz="2500" i="1">
                  <a:latin typeface="Arial"/>
                  <a:cs typeface="Arial"/>
                </a:rPr>
                <a:t>ATC</a:t>
              </a:r>
            </a:p>
          </p:txBody>
        </p:sp>
      </p:grpSp>
      <p:sp>
        <p:nvSpPr>
          <p:cNvPr id="129059" name="Arc 35"/>
          <p:cNvSpPr>
            <a:spLocks/>
          </p:cNvSpPr>
          <p:nvPr/>
        </p:nvSpPr>
        <p:spPr bwMode="auto">
          <a:xfrm flipH="1" flipV="1">
            <a:off x="4341813" y="273050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0" name="Arc 36"/>
          <p:cNvSpPr>
            <a:spLocks/>
          </p:cNvSpPr>
          <p:nvPr/>
        </p:nvSpPr>
        <p:spPr bwMode="auto">
          <a:xfrm flipH="1" flipV="1">
            <a:off x="4587875" y="294322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1" name="Arc 37"/>
          <p:cNvSpPr>
            <a:spLocks/>
          </p:cNvSpPr>
          <p:nvPr/>
        </p:nvSpPr>
        <p:spPr bwMode="auto">
          <a:xfrm flipH="1" flipV="1">
            <a:off x="4819650" y="30416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2" name="Arc 38"/>
          <p:cNvSpPr>
            <a:spLocks/>
          </p:cNvSpPr>
          <p:nvPr/>
        </p:nvSpPr>
        <p:spPr bwMode="auto">
          <a:xfrm flipH="1" flipV="1">
            <a:off x="5153025" y="30797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3" name="Arc 39"/>
          <p:cNvSpPr>
            <a:spLocks/>
          </p:cNvSpPr>
          <p:nvPr/>
        </p:nvSpPr>
        <p:spPr bwMode="auto">
          <a:xfrm flipH="1" flipV="1">
            <a:off x="5538788"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4" name="Arc 40"/>
          <p:cNvSpPr>
            <a:spLocks/>
          </p:cNvSpPr>
          <p:nvPr/>
        </p:nvSpPr>
        <p:spPr bwMode="auto">
          <a:xfrm flipH="1" flipV="1">
            <a:off x="5924550" y="3078163"/>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5" name="Arc 41"/>
          <p:cNvSpPr>
            <a:spLocks/>
          </p:cNvSpPr>
          <p:nvPr/>
        </p:nvSpPr>
        <p:spPr bwMode="auto">
          <a:xfrm flipH="1" flipV="1">
            <a:off x="6299200"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6" name="Arc 42"/>
          <p:cNvSpPr>
            <a:spLocks/>
          </p:cNvSpPr>
          <p:nvPr/>
        </p:nvSpPr>
        <p:spPr bwMode="auto">
          <a:xfrm flipH="1" flipV="1">
            <a:off x="6618288" y="30289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7" name="Arc 43"/>
          <p:cNvSpPr>
            <a:spLocks/>
          </p:cNvSpPr>
          <p:nvPr/>
        </p:nvSpPr>
        <p:spPr bwMode="auto">
          <a:xfrm flipH="1" flipV="1">
            <a:off x="6915150" y="28479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8" name="Arc 44"/>
          <p:cNvSpPr>
            <a:spLocks/>
          </p:cNvSpPr>
          <p:nvPr/>
        </p:nvSpPr>
        <p:spPr bwMode="auto">
          <a:xfrm flipH="1" flipV="1">
            <a:off x="7123113" y="261143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grpSp>
        <p:nvGrpSpPr>
          <p:cNvPr id="4" name="Group 48"/>
          <p:cNvGrpSpPr>
            <a:grpSpLocks/>
          </p:cNvGrpSpPr>
          <p:nvPr/>
        </p:nvGrpSpPr>
        <p:grpSpPr bwMode="auto">
          <a:xfrm>
            <a:off x="4189413" y="2176463"/>
            <a:ext cx="4610100" cy="1744662"/>
            <a:chOff x="2639" y="1371"/>
            <a:chExt cx="2904" cy="1099"/>
          </a:xfrm>
        </p:grpSpPr>
        <p:sp>
          <p:nvSpPr>
            <p:cNvPr id="45075" name="Text Box 29"/>
            <p:cNvSpPr txBox="1">
              <a:spLocks noChangeArrowheads="1"/>
            </p:cNvSpPr>
            <p:nvPr/>
          </p:nvSpPr>
          <p:spPr bwMode="auto">
            <a:xfrm>
              <a:off x="4733" y="1486"/>
              <a:ext cx="810" cy="298"/>
            </a:xfrm>
            <a:prstGeom prst="rect">
              <a:avLst/>
            </a:prstGeom>
            <a:noFill/>
            <a:ln w="9525">
              <a:noFill/>
              <a:miter lim="800000"/>
              <a:headEnd/>
              <a:tailEnd/>
            </a:ln>
          </p:spPr>
          <p:txBody>
            <a:bodyPr>
              <a:spAutoFit/>
            </a:bodyPr>
            <a:lstStyle/>
            <a:p>
              <a:pPr>
                <a:spcBef>
                  <a:spcPct val="50000"/>
                </a:spcBef>
              </a:pPr>
              <a:r>
                <a:rPr lang="en-US" sz="2500" i="1" dirty="0">
                  <a:solidFill>
                    <a:srgbClr val="CC0000"/>
                  </a:solidFill>
                  <a:latin typeface="Arial"/>
                  <a:cs typeface="Arial"/>
                </a:rPr>
                <a:t>LRATC</a:t>
              </a:r>
              <a:endParaRPr lang="en-US" sz="2500" i="1" baseline="-25000" dirty="0">
                <a:solidFill>
                  <a:srgbClr val="CC0000"/>
                </a:solidFill>
                <a:latin typeface="Arial"/>
                <a:cs typeface="Arial"/>
              </a:endParaRPr>
            </a:p>
          </p:txBody>
        </p:sp>
        <p:grpSp>
          <p:nvGrpSpPr>
            <p:cNvPr id="5" name="Group 34"/>
            <p:cNvGrpSpPr>
              <a:grpSpLocks/>
            </p:cNvGrpSpPr>
            <p:nvPr/>
          </p:nvGrpSpPr>
          <p:grpSpPr bwMode="auto">
            <a:xfrm>
              <a:off x="2639" y="1371"/>
              <a:ext cx="2654" cy="1099"/>
              <a:chOff x="2716" y="1497"/>
              <a:chExt cx="2654" cy="1099"/>
            </a:xfrm>
          </p:grpSpPr>
          <p:sp>
            <p:nvSpPr>
              <p:cNvPr id="45077" name="Arc 30"/>
              <p:cNvSpPr>
                <a:spLocks/>
              </p:cNvSpPr>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5078" name="Arc 31"/>
              <p:cNvSpPr>
                <a:spLocks/>
              </p:cNvSpPr>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5079" name="Line 33"/>
              <p:cNvSpPr>
                <a:spLocks noChangeShapeType="1"/>
              </p:cNvSpPr>
              <p:nvPr/>
            </p:nvSpPr>
            <p:spPr bwMode="auto">
              <a:xfrm>
                <a:off x="3663" y="2596"/>
                <a:ext cx="756" cy="0"/>
              </a:xfrm>
              <a:prstGeom prst="line">
                <a:avLst/>
              </a:prstGeom>
              <a:noFill/>
              <a:ln w="38100">
                <a:solidFill>
                  <a:srgbClr val="CC0000"/>
                </a:solidFill>
                <a:round/>
                <a:headEnd/>
                <a:tailEnd/>
              </a:ln>
            </p:spPr>
            <p:txBody>
              <a:bodyPr/>
              <a:lstStyle/>
              <a:p>
                <a:endParaRPr lang="en-US">
                  <a:latin typeface="Arial"/>
                  <a:cs typeface="Arial"/>
                </a:endParaRPr>
              </a:p>
            </p:txBody>
          </p:sp>
        </p:gr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17119764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9028"/>
                                        </p:tgtEl>
                                        <p:attrNameLst>
                                          <p:attrName>style.visibility</p:attrName>
                                        </p:attrNameLst>
                                      </p:cBhvr>
                                      <p:to>
                                        <p:strVal val="visible"/>
                                      </p:to>
                                    </p:set>
                                    <p:animEffect transition="in" filter="fade">
                                      <p:cBhvr>
                                        <p:cTn id="11" dur="500"/>
                                        <p:tgtEl>
                                          <p:spTgt spid="1290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9059"/>
                                        </p:tgtEl>
                                        <p:attrNameLst>
                                          <p:attrName>style.visibility</p:attrName>
                                        </p:attrNameLst>
                                      </p:cBhvr>
                                      <p:to>
                                        <p:strVal val="visible"/>
                                      </p:to>
                                    </p:set>
                                    <p:animEffect transition="in" filter="fade">
                                      <p:cBhvr>
                                        <p:cTn id="15" dur="500"/>
                                        <p:tgtEl>
                                          <p:spTgt spid="1290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9060"/>
                                        </p:tgtEl>
                                        <p:attrNameLst>
                                          <p:attrName>style.visibility</p:attrName>
                                        </p:attrNameLst>
                                      </p:cBhvr>
                                      <p:to>
                                        <p:strVal val="visible"/>
                                      </p:to>
                                    </p:set>
                                    <p:animEffect transition="in" filter="fade">
                                      <p:cBhvr>
                                        <p:cTn id="19" dur="500"/>
                                        <p:tgtEl>
                                          <p:spTgt spid="12906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9061"/>
                                        </p:tgtEl>
                                        <p:attrNameLst>
                                          <p:attrName>style.visibility</p:attrName>
                                        </p:attrNameLst>
                                      </p:cBhvr>
                                      <p:to>
                                        <p:strVal val="visible"/>
                                      </p:to>
                                    </p:set>
                                    <p:animEffect transition="in" filter="fade">
                                      <p:cBhvr>
                                        <p:cTn id="23" dur="500"/>
                                        <p:tgtEl>
                                          <p:spTgt spid="12906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9062"/>
                                        </p:tgtEl>
                                        <p:attrNameLst>
                                          <p:attrName>style.visibility</p:attrName>
                                        </p:attrNameLst>
                                      </p:cBhvr>
                                      <p:to>
                                        <p:strVal val="visible"/>
                                      </p:to>
                                    </p:set>
                                    <p:animEffect transition="in" filter="fade">
                                      <p:cBhvr>
                                        <p:cTn id="27" dur="500"/>
                                        <p:tgtEl>
                                          <p:spTgt spid="12906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9063"/>
                                        </p:tgtEl>
                                        <p:attrNameLst>
                                          <p:attrName>style.visibility</p:attrName>
                                        </p:attrNameLst>
                                      </p:cBhvr>
                                      <p:to>
                                        <p:strVal val="visible"/>
                                      </p:to>
                                    </p:set>
                                    <p:animEffect transition="in" filter="fade">
                                      <p:cBhvr>
                                        <p:cTn id="31" dur="500"/>
                                        <p:tgtEl>
                                          <p:spTgt spid="12906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9064"/>
                                        </p:tgtEl>
                                        <p:attrNameLst>
                                          <p:attrName>style.visibility</p:attrName>
                                        </p:attrNameLst>
                                      </p:cBhvr>
                                      <p:to>
                                        <p:strVal val="visible"/>
                                      </p:to>
                                    </p:set>
                                    <p:animEffect transition="in" filter="fade">
                                      <p:cBhvr>
                                        <p:cTn id="35" dur="500"/>
                                        <p:tgtEl>
                                          <p:spTgt spid="12906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9065"/>
                                        </p:tgtEl>
                                        <p:attrNameLst>
                                          <p:attrName>style.visibility</p:attrName>
                                        </p:attrNameLst>
                                      </p:cBhvr>
                                      <p:to>
                                        <p:strVal val="visible"/>
                                      </p:to>
                                    </p:set>
                                    <p:animEffect transition="in" filter="fade">
                                      <p:cBhvr>
                                        <p:cTn id="39" dur="500"/>
                                        <p:tgtEl>
                                          <p:spTgt spid="12906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9066"/>
                                        </p:tgtEl>
                                        <p:attrNameLst>
                                          <p:attrName>style.visibility</p:attrName>
                                        </p:attrNameLst>
                                      </p:cBhvr>
                                      <p:to>
                                        <p:strVal val="visible"/>
                                      </p:to>
                                    </p:set>
                                    <p:animEffect transition="in" filter="fade">
                                      <p:cBhvr>
                                        <p:cTn id="43" dur="500"/>
                                        <p:tgtEl>
                                          <p:spTgt spid="12906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9067"/>
                                        </p:tgtEl>
                                        <p:attrNameLst>
                                          <p:attrName>style.visibility</p:attrName>
                                        </p:attrNameLst>
                                      </p:cBhvr>
                                      <p:to>
                                        <p:strVal val="visible"/>
                                      </p:to>
                                    </p:set>
                                    <p:animEffect transition="in" filter="fade">
                                      <p:cBhvr>
                                        <p:cTn id="47" dur="500"/>
                                        <p:tgtEl>
                                          <p:spTgt spid="12906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9068"/>
                                        </p:tgtEl>
                                        <p:attrNameLst>
                                          <p:attrName>style.visibility</p:attrName>
                                        </p:attrNameLst>
                                      </p:cBhvr>
                                      <p:to>
                                        <p:strVal val="visible"/>
                                      </p:to>
                                    </p:set>
                                    <p:animEffect transition="in" filter="fade">
                                      <p:cBhvr>
                                        <p:cTn id="51" dur="500"/>
                                        <p:tgtEl>
                                          <p:spTgt spid="1290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wipe(left)">
                                      <p:cBhvr>
                                        <p:cTn id="56" dur="500"/>
                                        <p:tgtEl>
                                          <p:spTgt spid="6">
                                            <p:txEl>
                                              <p:pRg st="2" end="2"/>
                                            </p:txEl>
                                          </p:spTgt>
                                        </p:tgtEl>
                                      </p:cBhvr>
                                    </p:animEffect>
                                  </p:childTnLst>
                                </p:cTn>
                              </p:par>
                            </p:childTnLst>
                          </p:cTn>
                        </p:par>
                        <p:par>
                          <p:cTn id="57" fill="hold">
                            <p:stCondLst>
                              <p:cond delay="500"/>
                            </p:stCondLst>
                            <p:childTnLst>
                              <p:par>
                                <p:cTn id="58" presetID="18" presetClass="entr" presetSubtype="3"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strips(upRight)">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9028" grpId="0" animBg="1"/>
      <p:bldP spid="129059" grpId="0" animBg="1"/>
      <p:bldP spid="129060" grpId="0" animBg="1"/>
      <p:bldP spid="129061" grpId="0" animBg="1"/>
      <p:bldP spid="129062" grpId="0" animBg="1"/>
      <p:bldP spid="129063" grpId="0" animBg="1"/>
      <p:bldP spid="129064" grpId="0" animBg="1"/>
      <p:bldP spid="129065" grpId="0" animBg="1"/>
      <p:bldP spid="129066" grpId="0" animBg="1"/>
      <p:bldP spid="129067" grpId="0" animBg="1"/>
      <p:bldP spid="1290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09550" y="0"/>
            <a:ext cx="8770938" cy="1066800"/>
          </a:xfrm>
        </p:spPr>
        <p:txBody>
          <a:bodyPr>
            <a:normAutofit/>
          </a:bodyPr>
          <a:lstStyle/>
          <a:p>
            <a:pPr algn="ctr" eaLnBrk="1" hangingPunct="1"/>
            <a:r>
              <a:rPr lang="en-US" sz="3200" dirty="0" smtClean="0"/>
              <a:t>How ATC Changes as </a:t>
            </a:r>
            <a:br>
              <a:rPr lang="en-US" sz="3200" dirty="0" smtClean="0"/>
            </a:br>
            <a:r>
              <a:rPr lang="en-US" sz="3200" dirty="0" smtClean="0"/>
              <a:t>the Scale of Production Changes</a:t>
            </a:r>
          </a:p>
        </p:txBody>
      </p:sp>
      <p:sp>
        <p:nvSpPr>
          <p:cNvPr id="6" name="Text Placeholder 5"/>
          <p:cNvSpPr>
            <a:spLocks noGrp="1"/>
          </p:cNvSpPr>
          <p:nvPr>
            <p:ph type="body" sz="quarter" idx="12"/>
          </p:nvPr>
        </p:nvSpPr>
        <p:spPr>
          <a:xfrm>
            <a:off x="139700" y="1066800"/>
            <a:ext cx="3517900" cy="5334000"/>
          </a:xfrm>
        </p:spPr>
        <p:txBody>
          <a:bodyPr/>
          <a:lstStyle/>
          <a:p>
            <a:r>
              <a:rPr lang="en-US" sz="2800" dirty="0">
                <a:solidFill>
                  <a:srgbClr val="FF0000"/>
                </a:solidFill>
              </a:rPr>
              <a:t>Economies of scale</a:t>
            </a:r>
            <a:r>
              <a:rPr lang="en-US" sz="2800" dirty="0"/>
              <a:t>:  ATC falls </a:t>
            </a:r>
            <a:r>
              <a:rPr lang="en-US" sz="2800" dirty="0" smtClean="0"/>
              <a:t>as </a:t>
            </a:r>
            <a:r>
              <a:rPr lang="en-US" sz="2800" dirty="0"/>
              <a:t>Q increases. </a:t>
            </a:r>
          </a:p>
          <a:p>
            <a:endParaRPr lang="en-US" sz="2800" dirty="0" smtClean="0"/>
          </a:p>
          <a:p>
            <a:r>
              <a:rPr lang="en-US" sz="2800" dirty="0" smtClean="0">
                <a:solidFill>
                  <a:srgbClr val="FF0000"/>
                </a:solidFill>
              </a:rPr>
              <a:t>Constant </a:t>
            </a:r>
            <a:r>
              <a:rPr lang="en-US" sz="2800" dirty="0">
                <a:solidFill>
                  <a:srgbClr val="FF0000"/>
                </a:solidFill>
              </a:rPr>
              <a:t>returns to scale</a:t>
            </a:r>
            <a:r>
              <a:rPr lang="en-US" sz="2800" dirty="0"/>
              <a:t>:  ATC stays the same </a:t>
            </a:r>
            <a:r>
              <a:rPr lang="en-US" sz="2800" dirty="0" smtClean="0"/>
              <a:t>as </a:t>
            </a:r>
            <a:r>
              <a:rPr lang="en-US" sz="2800" dirty="0"/>
              <a:t>Q increases.</a:t>
            </a:r>
          </a:p>
          <a:p>
            <a:endParaRPr lang="en-US" sz="2800" dirty="0" smtClean="0"/>
          </a:p>
          <a:p>
            <a:r>
              <a:rPr lang="en-US" sz="2800" dirty="0" smtClean="0">
                <a:solidFill>
                  <a:srgbClr val="FF0000"/>
                </a:solidFill>
              </a:rPr>
              <a:t>Diseconomies </a:t>
            </a:r>
            <a:r>
              <a:rPr lang="en-US" sz="2800" dirty="0">
                <a:solidFill>
                  <a:srgbClr val="FF0000"/>
                </a:solidFill>
              </a:rPr>
              <a:t>of scale</a:t>
            </a:r>
            <a:r>
              <a:rPr lang="en-US" sz="2800" dirty="0"/>
              <a:t>:  ATC </a:t>
            </a:r>
            <a:r>
              <a:rPr lang="en-US" sz="2800" dirty="0" smtClean="0"/>
              <a:t>rises as </a:t>
            </a:r>
            <a:r>
              <a:rPr lang="en-US" sz="2800" dirty="0"/>
              <a:t>Q increases. </a:t>
            </a:r>
          </a:p>
          <a:p>
            <a:endParaRPr lang="en-US" sz="2800" dirty="0"/>
          </a:p>
        </p:txBody>
      </p:sp>
      <p:grpSp>
        <p:nvGrpSpPr>
          <p:cNvPr id="2" name="Group 33"/>
          <p:cNvGrpSpPr>
            <a:grpSpLocks/>
          </p:cNvGrpSpPr>
          <p:nvPr/>
        </p:nvGrpSpPr>
        <p:grpSpPr bwMode="auto">
          <a:xfrm>
            <a:off x="4189413" y="2176463"/>
            <a:ext cx="4610100" cy="1744662"/>
            <a:chOff x="2639" y="1371"/>
            <a:chExt cx="2904" cy="1099"/>
          </a:xfrm>
        </p:grpSpPr>
        <p:sp>
          <p:nvSpPr>
            <p:cNvPr id="46099" name="Text Box 34"/>
            <p:cNvSpPr txBox="1">
              <a:spLocks noChangeArrowheads="1"/>
            </p:cNvSpPr>
            <p:nvPr/>
          </p:nvSpPr>
          <p:spPr bwMode="auto">
            <a:xfrm>
              <a:off x="4733" y="1486"/>
              <a:ext cx="810" cy="298"/>
            </a:xfrm>
            <a:prstGeom prst="rect">
              <a:avLst/>
            </a:prstGeom>
            <a:noFill/>
            <a:ln w="9525">
              <a:noFill/>
              <a:miter lim="800000"/>
              <a:headEnd/>
              <a:tailEnd/>
            </a:ln>
          </p:spPr>
          <p:txBody>
            <a:bodyPr>
              <a:spAutoFit/>
            </a:bodyPr>
            <a:lstStyle/>
            <a:p>
              <a:pPr>
                <a:spcBef>
                  <a:spcPct val="50000"/>
                </a:spcBef>
              </a:pPr>
              <a:r>
                <a:rPr lang="en-US" sz="2500" i="1">
                  <a:solidFill>
                    <a:srgbClr val="CC0000"/>
                  </a:solidFill>
                  <a:latin typeface="Arial"/>
                  <a:cs typeface="Arial"/>
                </a:rPr>
                <a:t>LRATC</a:t>
              </a:r>
              <a:endParaRPr lang="en-US" sz="2500" i="1" baseline="-25000">
                <a:solidFill>
                  <a:srgbClr val="CC0000"/>
                </a:solidFill>
                <a:latin typeface="Arial"/>
                <a:cs typeface="Arial"/>
              </a:endParaRPr>
            </a:p>
          </p:txBody>
        </p:sp>
        <p:grpSp>
          <p:nvGrpSpPr>
            <p:cNvPr id="3" name="Group 35"/>
            <p:cNvGrpSpPr>
              <a:grpSpLocks/>
            </p:cNvGrpSpPr>
            <p:nvPr/>
          </p:nvGrpSpPr>
          <p:grpSpPr bwMode="auto">
            <a:xfrm>
              <a:off x="2639" y="1371"/>
              <a:ext cx="2654" cy="1099"/>
              <a:chOff x="2716" y="1497"/>
              <a:chExt cx="2654" cy="1099"/>
            </a:xfrm>
          </p:grpSpPr>
          <p:sp>
            <p:nvSpPr>
              <p:cNvPr id="46101" name="Arc 36"/>
              <p:cNvSpPr>
                <a:spLocks/>
              </p:cNvSpPr>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6102" name="Arc 37"/>
              <p:cNvSpPr>
                <a:spLocks/>
              </p:cNvSpPr>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6103" name="Line 38"/>
              <p:cNvSpPr>
                <a:spLocks noChangeShapeType="1"/>
              </p:cNvSpPr>
              <p:nvPr/>
            </p:nvSpPr>
            <p:spPr bwMode="auto">
              <a:xfrm>
                <a:off x="3663" y="2596"/>
                <a:ext cx="756" cy="0"/>
              </a:xfrm>
              <a:prstGeom prst="line">
                <a:avLst/>
              </a:prstGeom>
              <a:noFill/>
              <a:ln w="38100">
                <a:solidFill>
                  <a:srgbClr val="CC0000"/>
                </a:solidFill>
                <a:round/>
                <a:headEnd/>
                <a:tailEnd/>
              </a:ln>
            </p:spPr>
            <p:txBody>
              <a:bodyPr/>
              <a:lstStyle/>
              <a:p>
                <a:endParaRPr lang="en-US">
                  <a:latin typeface="Arial"/>
                  <a:cs typeface="Arial"/>
                </a:endParaRPr>
              </a:p>
            </p:txBody>
          </p:sp>
        </p:grpSp>
      </p:grpSp>
      <p:sp>
        <p:nvSpPr>
          <p:cNvPr id="130087" name="Arc 39"/>
          <p:cNvSpPr>
            <a:spLocks/>
          </p:cNvSpPr>
          <p:nvPr/>
        </p:nvSpPr>
        <p:spPr bwMode="auto">
          <a:xfrm flipH="1" flipV="1">
            <a:off x="4197350" y="2220913"/>
            <a:ext cx="1468438" cy="1736725"/>
          </a:xfrm>
          <a:custGeom>
            <a:avLst/>
            <a:gdLst>
              <a:gd name="T0" fmla="*/ 2147483647 w 19665"/>
              <a:gd name="T1" fmla="*/ 0 h 21502"/>
              <a:gd name="T2" fmla="*/ 2147483647 w 19665"/>
              <a:gd name="T3" fmla="*/ 2147483647 h 21502"/>
              <a:gd name="T4" fmla="*/ 0 w 19665"/>
              <a:gd name="T5" fmla="*/ 2147483647 h 21502"/>
              <a:gd name="T6" fmla="*/ 0 60000 65536"/>
              <a:gd name="T7" fmla="*/ 0 60000 65536"/>
              <a:gd name="T8" fmla="*/ 0 60000 65536"/>
              <a:gd name="T9" fmla="*/ 0 w 19665"/>
              <a:gd name="T10" fmla="*/ 0 h 21502"/>
              <a:gd name="T11" fmla="*/ 19665 w 19665"/>
              <a:gd name="T12" fmla="*/ 21502 h 21502"/>
            </a:gdLst>
            <a:ahLst/>
            <a:cxnLst>
              <a:cxn ang="T6">
                <a:pos x="T0" y="T1"/>
              </a:cxn>
              <a:cxn ang="T7">
                <a:pos x="T2" y="T3"/>
              </a:cxn>
              <a:cxn ang="T8">
                <a:pos x="T4" y="T5"/>
              </a:cxn>
            </a:cxnLst>
            <a:rect l="T9" t="T10" r="T11" b="T12"/>
            <a:pathLst>
              <a:path w="19665" h="21502" fill="none" extrusionOk="0">
                <a:moveTo>
                  <a:pt x="2053" y="-1"/>
                </a:moveTo>
                <a:cubicBezTo>
                  <a:pt x="9749" y="734"/>
                  <a:pt x="16466" y="5527"/>
                  <a:pt x="19664" y="12566"/>
                </a:cubicBezTo>
              </a:path>
              <a:path w="19665" h="21502" stroke="0" extrusionOk="0">
                <a:moveTo>
                  <a:pt x="2053" y="-1"/>
                </a:moveTo>
                <a:cubicBezTo>
                  <a:pt x="9749" y="734"/>
                  <a:pt x="16466" y="5527"/>
                  <a:pt x="19664" y="12566"/>
                </a:cubicBezTo>
                <a:lnTo>
                  <a:pt x="0" y="21502"/>
                </a:lnTo>
                <a:close/>
              </a:path>
            </a:pathLst>
          </a:custGeom>
          <a:noFill/>
          <a:ln w="38100">
            <a:solidFill>
              <a:srgbClr val="0000FF"/>
            </a:solidFill>
            <a:round/>
            <a:headEnd type="triangle" w="lg" len="med"/>
            <a:tailEnd type="none" w="lg" len="med"/>
          </a:ln>
        </p:spPr>
        <p:txBody>
          <a:bodyPr wrap="none" anchor="ctr"/>
          <a:lstStyle/>
          <a:p>
            <a:endParaRPr lang="en-US">
              <a:latin typeface="Arial"/>
              <a:cs typeface="Arial"/>
            </a:endParaRPr>
          </a:p>
        </p:txBody>
      </p:sp>
      <p:sp>
        <p:nvSpPr>
          <p:cNvPr id="130088" name="Arc 40"/>
          <p:cNvSpPr>
            <a:spLocks/>
          </p:cNvSpPr>
          <p:nvPr/>
        </p:nvSpPr>
        <p:spPr bwMode="auto">
          <a:xfrm flipH="1" flipV="1">
            <a:off x="6937375" y="2214563"/>
            <a:ext cx="1509713" cy="1738312"/>
          </a:xfrm>
          <a:custGeom>
            <a:avLst/>
            <a:gdLst>
              <a:gd name="T0" fmla="*/ 0 w 20205"/>
              <a:gd name="T1" fmla="*/ 2147483647 h 21520"/>
              <a:gd name="T2" fmla="*/ 2147483647 w 20205"/>
              <a:gd name="T3" fmla="*/ 0 h 21520"/>
              <a:gd name="T4" fmla="*/ 2147483647 w 20205"/>
              <a:gd name="T5" fmla="*/ 2147483647 h 21520"/>
              <a:gd name="T6" fmla="*/ 0 60000 65536"/>
              <a:gd name="T7" fmla="*/ 0 60000 65536"/>
              <a:gd name="T8" fmla="*/ 0 60000 65536"/>
              <a:gd name="T9" fmla="*/ 0 w 20205"/>
              <a:gd name="T10" fmla="*/ 0 h 21520"/>
              <a:gd name="T11" fmla="*/ 20205 w 20205"/>
              <a:gd name="T12" fmla="*/ 21520 h 21520"/>
            </a:gdLst>
            <a:ahLst/>
            <a:cxnLst>
              <a:cxn ang="T6">
                <a:pos x="T0" y="T1"/>
              </a:cxn>
              <a:cxn ang="T7">
                <a:pos x="T2" y="T3"/>
              </a:cxn>
              <a:cxn ang="T8">
                <a:pos x="T4" y="T5"/>
              </a:cxn>
            </a:cxnLst>
            <a:rect l="T9" t="T10" r="T11" b="T12"/>
            <a:pathLst>
              <a:path w="20205" h="21520" fill="none" extrusionOk="0">
                <a:moveTo>
                  <a:pt x="0" y="13882"/>
                </a:moveTo>
                <a:cubicBezTo>
                  <a:pt x="2937" y="6113"/>
                  <a:pt x="10068" y="716"/>
                  <a:pt x="18343" y="0"/>
                </a:cubicBezTo>
              </a:path>
              <a:path w="20205" h="21520" stroke="0" extrusionOk="0">
                <a:moveTo>
                  <a:pt x="0" y="13882"/>
                </a:moveTo>
                <a:cubicBezTo>
                  <a:pt x="2937" y="6113"/>
                  <a:pt x="10068" y="716"/>
                  <a:pt x="18343" y="0"/>
                </a:cubicBezTo>
                <a:lnTo>
                  <a:pt x="20205" y="21520"/>
                </a:lnTo>
                <a:close/>
              </a:path>
            </a:pathLst>
          </a:custGeom>
          <a:noFill/>
          <a:ln w="38100">
            <a:solidFill>
              <a:srgbClr val="0000FF"/>
            </a:solidFill>
            <a:round/>
            <a:headEnd type="triangle" w="lg" len="med"/>
            <a:tailEnd/>
          </a:ln>
        </p:spPr>
        <p:txBody>
          <a:bodyPr wrap="none" anchor="ctr"/>
          <a:lstStyle/>
          <a:p>
            <a:endParaRPr lang="en-US">
              <a:latin typeface="Arial"/>
              <a:cs typeface="Arial"/>
            </a:endParaRPr>
          </a:p>
        </p:txBody>
      </p:sp>
      <p:sp>
        <p:nvSpPr>
          <p:cNvPr id="130089" name="Line 41"/>
          <p:cNvSpPr>
            <a:spLocks noChangeShapeType="1"/>
          </p:cNvSpPr>
          <p:nvPr/>
        </p:nvSpPr>
        <p:spPr bwMode="auto">
          <a:xfrm>
            <a:off x="5576888" y="3981450"/>
            <a:ext cx="1436687"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130092" name="Line 44"/>
          <p:cNvSpPr>
            <a:spLocks noChangeShapeType="1"/>
          </p:cNvSpPr>
          <p:nvPr/>
        </p:nvSpPr>
        <p:spPr bwMode="auto">
          <a:xfrm>
            <a:off x="4057650" y="5184775"/>
            <a:ext cx="1427163"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130093" name="Line 45"/>
          <p:cNvSpPr>
            <a:spLocks noChangeShapeType="1"/>
          </p:cNvSpPr>
          <p:nvPr/>
        </p:nvSpPr>
        <p:spPr bwMode="auto">
          <a:xfrm>
            <a:off x="5567363" y="5189538"/>
            <a:ext cx="1427162"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130094" name="Line 46"/>
          <p:cNvSpPr>
            <a:spLocks noChangeShapeType="1"/>
          </p:cNvSpPr>
          <p:nvPr/>
        </p:nvSpPr>
        <p:spPr bwMode="auto">
          <a:xfrm>
            <a:off x="7058025" y="5184775"/>
            <a:ext cx="1298575"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grpSp>
        <p:nvGrpSpPr>
          <p:cNvPr id="4" name="Group 47"/>
          <p:cNvGrpSpPr>
            <a:grpSpLocks/>
          </p:cNvGrpSpPr>
          <p:nvPr/>
        </p:nvGrpSpPr>
        <p:grpSpPr bwMode="auto">
          <a:xfrm>
            <a:off x="3530600" y="1360488"/>
            <a:ext cx="5267325" cy="4006850"/>
            <a:chOff x="2224" y="857"/>
            <a:chExt cx="3318" cy="2524"/>
          </a:xfrm>
        </p:grpSpPr>
        <p:grpSp>
          <p:nvGrpSpPr>
            <p:cNvPr id="5" name="Group 48"/>
            <p:cNvGrpSpPr>
              <a:grpSpLocks/>
            </p:cNvGrpSpPr>
            <p:nvPr/>
          </p:nvGrpSpPr>
          <p:grpSpPr bwMode="auto">
            <a:xfrm>
              <a:off x="2525" y="1137"/>
              <a:ext cx="2715" cy="2095"/>
              <a:chOff x="1489" y="785"/>
              <a:chExt cx="3650" cy="2492"/>
            </a:xfrm>
          </p:grpSpPr>
          <p:sp>
            <p:nvSpPr>
              <p:cNvPr id="46097" name="Line 49"/>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6098" name="Line 50"/>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6095" name="Text Box 51"/>
            <p:cNvSpPr txBox="1">
              <a:spLocks noChangeArrowheads="1"/>
            </p:cNvSpPr>
            <p:nvPr/>
          </p:nvSpPr>
          <p:spPr bwMode="auto">
            <a:xfrm>
              <a:off x="5210" y="3083"/>
              <a:ext cx="332"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46096" name="Text Box 52"/>
            <p:cNvSpPr txBox="1">
              <a:spLocks noChangeArrowheads="1"/>
            </p:cNvSpPr>
            <p:nvPr/>
          </p:nvSpPr>
          <p:spPr bwMode="auto">
            <a:xfrm>
              <a:off x="2224" y="857"/>
              <a:ext cx="568" cy="298"/>
            </a:xfrm>
            <a:prstGeom prst="rect">
              <a:avLst/>
            </a:prstGeom>
            <a:noFill/>
            <a:ln w="9525">
              <a:noFill/>
              <a:miter lim="800000"/>
              <a:headEnd/>
              <a:tailEnd/>
            </a:ln>
          </p:spPr>
          <p:txBody>
            <a:bodyPr>
              <a:spAutoFit/>
            </a:bodyPr>
            <a:lstStyle/>
            <a:p>
              <a:pPr algn="r">
                <a:spcBef>
                  <a:spcPct val="50000"/>
                </a:spcBef>
              </a:pPr>
              <a:r>
                <a:rPr lang="en-US" sz="2500" i="1">
                  <a:latin typeface="Arial"/>
                  <a:cs typeface="Arial"/>
                </a:rPr>
                <a:t>ATC</a:t>
              </a:r>
            </a:p>
          </p:txBody>
        </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41555623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0092"/>
                                        </p:tgtEl>
                                        <p:attrNameLst>
                                          <p:attrName>style.visibility</p:attrName>
                                        </p:attrNameLst>
                                      </p:cBhvr>
                                      <p:to>
                                        <p:strVal val="visible"/>
                                      </p:to>
                                    </p:set>
                                    <p:animEffect transition="in" filter="wipe(left)">
                                      <p:cBhvr>
                                        <p:cTn id="7" dur="500"/>
                                        <p:tgtEl>
                                          <p:spTgt spid="13009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30087"/>
                                        </p:tgtEl>
                                        <p:attrNameLst>
                                          <p:attrName>style.visibility</p:attrName>
                                        </p:attrNameLst>
                                      </p:cBhvr>
                                      <p:to>
                                        <p:strVal val="visible"/>
                                      </p:to>
                                    </p:set>
                                    <p:animEffect transition="in" filter="strips(downRight)">
                                      <p:cBhvr>
                                        <p:cTn id="10" dur="500"/>
                                        <p:tgtEl>
                                          <p:spTgt spid="13008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30092"/>
                                        </p:tgtEl>
                                      </p:cBhvr>
                                    </p:animEffect>
                                    <p:set>
                                      <p:cBhvr>
                                        <p:cTn id="19" dur="1" fill="hold">
                                          <p:stCondLst>
                                            <p:cond delay="499"/>
                                          </p:stCondLst>
                                        </p:cTn>
                                        <p:tgtEl>
                                          <p:spTgt spid="13009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130087"/>
                                        </p:tgtEl>
                                      </p:cBhvr>
                                    </p:animEffect>
                                    <p:set>
                                      <p:cBhvr>
                                        <p:cTn id="22" dur="1" fill="hold">
                                          <p:stCondLst>
                                            <p:cond delay="499"/>
                                          </p:stCondLst>
                                        </p:cTn>
                                        <p:tgtEl>
                                          <p:spTgt spid="130087"/>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130093"/>
                                        </p:tgtEl>
                                        <p:attrNameLst>
                                          <p:attrName>style.visibility</p:attrName>
                                        </p:attrNameLst>
                                      </p:cBhvr>
                                      <p:to>
                                        <p:strVal val="visible"/>
                                      </p:to>
                                    </p:set>
                                    <p:animEffect transition="in" filter="wipe(left)">
                                      <p:cBhvr>
                                        <p:cTn id="25" dur="500"/>
                                        <p:tgtEl>
                                          <p:spTgt spid="13009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0089"/>
                                        </p:tgtEl>
                                        <p:attrNameLst>
                                          <p:attrName>style.visibility</p:attrName>
                                        </p:attrNameLst>
                                      </p:cBhvr>
                                      <p:to>
                                        <p:strVal val="visible"/>
                                      </p:to>
                                    </p:set>
                                    <p:animEffect transition="in" filter="wipe(left)">
                                      <p:cBhvr>
                                        <p:cTn id="28" dur="500"/>
                                        <p:tgtEl>
                                          <p:spTgt spid="13008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30093"/>
                                        </p:tgtEl>
                                      </p:cBhvr>
                                    </p:animEffect>
                                    <p:set>
                                      <p:cBhvr>
                                        <p:cTn id="37" dur="1" fill="hold">
                                          <p:stCondLst>
                                            <p:cond delay="499"/>
                                          </p:stCondLst>
                                        </p:cTn>
                                        <p:tgtEl>
                                          <p:spTgt spid="13009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0089"/>
                                        </p:tgtEl>
                                      </p:cBhvr>
                                    </p:animEffect>
                                    <p:set>
                                      <p:cBhvr>
                                        <p:cTn id="40" dur="1" fill="hold">
                                          <p:stCondLst>
                                            <p:cond delay="499"/>
                                          </p:stCondLst>
                                        </p:cTn>
                                        <p:tgtEl>
                                          <p:spTgt spid="130089"/>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130094"/>
                                        </p:tgtEl>
                                        <p:attrNameLst>
                                          <p:attrName>style.visibility</p:attrName>
                                        </p:attrNameLst>
                                      </p:cBhvr>
                                      <p:to>
                                        <p:strVal val="visible"/>
                                      </p:to>
                                    </p:set>
                                    <p:animEffect transition="in" filter="wipe(left)">
                                      <p:cBhvr>
                                        <p:cTn id="43" dur="500"/>
                                        <p:tgtEl>
                                          <p:spTgt spid="130094"/>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130088"/>
                                        </p:tgtEl>
                                        <p:attrNameLst>
                                          <p:attrName>style.visibility</p:attrName>
                                        </p:attrNameLst>
                                      </p:cBhvr>
                                      <p:to>
                                        <p:strVal val="visible"/>
                                      </p:to>
                                    </p:set>
                                    <p:animEffect transition="in" filter="strips(upRight)">
                                      <p:cBhvr>
                                        <p:cTn id="46" dur="500"/>
                                        <p:tgtEl>
                                          <p:spTgt spid="13008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wipe(left)">
                                      <p:cBhvr>
                                        <p:cTn id="5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30087" grpId="0" animBg="1"/>
      <p:bldP spid="130087" grpId="1" animBg="1"/>
      <p:bldP spid="130088" grpId="0" animBg="1"/>
      <p:bldP spid="130089" grpId="0" animBg="1"/>
      <p:bldP spid="130089" grpId="1" animBg="1"/>
      <p:bldP spid="130092" grpId="0" animBg="1"/>
      <p:bldP spid="130092" grpId="1" animBg="1"/>
      <p:bldP spid="130093" grpId="0" animBg="1"/>
      <p:bldP spid="130093" grpId="1" animBg="1"/>
      <p:bldP spid="1300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dirty="0"/>
              <a:t>Total Revenue, Total Cost, Profit</a:t>
            </a:r>
            <a:endParaRPr lang="en-US" altLang="en-US" dirty="0" smtClean="0"/>
          </a:p>
        </p:txBody>
      </p:sp>
      <p:sp>
        <p:nvSpPr>
          <p:cNvPr id="10243" name="Content Placeholder 2"/>
          <p:cNvSpPr>
            <a:spLocks noGrp="1"/>
          </p:cNvSpPr>
          <p:nvPr>
            <p:ph idx="1"/>
          </p:nvPr>
        </p:nvSpPr>
        <p:spPr/>
        <p:txBody>
          <a:bodyPr/>
          <a:lstStyle/>
          <a:p>
            <a:r>
              <a:rPr lang="en-US" dirty="0"/>
              <a:t>We assume that </a:t>
            </a:r>
            <a:r>
              <a:rPr lang="en-US" u="sng" dirty="0"/>
              <a:t>the firm’s goal is to maximize profit</a:t>
            </a:r>
            <a:r>
              <a:rPr lang="en-US" dirty="0"/>
              <a:t>.</a:t>
            </a:r>
          </a:p>
          <a:p>
            <a:pPr marL="0" indent="0" algn="ctr">
              <a:spcBef>
                <a:spcPct val="50000"/>
              </a:spcBef>
              <a:buNone/>
            </a:pPr>
            <a:r>
              <a:rPr lang="en-US" sz="3600" b="1" dirty="0">
                <a:solidFill>
                  <a:srgbClr val="CC0000"/>
                </a:solidFill>
                <a:cs typeface="Arial"/>
              </a:rPr>
              <a:t>Profit</a:t>
            </a:r>
            <a:r>
              <a:rPr lang="en-US" sz="3600" dirty="0">
                <a:cs typeface="Arial"/>
              </a:rPr>
              <a:t>  =  </a:t>
            </a:r>
            <a:r>
              <a:rPr lang="en-US" sz="3600" b="1" dirty="0">
                <a:solidFill>
                  <a:srgbClr val="CC0000"/>
                </a:solidFill>
                <a:cs typeface="Arial"/>
              </a:rPr>
              <a:t>Total revenue</a:t>
            </a:r>
            <a:r>
              <a:rPr lang="en-US" sz="3600" dirty="0">
                <a:cs typeface="Arial"/>
              </a:rPr>
              <a:t>  –  </a:t>
            </a:r>
            <a:r>
              <a:rPr lang="en-US" sz="3600" b="1" dirty="0">
                <a:solidFill>
                  <a:srgbClr val="CC0000"/>
                </a:solidFill>
                <a:cs typeface="Arial"/>
              </a:rPr>
              <a:t>Total cost</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2</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6" name="Group 5"/>
          <p:cNvGrpSpPr>
            <a:grpSpLocks/>
          </p:cNvGrpSpPr>
          <p:nvPr/>
        </p:nvGrpSpPr>
        <p:grpSpPr bwMode="auto">
          <a:xfrm>
            <a:off x="838200" y="3124200"/>
            <a:ext cx="3509962" cy="2651126"/>
            <a:chOff x="749" y="1858"/>
            <a:chExt cx="2211" cy="1670"/>
          </a:xfrm>
        </p:grpSpPr>
        <p:sp>
          <p:nvSpPr>
            <p:cNvPr id="7" name="Line 6"/>
            <p:cNvSpPr>
              <a:spLocks noChangeShapeType="1"/>
            </p:cNvSpPr>
            <p:nvPr/>
          </p:nvSpPr>
          <p:spPr bwMode="auto">
            <a:xfrm flipV="1">
              <a:off x="2397" y="1858"/>
              <a:ext cx="102" cy="372"/>
            </a:xfrm>
            <a:prstGeom prst="line">
              <a:avLst/>
            </a:prstGeom>
            <a:noFill/>
            <a:ln w="9525">
              <a:solidFill>
                <a:schemeClr val="tx1"/>
              </a:solidFill>
              <a:round/>
              <a:headEnd/>
              <a:tailEnd/>
            </a:ln>
          </p:spPr>
          <p:txBody>
            <a:bodyPr/>
            <a:lstStyle/>
            <a:p>
              <a:endParaRPr lang="en-US">
                <a:latin typeface="Arial"/>
                <a:cs typeface="Arial"/>
              </a:endParaRPr>
            </a:p>
          </p:txBody>
        </p:sp>
        <p:sp>
          <p:nvSpPr>
            <p:cNvPr id="8" name="Text Box 7"/>
            <p:cNvSpPr txBox="1">
              <a:spLocks noChangeArrowheads="1"/>
            </p:cNvSpPr>
            <p:nvPr/>
          </p:nvSpPr>
          <p:spPr bwMode="auto">
            <a:xfrm>
              <a:off x="749" y="2136"/>
              <a:ext cx="2211" cy="1392"/>
            </a:xfrm>
            <a:prstGeom prst="rect">
              <a:avLst/>
            </a:prstGeom>
            <a:solidFill>
              <a:srgbClr val="FFFFCC"/>
            </a:solidFill>
            <a:ln w="9525">
              <a:noFill/>
              <a:miter lim="800000"/>
              <a:headEnd/>
              <a:tailEnd/>
            </a:ln>
          </p:spPr>
          <p:txBody>
            <a:bodyPr wrap="square" lIns="137160" tIns="91440" rIns="137160" bIns="91440">
              <a:spAutoFit/>
            </a:bodyPr>
            <a:lstStyle/>
            <a:p>
              <a:pPr>
                <a:lnSpc>
                  <a:spcPct val="105000"/>
                </a:lnSpc>
                <a:spcBef>
                  <a:spcPct val="50000"/>
                </a:spcBef>
              </a:pPr>
              <a:r>
                <a:rPr lang="en-US" sz="2800" dirty="0">
                  <a:latin typeface="Arial"/>
                  <a:cs typeface="Arial"/>
                </a:rPr>
                <a:t>the amount a firm receives from the sale of its </a:t>
              </a:r>
              <a:r>
                <a:rPr lang="en-US" sz="2800" dirty="0" smtClean="0">
                  <a:latin typeface="Arial"/>
                  <a:cs typeface="Arial"/>
                </a:rPr>
                <a:t>output</a:t>
              </a:r>
            </a:p>
            <a:p>
              <a:pPr>
                <a:lnSpc>
                  <a:spcPct val="105000"/>
                </a:lnSpc>
                <a:spcBef>
                  <a:spcPct val="50000"/>
                </a:spcBef>
              </a:pPr>
              <a:r>
                <a:rPr lang="en-US" sz="2800" dirty="0" smtClean="0">
                  <a:latin typeface="Arial"/>
                  <a:cs typeface="Arial"/>
                </a:rPr>
                <a:t>TR = P×Q</a:t>
              </a:r>
              <a:endParaRPr lang="en-US" sz="2800" dirty="0">
                <a:latin typeface="Arial"/>
                <a:cs typeface="Arial"/>
              </a:endParaRPr>
            </a:p>
          </p:txBody>
        </p:sp>
      </p:grpSp>
      <p:grpSp>
        <p:nvGrpSpPr>
          <p:cNvPr id="9" name="Group 8"/>
          <p:cNvGrpSpPr>
            <a:grpSpLocks/>
          </p:cNvGrpSpPr>
          <p:nvPr/>
        </p:nvGrpSpPr>
        <p:grpSpPr bwMode="auto">
          <a:xfrm>
            <a:off x="4952344" y="2971800"/>
            <a:ext cx="3432174" cy="2135188"/>
            <a:chOff x="3108" y="1830"/>
            <a:chExt cx="2162" cy="1345"/>
          </a:xfrm>
        </p:grpSpPr>
        <p:sp>
          <p:nvSpPr>
            <p:cNvPr id="10" name="Line 9"/>
            <p:cNvSpPr>
              <a:spLocks noChangeShapeType="1"/>
            </p:cNvSpPr>
            <p:nvPr/>
          </p:nvSpPr>
          <p:spPr bwMode="auto">
            <a:xfrm flipH="1" flipV="1">
              <a:off x="4236" y="1830"/>
              <a:ext cx="149" cy="418"/>
            </a:xfrm>
            <a:prstGeom prst="line">
              <a:avLst/>
            </a:prstGeom>
            <a:noFill/>
            <a:ln w="9525">
              <a:solidFill>
                <a:schemeClr val="tx1"/>
              </a:solidFill>
              <a:round/>
              <a:headEnd/>
              <a:tailEnd/>
            </a:ln>
          </p:spPr>
          <p:txBody>
            <a:bodyPr/>
            <a:lstStyle/>
            <a:p>
              <a:endParaRPr lang="en-US">
                <a:latin typeface="Arial"/>
                <a:cs typeface="Arial"/>
              </a:endParaRPr>
            </a:p>
          </p:txBody>
        </p:sp>
        <p:sp>
          <p:nvSpPr>
            <p:cNvPr id="11" name="Text Box 10"/>
            <p:cNvSpPr txBox="1">
              <a:spLocks noChangeArrowheads="1"/>
            </p:cNvSpPr>
            <p:nvPr/>
          </p:nvSpPr>
          <p:spPr bwMode="auto">
            <a:xfrm>
              <a:off x="3108" y="2204"/>
              <a:ext cx="2162" cy="971"/>
            </a:xfrm>
            <a:prstGeom prst="rect">
              <a:avLst/>
            </a:prstGeom>
            <a:solidFill>
              <a:srgbClr val="CCFFCC"/>
            </a:solidFill>
            <a:ln w="9525">
              <a:noFill/>
              <a:miter lim="800000"/>
              <a:headEnd/>
              <a:tailEnd/>
            </a:ln>
          </p:spPr>
          <p:txBody>
            <a:bodyPr wrap="square" lIns="137160" tIns="91440" rIns="137160" bIns="91440">
              <a:spAutoFit/>
            </a:bodyPr>
            <a:lstStyle/>
            <a:p>
              <a:pPr>
                <a:lnSpc>
                  <a:spcPct val="105000"/>
                </a:lnSpc>
                <a:spcBef>
                  <a:spcPct val="50000"/>
                </a:spcBef>
              </a:pPr>
              <a:r>
                <a:rPr lang="en-US" sz="2800" dirty="0">
                  <a:latin typeface="Arial"/>
                  <a:cs typeface="Arial"/>
                </a:rPr>
                <a:t>the market value of the inputs a firm uses in production</a:t>
              </a:r>
            </a:p>
          </p:txBody>
        </p:sp>
      </p:grpSp>
    </p:spTree>
    <p:extLst>
      <p:ext uri="{BB962C8B-B14F-4D97-AF65-F5344CB8AC3E}">
        <p14:creationId xmlns:p14="http://schemas.microsoft.com/office/powerpoint/2010/main" val="137911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dirty="0"/>
              <a:t>Costs:  Explicit vs. Implicit</a:t>
            </a:r>
            <a:endParaRPr lang="en-US" altLang="en-US" dirty="0" smtClean="0"/>
          </a:p>
        </p:txBody>
      </p:sp>
      <p:sp>
        <p:nvSpPr>
          <p:cNvPr id="10243" name="Content Placeholder 2"/>
          <p:cNvSpPr>
            <a:spLocks noGrp="1"/>
          </p:cNvSpPr>
          <p:nvPr>
            <p:ph idx="1"/>
          </p:nvPr>
        </p:nvSpPr>
        <p:spPr/>
        <p:txBody>
          <a:bodyPr/>
          <a:lstStyle/>
          <a:p>
            <a:r>
              <a:rPr lang="en-US" altLang="en-US" dirty="0" smtClean="0"/>
              <a:t>‘The </a:t>
            </a:r>
            <a:r>
              <a:rPr lang="en-US" altLang="en-US" dirty="0"/>
              <a:t>cost of something is what you give up to get it</a:t>
            </a:r>
            <a:r>
              <a:rPr lang="en-US" altLang="en-US" dirty="0" smtClean="0"/>
              <a:t>.’</a:t>
            </a:r>
            <a:endParaRPr lang="en-US" altLang="en-US" dirty="0"/>
          </a:p>
          <a:p>
            <a:r>
              <a:rPr lang="en-US" altLang="en-US" dirty="0" smtClean="0"/>
              <a:t>Explicit </a:t>
            </a:r>
            <a:r>
              <a:rPr lang="en-US" altLang="en-US" dirty="0"/>
              <a:t>costs </a:t>
            </a:r>
            <a:endParaRPr lang="en-US" altLang="en-US" dirty="0" smtClean="0"/>
          </a:p>
          <a:p>
            <a:pPr lvl="1"/>
            <a:r>
              <a:rPr lang="en-US" altLang="en-US" dirty="0" smtClean="0"/>
              <a:t>Require </a:t>
            </a:r>
            <a:r>
              <a:rPr lang="en-US" altLang="en-US" dirty="0"/>
              <a:t>an outlay of </a:t>
            </a:r>
            <a:r>
              <a:rPr lang="en-US" altLang="en-US" dirty="0" smtClean="0"/>
              <a:t>money</a:t>
            </a:r>
          </a:p>
          <a:p>
            <a:pPr lvl="2"/>
            <a:r>
              <a:rPr lang="en-US" altLang="en-US" dirty="0" smtClean="0"/>
              <a:t>E.g</a:t>
            </a:r>
            <a:r>
              <a:rPr lang="en-US" altLang="en-US" dirty="0"/>
              <a:t>., paying wages to workers.</a:t>
            </a:r>
          </a:p>
          <a:p>
            <a:r>
              <a:rPr lang="en-US" altLang="en-US" dirty="0"/>
              <a:t>Implicit costs </a:t>
            </a:r>
            <a:endParaRPr lang="en-US" altLang="en-US" dirty="0" smtClean="0"/>
          </a:p>
          <a:p>
            <a:pPr lvl="1"/>
            <a:r>
              <a:rPr lang="en-US" altLang="en-US" dirty="0" smtClean="0"/>
              <a:t>Do </a:t>
            </a:r>
            <a:r>
              <a:rPr lang="en-US" altLang="en-US" dirty="0"/>
              <a:t>not require a cash </a:t>
            </a:r>
            <a:r>
              <a:rPr lang="en-US" altLang="en-US" dirty="0" smtClean="0"/>
              <a:t>outlay</a:t>
            </a:r>
          </a:p>
          <a:p>
            <a:pPr lvl="2"/>
            <a:r>
              <a:rPr lang="en-US" altLang="en-US" dirty="0" smtClean="0"/>
              <a:t>E.g</a:t>
            </a:r>
            <a:r>
              <a:rPr lang="en-US" altLang="en-US" dirty="0"/>
              <a:t>., </a:t>
            </a:r>
            <a:r>
              <a:rPr lang="en-US" altLang="en-US" dirty="0" smtClean="0"/>
              <a:t>the </a:t>
            </a:r>
            <a:r>
              <a:rPr lang="en-US" altLang="en-US" dirty="0"/>
              <a:t>opportunity cost of the owner’s time</a:t>
            </a:r>
            <a:r>
              <a:rPr lang="en-US" altLang="en-US" dirty="0" smtClean="0"/>
              <a:t>.</a:t>
            </a:r>
          </a:p>
          <a:p>
            <a:r>
              <a:rPr lang="en-US" altLang="en-US" dirty="0" smtClean="0"/>
              <a:t>Total cost = Explicit + Implicit costs</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3</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33613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vs. Implicit Costs:  An Example</a:t>
            </a:r>
          </a:p>
        </p:txBody>
      </p:sp>
      <p:sp>
        <p:nvSpPr>
          <p:cNvPr id="3" name="Content Placeholder 2"/>
          <p:cNvSpPr>
            <a:spLocks noGrp="1"/>
          </p:cNvSpPr>
          <p:nvPr>
            <p:ph idx="1"/>
          </p:nvPr>
        </p:nvSpPr>
        <p:spPr/>
        <p:txBody>
          <a:bodyPr>
            <a:noAutofit/>
          </a:bodyPr>
          <a:lstStyle/>
          <a:p>
            <a:pPr marL="0" indent="0">
              <a:buNone/>
            </a:pPr>
            <a:r>
              <a:rPr lang="en-US" sz="3000" dirty="0">
                <a:solidFill>
                  <a:schemeClr val="accent6">
                    <a:lumMod val="50000"/>
                  </a:schemeClr>
                </a:solidFill>
              </a:rPr>
              <a:t>You need $100,000 to start your business. </a:t>
            </a:r>
            <a:r>
              <a:rPr lang="en-US" sz="3000" dirty="0" smtClean="0">
                <a:solidFill>
                  <a:schemeClr val="accent6">
                    <a:lumMod val="50000"/>
                  </a:schemeClr>
                </a:solidFill>
              </a:rPr>
              <a:t>The </a:t>
            </a:r>
            <a:r>
              <a:rPr lang="en-US" sz="3000" dirty="0">
                <a:solidFill>
                  <a:schemeClr val="accent6">
                    <a:lumMod val="50000"/>
                  </a:schemeClr>
                </a:solidFill>
              </a:rPr>
              <a:t>interest rate is 5%. </a:t>
            </a:r>
          </a:p>
          <a:p>
            <a:r>
              <a:rPr lang="en-US" sz="3000" dirty="0">
                <a:solidFill>
                  <a:schemeClr val="accent6">
                    <a:lumMod val="50000"/>
                  </a:schemeClr>
                </a:solidFill>
              </a:rPr>
              <a:t>Case 1:  borrow $100,000</a:t>
            </a:r>
          </a:p>
          <a:p>
            <a:pPr lvl="1"/>
            <a:r>
              <a:rPr lang="en-US" dirty="0"/>
              <a:t>explicit cost = $5000 interest on loan</a:t>
            </a:r>
          </a:p>
          <a:p>
            <a:r>
              <a:rPr lang="en-US" sz="3000" dirty="0">
                <a:solidFill>
                  <a:schemeClr val="accent6">
                    <a:lumMod val="50000"/>
                  </a:schemeClr>
                </a:solidFill>
              </a:rPr>
              <a:t>Case 2:  use $40,000 of your savings, </a:t>
            </a:r>
            <a:br>
              <a:rPr lang="en-US" sz="3000" dirty="0">
                <a:solidFill>
                  <a:schemeClr val="accent6">
                    <a:lumMod val="50000"/>
                  </a:schemeClr>
                </a:solidFill>
              </a:rPr>
            </a:br>
            <a:r>
              <a:rPr lang="en-US" sz="3000" dirty="0">
                <a:solidFill>
                  <a:schemeClr val="accent6">
                    <a:lumMod val="50000"/>
                  </a:schemeClr>
                </a:solidFill>
              </a:rPr>
              <a:t>borrow the other $60,000</a:t>
            </a:r>
          </a:p>
          <a:p>
            <a:pPr lvl="1"/>
            <a:r>
              <a:rPr lang="en-US" dirty="0"/>
              <a:t>explicit cost = $3000 (5%) interest on the loan</a:t>
            </a:r>
          </a:p>
          <a:p>
            <a:pPr lvl="1"/>
            <a:r>
              <a:rPr lang="en-US" dirty="0"/>
              <a:t>implicit cost = $2000 (5%) foregone interest you could have earned on your $40,000.</a:t>
            </a:r>
          </a:p>
          <a:p>
            <a:pPr marL="0" indent="0">
              <a:buNone/>
            </a:pPr>
            <a:r>
              <a:rPr lang="en-US" sz="3000" dirty="0">
                <a:solidFill>
                  <a:srgbClr val="FF0000"/>
                </a:solidFill>
                <a:cs typeface="Arial"/>
              </a:rPr>
              <a:t>In both cases, total (</a:t>
            </a:r>
            <a:r>
              <a:rPr lang="en-US" sz="3000" dirty="0" err="1">
                <a:solidFill>
                  <a:srgbClr val="FF0000"/>
                </a:solidFill>
                <a:cs typeface="Arial"/>
              </a:rPr>
              <a:t>exp</a:t>
            </a:r>
            <a:r>
              <a:rPr lang="en-US" sz="3000" dirty="0">
                <a:solidFill>
                  <a:srgbClr val="FF0000"/>
                </a:solidFill>
                <a:cs typeface="Arial"/>
              </a:rPr>
              <a:t> + imp) costs are $</a:t>
            </a:r>
            <a:r>
              <a:rPr lang="en-US" sz="3000" dirty="0" smtClean="0">
                <a:solidFill>
                  <a:srgbClr val="FF0000"/>
                </a:solidFill>
                <a:cs typeface="Arial"/>
              </a:rPr>
              <a:t>5000</a:t>
            </a:r>
            <a:endParaRPr lang="en-US" sz="3000" dirty="0">
              <a:solidFill>
                <a:srgbClr val="FF0000"/>
              </a:solidFill>
              <a:cs typeface="Aria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41321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Economic Profit  vs. Accounting Profit</a:t>
            </a:r>
          </a:p>
        </p:txBody>
      </p:sp>
      <p:sp>
        <p:nvSpPr>
          <p:cNvPr id="3" name="Content Placeholder 2"/>
          <p:cNvSpPr>
            <a:spLocks noGrp="1"/>
          </p:cNvSpPr>
          <p:nvPr>
            <p:ph idx="1"/>
          </p:nvPr>
        </p:nvSpPr>
        <p:spPr/>
        <p:txBody>
          <a:bodyPr/>
          <a:lstStyle/>
          <a:p>
            <a:r>
              <a:rPr lang="en-US" dirty="0"/>
              <a:t>Accounting profit </a:t>
            </a:r>
          </a:p>
          <a:p>
            <a:pPr marL="457200" lvl="1" indent="0">
              <a:buNone/>
            </a:pPr>
            <a:r>
              <a:rPr lang="en-US" dirty="0" smtClean="0"/>
              <a:t>=total </a:t>
            </a:r>
            <a:r>
              <a:rPr lang="en-US" dirty="0"/>
              <a:t>revenue minus total explicit costs</a:t>
            </a:r>
          </a:p>
          <a:p>
            <a:r>
              <a:rPr lang="en-US" dirty="0"/>
              <a:t>Economic profit</a:t>
            </a:r>
          </a:p>
          <a:p>
            <a:pPr marL="457200" lvl="1" indent="0">
              <a:buNone/>
            </a:pPr>
            <a:r>
              <a:rPr lang="en-US" dirty="0" smtClean="0"/>
              <a:t>=total </a:t>
            </a:r>
            <a:r>
              <a:rPr lang="en-US" dirty="0"/>
              <a:t>revenue minus total costs (including explicit and implicit costs)</a:t>
            </a:r>
          </a:p>
          <a:p>
            <a:r>
              <a:rPr lang="en-US" dirty="0"/>
              <a:t>Accounting profit ignores implicit costs, </a:t>
            </a:r>
            <a:br>
              <a:rPr lang="en-US" dirty="0"/>
            </a:br>
            <a:r>
              <a:rPr lang="en-US" dirty="0"/>
              <a:t>so it’s higher than economic profit.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644361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0939"/>
            <a:ext cx="8763000" cy="8134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r>
            <a:br>
              <a:rPr lang="en-US" dirty="0" smtClean="0">
                <a:solidFill>
                  <a:schemeClr val="accent6">
                    <a:lumMod val="50000"/>
                  </a:schemeClr>
                </a:solidFill>
              </a:rPr>
            </a:br>
            <a:r>
              <a:rPr lang="en-US" dirty="0" smtClean="0">
                <a:solidFill>
                  <a:srgbClr val="AE1221"/>
                </a:solidFill>
              </a:rPr>
              <a:t>Economic </a:t>
            </a:r>
            <a:r>
              <a:rPr lang="en-US" dirty="0">
                <a:solidFill>
                  <a:srgbClr val="AE1221"/>
                </a:solidFill>
              </a:rPr>
              <a:t>profit vs. accounting profit</a:t>
            </a:r>
            <a:endParaRPr lang="en-US" dirty="0"/>
          </a:p>
        </p:txBody>
      </p:sp>
      <p:sp>
        <p:nvSpPr>
          <p:cNvPr id="3" name="Content Placeholder 2"/>
          <p:cNvSpPr>
            <a:spLocks noGrp="1"/>
          </p:cNvSpPr>
          <p:nvPr>
            <p:ph idx="1"/>
          </p:nvPr>
        </p:nvSpPr>
        <p:spPr>
          <a:xfrm>
            <a:off x="347241" y="1066800"/>
            <a:ext cx="8518947" cy="5381625"/>
          </a:xfrm>
        </p:spPr>
        <p:txBody>
          <a:bodyPr/>
          <a:lstStyle/>
          <a:p>
            <a:pPr marL="0" indent="0">
              <a:buNone/>
            </a:pPr>
            <a:r>
              <a:rPr lang="en-US" dirty="0">
                <a:solidFill>
                  <a:schemeClr val="accent6">
                    <a:lumMod val="50000"/>
                  </a:schemeClr>
                </a:solidFill>
              </a:rPr>
              <a:t>The equilibrium rent on office space has just increased by $500/month. </a:t>
            </a:r>
          </a:p>
          <a:p>
            <a:pPr marL="0" indent="0">
              <a:buNone/>
            </a:pPr>
            <a:r>
              <a:rPr lang="en-US" dirty="0">
                <a:solidFill>
                  <a:schemeClr val="accent6">
                    <a:lumMod val="50000"/>
                  </a:schemeClr>
                </a:solidFill>
              </a:rPr>
              <a:t>Determine the effects on accounting profit and economic profit if:</a:t>
            </a:r>
          </a:p>
          <a:p>
            <a:pPr marL="690563" lvl="1" indent="-403225">
              <a:buNone/>
            </a:pPr>
            <a:r>
              <a:rPr lang="en-US" sz="2600" b="1" dirty="0">
                <a:solidFill>
                  <a:srgbClr val="800000"/>
                </a:solidFill>
              </a:rPr>
              <a:t>a.</a:t>
            </a:r>
            <a:r>
              <a:rPr lang="en-US" sz="2600" b="1" dirty="0">
                <a:solidFill>
                  <a:srgbClr val="C00000"/>
                </a:solidFill>
              </a:rPr>
              <a:t>	</a:t>
            </a:r>
            <a:r>
              <a:rPr lang="en-US" dirty="0"/>
              <a:t>you rent your office space</a:t>
            </a:r>
          </a:p>
          <a:p>
            <a:pPr marL="690563" lvl="1" indent="-403225">
              <a:buNone/>
            </a:pPr>
            <a:r>
              <a:rPr lang="en-US" sz="2600" b="1" dirty="0">
                <a:solidFill>
                  <a:srgbClr val="800000"/>
                </a:solidFill>
              </a:rPr>
              <a:t>b.</a:t>
            </a:r>
            <a:r>
              <a:rPr lang="en-US" sz="2600" b="1" dirty="0">
                <a:solidFill>
                  <a:srgbClr val="C00000"/>
                </a:solidFill>
              </a:rPr>
              <a:t>	</a:t>
            </a:r>
            <a:r>
              <a:rPr lang="en-US" dirty="0"/>
              <a:t>you own your office space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2942948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8134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1066800"/>
            <a:ext cx="8518947" cy="5381625"/>
          </a:xfrm>
        </p:spPr>
        <p:txBody>
          <a:bodyPr>
            <a:noAutofit/>
          </a:bodyPr>
          <a:lstStyle/>
          <a:p>
            <a:pPr lvl="0">
              <a:lnSpc>
                <a:spcPct val="100000"/>
              </a:lnSpc>
              <a:spcBef>
                <a:spcPct val="25000"/>
              </a:spcBef>
              <a:buClr>
                <a:srgbClr val="003399"/>
              </a:buClr>
              <a:buNone/>
            </a:pPr>
            <a:r>
              <a:rPr lang="en-US" sz="3000" dirty="0">
                <a:solidFill>
                  <a:prstClr val="black"/>
                </a:solidFill>
              </a:rPr>
              <a:t>The rent on office space increases $500/month.  </a:t>
            </a:r>
          </a:p>
          <a:p>
            <a:pPr lvl="0">
              <a:buClr>
                <a:srgbClr val="003399"/>
              </a:buClr>
              <a:buNone/>
            </a:pPr>
            <a:r>
              <a:rPr lang="en-US" sz="3000" b="1" dirty="0">
                <a:solidFill>
                  <a:srgbClr val="800000"/>
                </a:solidFill>
              </a:rPr>
              <a:t>a.</a:t>
            </a:r>
            <a:r>
              <a:rPr lang="en-US" sz="3000" b="1" dirty="0">
                <a:solidFill>
                  <a:srgbClr val="C00000"/>
                </a:solidFill>
              </a:rPr>
              <a:t>	</a:t>
            </a:r>
            <a:r>
              <a:rPr lang="en-US" sz="3000" dirty="0">
                <a:solidFill>
                  <a:prstClr val="black"/>
                </a:solidFill>
              </a:rPr>
              <a:t>You rent your office space.</a:t>
            </a:r>
          </a:p>
          <a:p>
            <a:pPr>
              <a:spcBef>
                <a:spcPct val="5000"/>
              </a:spcBef>
              <a:buClr>
                <a:srgbClr val="003399"/>
              </a:buClr>
            </a:pPr>
            <a:r>
              <a:rPr lang="en-US" sz="3000" dirty="0" smtClean="0">
                <a:solidFill>
                  <a:schemeClr val="accent6">
                    <a:lumMod val="50000"/>
                  </a:schemeClr>
                </a:solidFill>
              </a:rPr>
              <a:t>Explicit </a:t>
            </a:r>
            <a:r>
              <a:rPr lang="en-US" sz="3000" dirty="0">
                <a:solidFill>
                  <a:schemeClr val="accent6">
                    <a:lumMod val="50000"/>
                  </a:schemeClr>
                </a:solidFill>
              </a:rPr>
              <a:t>costs increase $500/month</a:t>
            </a:r>
            <a:r>
              <a:rPr lang="en-US" sz="3000" dirty="0" smtClean="0">
                <a:solidFill>
                  <a:schemeClr val="accent6">
                    <a:lumMod val="50000"/>
                  </a:schemeClr>
                </a:solidFill>
              </a:rPr>
              <a:t>. Accounting </a:t>
            </a:r>
            <a:r>
              <a:rPr lang="en-US" sz="3000" dirty="0">
                <a:solidFill>
                  <a:schemeClr val="accent6">
                    <a:lumMod val="50000"/>
                  </a:schemeClr>
                </a:solidFill>
              </a:rPr>
              <a:t>profit &amp; economic profit each fall $500/month.  </a:t>
            </a:r>
          </a:p>
          <a:p>
            <a:pPr lvl="0">
              <a:lnSpc>
                <a:spcPct val="100000"/>
              </a:lnSpc>
              <a:spcBef>
                <a:spcPct val="30000"/>
              </a:spcBef>
              <a:buClr>
                <a:srgbClr val="003399"/>
              </a:buClr>
              <a:buNone/>
            </a:pPr>
            <a:r>
              <a:rPr lang="en-US" sz="3000" b="1" dirty="0">
                <a:solidFill>
                  <a:srgbClr val="800000"/>
                </a:solidFill>
              </a:rPr>
              <a:t>b.	</a:t>
            </a:r>
            <a:r>
              <a:rPr lang="en-US" sz="3000" dirty="0">
                <a:solidFill>
                  <a:prstClr val="black"/>
                </a:solidFill>
              </a:rPr>
              <a:t>You own your office space.</a:t>
            </a:r>
          </a:p>
          <a:p>
            <a:pPr>
              <a:spcBef>
                <a:spcPct val="5000"/>
              </a:spcBef>
              <a:buClr>
                <a:srgbClr val="003399"/>
              </a:buClr>
            </a:pPr>
            <a:r>
              <a:rPr lang="en-US" sz="3000" dirty="0" smtClean="0">
                <a:solidFill>
                  <a:schemeClr val="accent6">
                    <a:lumMod val="50000"/>
                  </a:schemeClr>
                </a:solidFill>
              </a:rPr>
              <a:t>Explicit </a:t>
            </a:r>
            <a:r>
              <a:rPr lang="en-US" sz="3000" dirty="0">
                <a:solidFill>
                  <a:schemeClr val="accent6">
                    <a:lumMod val="50000"/>
                  </a:schemeClr>
                </a:solidFill>
              </a:rPr>
              <a:t>costs do not change, </a:t>
            </a:r>
            <a:r>
              <a:rPr lang="en-US" sz="3000" dirty="0" smtClean="0">
                <a:solidFill>
                  <a:schemeClr val="accent6">
                    <a:lumMod val="50000"/>
                  </a:schemeClr>
                </a:solidFill>
              </a:rPr>
              <a:t>so </a:t>
            </a:r>
            <a:r>
              <a:rPr lang="en-US" sz="3000" dirty="0">
                <a:solidFill>
                  <a:schemeClr val="accent6">
                    <a:lumMod val="50000"/>
                  </a:schemeClr>
                </a:solidFill>
              </a:rPr>
              <a:t>accounting profit does not change.  </a:t>
            </a:r>
            <a:endParaRPr lang="en-US" sz="3000" dirty="0" smtClean="0">
              <a:solidFill>
                <a:schemeClr val="accent6">
                  <a:lumMod val="50000"/>
                </a:schemeClr>
              </a:solidFill>
            </a:endParaRPr>
          </a:p>
          <a:p>
            <a:pPr>
              <a:spcBef>
                <a:spcPct val="5000"/>
              </a:spcBef>
              <a:buClr>
                <a:srgbClr val="003399"/>
              </a:buClr>
            </a:pPr>
            <a:r>
              <a:rPr lang="en-US" sz="3000" dirty="0" smtClean="0">
                <a:solidFill>
                  <a:schemeClr val="accent6">
                    <a:lumMod val="50000"/>
                  </a:schemeClr>
                </a:solidFill>
              </a:rPr>
              <a:t>Implicit </a:t>
            </a:r>
            <a:r>
              <a:rPr lang="en-US" sz="3000" dirty="0">
                <a:solidFill>
                  <a:schemeClr val="accent6">
                    <a:lumMod val="50000"/>
                  </a:schemeClr>
                </a:solidFill>
              </a:rPr>
              <a:t>costs increase $500/month (opp. cost </a:t>
            </a:r>
            <a:br>
              <a:rPr lang="en-US" sz="3000" dirty="0">
                <a:solidFill>
                  <a:schemeClr val="accent6">
                    <a:lumMod val="50000"/>
                  </a:schemeClr>
                </a:solidFill>
              </a:rPr>
            </a:br>
            <a:r>
              <a:rPr lang="en-US" sz="3000" dirty="0">
                <a:solidFill>
                  <a:schemeClr val="accent6">
                    <a:lumMod val="50000"/>
                  </a:schemeClr>
                </a:solidFill>
              </a:rPr>
              <a:t>of using your space instead of renting it) </a:t>
            </a:r>
            <a:r>
              <a:rPr lang="en-US" sz="3000" dirty="0" smtClean="0">
                <a:solidFill>
                  <a:schemeClr val="accent6">
                    <a:lumMod val="50000"/>
                  </a:schemeClr>
                </a:solidFill>
              </a:rPr>
              <a:t>so </a:t>
            </a:r>
            <a:r>
              <a:rPr lang="en-US" sz="3000" dirty="0">
                <a:solidFill>
                  <a:schemeClr val="accent6">
                    <a:lumMod val="50000"/>
                  </a:schemeClr>
                </a:solidFill>
              </a:rPr>
              <a:t>economic profit falls by $500/month.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5844222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ChangeArrowheads="1"/>
          </p:cNvSpPr>
          <p:nvPr/>
        </p:nvSpPr>
        <p:spPr bwMode="auto">
          <a:xfrm>
            <a:off x="3817938" y="454025"/>
            <a:ext cx="5030787" cy="5940425"/>
          </a:xfrm>
          <a:prstGeom prst="rect">
            <a:avLst/>
          </a:prstGeom>
          <a:solidFill>
            <a:srgbClr val="CCFFCC"/>
          </a:solidFill>
          <a:ln w="0">
            <a:solidFill>
              <a:srgbClr val="000000"/>
            </a:solidFill>
            <a:miter lim="800000"/>
            <a:headEnd/>
            <a:tailEnd/>
          </a:ln>
        </p:spPr>
        <p:txBody>
          <a:bodyPr/>
          <a:lstStyle/>
          <a:p>
            <a:endParaRPr lang="en-US">
              <a:latin typeface="Arial"/>
              <a:cs typeface="Arial"/>
            </a:endParaRPr>
          </a:p>
        </p:txBody>
      </p:sp>
      <p:sp>
        <p:nvSpPr>
          <p:cNvPr id="33797" name="AutoShape 3"/>
          <p:cNvSpPr>
            <a:spLocks noChangeAspect="1" noChangeArrowheads="1" noTextEdit="1"/>
          </p:cNvSpPr>
          <p:nvPr/>
        </p:nvSpPr>
        <p:spPr bwMode="auto">
          <a:xfrm>
            <a:off x="3763963" y="400050"/>
            <a:ext cx="5148262" cy="6048375"/>
          </a:xfrm>
          <a:prstGeom prst="rect">
            <a:avLst/>
          </a:prstGeom>
          <a:noFill/>
          <a:ln w="9525">
            <a:noFill/>
            <a:miter lim="800000"/>
            <a:headEnd/>
            <a:tailEnd/>
          </a:ln>
        </p:spPr>
        <p:txBody>
          <a:bodyPr/>
          <a:lstStyle/>
          <a:p>
            <a:endParaRPr lang="en-US">
              <a:latin typeface="Arial"/>
              <a:cs typeface="Arial"/>
            </a:endParaRPr>
          </a:p>
        </p:txBody>
      </p:sp>
      <p:sp>
        <p:nvSpPr>
          <p:cNvPr id="33798" name="Rectangle 4"/>
          <p:cNvSpPr>
            <a:spLocks noChangeArrowheads="1"/>
          </p:cNvSpPr>
          <p:nvPr/>
        </p:nvSpPr>
        <p:spPr bwMode="auto">
          <a:xfrm>
            <a:off x="5180013" y="785813"/>
            <a:ext cx="3463925" cy="4548187"/>
          </a:xfrm>
          <a:prstGeom prst="rect">
            <a:avLst/>
          </a:prstGeom>
          <a:solidFill>
            <a:srgbClr val="FFFFFF"/>
          </a:solidFill>
          <a:ln w="9525">
            <a:noFill/>
            <a:miter lim="800000"/>
            <a:headEnd/>
            <a:tailEnd/>
          </a:ln>
        </p:spPr>
        <p:txBody>
          <a:bodyPr/>
          <a:lstStyle/>
          <a:p>
            <a:endParaRPr lang="en-US">
              <a:latin typeface="Arial"/>
              <a:cs typeface="Arial"/>
            </a:endParaRPr>
          </a:p>
        </p:txBody>
      </p:sp>
      <p:grpSp>
        <p:nvGrpSpPr>
          <p:cNvPr id="2" name="Group 5"/>
          <p:cNvGrpSpPr>
            <a:grpSpLocks/>
          </p:cNvGrpSpPr>
          <p:nvPr/>
        </p:nvGrpSpPr>
        <p:grpSpPr bwMode="auto">
          <a:xfrm>
            <a:off x="5126038" y="668338"/>
            <a:ext cx="3560762" cy="4140200"/>
            <a:chOff x="3229" y="421"/>
            <a:chExt cx="2243" cy="2608"/>
          </a:xfrm>
        </p:grpSpPr>
        <p:sp>
          <p:nvSpPr>
            <p:cNvPr id="33926" name="Freeform 6"/>
            <p:cNvSpPr>
              <a:spLocks/>
            </p:cNvSpPr>
            <p:nvPr/>
          </p:nvSpPr>
          <p:spPr bwMode="auto">
            <a:xfrm>
              <a:off x="3263" y="421"/>
              <a:ext cx="2209" cy="2581"/>
            </a:xfrm>
            <a:custGeom>
              <a:avLst/>
              <a:gdLst>
                <a:gd name="T0" fmla="*/ 0 w 327"/>
                <a:gd name="T1" fmla="*/ 5378905 h 382"/>
                <a:gd name="T2" fmla="*/ 576779 w 327"/>
                <a:gd name="T3" fmla="*/ 4857983 h 382"/>
                <a:gd name="T4" fmla="*/ 1153605 w 327"/>
                <a:gd name="T5" fmla="*/ 4478583 h 382"/>
                <a:gd name="T6" fmla="*/ 1730701 w 327"/>
                <a:gd name="T7" fmla="*/ 4182491 h 382"/>
                <a:gd name="T8" fmla="*/ 2307479 w 327"/>
                <a:gd name="T9" fmla="*/ 3815732 h 382"/>
                <a:gd name="T10" fmla="*/ 2869788 w 327"/>
                <a:gd name="T11" fmla="*/ 3294761 h 382"/>
                <a:gd name="T12" fmla="*/ 3446566 w 327"/>
                <a:gd name="T13" fmla="*/ 2548643 h 382"/>
                <a:gd name="T14" fmla="*/ 4023346 w 327"/>
                <a:gd name="T15" fmla="*/ 1492237 h 382"/>
                <a:gd name="T16" fmla="*/ 4600442 w 327"/>
                <a:gd name="T17" fmla="*/ 0 h 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382"/>
                <a:gd name="T29" fmla="*/ 327 w 327"/>
                <a:gd name="T30" fmla="*/ 382 h 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a:solidFill>
                <a:srgbClr val="008000"/>
              </a:solidFill>
              <a:round/>
              <a:headEnd/>
              <a:tailEnd/>
            </a:ln>
          </p:spPr>
          <p:txBody>
            <a:bodyPr/>
            <a:lstStyle/>
            <a:p>
              <a:endParaRPr lang="en-US">
                <a:latin typeface="Arial"/>
                <a:cs typeface="Arial"/>
              </a:endParaRPr>
            </a:p>
          </p:txBody>
        </p:sp>
        <p:sp>
          <p:nvSpPr>
            <p:cNvPr id="33927" name="Oval 7"/>
            <p:cNvSpPr>
              <a:spLocks noChangeArrowheads="1"/>
            </p:cNvSpPr>
            <p:nvPr/>
          </p:nvSpPr>
          <p:spPr bwMode="auto">
            <a:xfrm>
              <a:off x="3229" y="2968"/>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28" name="Oval 8"/>
            <p:cNvSpPr>
              <a:spLocks noChangeArrowheads="1"/>
            </p:cNvSpPr>
            <p:nvPr/>
          </p:nvSpPr>
          <p:spPr bwMode="auto">
            <a:xfrm>
              <a:off x="3506" y="2718"/>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29" name="Oval 9"/>
            <p:cNvSpPr>
              <a:spLocks noChangeArrowheads="1"/>
            </p:cNvSpPr>
            <p:nvPr/>
          </p:nvSpPr>
          <p:spPr bwMode="auto">
            <a:xfrm>
              <a:off x="3783" y="2535"/>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30" name="Oval 10"/>
            <p:cNvSpPr>
              <a:spLocks noChangeArrowheads="1"/>
            </p:cNvSpPr>
            <p:nvPr/>
          </p:nvSpPr>
          <p:spPr bwMode="auto">
            <a:xfrm>
              <a:off x="4060" y="2394"/>
              <a:ext cx="61" cy="60"/>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31" name="Oval 11"/>
            <p:cNvSpPr>
              <a:spLocks noChangeArrowheads="1"/>
            </p:cNvSpPr>
            <p:nvPr/>
          </p:nvSpPr>
          <p:spPr bwMode="auto">
            <a:xfrm>
              <a:off x="4337" y="2218"/>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32" name="Oval 12"/>
            <p:cNvSpPr>
              <a:spLocks noChangeArrowheads="1"/>
            </p:cNvSpPr>
            <p:nvPr/>
          </p:nvSpPr>
          <p:spPr bwMode="auto">
            <a:xfrm>
              <a:off x="4607" y="1968"/>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33" name="Oval 13"/>
            <p:cNvSpPr>
              <a:spLocks noChangeArrowheads="1"/>
            </p:cNvSpPr>
            <p:nvPr/>
          </p:nvSpPr>
          <p:spPr bwMode="auto">
            <a:xfrm>
              <a:off x="4884" y="1610"/>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934" name="Oval 14"/>
            <p:cNvSpPr>
              <a:spLocks noChangeArrowheads="1"/>
            </p:cNvSpPr>
            <p:nvPr/>
          </p:nvSpPr>
          <p:spPr bwMode="auto">
            <a:xfrm>
              <a:off x="5161" y="1103"/>
              <a:ext cx="61" cy="61"/>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grpSp>
      <p:sp>
        <p:nvSpPr>
          <p:cNvPr id="33800" name="Rectangle 15"/>
          <p:cNvSpPr>
            <a:spLocks noGrp="1" noChangeArrowheads="1"/>
          </p:cNvSpPr>
          <p:nvPr>
            <p:ph type="title"/>
          </p:nvPr>
        </p:nvSpPr>
        <p:spPr/>
        <p:txBody>
          <a:bodyPr/>
          <a:lstStyle/>
          <a:p>
            <a:pPr algn="l" eaLnBrk="1" hangingPunct="1"/>
            <a:r>
              <a:rPr lang="en-US" sz="2700" b="1" dirty="0" smtClean="0"/>
              <a:t>EXAMPLE 2</a:t>
            </a:r>
            <a:r>
              <a:rPr lang="en-US" sz="2700" dirty="0" smtClean="0"/>
              <a:t>:  </a:t>
            </a:r>
            <a:r>
              <a:rPr lang="en-US" sz="3000" dirty="0" smtClean="0"/>
              <a:t>Costs: TC = FC + VC</a:t>
            </a:r>
          </a:p>
        </p:txBody>
      </p:sp>
      <p:sp>
        <p:nvSpPr>
          <p:cNvPr id="33801" name="Rectangle 16"/>
          <p:cNvSpPr>
            <a:spLocks noChangeArrowheads="1"/>
          </p:cNvSpPr>
          <p:nvPr/>
        </p:nvSpPr>
        <p:spPr bwMode="auto">
          <a:xfrm>
            <a:off x="368300" y="5332413"/>
            <a:ext cx="538163" cy="53975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7</a:t>
            </a:r>
          </a:p>
        </p:txBody>
      </p:sp>
      <p:sp>
        <p:nvSpPr>
          <p:cNvPr id="33802" name="Rectangle 17"/>
          <p:cNvSpPr>
            <a:spLocks noChangeArrowheads="1"/>
          </p:cNvSpPr>
          <p:nvPr/>
        </p:nvSpPr>
        <p:spPr bwMode="auto">
          <a:xfrm>
            <a:off x="368300" y="4795838"/>
            <a:ext cx="538163" cy="536575"/>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a:t>
            </a:r>
          </a:p>
        </p:txBody>
      </p:sp>
      <p:sp>
        <p:nvSpPr>
          <p:cNvPr id="33803" name="Rectangle 18"/>
          <p:cNvSpPr>
            <a:spLocks noChangeArrowheads="1"/>
          </p:cNvSpPr>
          <p:nvPr/>
        </p:nvSpPr>
        <p:spPr bwMode="auto">
          <a:xfrm>
            <a:off x="368300" y="4256088"/>
            <a:ext cx="538163" cy="53975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a:t>
            </a:r>
          </a:p>
        </p:txBody>
      </p:sp>
      <p:sp>
        <p:nvSpPr>
          <p:cNvPr id="33804" name="Rectangle 19"/>
          <p:cNvSpPr>
            <a:spLocks noChangeArrowheads="1"/>
          </p:cNvSpPr>
          <p:nvPr/>
        </p:nvSpPr>
        <p:spPr bwMode="auto">
          <a:xfrm>
            <a:off x="368300" y="3717925"/>
            <a:ext cx="538163" cy="538163"/>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4</a:t>
            </a:r>
          </a:p>
        </p:txBody>
      </p:sp>
      <p:sp>
        <p:nvSpPr>
          <p:cNvPr id="33805" name="Rectangle 20"/>
          <p:cNvSpPr>
            <a:spLocks noChangeArrowheads="1"/>
          </p:cNvSpPr>
          <p:nvPr/>
        </p:nvSpPr>
        <p:spPr bwMode="auto">
          <a:xfrm>
            <a:off x="368300" y="3178175"/>
            <a:ext cx="538163" cy="53975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a:t>
            </a:r>
          </a:p>
        </p:txBody>
      </p:sp>
      <p:sp>
        <p:nvSpPr>
          <p:cNvPr id="33806" name="Rectangle 21"/>
          <p:cNvSpPr>
            <a:spLocks noChangeArrowheads="1"/>
          </p:cNvSpPr>
          <p:nvPr/>
        </p:nvSpPr>
        <p:spPr bwMode="auto">
          <a:xfrm>
            <a:off x="368300" y="2640013"/>
            <a:ext cx="538163" cy="538162"/>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a:t>
            </a:r>
          </a:p>
        </p:txBody>
      </p:sp>
      <p:sp>
        <p:nvSpPr>
          <p:cNvPr id="33807" name="Rectangle 22"/>
          <p:cNvSpPr>
            <a:spLocks noChangeArrowheads="1"/>
          </p:cNvSpPr>
          <p:nvPr/>
        </p:nvSpPr>
        <p:spPr bwMode="auto">
          <a:xfrm>
            <a:off x="368300" y="2101850"/>
            <a:ext cx="538163" cy="538163"/>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a:t>
            </a:r>
          </a:p>
        </p:txBody>
      </p:sp>
      <p:grpSp>
        <p:nvGrpSpPr>
          <p:cNvPr id="3" name="Group 23"/>
          <p:cNvGrpSpPr>
            <a:grpSpLocks/>
          </p:cNvGrpSpPr>
          <p:nvPr/>
        </p:nvGrpSpPr>
        <p:grpSpPr bwMode="auto">
          <a:xfrm>
            <a:off x="2676525" y="1563688"/>
            <a:ext cx="917575" cy="4308475"/>
            <a:chOff x="1686" y="985"/>
            <a:chExt cx="578" cy="2714"/>
          </a:xfrm>
        </p:grpSpPr>
        <p:sp>
          <p:nvSpPr>
            <p:cNvPr id="33918" name="Rectangle 24"/>
            <p:cNvSpPr>
              <a:spLocks noChangeArrowheads="1"/>
            </p:cNvSpPr>
            <p:nvPr/>
          </p:nvSpPr>
          <p:spPr bwMode="auto">
            <a:xfrm>
              <a:off x="1686" y="3359"/>
              <a:ext cx="578"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620</a:t>
              </a:r>
            </a:p>
          </p:txBody>
        </p:sp>
        <p:sp>
          <p:nvSpPr>
            <p:cNvPr id="33919" name="Rectangle 25"/>
            <p:cNvSpPr>
              <a:spLocks noChangeArrowheads="1"/>
            </p:cNvSpPr>
            <p:nvPr/>
          </p:nvSpPr>
          <p:spPr bwMode="auto">
            <a:xfrm>
              <a:off x="1686" y="3021"/>
              <a:ext cx="578" cy="338"/>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480</a:t>
              </a:r>
            </a:p>
          </p:txBody>
        </p:sp>
        <p:sp>
          <p:nvSpPr>
            <p:cNvPr id="33920" name="Rectangle 26"/>
            <p:cNvSpPr>
              <a:spLocks noChangeArrowheads="1"/>
            </p:cNvSpPr>
            <p:nvPr/>
          </p:nvSpPr>
          <p:spPr bwMode="auto">
            <a:xfrm>
              <a:off x="1686" y="2681"/>
              <a:ext cx="578"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380</a:t>
              </a:r>
            </a:p>
          </p:txBody>
        </p:sp>
        <p:sp>
          <p:nvSpPr>
            <p:cNvPr id="33921" name="Rectangle 27"/>
            <p:cNvSpPr>
              <a:spLocks noChangeArrowheads="1"/>
            </p:cNvSpPr>
            <p:nvPr/>
          </p:nvSpPr>
          <p:spPr bwMode="auto">
            <a:xfrm>
              <a:off x="1686" y="2342"/>
              <a:ext cx="578"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310</a:t>
              </a:r>
            </a:p>
          </p:txBody>
        </p:sp>
        <p:sp>
          <p:nvSpPr>
            <p:cNvPr id="33922" name="Rectangle 28"/>
            <p:cNvSpPr>
              <a:spLocks noChangeArrowheads="1"/>
            </p:cNvSpPr>
            <p:nvPr/>
          </p:nvSpPr>
          <p:spPr bwMode="auto">
            <a:xfrm>
              <a:off x="1686" y="2002"/>
              <a:ext cx="578"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260</a:t>
              </a:r>
            </a:p>
          </p:txBody>
        </p:sp>
        <p:sp>
          <p:nvSpPr>
            <p:cNvPr id="33923" name="Rectangle 29"/>
            <p:cNvSpPr>
              <a:spLocks noChangeArrowheads="1"/>
            </p:cNvSpPr>
            <p:nvPr/>
          </p:nvSpPr>
          <p:spPr bwMode="auto">
            <a:xfrm>
              <a:off x="1686" y="1663"/>
              <a:ext cx="578"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220</a:t>
              </a:r>
            </a:p>
          </p:txBody>
        </p:sp>
        <p:sp>
          <p:nvSpPr>
            <p:cNvPr id="33924" name="Rectangle 30"/>
            <p:cNvSpPr>
              <a:spLocks noChangeArrowheads="1"/>
            </p:cNvSpPr>
            <p:nvPr/>
          </p:nvSpPr>
          <p:spPr bwMode="auto">
            <a:xfrm>
              <a:off x="1686" y="1324"/>
              <a:ext cx="578"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170</a:t>
              </a:r>
            </a:p>
          </p:txBody>
        </p:sp>
        <p:sp>
          <p:nvSpPr>
            <p:cNvPr id="33925" name="Rectangle 31"/>
            <p:cNvSpPr>
              <a:spLocks noChangeArrowheads="1"/>
            </p:cNvSpPr>
            <p:nvPr/>
          </p:nvSpPr>
          <p:spPr bwMode="auto">
            <a:xfrm>
              <a:off x="1686" y="985"/>
              <a:ext cx="578"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grpSp>
      <p:grpSp>
        <p:nvGrpSpPr>
          <p:cNvPr id="4" name="Group 32"/>
          <p:cNvGrpSpPr>
            <a:grpSpLocks/>
          </p:cNvGrpSpPr>
          <p:nvPr/>
        </p:nvGrpSpPr>
        <p:grpSpPr bwMode="auto">
          <a:xfrm>
            <a:off x="1881188" y="1563688"/>
            <a:ext cx="795337" cy="4308475"/>
            <a:chOff x="1185" y="985"/>
            <a:chExt cx="501" cy="2714"/>
          </a:xfrm>
        </p:grpSpPr>
        <p:sp>
          <p:nvSpPr>
            <p:cNvPr id="33910" name="Rectangle 33"/>
            <p:cNvSpPr>
              <a:spLocks noChangeArrowheads="1"/>
            </p:cNvSpPr>
            <p:nvPr/>
          </p:nvSpPr>
          <p:spPr bwMode="auto">
            <a:xfrm>
              <a:off x="1185" y="3359"/>
              <a:ext cx="501"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520</a:t>
              </a:r>
            </a:p>
          </p:txBody>
        </p:sp>
        <p:sp>
          <p:nvSpPr>
            <p:cNvPr id="33911" name="Rectangle 34"/>
            <p:cNvSpPr>
              <a:spLocks noChangeArrowheads="1"/>
            </p:cNvSpPr>
            <p:nvPr/>
          </p:nvSpPr>
          <p:spPr bwMode="auto">
            <a:xfrm>
              <a:off x="1185" y="3021"/>
              <a:ext cx="501" cy="338"/>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380</a:t>
              </a:r>
            </a:p>
          </p:txBody>
        </p:sp>
        <p:sp>
          <p:nvSpPr>
            <p:cNvPr id="33912" name="Rectangle 35"/>
            <p:cNvSpPr>
              <a:spLocks noChangeArrowheads="1"/>
            </p:cNvSpPr>
            <p:nvPr/>
          </p:nvSpPr>
          <p:spPr bwMode="auto">
            <a:xfrm>
              <a:off x="1185" y="2681"/>
              <a:ext cx="501"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280</a:t>
              </a:r>
            </a:p>
          </p:txBody>
        </p:sp>
        <p:sp>
          <p:nvSpPr>
            <p:cNvPr id="33913" name="Rectangle 36"/>
            <p:cNvSpPr>
              <a:spLocks noChangeArrowheads="1"/>
            </p:cNvSpPr>
            <p:nvPr/>
          </p:nvSpPr>
          <p:spPr bwMode="auto">
            <a:xfrm>
              <a:off x="1185" y="2342"/>
              <a:ext cx="501"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210</a:t>
              </a:r>
            </a:p>
          </p:txBody>
        </p:sp>
        <p:sp>
          <p:nvSpPr>
            <p:cNvPr id="33914" name="Rectangle 37"/>
            <p:cNvSpPr>
              <a:spLocks noChangeArrowheads="1"/>
            </p:cNvSpPr>
            <p:nvPr/>
          </p:nvSpPr>
          <p:spPr bwMode="auto">
            <a:xfrm>
              <a:off x="1185" y="2002"/>
              <a:ext cx="501"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160</a:t>
              </a:r>
            </a:p>
          </p:txBody>
        </p:sp>
        <p:sp>
          <p:nvSpPr>
            <p:cNvPr id="33915" name="Rectangle 38"/>
            <p:cNvSpPr>
              <a:spLocks noChangeArrowheads="1"/>
            </p:cNvSpPr>
            <p:nvPr/>
          </p:nvSpPr>
          <p:spPr bwMode="auto">
            <a:xfrm>
              <a:off x="1185" y="1663"/>
              <a:ext cx="501"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120</a:t>
              </a:r>
            </a:p>
          </p:txBody>
        </p:sp>
        <p:sp>
          <p:nvSpPr>
            <p:cNvPr id="33916" name="Rectangle 39"/>
            <p:cNvSpPr>
              <a:spLocks noChangeArrowheads="1"/>
            </p:cNvSpPr>
            <p:nvPr/>
          </p:nvSpPr>
          <p:spPr bwMode="auto">
            <a:xfrm>
              <a:off x="1185" y="1324"/>
              <a:ext cx="501"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70</a:t>
              </a:r>
            </a:p>
          </p:txBody>
        </p:sp>
        <p:sp>
          <p:nvSpPr>
            <p:cNvPr id="33917" name="Rectangle 40"/>
            <p:cNvSpPr>
              <a:spLocks noChangeArrowheads="1"/>
            </p:cNvSpPr>
            <p:nvPr/>
          </p:nvSpPr>
          <p:spPr bwMode="auto">
            <a:xfrm>
              <a:off x="1185" y="985"/>
              <a:ext cx="501"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grpSp>
      <p:grpSp>
        <p:nvGrpSpPr>
          <p:cNvPr id="5" name="Group 41"/>
          <p:cNvGrpSpPr>
            <a:grpSpLocks/>
          </p:cNvGrpSpPr>
          <p:nvPr/>
        </p:nvGrpSpPr>
        <p:grpSpPr bwMode="auto">
          <a:xfrm>
            <a:off x="906463" y="1563688"/>
            <a:ext cx="974725" cy="4308475"/>
            <a:chOff x="571" y="985"/>
            <a:chExt cx="614" cy="2714"/>
          </a:xfrm>
        </p:grpSpPr>
        <p:sp>
          <p:nvSpPr>
            <p:cNvPr id="33902" name="Rectangle 42"/>
            <p:cNvSpPr>
              <a:spLocks noChangeArrowheads="1"/>
            </p:cNvSpPr>
            <p:nvPr/>
          </p:nvSpPr>
          <p:spPr bwMode="auto">
            <a:xfrm>
              <a:off x="571" y="3359"/>
              <a:ext cx="614"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3" name="Rectangle 43"/>
            <p:cNvSpPr>
              <a:spLocks noChangeArrowheads="1"/>
            </p:cNvSpPr>
            <p:nvPr/>
          </p:nvSpPr>
          <p:spPr bwMode="auto">
            <a:xfrm>
              <a:off x="571" y="3021"/>
              <a:ext cx="614" cy="338"/>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4" name="Rectangle 44"/>
            <p:cNvSpPr>
              <a:spLocks noChangeArrowheads="1"/>
            </p:cNvSpPr>
            <p:nvPr/>
          </p:nvSpPr>
          <p:spPr bwMode="auto">
            <a:xfrm>
              <a:off x="571" y="2681"/>
              <a:ext cx="614"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5" name="Rectangle 45"/>
            <p:cNvSpPr>
              <a:spLocks noChangeArrowheads="1"/>
            </p:cNvSpPr>
            <p:nvPr/>
          </p:nvSpPr>
          <p:spPr bwMode="auto">
            <a:xfrm>
              <a:off x="571" y="2342"/>
              <a:ext cx="614"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6" name="Rectangle 46"/>
            <p:cNvSpPr>
              <a:spLocks noChangeArrowheads="1"/>
            </p:cNvSpPr>
            <p:nvPr/>
          </p:nvSpPr>
          <p:spPr bwMode="auto">
            <a:xfrm>
              <a:off x="571" y="2002"/>
              <a:ext cx="614" cy="340"/>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7" name="Rectangle 47"/>
            <p:cNvSpPr>
              <a:spLocks noChangeArrowheads="1"/>
            </p:cNvSpPr>
            <p:nvPr/>
          </p:nvSpPr>
          <p:spPr bwMode="auto">
            <a:xfrm>
              <a:off x="571" y="1663"/>
              <a:ext cx="614"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8" name="Rectangle 48"/>
            <p:cNvSpPr>
              <a:spLocks noChangeArrowheads="1"/>
            </p:cNvSpPr>
            <p:nvPr/>
          </p:nvSpPr>
          <p:spPr bwMode="auto">
            <a:xfrm>
              <a:off x="571" y="1324"/>
              <a:ext cx="614"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33909" name="Rectangle 49"/>
            <p:cNvSpPr>
              <a:spLocks noChangeArrowheads="1"/>
            </p:cNvSpPr>
            <p:nvPr/>
          </p:nvSpPr>
          <p:spPr bwMode="auto">
            <a:xfrm>
              <a:off x="571" y="985"/>
              <a:ext cx="614" cy="339"/>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grpSp>
      <p:sp>
        <p:nvSpPr>
          <p:cNvPr id="33811" name="Rectangle 50"/>
          <p:cNvSpPr>
            <a:spLocks noChangeArrowheads="1"/>
          </p:cNvSpPr>
          <p:nvPr/>
        </p:nvSpPr>
        <p:spPr bwMode="auto">
          <a:xfrm>
            <a:off x="368300" y="1563688"/>
            <a:ext cx="538163" cy="538162"/>
          </a:xfrm>
          <a:prstGeom prst="rect">
            <a:avLst/>
          </a:prstGeom>
          <a:noFill/>
          <a:ln w="9525">
            <a:noFill/>
            <a:miter lim="800000"/>
            <a:headEnd/>
            <a:tailEnd/>
          </a:ln>
        </p:spPr>
        <p:txBody>
          <a:bodyPr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33812" name="Rectangle 51"/>
          <p:cNvSpPr>
            <a:spLocks noChangeArrowheads="1"/>
          </p:cNvSpPr>
          <p:nvPr/>
        </p:nvSpPr>
        <p:spPr bwMode="auto">
          <a:xfrm>
            <a:off x="2676525" y="1023938"/>
            <a:ext cx="917575" cy="539750"/>
          </a:xfrm>
          <a:prstGeom prst="rect">
            <a:avLst/>
          </a:prstGeom>
          <a:noFill/>
          <a:ln w="9525">
            <a:noFill/>
            <a:miter lim="800000"/>
            <a:headEnd/>
            <a:tailEnd/>
          </a:ln>
        </p:spPr>
        <p:txBody>
          <a:bodyPr/>
          <a:lstStyle/>
          <a:p>
            <a:pPr algn="ctr">
              <a:lnSpc>
                <a:spcPct val="105000"/>
              </a:lnSpc>
              <a:spcBef>
                <a:spcPct val="45000"/>
              </a:spcBef>
              <a:buClr>
                <a:srgbClr val="00B85C"/>
              </a:buClr>
              <a:buSzPct val="120000"/>
              <a:buFont typeface="Wingdings" pitchFamily="2" charset="2"/>
              <a:buNone/>
            </a:pPr>
            <a:r>
              <a:rPr lang="en-US" sz="2400" i="1">
                <a:latin typeface="Arial"/>
                <a:cs typeface="Arial"/>
              </a:rPr>
              <a:t>TC</a:t>
            </a:r>
          </a:p>
        </p:txBody>
      </p:sp>
      <p:sp>
        <p:nvSpPr>
          <p:cNvPr id="33813" name="Rectangle 52"/>
          <p:cNvSpPr>
            <a:spLocks noChangeArrowheads="1"/>
          </p:cNvSpPr>
          <p:nvPr/>
        </p:nvSpPr>
        <p:spPr bwMode="auto">
          <a:xfrm>
            <a:off x="1881188" y="1023938"/>
            <a:ext cx="795337" cy="539750"/>
          </a:xfrm>
          <a:prstGeom prst="rect">
            <a:avLst/>
          </a:prstGeom>
          <a:noFill/>
          <a:ln w="9525">
            <a:noFill/>
            <a:miter lim="800000"/>
            <a:headEnd/>
            <a:tailEnd/>
          </a:ln>
        </p:spPr>
        <p:txBody>
          <a:bodyPr/>
          <a:lstStyle/>
          <a:p>
            <a:pPr algn="ctr">
              <a:lnSpc>
                <a:spcPct val="105000"/>
              </a:lnSpc>
              <a:spcBef>
                <a:spcPct val="45000"/>
              </a:spcBef>
              <a:buClr>
                <a:srgbClr val="00B85C"/>
              </a:buClr>
              <a:buSzPct val="120000"/>
              <a:buFont typeface="Wingdings" pitchFamily="2" charset="2"/>
              <a:buNone/>
            </a:pPr>
            <a:r>
              <a:rPr lang="en-US" sz="2400" i="1">
                <a:latin typeface="Arial"/>
                <a:cs typeface="Arial"/>
              </a:rPr>
              <a:t>VC</a:t>
            </a:r>
          </a:p>
        </p:txBody>
      </p:sp>
      <p:sp>
        <p:nvSpPr>
          <p:cNvPr id="33814" name="Rectangle 53"/>
          <p:cNvSpPr>
            <a:spLocks noChangeArrowheads="1"/>
          </p:cNvSpPr>
          <p:nvPr/>
        </p:nvSpPr>
        <p:spPr bwMode="auto">
          <a:xfrm>
            <a:off x="906463" y="1023938"/>
            <a:ext cx="974725" cy="539750"/>
          </a:xfrm>
          <a:prstGeom prst="rect">
            <a:avLst/>
          </a:prstGeom>
          <a:noFill/>
          <a:ln w="9525">
            <a:noFill/>
            <a:miter lim="800000"/>
            <a:headEnd/>
            <a:tailEnd/>
          </a:ln>
        </p:spPr>
        <p:txBody>
          <a:bodyPr/>
          <a:lstStyle/>
          <a:p>
            <a:pPr algn="ctr">
              <a:lnSpc>
                <a:spcPct val="105000"/>
              </a:lnSpc>
              <a:spcBef>
                <a:spcPct val="45000"/>
              </a:spcBef>
              <a:buClr>
                <a:srgbClr val="00B85C"/>
              </a:buClr>
              <a:buSzPct val="120000"/>
              <a:buFont typeface="Wingdings" pitchFamily="2" charset="2"/>
              <a:buNone/>
            </a:pPr>
            <a:r>
              <a:rPr lang="en-US" sz="2400" i="1">
                <a:latin typeface="Arial"/>
                <a:cs typeface="Arial"/>
              </a:rPr>
              <a:t>FC</a:t>
            </a:r>
          </a:p>
        </p:txBody>
      </p:sp>
      <p:sp>
        <p:nvSpPr>
          <p:cNvPr id="33815" name="Rectangle 54"/>
          <p:cNvSpPr>
            <a:spLocks noChangeArrowheads="1"/>
          </p:cNvSpPr>
          <p:nvPr/>
        </p:nvSpPr>
        <p:spPr bwMode="auto">
          <a:xfrm>
            <a:off x="368300" y="1023938"/>
            <a:ext cx="538163" cy="539750"/>
          </a:xfrm>
          <a:prstGeom prst="rect">
            <a:avLst/>
          </a:prstGeom>
          <a:noFill/>
          <a:ln w="9525">
            <a:noFill/>
            <a:miter lim="800000"/>
            <a:headEnd/>
            <a:tailEnd/>
          </a:ln>
        </p:spPr>
        <p:txBody>
          <a:bodyPr/>
          <a:lstStyle/>
          <a:p>
            <a:pPr algn="ctr">
              <a:lnSpc>
                <a:spcPct val="105000"/>
              </a:lnSpc>
              <a:spcBef>
                <a:spcPct val="45000"/>
              </a:spcBef>
              <a:buClr>
                <a:srgbClr val="00B85C"/>
              </a:buClr>
              <a:buSzPct val="120000"/>
              <a:buFont typeface="Wingdings" pitchFamily="2" charset="2"/>
              <a:buNone/>
            </a:pPr>
            <a:r>
              <a:rPr lang="en-US" sz="2400" b="1" i="1">
                <a:latin typeface="Arial"/>
                <a:cs typeface="Arial"/>
              </a:rPr>
              <a:t>Q</a:t>
            </a:r>
          </a:p>
        </p:txBody>
      </p:sp>
      <p:sp>
        <p:nvSpPr>
          <p:cNvPr id="33816" name="Line 55"/>
          <p:cNvSpPr>
            <a:spLocks noChangeShapeType="1"/>
          </p:cNvSpPr>
          <p:nvPr/>
        </p:nvSpPr>
        <p:spPr bwMode="auto">
          <a:xfrm>
            <a:off x="368300" y="1023938"/>
            <a:ext cx="3225800" cy="0"/>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3817" name="Line 56"/>
          <p:cNvSpPr>
            <a:spLocks noChangeShapeType="1"/>
          </p:cNvSpPr>
          <p:nvPr/>
        </p:nvSpPr>
        <p:spPr bwMode="auto">
          <a:xfrm>
            <a:off x="368300" y="1563688"/>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18" name="Line 57"/>
          <p:cNvSpPr>
            <a:spLocks noChangeShapeType="1"/>
          </p:cNvSpPr>
          <p:nvPr/>
        </p:nvSpPr>
        <p:spPr bwMode="auto">
          <a:xfrm>
            <a:off x="368300" y="2101850"/>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19" name="Line 58"/>
          <p:cNvSpPr>
            <a:spLocks noChangeShapeType="1"/>
          </p:cNvSpPr>
          <p:nvPr/>
        </p:nvSpPr>
        <p:spPr bwMode="auto">
          <a:xfrm>
            <a:off x="368300" y="2640013"/>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0" name="Line 59"/>
          <p:cNvSpPr>
            <a:spLocks noChangeShapeType="1"/>
          </p:cNvSpPr>
          <p:nvPr/>
        </p:nvSpPr>
        <p:spPr bwMode="auto">
          <a:xfrm>
            <a:off x="368300" y="3178175"/>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1" name="Line 60"/>
          <p:cNvSpPr>
            <a:spLocks noChangeShapeType="1"/>
          </p:cNvSpPr>
          <p:nvPr/>
        </p:nvSpPr>
        <p:spPr bwMode="auto">
          <a:xfrm>
            <a:off x="368300" y="3717925"/>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2" name="Line 61"/>
          <p:cNvSpPr>
            <a:spLocks noChangeShapeType="1"/>
          </p:cNvSpPr>
          <p:nvPr/>
        </p:nvSpPr>
        <p:spPr bwMode="auto">
          <a:xfrm>
            <a:off x="368300" y="4256088"/>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3" name="Line 62"/>
          <p:cNvSpPr>
            <a:spLocks noChangeShapeType="1"/>
          </p:cNvSpPr>
          <p:nvPr/>
        </p:nvSpPr>
        <p:spPr bwMode="auto">
          <a:xfrm>
            <a:off x="368300" y="4795838"/>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4" name="Line 63"/>
          <p:cNvSpPr>
            <a:spLocks noChangeShapeType="1"/>
          </p:cNvSpPr>
          <p:nvPr/>
        </p:nvSpPr>
        <p:spPr bwMode="auto">
          <a:xfrm>
            <a:off x="368300" y="5332413"/>
            <a:ext cx="3225800" cy="0"/>
          </a:xfrm>
          <a:prstGeom prst="line">
            <a:avLst/>
          </a:prstGeom>
          <a:noFill/>
          <a:ln w="12700">
            <a:solidFill>
              <a:schemeClr val="tx1"/>
            </a:solidFill>
            <a:round/>
            <a:headEnd/>
            <a:tailEnd/>
          </a:ln>
        </p:spPr>
        <p:txBody>
          <a:bodyPr/>
          <a:lstStyle/>
          <a:p>
            <a:endParaRPr lang="en-US">
              <a:latin typeface="Arial"/>
              <a:cs typeface="Arial"/>
            </a:endParaRPr>
          </a:p>
        </p:txBody>
      </p:sp>
      <p:sp>
        <p:nvSpPr>
          <p:cNvPr id="33825" name="Line 64"/>
          <p:cNvSpPr>
            <a:spLocks noChangeShapeType="1"/>
          </p:cNvSpPr>
          <p:nvPr/>
        </p:nvSpPr>
        <p:spPr bwMode="auto">
          <a:xfrm>
            <a:off x="368300" y="5872163"/>
            <a:ext cx="3225800" cy="0"/>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3826" name="Line 65"/>
          <p:cNvSpPr>
            <a:spLocks noChangeShapeType="1"/>
          </p:cNvSpPr>
          <p:nvPr/>
        </p:nvSpPr>
        <p:spPr bwMode="auto">
          <a:xfrm>
            <a:off x="368300" y="1023938"/>
            <a:ext cx="0" cy="4848225"/>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3827" name="Line 66"/>
          <p:cNvSpPr>
            <a:spLocks noChangeShapeType="1"/>
          </p:cNvSpPr>
          <p:nvPr/>
        </p:nvSpPr>
        <p:spPr bwMode="auto">
          <a:xfrm>
            <a:off x="906463" y="1023938"/>
            <a:ext cx="0" cy="4848225"/>
          </a:xfrm>
          <a:prstGeom prst="line">
            <a:avLst/>
          </a:prstGeom>
          <a:noFill/>
          <a:ln w="12700">
            <a:solidFill>
              <a:schemeClr val="tx1"/>
            </a:solidFill>
            <a:round/>
            <a:headEnd/>
            <a:tailEnd/>
          </a:ln>
        </p:spPr>
        <p:txBody>
          <a:bodyPr/>
          <a:lstStyle/>
          <a:p>
            <a:endParaRPr lang="en-US">
              <a:latin typeface="Arial"/>
              <a:cs typeface="Arial"/>
            </a:endParaRPr>
          </a:p>
        </p:txBody>
      </p:sp>
      <p:sp>
        <p:nvSpPr>
          <p:cNvPr id="33828" name="Line 67"/>
          <p:cNvSpPr>
            <a:spLocks noChangeShapeType="1"/>
          </p:cNvSpPr>
          <p:nvPr/>
        </p:nvSpPr>
        <p:spPr bwMode="auto">
          <a:xfrm>
            <a:off x="1881188" y="1023938"/>
            <a:ext cx="0" cy="4848225"/>
          </a:xfrm>
          <a:prstGeom prst="line">
            <a:avLst/>
          </a:prstGeom>
          <a:noFill/>
          <a:ln w="12700">
            <a:solidFill>
              <a:schemeClr val="tx1"/>
            </a:solidFill>
            <a:round/>
            <a:headEnd/>
            <a:tailEnd/>
          </a:ln>
        </p:spPr>
        <p:txBody>
          <a:bodyPr/>
          <a:lstStyle/>
          <a:p>
            <a:endParaRPr lang="en-US">
              <a:latin typeface="Arial"/>
              <a:cs typeface="Arial"/>
            </a:endParaRPr>
          </a:p>
        </p:txBody>
      </p:sp>
      <p:sp>
        <p:nvSpPr>
          <p:cNvPr id="33829" name="Line 68"/>
          <p:cNvSpPr>
            <a:spLocks noChangeShapeType="1"/>
          </p:cNvSpPr>
          <p:nvPr/>
        </p:nvSpPr>
        <p:spPr bwMode="auto">
          <a:xfrm>
            <a:off x="2676525" y="1023938"/>
            <a:ext cx="0" cy="4848225"/>
          </a:xfrm>
          <a:prstGeom prst="line">
            <a:avLst/>
          </a:prstGeom>
          <a:noFill/>
          <a:ln w="12700">
            <a:solidFill>
              <a:schemeClr val="tx1"/>
            </a:solidFill>
            <a:round/>
            <a:headEnd/>
            <a:tailEnd/>
          </a:ln>
        </p:spPr>
        <p:txBody>
          <a:bodyPr/>
          <a:lstStyle/>
          <a:p>
            <a:endParaRPr lang="en-US">
              <a:latin typeface="Arial"/>
              <a:cs typeface="Arial"/>
            </a:endParaRPr>
          </a:p>
        </p:txBody>
      </p:sp>
      <p:sp>
        <p:nvSpPr>
          <p:cNvPr id="33830" name="Line 69"/>
          <p:cNvSpPr>
            <a:spLocks noChangeShapeType="1"/>
          </p:cNvSpPr>
          <p:nvPr/>
        </p:nvSpPr>
        <p:spPr bwMode="auto">
          <a:xfrm>
            <a:off x="3594100" y="1023938"/>
            <a:ext cx="0" cy="4848225"/>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3831" name="Rectangle 70"/>
          <p:cNvSpPr>
            <a:spLocks noChangeArrowheads="1"/>
          </p:cNvSpPr>
          <p:nvPr/>
        </p:nvSpPr>
        <p:spPr bwMode="auto">
          <a:xfrm>
            <a:off x="5180013" y="785813"/>
            <a:ext cx="3463925" cy="4548187"/>
          </a:xfrm>
          <a:prstGeom prst="rect">
            <a:avLst/>
          </a:prstGeom>
          <a:noFill/>
          <a:ln w="11113">
            <a:solidFill>
              <a:srgbClr val="808080"/>
            </a:solidFill>
            <a:miter lim="800000"/>
            <a:headEnd/>
            <a:tailEnd/>
          </a:ln>
        </p:spPr>
        <p:txBody>
          <a:bodyPr/>
          <a:lstStyle/>
          <a:p>
            <a:endParaRPr lang="en-US">
              <a:latin typeface="Arial"/>
              <a:cs typeface="Arial"/>
            </a:endParaRPr>
          </a:p>
        </p:txBody>
      </p:sp>
      <p:sp>
        <p:nvSpPr>
          <p:cNvPr id="33832" name="Line 71"/>
          <p:cNvSpPr>
            <a:spLocks noChangeShapeType="1"/>
          </p:cNvSpPr>
          <p:nvPr/>
        </p:nvSpPr>
        <p:spPr bwMode="auto">
          <a:xfrm>
            <a:off x="5180013" y="785813"/>
            <a:ext cx="1587" cy="45481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33" name="Line 72"/>
          <p:cNvSpPr>
            <a:spLocks noChangeShapeType="1"/>
          </p:cNvSpPr>
          <p:nvPr/>
        </p:nvSpPr>
        <p:spPr bwMode="auto">
          <a:xfrm>
            <a:off x="5094288" y="5334000"/>
            <a:ext cx="85725" cy="1588"/>
          </a:xfrm>
          <a:prstGeom prst="line">
            <a:avLst/>
          </a:prstGeom>
          <a:noFill/>
          <a:ln w="22225">
            <a:solidFill>
              <a:srgbClr val="000000"/>
            </a:solidFill>
            <a:round/>
            <a:headEnd/>
            <a:tailEnd/>
          </a:ln>
        </p:spPr>
        <p:txBody>
          <a:bodyPr/>
          <a:lstStyle/>
          <a:p>
            <a:endParaRPr lang="en-US">
              <a:latin typeface="Arial"/>
              <a:cs typeface="Arial"/>
            </a:endParaRPr>
          </a:p>
        </p:txBody>
      </p:sp>
      <p:sp>
        <p:nvSpPr>
          <p:cNvPr id="33834" name="Line 73"/>
          <p:cNvSpPr>
            <a:spLocks noChangeShapeType="1"/>
          </p:cNvSpPr>
          <p:nvPr/>
        </p:nvSpPr>
        <p:spPr bwMode="auto">
          <a:xfrm>
            <a:off x="5094288" y="4765675"/>
            <a:ext cx="85725" cy="1588"/>
          </a:xfrm>
          <a:prstGeom prst="line">
            <a:avLst/>
          </a:prstGeom>
          <a:noFill/>
          <a:ln w="22225">
            <a:solidFill>
              <a:srgbClr val="000000"/>
            </a:solidFill>
            <a:round/>
            <a:headEnd/>
            <a:tailEnd/>
          </a:ln>
        </p:spPr>
        <p:txBody>
          <a:bodyPr/>
          <a:lstStyle/>
          <a:p>
            <a:endParaRPr lang="en-US">
              <a:latin typeface="Arial"/>
              <a:cs typeface="Arial"/>
            </a:endParaRPr>
          </a:p>
        </p:txBody>
      </p:sp>
      <p:sp>
        <p:nvSpPr>
          <p:cNvPr id="33835" name="Line 74"/>
          <p:cNvSpPr>
            <a:spLocks noChangeShapeType="1"/>
          </p:cNvSpPr>
          <p:nvPr/>
        </p:nvSpPr>
        <p:spPr bwMode="auto">
          <a:xfrm>
            <a:off x="5094288" y="4195763"/>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36" name="Line 75"/>
          <p:cNvSpPr>
            <a:spLocks noChangeShapeType="1"/>
          </p:cNvSpPr>
          <p:nvPr/>
        </p:nvSpPr>
        <p:spPr bwMode="auto">
          <a:xfrm>
            <a:off x="5094288" y="3627438"/>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37" name="Line 76"/>
          <p:cNvSpPr>
            <a:spLocks noChangeShapeType="1"/>
          </p:cNvSpPr>
          <p:nvPr/>
        </p:nvSpPr>
        <p:spPr bwMode="auto">
          <a:xfrm>
            <a:off x="5094288" y="3059113"/>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38" name="Line 77"/>
          <p:cNvSpPr>
            <a:spLocks noChangeShapeType="1"/>
          </p:cNvSpPr>
          <p:nvPr/>
        </p:nvSpPr>
        <p:spPr bwMode="auto">
          <a:xfrm>
            <a:off x="5094288" y="2490788"/>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39" name="Line 78"/>
          <p:cNvSpPr>
            <a:spLocks noChangeShapeType="1"/>
          </p:cNvSpPr>
          <p:nvPr/>
        </p:nvSpPr>
        <p:spPr bwMode="auto">
          <a:xfrm>
            <a:off x="5094288" y="1922463"/>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40" name="Line 79"/>
          <p:cNvSpPr>
            <a:spLocks noChangeShapeType="1"/>
          </p:cNvSpPr>
          <p:nvPr/>
        </p:nvSpPr>
        <p:spPr bwMode="auto">
          <a:xfrm>
            <a:off x="5094288" y="1354138"/>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41" name="Line 80"/>
          <p:cNvSpPr>
            <a:spLocks noChangeShapeType="1"/>
          </p:cNvSpPr>
          <p:nvPr/>
        </p:nvSpPr>
        <p:spPr bwMode="auto">
          <a:xfrm>
            <a:off x="5094288" y="785813"/>
            <a:ext cx="85725" cy="1587"/>
          </a:xfrm>
          <a:prstGeom prst="line">
            <a:avLst/>
          </a:prstGeom>
          <a:noFill/>
          <a:ln w="22225">
            <a:solidFill>
              <a:srgbClr val="000000"/>
            </a:solidFill>
            <a:round/>
            <a:headEnd/>
            <a:tailEnd/>
          </a:ln>
        </p:spPr>
        <p:txBody>
          <a:bodyPr/>
          <a:lstStyle/>
          <a:p>
            <a:endParaRPr lang="en-US">
              <a:latin typeface="Arial"/>
              <a:cs typeface="Arial"/>
            </a:endParaRPr>
          </a:p>
        </p:txBody>
      </p:sp>
      <p:sp>
        <p:nvSpPr>
          <p:cNvPr id="33842" name="Line 81"/>
          <p:cNvSpPr>
            <a:spLocks noChangeShapeType="1"/>
          </p:cNvSpPr>
          <p:nvPr/>
        </p:nvSpPr>
        <p:spPr bwMode="auto">
          <a:xfrm>
            <a:off x="5180013" y="5334000"/>
            <a:ext cx="3463925" cy="1588"/>
          </a:xfrm>
          <a:prstGeom prst="line">
            <a:avLst/>
          </a:prstGeom>
          <a:noFill/>
          <a:ln w="22225">
            <a:solidFill>
              <a:srgbClr val="000000"/>
            </a:solidFill>
            <a:round/>
            <a:headEnd/>
            <a:tailEnd/>
          </a:ln>
        </p:spPr>
        <p:txBody>
          <a:bodyPr/>
          <a:lstStyle/>
          <a:p>
            <a:endParaRPr lang="en-US">
              <a:latin typeface="Arial"/>
              <a:cs typeface="Arial"/>
            </a:endParaRPr>
          </a:p>
        </p:txBody>
      </p:sp>
      <p:sp>
        <p:nvSpPr>
          <p:cNvPr id="33843" name="Line 82"/>
          <p:cNvSpPr>
            <a:spLocks noChangeShapeType="1"/>
          </p:cNvSpPr>
          <p:nvPr/>
        </p:nvSpPr>
        <p:spPr bwMode="auto">
          <a:xfrm flipV="1">
            <a:off x="5180013" y="5334000"/>
            <a:ext cx="1587"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4" name="Line 83"/>
          <p:cNvSpPr>
            <a:spLocks noChangeShapeType="1"/>
          </p:cNvSpPr>
          <p:nvPr/>
        </p:nvSpPr>
        <p:spPr bwMode="auto">
          <a:xfrm flipV="1">
            <a:off x="5619750" y="5334000"/>
            <a:ext cx="1588"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5" name="Line 84"/>
          <p:cNvSpPr>
            <a:spLocks noChangeShapeType="1"/>
          </p:cNvSpPr>
          <p:nvPr/>
        </p:nvSpPr>
        <p:spPr bwMode="auto">
          <a:xfrm flipV="1">
            <a:off x="6059488" y="5334000"/>
            <a:ext cx="1587"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6" name="Line 85"/>
          <p:cNvSpPr>
            <a:spLocks noChangeShapeType="1"/>
          </p:cNvSpPr>
          <p:nvPr/>
        </p:nvSpPr>
        <p:spPr bwMode="auto">
          <a:xfrm flipV="1">
            <a:off x="6499225" y="5334000"/>
            <a:ext cx="1588"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7" name="Line 86"/>
          <p:cNvSpPr>
            <a:spLocks noChangeShapeType="1"/>
          </p:cNvSpPr>
          <p:nvPr/>
        </p:nvSpPr>
        <p:spPr bwMode="auto">
          <a:xfrm flipV="1">
            <a:off x="6938963" y="5334000"/>
            <a:ext cx="1587"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8" name="Line 87"/>
          <p:cNvSpPr>
            <a:spLocks noChangeShapeType="1"/>
          </p:cNvSpPr>
          <p:nvPr/>
        </p:nvSpPr>
        <p:spPr bwMode="auto">
          <a:xfrm flipV="1">
            <a:off x="7367588" y="5334000"/>
            <a:ext cx="1587"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49" name="Line 88"/>
          <p:cNvSpPr>
            <a:spLocks noChangeShapeType="1"/>
          </p:cNvSpPr>
          <p:nvPr/>
        </p:nvSpPr>
        <p:spPr bwMode="auto">
          <a:xfrm flipV="1">
            <a:off x="7807325" y="5334000"/>
            <a:ext cx="1588" cy="85725"/>
          </a:xfrm>
          <a:prstGeom prst="line">
            <a:avLst/>
          </a:prstGeom>
          <a:noFill/>
          <a:ln w="22225">
            <a:solidFill>
              <a:srgbClr val="000000"/>
            </a:solidFill>
            <a:round/>
            <a:headEnd/>
            <a:tailEnd/>
          </a:ln>
        </p:spPr>
        <p:txBody>
          <a:bodyPr/>
          <a:lstStyle/>
          <a:p>
            <a:endParaRPr lang="en-US">
              <a:latin typeface="Arial"/>
              <a:cs typeface="Arial"/>
            </a:endParaRPr>
          </a:p>
        </p:txBody>
      </p:sp>
      <p:sp>
        <p:nvSpPr>
          <p:cNvPr id="33850" name="Line 89"/>
          <p:cNvSpPr>
            <a:spLocks noChangeShapeType="1"/>
          </p:cNvSpPr>
          <p:nvPr/>
        </p:nvSpPr>
        <p:spPr bwMode="auto">
          <a:xfrm flipV="1">
            <a:off x="8247063" y="5334000"/>
            <a:ext cx="1587" cy="85725"/>
          </a:xfrm>
          <a:prstGeom prst="line">
            <a:avLst/>
          </a:prstGeom>
          <a:noFill/>
          <a:ln w="22225">
            <a:solidFill>
              <a:srgbClr val="000000"/>
            </a:solidFill>
            <a:round/>
            <a:headEnd/>
            <a:tailEnd/>
          </a:ln>
        </p:spPr>
        <p:txBody>
          <a:bodyPr/>
          <a:lstStyle/>
          <a:p>
            <a:endParaRPr lang="en-US">
              <a:latin typeface="Arial"/>
              <a:cs typeface="Arial"/>
            </a:endParaRPr>
          </a:p>
        </p:txBody>
      </p:sp>
      <p:grpSp>
        <p:nvGrpSpPr>
          <p:cNvPr id="6" name="Group 90"/>
          <p:cNvGrpSpPr>
            <a:grpSpLocks/>
          </p:cNvGrpSpPr>
          <p:nvPr/>
        </p:nvGrpSpPr>
        <p:grpSpPr bwMode="auto">
          <a:xfrm>
            <a:off x="5126038" y="4711700"/>
            <a:ext cx="3560762" cy="96838"/>
            <a:chOff x="3229" y="2968"/>
            <a:chExt cx="2243" cy="61"/>
          </a:xfrm>
        </p:grpSpPr>
        <p:sp>
          <p:nvSpPr>
            <p:cNvPr id="33893" name="Freeform 91"/>
            <p:cNvSpPr>
              <a:spLocks/>
            </p:cNvSpPr>
            <p:nvPr/>
          </p:nvSpPr>
          <p:spPr bwMode="auto">
            <a:xfrm>
              <a:off x="3263" y="3002"/>
              <a:ext cx="2209" cy="1"/>
            </a:xfrm>
            <a:custGeom>
              <a:avLst/>
              <a:gdLst>
                <a:gd name="T0" fmla="*/ 0 w 327"/>
                <a:gd name="T1" fmla="*/ 0 h 1"/>
                <a:gd name="T2" fmla="*/ 576779 w 327"/>
                <a:gd name="T3" fmla="*/ 0 h 1"/>
                <a:gd name="T4" fmla="*/ 1153605 w 327"/>
                <a:gd name="T5" fmla="*/ 0 h 1"/>
                <a:gd name="T6" fmla="*/ 1730701 w 327"/>
                <a:gd name="T7" fmla="*/ 0 h 1"/>
                <a:gd name="T8" fmla="*/ 2307479 w 327"/>
                <a:gd name="T9" fmla="*/ 0 h 1"/>
                <a:gd name="T10" fmla="*/ 2869788 w 327"/>
                <a:gd name="T11" fmla="*/ 0 h 1"/>
                <a:gd name="T12" fmla="*/ 3446566 w 327"/>
                <a:gd name="T13" fmla="*/ 0 h 1"/>
                <a:gd name="T14" fmla="*/ 4023346 w 327"/>
                <a:gd name="T15" fmla="*/ 0 h 1"/>
                <a:gd name="T16" fmla="*/ 4600442 w 327"/>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1"/>
                <a:gd name="T29" fmla="*/ 327 w 327"/>
                <a:gd name="T30" fmla="*/ 1 h 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1">
                  <a:moveTo>
                    <a:pt x="0" y="0"/>
                  </a:moveTo>
                  <a:lnTo>
                    <a:pt x="41" y="0"/>
                  </a:lnTo>
                  <a:lnTo>
                    <a:pt x="82" y="0"/>
                  </a:lnTo>
                  <a:lnTo>
                    <a:pt x="123" y="0"/>
                  </a:lnTo>
                  <a:lnTo>
                    <a:pt x="164" y="0"/>
                  </a:lnTo>
                  <a:lnTo>
                    <a:pt x="204" y="0"/>
                  </a:lnTo>
                  <a:lnTo>
                    <a:pt x="245" y="0"/>
                  </a:lnTo>
                  <a:lnTo>
                    <a:pt x="286" y="0"/>
                  </a:lnTo>
                  <a:lnTo>
                    <a:pt x="327" y="0"/>
                  </a:lnTo>
                </a:path>
              </a:pathLst>
            </a:custGeom>
            <a:noFill/>
            <a:ln w="22225">
              <a:solidFill>
                <a:srgbClr val="000080"/>
              </a:solidFill>
              <a:round/>
              <a:headEnd/>
              <a:tailEnd/>
            </a:ln>
          </p:spPr>
          <p:txBody>
            <a:bodyPr/>
            <a:lstStyle/>
            <a:p>
              <a:endParaRPr lang="en-US">
                <a:latin typeface="Arial"/>
                <a:cs typeface="Arial"/>
              </a:endParaRPr>
            </a:p>
          </p:txBody>
        </p:sp>
        <p:sp>
          <p:nvSpPr>
            <p:cNvPr id="33894" name="Oval 92"/>
            <p:cNvSpPr>
              <a:spLocks noChangeArrowheads="1"/>
            </p:cNvSpPr>
            <p:nvPr/>
          </p:nvSpPr>
          <p:spPr bwMode="auto">
            <a:xfrm>
              <a:off x="3229"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95" name="Oval 93"/>
            <p:cNvSpPr>
              <a:spLocks noChangeArrowheads="1"/>
            </p:cNvSpPr>
            <p:nvPr/>
          </p:nvSpPr>
          <p:spPr bwMode="auto">
            <a:xfrm>
              <a:off x="3506"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96" name="Oval 94"/>
            <p:cNvSpPr>
              <a:spLocks noChangeArrowheads="1"/>
            </p:cNvSpPr>
            <p:nvPr/>
          </p:nvSpPr>
          <p:spPr bwMode="auto">
            <a:xfrm>
              <a:off x="3783"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97" name="Oval 95"/>
            <p:cNvSpPr>
              <a:spLocks noChangeArrowheads="1"/>
            </p:cNvSpPr>
            <p:nvPr/>
          </p:nvSpPr>
          <p:spPr bwMode="auto">
            <a:xfrm>
              <a:off x="4060"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98" name="Oval 96"/>
            <p:cNvSpPr>
              <a:spLocks noChangeArrowheads="1"/>
            </p:cNvSpPr>
            <p:nvPr/>
          </p:nvSpPr>
          <p:spPr bwMode="auto">
            <a:xfrm>
              <a:off x="4337"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99" name="Oval 97"/>
            <p:cNvSpPr>
              <a:spLocks noChangeArrowheads="1"/>
            </p:cNvSpPr>
            <p:nvPr/>
          </p:nvSpPr>
          <p:spPr bwMode="auto">
            <a:xfrm>
              <a:off x="4607"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900" name="Oval 98"/>
            <p:cNvSpPr>
              <a:spLocks noChangeArrowheads="1"/>
            </p:cNvSpPr>
            <p:nvPr/>
          </p:nvSpPr>
          <p:spPr bwMode="auto">
            <a:xfrm>
              <a:off x="4884"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901" name="Oval 99"/>
            <p:cNvSpPr>
              <a:spLocks noChangeArrowheads="1"/>
            </p:cNvSpPr>
            <p:nvPr/>
          </p:nvSpPr>
          <p:spPr bwMode="auto">
            <a:xfrm>
              <a:off x="5161" y="2968"/>
              <a:ext cx="61" cy="61"/>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grpSp>
      <p:grpSp>
        <p:nvGrpSpPr>
          <p:cNvPr id="7" name="Group 100"/>
          <p:cNvGrpSpPr>
            <a:grpSpLocks/>
          </p:cNvGrpSpPr>
          <p:nvPr/>
        </p:nvGrpSpPr>
        <p:grpSpPr bwMode="auto">
          <a:xfrm>
            <a:off x="5126038" y="1236663"/>
            <a:ext cx="3560762" cy="4140200"/>
            <a:chOff x="3229" y="779"/>
            <a:chExt cx="2243" cy="2608"/>
          </a:xfrm>
        </p:grpSpPr>
        <p:sp>
          <p:nvSpPr>
            <p:cNvPr id="33884" name="Freeform 101"/>
            <p:cNvSpPr>
              <a:spLocks/>
            </p:cNvSpPr>
            <p:nvPr/>
          </p:nvSpPr>
          <p:spPr bwMode="auto">
            <a:xfrm>
              <a:off x="3263" y="779"/>
              <a:ext cx="2209" cy="2581"/>
            </a:xfrm>
            <a:custGeom>
              <a:avLst/>
              <a:gdLst>
                <a:gd name="T0" fmla="*/ 0 w 327"/>
                <a:gd name="T1" fmla="*/ 5378905 h 382"/>
                <a:gd name="T2" fmla="*/ 576779 w 327"/>
                <a:gd name="T3" fmla="*/ 4857983 h 382"/>
                <a:gd name="T4" fmla="*/ 1153605 w 327"/>
                <a:gd name="T5" fmla="*/ 4478583 h 382"/>
                <a:gd name="T6" fmla="*/ 1730701 w 327"/>
                <a:gd name="T7" fmla="*/ 4182491 h 382"/>
                <a:gd name="T8" fmla="*/ 2307479 w 327"/>
                <a:gd name="T9" fmla="*/ 3815732 h 382"/>
                <a:gd name="T10" fmla="*/ 2869788 w 327"/>
                <a:gd name="T11" fmla="*/ 3294761 h 382"/>
                <a:gd name="T12" fmla="*/ 3446566 w 327"/>
                <a:gd name="T13" fmla="*/ 2548643 h 382"/>
                <a:gd name="T14" fmla="*/ 4023346 w 327"/>
                <a:gd name="T15" fmla="*/ 1492237 h 382"/>
                <a:gd name="T16" fmla="*/ 4600442 w 327"/>
                <a:gd name="T17" fmla="*/ 0 h 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382"/>
                <a:gd name="T29" fmla="*/ 327 w 327"/>
                <a:gd name="T30" fmla="*/ 382 h 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a:solidFill>
                <a:srgbClr val="FF6600"/>
              </a:solidFill>
              <a:round/>
              <a:headEnd/>
              <a:tailEnd/>
            </a:ln>
          </p:spPr>
          <p:txBody>
            <a:bodyPr/>
            <a:lstStyle/>
            <a:p>
              <a:endParaRPr lang="en-US">
                <a:latin typeface="Arial"/>
                <a:cs typeface="Arial"/>
              </a:endParaRPr>
            </a:p>
          </p:txBody>
        </p:sp>
        <p:sp>
          <p:nvSpPr>
            <p:cNvPr id="33885" name="Oval 102"/>
            <p:cNvSpPr>
              <a:spLocks noChangeArrowheads="1"/>
            </p:cNvSpPr>
            <p:nvPr/>
          </p:nvSpPr>
          <p:spPr bwMode="auto">
            <a:xfrm>
              <a:off x="3229" y="3326"/>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86" name="Oval 103"/>
            <p:cNvSpPr>
              <a:spLocks noChangeArrowheads="1"/>
            </p:cNvSpPr>
            <p:nvPr/>
          </p:nvSpPr>
          <p:spPr bwMode="auto">
            <a:xfrm>
              <a:off x="3506" y="3076"/>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87" name="Oval 104"/>
            <p:cNvSpPr>
              <a:spLocks noChangeArrowheads="1"/>
            </p:cNvSpPr>
            <p:nvPr/>
          </p:nvSpPr>
          <p:spPr bwMode="auto">
            <a:xfrm>
              <a:off x="3783" y="2893"/>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88" name="Oval 105"/>
            <p:cNvSpPr>
              <a:spLocks noChangeArrowheads="1"/>
            </p:cNvSpPr>
            <p:nvPr/>
          </p:nvSpPr>
          <p:spPr bwMode="auto">
            <a:xfrm>
              <a:off x="4060" y="2752"/>
              <a:ext cx="61" cy="60"/>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89" name="Oval 106"/>
            <p:cNvSpPr>
              <a:spLocks noChangeArrowheads="1"/>
            </p:cNvSpPr>
            <p:nvPr/>
          </p:nvSpPr>
          <p:spPr bwMode="auto">
            <a:xfrm>
              <a:off x="4337" y="2576"/>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90" name="Oval 107"/>
            <p:cNvSpPr>
              <a:spLocks noChangeArrowheads="1"/>
            </p:cNvSpPr>
            <p:nvPr/>
          </p:nvSpPr>
          <p:spPr bwMode="auto">
            <a:xfrm>
              <a:off x="4607" y="2326"/>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91" name="Oval 108"/>
            <p:cNvSpPr>
              <a:spLocks noChangeArrowheads="1"/>
            </p:cNvSpPr>
            <p:nvPr/>
          </p:nvSpPr>
          <p:spPr bwMode="auto">
            <a:xfrm>
              <a:off x="4884" y="1968"/>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92" name="Oval 109"/>
            <p:cNvSpPr>
              <a:spLocks noChangeArrowheads="1"/>
            </p:cNvSpPr>
            <p:nvPr/>
          </p:nvSpPr>
          <p:spPr bwMode="auto">
            <a:xfrm>
              <a:off x="5161" y="1461"/>
              <a:ext cx="61" cy="61"/>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grpSp>
      <p:sp>
        <p:nvSpPr>
          <p:cNvPr id="33853" name="Rectangle 110"/>
          <p:cNvSpPr>
            <a:spLocks noChangeArrowheads="1"/>
          </p:cNvSpPr>
          <p:nvPr/>
        </p:nvSpPr>
        <p:spPr bwMode="auto">
          <a:xfrm>
            <a:off x="4600575" y="5203825"/>
            <a:ext cx="282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33854" name="Rectangle 111"/>
          <p:cNvSpPr>
            <a:spLocks noChangeArrowheads="1"/>
          </p:cNvSpPr>
          <p:nvPr/>
        </p:nvSpPr>
        <p:spPr bwMode="auto">
          <a:xfrm>
            <a:off x="4321175" y="4635500"/>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$100</a:t>
            </a:r>
            <a:endParaRPr lang="en-US">
              <a:latin typeface="Arial"/>
              <a:cs typeface="Arial"/>
            </a:endParaRPr>
          </a:p>
        </p:txBody>
      </p:sp>
      <p:sp>
        <p:nvSpPr>
          <p:cNvPr id="33855" name="Rectangle 112"/>
          <p:cNvSpPr>
            <a:spLocks noChangeArrowheads="1"/>
          </p:cNvSpPr>
          <p:nvPr/>
        </p:nvSpPr>
        <p:spPr bwMode="auto">
          <a:xfrm>
            <a:off x="4321175" y="4067175"/>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$200</a:t>
            </a:r>
            <a:endParaRPr lang="en-US">
              <a:latin typeface="Arial"/>
              <a:cs typeface="Arial"/>
            </a:endParaRPr>
          </a:p>
        </p:txBody>
      </p:sp>
      <p:sp>
        <p:nvSpPr>
          <p:cNvPr id="33856" name="Rectangle 113"/>
          <p:cNvSpPr>
            <a:spLocks noChangeArrowheads="1"/>
          </p:cNvSpPr>
          <p:nvPr/>
        </p:nvSpPr>
        <p:spPr bwMode="auto">
          <a:xfrm>
            <a:off x="4321175" y="3498850"/>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$300</a:t>
            </a:r>
            <a:endParaRPr lang="en-US">
              <a:latin typeface="Arial"/>
              <a:cs typeface="Arial"/>
            </a:endParaRPr>
          </a:p>
        </p:txBody>
      </p:sp>
      <p:sp>
        <p:nvSpPr>
          <p:cNvPr id="33857" name="Rectangle 114"/>
          <p:cNvSpPr>
            <a:spLocks noChangeArrowheads="1"/>
          </p:cNvSpPr>
          <p:nvPr/>
        </p:nvSpPr>
        <p:spPr bwMode="auto">
          <a:xfrm>
            <a:off x="4321175" y="2930525"/>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$400</a:t>
            </a:r>
            <a:endParaRPr lang="en-US">
              <a:latin typeface="Arial"/>
              <a:cs typeface="Arial"/>
            </a:endParaRPr>
          </a:p>
        </p:txBody>
      </p:sp>
      <p:sp>
        <p:nvSpPr>
          <p:cNvPr id="33858" name="Rectangle 115"/>
          <p:cNvSpPr>
            <a:spLocks noChangeArrowheads="1"/>
          </p:cNvSpPr>
          <p:nvPr/>
        </p:nvSpPr>
        <p:spPr bwMode="auto">
          <a:xfrm>
            <a:off x="4321175" y="2362200"/>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$500</a:t>
            </a:r>
            <a:endParaRPr lang="en-US">
              <a:latin typeface="Arial"/>
              <a:cs typeface="Arial"/>
            </a:endParaRPr>
          </a:p>
        </p:txBody>
      </p:sp>
      <p:sp>
        <p:nvSpPr>
          <p:cNvPr id="33859" name="Rectangle 116"/>
          <p:cNvSpPr>
            <a:spLocks noChangeArrowheads="1"/>
          </p:cNvSpPr>
          <p:nvPr/>
        </p:nvSpPr>
        <p:spPr bwMode="auto">
          <a:xfrm>
            <a:off x="4321175" y="1793875"/>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$600</a:t>
            </a:r>
            <a:endParaRPr lang="en-US">
              <a:latin typeface="Arial"/>
              <a:cs typeface="Arial"/>
            </a:endParaRPr>
          </a:p>
        </p:txBody>
      </p:sp>
      <p:sp>
        <p:nvSpPr>
          <p:cNvPr id="33860" name="Rectangle 117"/>
          <p:cNvSpPr>
            <a:spLocks noChangeArrowheads="1"/>
          </p:cNvSpPr>
          <p:nvPr/>
        </p:nvSpPr>
        <p:spPr bwMode="auto">
          <a:xfrm>
            <a:off x="4321175" y="1225550"/>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$700</a:t>
            </a:r>
            <a:endParaRPr lang="en-US">
              <a:latin typeface="Arial"/>
              <a:cs typeface="Arial"/>
            </a:endParaRPr>
          </a:p>
        </p:txBody>
      </p:sp>
      <p:sp>
        <p:nvSpPr>
          <p:cNvPr id="33861" name="Rectangle 118"/>
          <p:cNvSpPr>
            <a:spLocks noChangeArrowheads="1"/>
          </p:cNvSpPr>
          <p:nvPr/>
        </p:nvSpPr>
        <p:spPr bwMode="auto">
          <a:xfrm>
            <a:off x="4321175" y="657225"/>
            <a:ext cx="5651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$800</a:t>
            </a:r>
            <a:endParaRPr lang="en-US">
              <a:latin typeface="Arial"/>
              <a:cs typeface="Arial"/>
            </a:endParaRPr>
          </a:p>
        </p:txBody>
      </p:sp>
      <p:sp>
        <p:nvSpPr>
          <p:cNvPr id="33862" name="Rectangle 119"/>
          <p:cNvSpPr>
            <a:spLocks noChangeArrowheads="1"/>
          </p:cNvSpPr>
          <p:nvPr/>
        </p:nvSpPr>
        <p:spPr bwMode="auto">
          <a:xfrm>
            <a:off x="5114925" y="5600700"/>
            <a:ext cx="1412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33863" name="Rectangle 120"/>
          <p:cNvSpPr>
            <a:spLocks noChangeArrowheads="1"/>
          </p:cNvSpPr>
          <p:nvPr/>
        </p:nvSpPr>
        <p:spPr bwMode="auto">
          <a:xfrm>
            <a:off x="5554663" y="5600700"/>
            <a:ext cx="1412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a:t>
            </a:r>
            <a:endParaRPr lang="en-US">
              <a:latin typeface="Arial"/>
              <a:cs typeface="Arial"/>
            </a:endParaRPr>
          </a:p>
        </p:txBody>
      </p:sp>
      <p:sp>
        <p:nvSpPr>
          <p:cNvPr id="33864" name="Rectangle 121"/>
          <p:cNvSpPr>
            <a:spLocks noChangeArrowheads="1"/>
          </p:cNvSpPr>
          <p:nvPr/>
        </p:nvSpPr>
        <p:spPr bwMode="auto">
          <a:xfrm>
            <a:off x="5994400" y="5600700"/>
            <a:ext cx="1412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a:t>
            </a:r>
            <a:endParaRPr lang="en-US">
              <a:latin typeface="Arial"/>
              <a:cs typeface="Arial"/>
            </a:endParaRPr>
          </a:p>
        </p:txBody>
      </p:sp>
      <p:sp>
        <p:nvSpPr>
          <p:cNvPr id="33865" name="Rectangle 122"/>
          <p:cNvSpPr>
            <a:spLocks noChangeArrowheads="1"/>
          </p:cNvSpPr>
          <p:nvPr/>
        </p:nvSpPr>
        <p:spPr bwMode="auto">
          <a:xfrm>
            <a:off x="6434138" y="5600700"/>
            <a:ext cx="1412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3</a:t>
            </a:r>
            <a:endParaRPr lang="en-US">
              <a:latin typeface="Arial"/>
              <a:cs typeface="Arial"/>
            </a:endParaRPr>
          </a:p>
        </p:txBody>
      </p:sp>
      <p:sp>
        <p:nvSpPr>
          <p:cNvPr id="33866" name="Rectangle 123"/>
          <p:cNvSpPr>
            <a:spLocks noChangeArrowheads="1"/>
          </p:cNvSpPr>
          <p:nvPr/>
        </p:nvSpPr>
        <p:spPr bwMode="auto">
          <a:xfrm>
            <a:off x="6873875" y="5600700"/>
            <a:ext cx="1412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4</a:t>
            </a:r>
            <a:endParaRPr lang="en-US">
              <a:latin typeface="Arial"/>
              <a:cs typeface="Arial"/>
            </a:endParaRPr>
          </a:p>
        </p:txBody>
      </p:sp>
      <p:sp>
        <p:nvSpPr>
          <p:cNvPr id="33867" name="Rectangle 124"/>
          <p:cNvSpPr>
            <a:spLocks noChangeArrowheads="1"/>
          </p:cNvSpPr>
          <p:nvPr/>
        </p:nvSpPr>
        <p:spPr bwMode="auto">
          <a:xfrm>
            <a:off x="7304088" y="5600700"/>
            <a:ext cx="1412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a:t>
            </a:r>
            <a:endParaRPr lang="en-US">
              <a:latin typeface="Arial"/>
              <a:cs typeface="Arial"/>
            </a:endParaRPr>
          </a:p>
        </p:txBody>
      </p:sp>
      <p:sp>
        <p:nvSpPr>
          <p:cNvPr id="33868" name="Rectangle 125"/>
          <p:cNvSpPr>
            <a:spLocks noChangeArrowheads="1"/>
          </p:cNvSpPr>
          <p:nvPr/>
        </p:nvSpPr>
        <p:spPr bwMode="auto">
          <a:xfrm>
            <a:off x="7743825" y="5600700"/>
            <a:ext cx="1412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6</a:t>
            </a:r>
            <a:endParaRPr lang="en-US">
              <a:latin typeface="Arial"/>
              <a:cs typeface="Arial"/>
            </a:endParaRPr>
          </a:p>
        </p:txBody>
      </p:sp>
      <p:sp>
        <p:nvSpPr>
          <p:cNvPr id="33869" name="Rectangle 126"/>
          <p:cNvSpPr>
            <a:spLocks noChangeArrowheads="1"/>
          </p:cNvSpPr>
          <p:nvPr/>
        </p:nvSpPr>
        <p:spPr bwMode="auto">
          <a:xfrm>
            <a:off x="8183563" y="5600700"/>
            <a:ext cx="1412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a:t>
            </a:r>
            <a:endParaRPr lang="en-US">
              <a:latin typeface="Arial"/>
              <a:cs typeface="Arial"/>
            </a:endParaRPr>
          </a:p>
        </p:txBody>
      </p:sp>
      <p:sp>
        <p:nvSpPr>
          <p:cNvPr id="33870" name="Rectangle 127"/>
          <p:cNvSpPr>
            <a:spLocks noChangeArrowheads="1"/>
          </p:cNvSpPr>
          <p:nvPr/>
        </p:nvSpPr>
        <p:spPr bwMode="auto">
          <a:xfrm>
            <a:off x="6788150" y="6019800"/>
            <a:ext cx="218785" cy="307777"/>
          </a:xfrm>
          <a:prstGeom prst="rect">
            <a:avLst/>
          </a:prstGeom>
          <a:noFill/>
          <a:ln w="9525">
            <a:noFill/>
            <a:miter lim="800000"/>
            <a:headEnd/>
            <a:tailEnd/>
          </a:ln>
        </p:spPr>
        <p:txBody>
          <a:bodyPr wrap="none" lIns="0" tIns="0" rIns="0" bIns="0">
            <a:spAutoFit/>
          </a:bodyPr>
          <a:lstStyle/>
          <a:p>
            <a:r>
              <a:rPr lang="en-US" sz="2000" b="1" i="1">
                <a:solidFill>
                  <a:srgbClr val="000000"/>
                </a:solidFill>
                <a:latin typeface="Arial"/>
                <a:cs typeface="Arial"/>
              </a:rPr>
              <a:t>Q</a:t>
            </a:r>
            <a:endParaRPr lang="en-US">
              <a:latin typeface="Arial"/>
              <a:cs typeface="Arial"/>
            </a:endParaRPr>
          </a:p>
        </p:txBody>
      </p:sp>
      <p:sp>
        <p:nvSpPr>
          <p:cNvPr id="33871" name="Rectangle 128"/>
          <p:cNvSpPr>
            <a:spLocks noChangeArrowheads="1"/>
          </p:cNvSpPr>
          <p:nvPr/>
        </p:nvSpPr>
        <p:spPr bwMode="auto">
          <a:xfrm rot="-5400000">
            <a:off x="3680619" y="2902744"/>
            <a:ext cx="706438" cy="304800"/>
          </a:xfrm>
          <a:prstGeom prst="rect">
            <a:avLst/>
          </a:prstGeom>
          <a:noFill/>
          <a:ln w="9525">
            <a:noFill/>
            <a:miter lim="800000"/>
            <a:headEnd/>
            <a:tailEnd/>
          </a:ln>
        </p:spPr>
        <p:txBody>
          <a:bodyPr wrap="none" lIns="0" tIns="0" rIns="0" bIns="0">
            <a:spAutoFit/>
          </a:bodyPr>
          <a:lstStyle/>
          <a:p>
            <a:r>
              <a:rPr lang="en-US" sz="2000" b="1">
                <a:solidFill>
                  <a:srgbClr val="000000"/>
                </a:solidFill>
                <a:latin typeface="Arial"/>
                <a:cs typeface="Arial"/>
              </a:rPr>
              <a:t>Costs</a:t>
            </a:r>
            <a:endParaRPr lang="en-US">
              <a:latin typeface="Arial"/>
              <a:cs typeface="Arial"/>
            </a:endParaRPr>
          </a:p>
        </p:txBody>
      </p:sp>
      <p:sp>
        <p:nvSpPr>
          <p:cNvPr id="33872" name="Rectangle 129"/>
          <p:cNvSpPr>
            <a:spLocks noChangeArrowheads="1"/>
          </p:cNvSpPr>
          <p:nvPr/>
        </p:nvSpPr>
        <p:spPr bwMode="auto">
          <a:xfrm>
            <a:off x="5694363" y="679450"/>
            <a:ext cx="1222375" cy="1200150"/>
          </a:xfrm>
          <a:prstGeom prst="rect">
            <a:avLst/>
          </a:prstGeom>
          <a:solidFill>
            <a:srgbClr val="FFFFCC"/>
          </a:solidFill>
          <a:ln w="0">
            <a:solidFill>
              <a:srgbClr val="000000"/>
            </a:solidFill>
            <a:miter lim="800000"/>
            <a:headEnd/>
            <a:tailEnd/>
          </a:ln>
        </p:spPr>
        <p:txBody>
          <a:bodyPr/>
          <a:lstStyle/>
          <a:p>
            <a:endParaRPr lang="en-US">
              <a:latin typeface="Arial"/>
              <a:cs typeface="Arial"/>
            </a:endParaRPr>
          </a:p>
        </p:txBody>
      </p:sp>
      <p:sp>
        <p:nvSpPr>
          <p:cNvPr id="33873" name="Line 130"/>
          <p:cNvSpPr>
            <a:spLocks noChangeShapeType="1"/>
          </p:cNvSpPr>
          <p:nvPr/>
        </p:nvSpPr>
        <p:spPr bwMode="auto">
          <a:xfrm>
            <a:off x="5973763" y="893763"/>
            <a:ext cx="311150" cy="1587"/>
          </a:xfrm>
          <a:prstGeom prst="line">
            <a:avLst/>
          </a:prstGeom>
          <a:noFill/>
          <a:ln w="22225">
            <a:solidFill>
              <a:srgbClr val="000080"/>
            </a:solidFill>
            <a:round/>
            <a:headEnd/>
            <a:tailEnd/>
          </a:ln>
        </p:spPr>
        <p:txBody>
          <a:bodyPr/>
          <a:lstStyle/>
          <a:p>
            <a:endParaRPr lang="en-US">
              <a:latin typeface="Arial"/>
              <a:cs typeface="Arial"/>
            </a:endParaRPr>
          </a:p>
        </p:txBody>
      </p:sp>
      <p:sp>
        <p:nvSpPr>
          <p:cNvPr id="33874" name="Oval 131"/>
          <p:cNvSpPr>
            <a:spLocks noChangeArrowheads="1"/>
          </p:cNvSpPr>
          <p:nvPr/>
        </p:nvSpPr>
        <p:spPr bwMode="auto">
          <a:xfrm>
            <a:off x="6070600" y="839788"/>
            <a:ext cx="95250" cy="96837"/>
          </a:xfrm>
          <a:prstGeom prst="ellipse">
            <a:avLst/>
          </a:prstGeom>
          <a:solidFill>
            <a:srgbClr val="000080"/>
          </a:solidFill>
          <a:ln w="11113">
            <a:solidFill>
              <a:srgbClr val="000080"/>
            </a:solidFill>
            <a:round/>
            <a:headEnd/>
            <a:tailEnd/>
          </a:ln>
        </p:spPr>
        <p:txBody>
          <a:bodyPr/>
          <a:lstStyle/>
          <a:p>
            <a:endParaRPr lang="en-US">
              <a:latin typeface="Arial"/>
              <a:cs typeface="Arial"/>
            </a:endParaRPr>
          </a:p>
        </p:txBody>
      </p:sp>
      <p:sp>
        <p:nvSpPr>
          <p:cNvPr id="33875" name="Rectangle 132"/>
          <p:cNvSpPr>
            <a:spLocks noChangeArrowheads="1"/>
          </p:cNvSpPr>
          <p:nvPr/>
        </p:nvSpPr>
        <p:spPr bwMode="auto">
          <a:xfrm>
            <a:off x="6348413" y="754063"/>
            <a:ext cx="404456" cy="307777"/>
          </a:xfrm>
          <a:prstGeom prst="rect">
            <a:avLst/>
          </a:prstGeom>
          <a:noFill/>
          <a:ln w="9525">
            <a:noFill/>
            <a:miter lim="800000"/>
            <a:headEnd/>
            <a:tailEnd/>
          </a:ln>
        </p:spPr>
        <p:txBody>
          <a:bodyPr wrap="none" lIns="0" tIns="0" rIns="0" bIns="0">
            <a:spAutoFit/>
          </a:bodyPr>
          <a:lstStyle/>
          <a:p>
            <a:r>
              <a:rPr lang="en-US" sz="2000" i="1">
                <a:solidFill>
                  <a:srgbClr val="000000"/>
                </a:solidFill>
                <a:latin typeface="Arial"/>
                <a:cs typeface="Arial"/>
              </a:rPr>
              <a:t>FC</a:t>
            </a:r>
            <a:endParaRPr lang="en-US" i="1">
              <a:latin typeface="Arial"/>
              <a:cs typeface="Arial"/>
            </a:endParaRPr>
          </a:p>
        </p:txBody>
      </p:sp>
      <p:sp>
        <p:nvSpPr>
          <p:cNvPr id="33876" name="Line 133"/>
          <p:cNvSpPr>
            <a:spLocks noChangeShapeType="1"/>
          </p:cNvSpPr>
          <p:nvPr/>
        </p:nvSpPr>
        <p:spPr bwMode="auto">
          <a:xfrm>
            <a:off x="5973763" y="1290638"/>
            <a:ext cx="311150" cy="1587"/>
          </a:xfrm>
          <a:prstGeom prst="line">
            <a:avLst/>
          </a:prstGeom>
          <a:noFill/>
          <a:ln w="22225">
            <a:solidFill>
              <a:srgbClr val="FF6600"/>
            </a:solidFill>
            <a:round/>
            <a:headEnd/>
            <a:tailEnd/>
          </a:ln>
        </p:spPr>
        <p:txBody>
          <a:bodyPr/>
          <a:lstStyle/>
          <a:p>
            <a:endParaRPr lang="en-US">
              <a:latin typeface="Arial"/>
              <a:cs typeface="Arial"/>
            </a:endParaRPr>
          </a:p>
        </p:txBody>
      </p:sp>
      <p:sp>
        <p:nvSpPr>
          <p:cNvPr id="33877" name="Oval 134"/>
          <p:cNvSpPr>
            <a:spLocks noChangeArrowheads="1"/>
          </p:cNvSpPr>
          <p:nvPr/>
        </p:nvSpPr>
        <p:spPr bwMode="auto">
          <a:xfrm>
            <a:off x="6070600" y="1236663"/>
            <a:ext cx="95250" cy="96837"/>
          </a:xfrm>
          <a:prstGeom prst="ellipse">
            <a:avLst/>
          </a:prstGeom>
          <a:solidFill>
            <a:srgbClr val="993300"/>
          </a:solidFill>
          <a:ln w="11113">
            <a:solidFill>
              <a:srgbClr val="993300"/>
            </a:solidFill>
            <a:round/>
            <a:headEnd/>
            <a:tailEnd/>
          </a:ln>
        </p:spPr>
        <p:txBody>
          <a:bodyPr/>
          <a:lstStyle/>
          <a:p>
            <a:endParaRPr lang="en-US">
              <a:latin typeface="Arial"/>
              <a:cs typeface="Arial"/>
            </a:endParaRPr>
          </a:p>
        </p:txBody>
      </p:sp>
      <p:sp>
        <p:nvSpPr>
          <p:cNvPr id="33878" name="Rectangle 135"/>
          <p:cNvSpPr>
            <a:spLocks noChangeArrowheads="1"/>
          </p:cNvSpPr>
          <p:nvPr/>
        </p:nvSpPr>
        <p:spPr bwMode="auto">
          <a:xfrm>
            <a:off x="6348413" y="1150938"/>
            <a:ext cx="418858" cy="307777"/>
          </a:xfrm>
          <a:prstGeom prst="rect">
            <a:avLst/>
          </a:prstGeom>
          <a:noFill/>
          <a:ln w="9525">
            <a:noFill/>
            <a:miter lim="800000"/>
            <a:headEnd/>
            <a:tailEnd/>
          </a:ln>
        </p:spPr>
        <p:txBody>
          <a:bodyPr wrap="none" lIns="0" tIns="0" rIns="0" bIns="0">
            <a:spAutoFit/>
          </a:bodyPr>
          <a:lstStyle/>
          <a:p>
            <a:r>
              <a:rPr lang="en-US" sz="2000" i="1">
                <a:solidFill>
                  <a:srgbClr val="000000"/>
                </a:solidFill>
                <a:latin typeface="Arial"/>
                <a:cs typeface="Arial"/>
              </a:rPr>
              <a:t>VC</a:t>
            </a:r>
            <a:endParaRPr lang="en-US" i="1">
              <a:latin typeface="Arial"/>
              <a:cs typeface="Arial"/>
            </a:endParaRPr>
          </a:p>
        </p:txBody>
      </p:sp>
      <p:sp>
        <p:nvSpPr>
          <p:cNvPr id="33879" name="Line 136"/>
          <p:cNvSpPr>
            <a:spLocks noChangeShapeType="1"/>
          </p:cNvSpPr>
          <p:nvPr/>
        </p:nvSpPr>
        <p:spPr bwMode="auto">
          <a:xfrm>
            <a:off x="5973763" y="1676400"/>
            <a:ext cx="311150" cy="1588"/>
          </a:xfrm>
          <a:prstGeom prst="line">
            <a:avLst/>
          </a:prstGeom>
          <a:noFill/>
          <a:ln w="22225">
            <a:solidFill>
              <a:srgbClr val="008000"/>
            </a:solidFill>
            <a:round/>
            <a:headEnd/>
            <a:tailEnd/>
          </a:ln>
        </p:spPr>
        <p:txBody>
          <a:bodyPr/>
          <a:lstStyle/>
          <a:p>
            <a:endParaRPr lang="en-US">
              <a:latin typeface="Arial"/>
              <a:cs typeface="Arial"/>
            </a:endParaRPr>
          </a:p>
        </p:txBody>
      </p:sp>
      <p:sp>
        <p:nvSpPr>
          <p:cNvPr id="33880" name="Oval 137"/>
          <p:cNvSpPr>
            <a:spLocks noChangeArrowheads="1"/>
          </p:cNvSpPr>
          <p:nvPr/>
        </p:nvSpPr>
        <p:spPr bwMode="auto">
          <a:xfrm>
            <a:off x="6070600" y="1622425"/>
            <a:ext cx="95250" cy="96838"/>
          </a:xfrm>
          <a:prstGeom prst="ellipse">
            <a:avLst/>
          </a:prstGeom>
          <a:solidFill>
            <a:srgbClr val="008000"/>
          </a:solidFill>
          <a:ln w="11113">
            <a:solidFill>
              <a:srgbClr val="008000"/>
            </a:solidFill>
            <a:round/>
            <a:headEnd/>
            <a:tailEnd/>
          </a:ln>
        </p:spPr>
        <p:txBody>
          <a:bodyPr/>
          <a:lstStyle/>
          <a:p>
            <a:endParaRPr lang="en-US">
              <a:latin typeface="Arial"/>
              <a:cs typeface="Arial"/>
            </a:endParaRPr>
          </a:p>
        </p:txBody>
      </p:sp>
      <p:sp>
        <p:nvSpPr>
          <p:cNvPr id="33881" name="Rectangle 138"/>
          <p:cNvSpPr>
            <a:spLocks noChangeArrowheads="1"/>
          </p:cNvSpPr>
          <p:nvPr/>
        </p:nvSpPr>
        <p:spPr bwMode="auto">
          <a:xfrm>
            <a:off x="6348413" y="1536700"/>
            <a:ext cx="404456" cy="307777"/>
          </a:xfrm>
          <a:prstGeom prst="rect">
            <a:avLst/>
          </a:prstGeom>
          <a:noFill/>
          <a:ln w="9525">
            <a:noFill/>
            <a:miter lim="800000"/>
            <a:headEnd/>
            <a:tailEnd/>
          </a:ln>
        </p:spPr>
        <p:txBody>
          <a:bodyPr wrap="none" lIns="0" tIns="0" rIns="0" bIns="0">
            <a:spAutoFit/>
          </a:bodyPr>
          <a:lstStyle/>
          <a:p>
            <a:r>
              <a:rPr lang="en-US" sz="2000" i="1">
                <a:solidFill>
                  <a:srgbClr val="000000"/>
                </a:solidFill>
                <a:latin typeface="Arial"/>
                <a:cs typeface="Arial"/>
              </a:rPr>
              <a:t>TC</a:t>
            </a:r>
            <a:endParaRPr lang="en-US" i="1">
              <a:latin typeface="Arial"/>
              <a:cs typeface="Arial"/>
            </a:endParaRPr>
          </a:p>
        </p:txBody>
      </p:sp>
      <p:sp>
        <p:nvSpPr>
          <p:cNvPr id="33882" name="Rectangle 139"/>
          <p:cNvSpPr>
            <a:spLocks noChangeArrowheads="1"/>
          </p:cNvSpPr>
          <p:nvPr/>
        </p:nvSpPr>
        <p:spPr bwMode="auto">
          <a:xfrm>
            <a:off x="3817938" y="454025"/>
            <a:ext cx="5030787" cy="5940425"/>
          </a:xfrm>
          <a:prstGeom prst="rect">
            <a:avLst/>
          </a:prstGeom>
          <a:noFill/>
          <a:ln w="0">
            <a:solidFill>
              <a:srgbClr val="000000"/>
            </a:solidFill>
            <a:miter lim="800000"/>
            <a:headEnd/>
            <a:tailEnd/>
          </a:ln>
        </p:spPr>
        <p:txBody>
          <a:bodyPr/>
          <a:lstStyle/>
          <a:p>
            <a:endParaRPr lang="en-US">
              <a:latin typeface="Arial"/>
              <a:cs typeface="Arial"/>
            </a:endParaRPr>
          </a:p>
        </p:txBody>
      </p:sp>
      <p:sp>
        <p:nvSpPr>
          <p:cNvPr id="3388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1" name="Footer Placeholder 10"/>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2" name="Slide Number Placeholder 11"/>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Tree>
    <p:extLst>
      <p:ext uri="{BB962C8B-B14F-4D97-AF65-F5344CB8AC3E}">
        <p14:creationId xmlns:p14="http://schemas.microsoft.com/office/powerpoint/2010/main" val="5942584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algn="ctr" eaLnBrk="1" hangingPunct="1"/>
            <a:r>
              <a:rPr lang="en-US" sz="2700" b="1" dirty="0" smtClean="0"/>
              <a:t>EXAMPLE 2</a:t>
            </a:r>
            <a:r>
              <a:rPr lang="en-US" sz="2700" dirty="0" smtClean="0"/>
              <a:t>:  </a:t>
            </a:r>
            <a:r>
              <a:rPr lang="en-US" sz="2900" dirty="0" smtClean="0"/>
              <a:t>The Various Cost Curves Together</a:t>
            </a:r>
          </a:p>
        </p:txBody>
      </p:sp>
      <p:sp>
        <p:nvSpPr>
          <p:cNvPr id="14" name="Text Placeholder 13"/>
          <p:cNvSpPr>
            <a:spLocks noGrp="1"/>
          </p:cNvSpPr>
          <p:nvPr>
            <p:ph type="body" sz="quarter" idx="12"/>
          </p:nvPr>
        </p:nvSpPr>
        <p:spPr/>
        <p:txBody>
          <a:bodyPr/>
          <a:lstStyle/>
          <a:p>
            <a:endParaRPr lang="en-US"/>
          </a:p>
        </p:txBody>
      </p:sp>
      <p:sp>
        <p:nvSpPr>
          <p:cNvPr id="368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6870" name="AutoShape 4"/>
          <p:cNvSpPr>
            <a:spLocks noChangeAspect="1" noChangeArrowheads="1" noTextEdit="1"/>
          </p:cNvSpPr>
          <p:nvPr/>
        </p:nvSpPr>
        <p:spPr bwMode="auto">
          <a:xfrm>
            <a:off x="3408363" y="779463"/>
            <a:ext cx="5394325" cy="5592762"/>
          </a:xfrm>
          <a:prstGeom prst="rect">
            <a:avLst/>
          </a:prstGeom>
          <a:noFill/>
          <a:ln w="9525">
            <a:noFill/>
            <a:miter lim="800000"/>
            <a:headEnd/>
            <a:tailEnd/>
          </a:ln>
        </p:spPr>
        <p:txBody>
          <a:bodyPr/>
          <a:lstStyle/>
          <a:p>
            <a:endParaRPr lang="en-US">
              <a:latin typeface="Arial"/>
              <a:cs typeface="Arial"/>
            </a:endParaRPr>
          </a:p>
        </p:txBody>
      </p:sp>
      <p:sp>
        <p:nvSpPr>
          <p:cNvPr id="36871" name="Rectangle 5"/>
          <p:cNvSpPr>
            <a:spLocks noChangeArrowheads="1"/>
          </p:cNvSpPr>
          <p:nvPr/>
        </p:nvSpPr>
        <p:spPr bwMode="auto">
          <a:xfrm>
            <a:off x="3457575" y="828675"/>
            <a:ext cx="5284788" cy="5494338"/>
          </a:xfrm>
          <a:prstGeom prst="rect">
            <a:avLst/>
          </a:prstGeom>
          <a:solidFill>
            <a:srgbClr val="CCFFCC"/>
          </a:solidFill>
          <a:ln w="0">
            <a:solidFill>
              <a:srgbClr val="000000"/>
            </a:solidFill>
            <a:miter lim="800000"/>
            <a:headEnd/>
            <a:tailEnd/>
          </a:ln>
        </p:spPr>
        <p:txBody>
          <a:bodyPr/>
          <a:lstStyle/>
          <a:p>
            <a:endParaRPr lang="en-US">
              <a:latin typeface="Arial"/>
              <a:cs typeface="Arial"/>
            </a:endParaRPr>
          </a:p>
        </p:txBody>
      </p:sp>
      <p:sp>
        <p:nvSpPr>
          <p:cNvPr id="36872" name="Rectangle 6"/>
          <p:cNvSpPr>
            <a:spLocks noChangeArrowheads="1"/>
          </p:cNvSpPr>
          <p:nvPr/>
        </p:nvSpPr>
        <p:spPr bwMode="auto">
          <a:xfrm>
            <a:off x="4741863" y="1108075"/>
            <a:ext cx="3792537" cy="4208463"/>
          </a:xfrm>
          <a:prstGeom prst="rect">
            <a:avLst/>
          </a:prstGeom>
          <a:solidFill>
            <a:srgbClr val="FFFFFF"/>
          </a:solidFill>
          <a:ln w="9525">
            <a:noFill/>
            <a:miter lim="800000"/>
            <a:headEnd/>
            <a:tailEnd/>
          </a:ln>
        </p:spPr>
        <p:txBody>
          <a:bodyPr/>
          <a:lstStyle/>
          <a:p>
            <a:endParaRPr lang="en-US">
              <a:latin typeface="Arial"/>
              <a:cs typeface="Arial"/>
            </a:endParaRPr>
          </a:p>
        </p:txBody>
      </p:sp>
      <p:grpSp>
        <p:nvGrpSpPr>
          <p:cNvPr id="2" name="Group 7"/>
          <p:cNvGrpSpPr>
            <a:grpSpLocks/>
          </p:cNvGrpSpPr>
          <p:nvPr/>
        </p:nvGrpSpPr>
        <p:grpSpPr bwMode="auto">
          <a:xfrm>
            <a:off x="5210175" y="3276600"/>
            <a:ext cx="3632200" cy="1792288"/>
            <a:chOff x="3282" y="2064"/>
            <a:chExt cx="2288" cy="1129"/>
          </a:xfrm>
        </p:grpSpPr>
        <p:sp>
          <p:nvSpPr>
            <p:cNvPr id="36961" name="Freeform 8"/>
            <p:cNvSpPr>
              <a:spLocks/>
            </p:cNvSpPr>
            <p:nvPr/>
          </p:nvSpPr>
          <p:spPr bwMode="auto">
            <a:xfrm>
              <a:off x="3307" y="2089"/>
              <a:ext cx="2263" cy="1104"/>
            </a:xfrm>
            <a:custGeom>
              <a:avLst/>
              <a:gdLst>
                <a:gd name="T0" fmla="*/ 0 w 361"/>
                <a:gd name="T1" fmla="*/ 0 h 176"/>
                <a:gd name="T2" fmla="*/ 503508 w 361"/>
                <a:gd name="T3" fmla="*/ 970730 h 176"/>
                <a:gd name="T4" fmla="*/ 997663 w 361"/>
                <a:gd name="T5" fmla="*/ 1301955 h 176"/>
                <a:gd name="T6" fmla="*/ 1500933 w 361"/>
                <a:gd name="T7" fmla="*/ 1466074 h 176"/>
                <a:gd name="T8" fmla="*/ 1993634 w 361"/>
                <a:gd name="T9" fmla="*/ 1563577 h 176"/>
                <a:gd name="T10" fmla="*/ 2496904 w 361"/>
                <a:gd name="T11" fmla="*/ 1622554 h 176"/>
                <a:gd name="T12" fmla="*/ 2991059 w 361"/>
                <a:gd name="T13" fmla="*/ 1670440 h 176"/>
                <a:gd name="T14" fmla="*/ 3494568 w 361"/>
                <a:gd name="T15" fmla="*/ 1709199 h 176"/>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76"/>
                <a:gd name="T26" fmla="*/ 361 w 361"/>
                <a:gd name="T27" fmla="*/ 176 h 1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76">
                  <a:moveTo>
                    <a:pt x="0" y="0"/>
                  </a:moveTo>
                  <a:lnTo>
                    <a:pt x="52" y="100"/>
                  </a:lnTo>
                  <a:lnTo>
                    <a:pt x="103" y="134"/>
                  </a:lnTo>
                  <a:lnTo>
                    <a:pt x="155" y="151"/>
                  </a:lnTo>
                  <a:lnTo>
                    <a:pt x="206" y="161"/>
                  </a:lnTo>
                  <a:lnTo>
                    <a:pt x="258" y="167"/>
                  </a:lnTo>
                  <a:lnTo>
                    <a:pt x="309" y="172"/>
                  </a:lnTo>
                  <a:lnTo>
                    <a:pt x="361" y="176"/>
                  </a:lnTo>
                </a:path>
              </a:pathLst>
            </a:custGeom>
            <a:noFill/>
            <a:ln w="30163">
              <a:solidFill>
                <a:srgbClr val="003366"/>
              </a:solidFill>
              <a:round/>
              <a:headEnd/>
              <a:tailEnd/>
            </a:ln>
          </p:spPr>
          <p:txBody>
            <a:bodyPr/>
            <a:lstStyle/>
            <a:p>
              <a:endParaRPr lang="en-US">
                <a:latin typeface="Arial"/>
                <a:cs typeface="Arial"/>
              </a:endParaRPr>
            </a:p>
          </p:txBody>
        </p:sp>
        <p:sp>
          <p:nvSpPr>
            <p:cNvPr id="36962" name="Oval 9"/>
            <p:cNvSpPr>
              <a:spLocks noChangeArrowheads="1"/>
            </p:cNvSpPr>
            <p:nvPr/>
          </p:nvSpPr>
          <p:spPr bwMode="auto">
            <a:xfrm>
              <a:off x="3282" y="2064"/>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3" name="Oval 10"/>
            <p:cNvSpPr>
              <a:spLocks noChangeArrowheads="1"/>
            </p:cNvSpPr>
            <p:nvPr/>
          </p:nvSpPr>
          <p:spPr bwMode="auto">
            <a:xfrm>
              <a:off x="3608" y="2691"/>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4" name="Oval 11"/>
            <p:cNvSpPr>
              <a:spLocks noChangeArrowheads="1"/>
            </p:cNvSpPr>
            <p:nvPr/>
          </p:nvSpPr>
          <p:spPr bwMode="auto">
            <a:xfrm>
              <a:off x="3927" y="2904"/>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5" name="Oval 12"/>
            <p:cNvSpPr>
              <a:spLocks noChangeArrowheads="1"/>
            </p:cNvSpPr>
            <p:nvPr/>
          </p:nvSpPr>
          <p:spPr bwMode="auto">
            <a:xfrm>
              <a:off x="4253" y="3011"/>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6" name="Oval 13"/>
            <p:cNvSpPr>
              <a:spLocks noChangeArrowheads="1"/>
            </p:cNvSpPr>
            <p:nvPr/>
          </p:nvSpPr>
          <p:spPr bwMode="auto">
            <a:xfrm>
              <a:off x="4573" y="3074"/>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7" name="Oval 14"/>
            <p:cNvSpPr>
              <a:spLocks noChangeArrowheads="1"/>
            </p:cNvSpPr>
            <p:nvPr/>
          </p:nvSpPr>
          <p:spPr bwMode="auto">
            <a:xfrm>
              <a:off x="4899" y="3111"/>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68" name="Oval 15"/>
            <p:cNvSpPr>
              <a:spLocks noChangeArrowheads="1"/>
            </p:cNvSpPr>
            <p:nvPr/>
          </p:nvSpPr>
          <p:spPr bwMode="auto">
            <a:xfrm>
              <a:off x="5219" y="3143"/>
              <a:ext cx="44" cy="44"/>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grpSp>
      <p:grpSp>
        <p:nvGrpSpPr>
          <p:cNvPr id="3" name="Group 16"/>
          <p:cNvGrpSpPr>
            <a:grpSpLocks/>
          </p:cNvGrpSpPr>
          <p:nvPr/>
        </p:nvGrpSpPr>
        <p:grpSpPr bwMode="auto">
          <a:xfrm>
            <a:off x="5210175" y="3516313"/>
            <a:ext cx="3632200" cy="776287"/>
            <a:chOff x="3282" y="2215"/>
            <a:chExt cx="2288" cy="489"/>
          </a:xfrm>
        </p:grpSpPr>
        <p:sp>
          <p:nvSpPr>
            <p:cNvPr id="36953" name="Freeform 17"/>
            <p:cNvSpPr>
              <a:spLocks/>
            </p:cNvSpPr>
            <p:nvPr/>
          </p:nvSpPr>
          <p:spPr bwMode="auto">
            <a:xfrm>
              <a:off x="3307" y="2215"/>
              <a:ext cx="2263" cy="470"/>
            </a:xfrm>
            <a:custGeom>
              <a:avLst/>
              <a:gdLst>
                <a:gd name="T0" fmla="*/ 0 w 361"/>
                <a:gd name="T1" fmla="*/ 387098 h 75"/>
                <a:gd name="T2" fmla="*/ 503508 w 361"/>
                <a:gd name="T3" fmla="*/ 579798 h 75"/>
                <a:gd name="T4" fmla="*/ 997663 w 361"/>
                <a:gd name="T5" fmla="*/ 715634 h 75"/>
                <a:gd name="T6" fmla="*/ 1500933 w 361"/>
                <a:gd name="T7" fmla="*/ 724746 h 75"/>
                <a:gd name="T8" fmla="*/ 1993634 w 361"/>
                <a:gd name="T9" fmla="*/ 657085 h 75"/>
                <a:gd name="T10" fmla="*/ 2496904 w 361"/>
                <a:gd name="T11" fmla="*/ 512137 h 75"/>
                <a:gd name="T12" fmla="*/ 2991059 w 361"/>
                <a:gd name="T13" fmla="*/ 299246 h 75"/>
                <a:gd name="T14" fmla="*/ 3494568 w 361"/>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75"/>
                <a:gd name="T26" fmla="*/ 361 w 361"/>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75">
                  <a:moveTo>
                    <a:pt x="0" y="40"/>
                  </a:moveTo>
                  <a:lnTo>
                    <a:pt x="52" y="60"/>
                  </a:lnTo>
                  <a:lnTo>
                    <a:pt x="103" y="74"/>
                  </a:lnTo>
                  <a:lnTo>
                    <a:pt x="155" y="75"/>
                  </a:lnTo>
                  <a:lnTo>
                    <a:pt x="206" y="68"/>
                  </a:lnTo>
                  <a:lnTo>
                    <a:pt x="258" y="53"/>
                  </a:lnTo>
                  <a:lnTo>
                    <a:pt x="309" y="31"/>
                  </a:lnTo>
                  <a:lnTo>
                    <a:pt x="361" y="0"/>
                  </a:lnTo>
                </a:path>
              </a:pathLst>
            </a:custGeom>
            <a:noFill/>
            <a:ln w="30163">
              <a:solidFill>
                <a:srgbClr val="0000FF"/>
              </a:solidFill>
              <a:round/>
              <a:headEnd/>
              <a:tailEnd/>
            </a:ln>
          </p:spPr>
          <p:txBody>
            <a:bodyPr/>
            <a:lstStyle/>
            <a:p>
              <a:endParaRPr lang="en-US">
                <a:latin typeface="Arial"/>
                <a:cs typeface="Arial"/>
              </a:endParaRPr>
            </a:p>
          </p:txBody>
        </p:sp>
        <p:sp>
          <p:nvSpPr>
            <p:cNvPr id="36954" name="Oval 18"/>
            <p:cNvSpPr>
              <a:spLocks noChangeArrowheads="1"/>
            </p:cNvSpPr>
            <p:nvPr/>
          </p:nvSpPr>
          <p:spPr bwMode="auto">
            <a:xfrm>
              <a:off x="3282" y="2441"/>
              <a:ext cx="44" cy="43"/>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55" name="Oval 19"/>
            <p:cNvSpPr>
              <a:spLocks noChangeArrowheads="1"/>
            </p:cNvSpPr>
            <p:nvPr/>
          </p:nvSpPr>
          <p:spPr bwMode="auto">
            <a:xfrm>
              <a:off x="3608" y="2566"/>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56" name="Oval 20"/>
            <p:cNvSpPr>
              <a:spLocks noChangeArrowheads="1"/>
            </p:cNvSpPr>
            <p:nvPr/>
          </p:nvSpPr>
          <p:spPr bwMode="auto">
            <a:xfrm>
              <a:off x="3927" y="2654"/>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57" name="Oval 21"/>
            <p:cNvSpPr>
              <a:spLocks noChangeArrowheads="1"/>
            </p:cNvSpPr>
            <p:nvPr/>
          </p:nvSpPr>
          <p:spPr bwMode="auto">
            <a:xfrm>
              <a:off x="4253" y="2660"/>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58" name="Oval 22"/>
            <p:cNvSpPr>
              <a:spLocks noChangeArrowheads="1"/>
            </p:cNvSpPr>
            <p:nvPr/>
          </p:nvSpPr>
          <p:spPr bwMode="auto">
            <a:xfrm>
              <a:off x="4573" y="2616"/>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59" name="Oval 23"/>
            <p:cNvSpPr>
              <a:spLocks noChangeArrowheads="1"/>
            </p:cNvSpPr>
            <p:nvPr/>
          </p:nvSpPr>
          <p:spPr bwMode="auto">
            <a:xfrm>
              <a:off x="4899" y="2522"/>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60" name="Oval 24"/>
            <p:cNvSpPr>
              <a:spLocks noChangeArrowheads="1"/>
            </p:cNvSpPr>
            <p:nvPr/>
          </p:nvSpPr>
          <p:spPr bwMode="auto">
            <a:xfrm>
              <a:off x="5219" y="2384"/>
              <a:ext cx="44" cy="44"/>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grpSp>
      <p:grpSp>
        <p:nvGrpSpPr>
          <p:cNvPr id="4" name="Group 25"/>
          <p:cNvGrpSpPr>
            <a:grpSpLocks/>
          </p:cNvGrpSpPr>
          <p:nvPr/>
        </p:nvGrpSpPr>
        <p:grpSpPr bwMode="auto">
          <a:xfrm>
            <a:off x="5210175" y="1874838"/>
            <a:ext cx="3632200" cy="1949450"/>
            <a:chOff x="3282" y="1181"/>
            <a:chExt cx="2288" cy="1228"/>
          </a:xfrm>
        </p:grpSpPr>
        <p:sp>
          <p:nvSpPr>
            <p:cNvPr id="36945" name="Freeform 26"/>
            <p:cNvSpPr>
              <a:spLocks/>
            </p:cNvSpPr>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headEnd/>
              <a:tailEnd/>
            </a:ln>
          </p:spPr>
          <p:txBody>
            <a:bodyPr/>
            <a:lstStyle/>
            <a:p>
              <a:endParaRPr lang="en-US">
                <a:latin typeface="Arial"/>
                <a:cs typeface="Arial"/>
              </a:endParaRPr>
            </a:p>
          </p:txBody>
        </p:sp>
        <p:sp>
          <p:nvSpPr>
            <p:cNvPr id="36946" name="Oval 27"/>
            <p:cNvSpPr>
              <a:spLocks noChangeArrowheads="1"/>
            </p:cNvSpPr>
            <p:nvPr/>
          </p:nvSpPr>
          <p:spPr bwMode="auto">
            <a:xfrm>
              <a:off x="3282" y="1181"/>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47" name="Oval 28"/>
            <p:cNvSpPr>
              <a:spLocks noChangeArrowheads="1"/>
            </p:cNvSpPr>
            <p:nvPr/>
          </p:nvSpPr>
          <p:spPr bwMode="auto">
            <a:xfrm>
              <a:off x="3608" y="1933"/>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48" name="Oval 29"/>
            <p:cNvSpPr>
              <a:spLocks noChangeArrowheads="1"/>
            </p:cNvSpPr>
            <p:nvPr/>
          </p:nvSpPr>
          <p:spPr bwMode="auto">
            <a:xfrm>
              <a:off x="3927" y="2227"/>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49" name="Oval 30"/>
            <p:cNvSpPr>
              <a:spLocks noChangeArrowheads="1"/>
            </p:cNvSpPr>
            <p:nvPr/>
          </p:nvSpPr>
          <p:spPr bwMode="auto">
            <a:xfrm>
              <a:off x="4253" y="2347"/>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50" name="Oval 31"/>
            <p:cNvSpPr>
              <a:spLocks noChangeArrowheads="1"/>
            </p:cNvSpPr>
            <p:nvPr/>
          </p:nvSpPr>
          <p:spPr bwMode="auto">
            <a:xfrm>
              <a:off x="4573" y="2365"/>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51" name="Oval 32"/>
            <p:cNvSpPr>
              <a:spLocks noChangeArrowheads="1"/>
            </p:cNvSpPr>
            <p:nvPr/>
          </p:nvSpPr>
          <p:spPr bwMode="auto">
            <a:xfrm>
              <a:off x="4899" y="2315"/>
              <a:ext cx="44" cy="44"/>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52" name="Oval 33"/>
            <p:cNvSpPr>
              <a:spLocks noChangeArrowheads="1"/>
            </p:cNvSpPr>
            <p:nvPr/>
          </p:nvSpPr>
          <p:spPr bwMode="auto">
            <a:xfrm>
              <a:off x="5219" y="2209"/>
              <a:ext cx="44" cy="43"/>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grpSp>
      <p:grpSp>
        <p:nvGrpSpPr>
          <p:cNvPr id="5" name="Group 34"/>
          <p:cNvGrpSpPr>
            <a:grpSpLocks/>
          </p:cNvGrpSpPr>
          <p:nvPr/>
        </p:nvGrpSpPr>
        <p:grpSpPr bwMode="auto">
          <a:xfrm>
            <a:off x="4960938" y="1306513"/>
            <a:ext cx="3622675" cy="3235325"/>
            <a:chOff x="3125" y="823"/>
            <a:chExt cx="2282" cy="2038"/>
          </a:xfrm>
        </p:grpSpPr>
        <p:sp>
          <p:nvSpPr>
            <p:cNvPr id="36937" name="Freeform 35"/>
            <p:cNvSpPr>
              <a:spLocks/>
            </p:cNvSpPr>
            <p:nvPr/>
          </p:nvSpPr>
          <p:spPr bwMode="auto">
            <a:xfrm>
              <a:off x="3150" y="823"/>
              <a:ext cx="2257" cy="2019"/>
            </a:xfrm>
            <a:custGeom>
              <a:avLst/>
              <a:gdLst>
                <a:gd name="T0" fmla="*/ 0 w 360"/>
                <a:gd name="T1" fmla="*/ 2539570 h 322"/>
                <a:gd name="T2" fmla="*/ 494352 w 360"/>
                <a:gd name="T3" fmla="*/ 2927606 h 322"/>
                <a:gd name="T4" fmla="*/ 998014 w 360"/>
                <a:gd name="T5" fmla="*/ 3120885 h 322"/>
                <a:gd name="T6" fmla="*/ 1490874 w 360"/>
                <a:gd name="T7" fmla="*/ 2927606 h 322"/>
                <a:gd name="T8" fmla="*/ 1996034 w 360"/>
                <a:gd name="T9" fmla="*/ 2539570 h 322"/>
                <a:gd name="T10" fmla="*/ 2488888 w 360"/>
                <a:gd name="T11" fmla="*/ 1958292 h 322"/>
                <a:gd name="T12" fmla="*/ 2992594 w 360"/>
                <a:gd name="T13" fmla="*/ 1173164 h 322"/>
                <a:gd name="T14" fmla="*/ 3486946 w 360"/>
                <a:gd name="T15" fmla="*/ 0 h 322"/>
                <a:gd name="T16" fmla="*/ 0 60000 65536"/>
                <a:gd name="T17" fmla="*/ 0 60000 65536"/>
                <a:gd name="T18" fmla="*/ 0 60000 65536"/>
                <a:gd name="T19" fmla="*/ 0 60000 65536"/>
                <a:gd name="T20" fmla="*/ 0 60000 65536"/>
                <a:gd name="T21" fmla="*/ 0 60000 65536"/>
                <a:gd name="T22" fmla="*/ 0 60000 65536"/>
                <a:gd name="T23" fmla="*/ 0 60000 65536"/>
                <a:gd name="T24" fmla="*/ 0 w 360"/>
                <a:gd name="T25" fmla="*/ 0 h 322"/>
                <a:gd name="T26" fmla="*/ 360 w 360"/>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 h="322">
                  <a:moveTo>
                    <a:pt x="0" y="262"/>
                  </a:moveTo>
                  <a:lnTo>
                    <a:pt x="51" y="302"/>
                  </a:lnTo>
                  <a:lnTo>
                    <a:pt x="103" y="322"/>
                  </a:lnTo>
                  <a:lnTo>
                    <a:pt x="154" y="302"/>
                  </a:lnTo>
                  <a:lnTo>
                    <a:pt x="206" y="262"/>
                  </a:lnTo>
                  <a:lnTo>
                    <a:pt x="257" y="202"/>
                  </a:lnTo>
                  <a:lnTo>
                    <a:pt x="309" y="121"/>
                  </a:lnTo>
                  <a:lnTo>
                    <a:pt x="360" y="0"/>
                  </a:lnTo>
                </a:path>
              </a:pathLst>
            </a:custGeom>
            <a:noFill/>
            <a:ln w="30163">
              <a:solidFill>
                <a:srgbClr val="FF6600"/>
              </a:solidFill>
              <a:round/>
              <a:headEnd/>
              <a:tailEnd/>
            </a:ln>
          </p:spPr>
          <p:txBody>
            <a:bodyPr/>
            <a:lstStyle/>
            <a:p>
              <a:endParaRPr lang="en-US">
                <a:latin typeface="Arial"/>
                <a:cs typeface="Arial"/>
              </a:endParaRPr>
            </a:p>
          </p:txBody>
        </p:sp>
        <p:sp>
          <p:nvSpPr>
            <p:cNvPr id="36938" name="Oval 36"/>
            <p:cNvSpPr>
              <a:spLocks noChangeArrowheads="1"/>
            </p:cNvSpPr>
            <p:nvPr/>
          </p:nvSpPr>
          <p:spPr bwMode="auto">
            <a:xfrm>
              <a:off x="3125" y="2441"/>
              <a:ext cx="44" cy="43"/>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39" name="Oval 37"/>
            <p:cNvSpPr>
              <a:spLocks noChangeArrowheads="1"/>
            </p:cNvSpPr>
            <p:nvPr/>
          </p:nvSpPr>
          <p:spPr bwMode="auto">
            <a:xfrm>
              <a:off x="3445" y="2691"/>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40" name="Oval 38"/>
            <p:cNvSpPr>
              <a:spLocks noChangeArrowheads="1"/>
            </p:cNvSpPr>
            <p:nvPr/>
          </p:nvSpPr>
          <p:spPr bwMode="auto">
            <a:xfrm>
              <a:off x="3771" y="2817"/>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41" name="Oval 39"/>
            <p:cNvSpPr>
              <a:spLocks noChangeArrowheads="1"/>
            </p:cNvSpPr>
            <p:nvPr/>
          </p:nvSpPr>
          <p:spPr bwMode="auto">
            <a:xfrm>
              <a:off x="4090" y="2691"/>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42" name="Oval 40"/>
            <p:cNvSpPr>
              <a:spLocks noChangeArrowheads="1"/>
            </p:cNvSpPr>
            <p:nvPr/>
          </p:nvSpPr>
          <p:spPr bwMode="auto">
            <a:xfrm>
              <a:off x="4416" y="2441"/>
              <a:ext cx="44" cy="43"/>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43" name="Oval 41"/>
            <p:cNvSpPr>
              <a:spLocks noChangeArrowheads="1"/>
            </p:cNvSpPr>
            <p:nvPr/>
          </p:nvSpPr>
          <p:spPr bwMode="auto">
            <a:xfrm>
              <a:off x="4736" y="2064"/>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44" name="Oval 42"/>
            <p:cNvSpPr>
              <a:spLocks noChangeArrowheads="1"/>
            </p:cNvSpPr>
            <p:nvPr/>
          </p:nvSpPr>
          <p:spPr bwMode="auto">
            <a:xfrm>
              <a:off x="5062" y="1557"/>
              <a:ext cx="44" cy="44"/>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grpSp>
      <p:sp>
        <p:nvSpPr>
          <p:cNvPr id="36877" name="Rectangle 43"/>
          <p:cNvSpPr>
            <a:spLocks noChangeArrowheads="1"/>
          </p:cNvSpPr>
          <p:nvPr/>
        </p:nvSpPr>
        <p:spPr bwMode="auto">
          <a:xfrm>
            <a:off x="1135063" y="2357438"/>
            <a:ext cx="1287462" cy="1835150"/>
          </a:xfrm>
          <a:prstGeom prst="rect">
            <a:avLst/>
          </a:prstGeom>
          <a:solidFill>
            <a:srgbClr val="FFFFCC"/>
          </a:solidFill>
          <a:ln w="0">
            <a:solidFill>
              <a:srgbClr val="000000"/>
            </a:solidFill>
            <a:miter lim="800000"/>
            <a:headEnd/>
            <a:tailEnd/>
          </a:ln>
        </p:spPr>
        <p:txBody>
          <a:bodyPr/>
          <a:lstStyle/>
          <a:p>
            <a:endParaRPr lang="en-US">
              <a:latin typeface="Arial"/>
              <a:cs typeface="Arial"/>
            </a:endParaRPr>
          </a:p>
        </p:txBody>
      </p:sp>
      <p:grpSp>
        <p:nvGrpSpPr>
          <p:cNvPr id="6" name="Group 44"/>
          <p:cNvGrpSpPr>
            <a:grpSpLocks/>
          </p:cNvGrpSpPr>
          <p:nvPr/>
        </p:nvGrpSpPr>
        <p:grpSpPr bwMode="auto">
          <a:xfrm>
            <a:off x="1227137" y="3278188"/>
            <a:ext cx="1120774" cy="384175"/>
            <a:chOff x="773" y="1522"/>
            <a:chExt cx="706" cy="242"/>
          </a:xfrm>
        </p:grpSpPr>
        <p:sp>
          <p:nvSpPr>
            <p:cNvPr id="36934" name="Line 45"/>
            <p:cNvSpPr>
              <a:spLocks noChangeShapeType="1"/>
            </p:cNvSpPr>
            <p:nvPr/>
          </p:nvSpPr>
          <p:spPr bwMode="auto">
            <a:xfrm>
              <a:off x="773" y="1638"/>
              <a:ext cx="202" cy="1"/>
            </a:xfrm>
            <a:prstGeom prst="line">
              <a:avLst/>
            </a:prstGeom>
            <a:noFill/>
            <a:ln w="30163">
              <a:solidFill>
                <a:srgbClr val="003366"/>
              </a:solidFill>
              <a:round/>
              <a:headEnd/>
              <a:tailEnd/>
            </a:ln>
          </p:spPr>
          <p:txBody>
            <a:bodyPr/>
            <a:lstStyle/>
            <a:p>
              <a:endParaRPr lang="en-US">
                <a:latin typeface="Arial"/>
                <a:cs typeface="Arial"/>
              </a:endParaRPr>
            </a:p>
          </p:txBody>
        </p:sp>
        <p:sp>
          <p:nvSpPr>
            <p:cNvPr id="36935" name="Oval 46"/>
            <p:cNvSpPr>
              <a:spLocks noChangeArrowheads="1"/>
            </p:cNvSpPr>
            <p:nvPr/>
          </p:nvSpPr>
          <p:spPr bwMode="auto">
            <a:xfrm>
              <a:off x="845" y="1609"/>
              <a:ext cx="51" cy="51"/>
            </a:xfrm>
            <a:prstGeom prst="ellipse">
              <a:avLst/>
            </a:prstGeom>
            <a:solidFill>
              <a:srgbClr val="003366"/>
            </a:solidFill>
            <a:ln w="9525">
              <a:solidFill>
                <a:srgbClr val="003366"/>
              </a:solidFill>
              <a:round/>
              <a:headEnd/>
              <a:tailEnd/>
            </a:ln>
          </p:spPr>
          <p:txBody>
            <a:bodyPr/>
            <a:lstStyle/>
            <a:p>
              <a:endParaRPr lang="en-US">
                <a:latin typeface="Arial"/>
                <a:cs typeface="Arial"/>
              </a:endParaRPr>
            </a:p>
          </p:txBody>
        </p:sp>
        <p:sp>
          <p:nvSpPr>
            <p:cNvPr id="36936" name="Rectangle 47"/>
            <p:cNvSpPr>
              <a:spLocks noChangeArrowheads="1"/>
            </p:cNvSpPr>
            <p:nvPr/>
          </p:nvSpPr>
          <p:spPr bwMode="auto">
            <a:xfrm>
              <a:off x="1025" y="1522"/>
              <a:ext cx="454"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AFC</a:t>
              </a:r>
              <a:endParaRPr lang="en-US" sz="2500" i="1">
                <a:latin typeface="Arial"/>
                <a:cs typeface="Arial"/>
              </a:endParaRPr>
            </a:p>
          </p:txBody>
        </p:sp>
      </p:grpSp>
      <p:grpSp>
        <p:nvGrpSpPr>
          <p:cNvPr id="7" name="Group 48"/>
          <p:cNvGrpSpPr>
            <a:grpSpLocks/>
          </p:cNvGrpSpPr>
          <p:nvPr/>
        </p:nvGrpSpPr>
        <p:grpSpPr bwMode="auto">
          <a:xfrm>
            <a:off x="1227138" y="2852738"/>
            <a:ext cx="1120775" cy="384175"/>
            <a:chOff x="773" y="1797"/>
            <a:chExt cx="706" cy="242"/>
          </a:xfrm>
        </p:grpSpPr>
        <p:sp>
          <p:nvSpPr>
            <p:cNvPr id="36931" name="Line 49"/>
            <p:cNvSpPr>
              <a:spLocks noChangeShapeType="1"/>
            </p:cNvSpPr>
            <p:nvPr/>
          </p:nvSpPr>
          <p:spPr bwMode="auto">
            <a:xfrm>
              <a:off x="773" y="1913"/>
              <a:ext cx="202" cy="1"/>
            </a:xfrm>
            <a:prstGeom prst="line">
              <a:avLst/>
            </a:prstGeom>
            <a:noFill/>
            <a:ln w="30163">
              <a:solidFill>
                <a:srgbClr val="0000FF"/>
              </a:solidFill>
              <a:round/>
              <a:headEnd/>
              <a:tailEnd/>
            </a:ln>
          </p:spPr>
          <p:txBody>
            <a:bodyPr/>
            <a:lstStyle/>
            <a:p>
              <a:endParaRPr lang="en-US">
                <a:latin typeface="Arial"/>
                <a:cs typeface="Arial"/>
              </a:endParaRPr>
            </a:p>
          </p:txBody>
        </p:sp>
        <p:sp>
          <p:nvSpPr>
            <p:cNvPr id="36932" name="Oval 50"/>
            <p:cNvSpPr>
              <a:spLocks noChangeArrowheads="1"/>
            </p:cNvSpPr>
            <p:nvPr/>
          </p:nvSpPr>
          <p:spPr bwMode="auto">
            <a:xfrm>
              <a:off x="845" y="1884"/>
              <a:ext cx="51" cy="51"/>
            </a:xfrm>
            <a:prstGeom prst="ellipse">
              <a:avLst/>
            </a:prstGeom>
            <a:solidFill>
              <a:srgbClr val="0000FF"/>
            </a:solidFill>
            <a:ln w="9525">
              <a:solidFill>
                <a:srgbClr val="0000FF"/>
              </a:solidFill>
              <a:round/>
              <a:headEnd/>
              <a:tailEnd/>
            </a:ln>
          </p:spPr>
          <p:txBody>
            <a:bodyPr/>
            <a:lstStyle/>
            <a:p>
              <a:endParaRPr lang="en-US">
                <a:latin typeface="Arial"/>
                <a:cs typeface="Arial"/>
              </a:endParaRPr>
            </a:p>
          </p:txBody>
        </p:sp>
        <p:sp>
          <p:nvSpPr>
            <p:cNvPr id="36933" name="Rectangle 51"/>
            <p:cNvSpPr>
              <a:spLocks noChangeArrowheads="1"/>
            </p:cNvSpPr>
            <p:nvPr/>
          </p:nvSpPr>
          <p:spPr bwMode="auto">
            <a:xfrm>
              <a:off x="1025" y="1797"/>
              <a:ext cx="454"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AVC</a:t>
              </a:r>
              <a:endParaRPr lang="en-US" sz="2500" i="1">
                <a:latin typeface="Arial"/>
                <a:cs typeface="Arial"/>
              </a:endParaRPr>
            </a:p>
          </p:txBody>
        </p:sp>
      </p:grpSp>
      <p:grpSp>
        <p:nvGrpSpPr>
          <p:cNvPr id="8" name="Group 52"/>
          <p:cNvGrpSpPr>
            <a:grpSpLocks/>
          </p:cNvGrpSpPr>
          <p:nvPr/>
        </p:nvGrpSpPr>
        <p:grpSpPr bwMode="auto">
          <a:xfrm>
            <a:off x="1227138" y="2414588"/>
            <a:ext cx="1096962" cy="384175"/>
            <a:chOff x="773" y="2073"/>
            <a:chExt cx="691" cy="242"/>
          </a:xfrm>
        </p:grpSpPr>
        <p:sp>
          <p:nvSpPr>
            <p:cNvPr id="36928" name="Line 53"/>
            <p:cNvSpPr>
              <a:spLocks noChangeShapeType="1"/>
            </p:cNvSpPr>
            <p:nvPr/>
          </p:nvSpPr>
          <p:spPr bwMode="auto">
            <a:xfrm>
              <a:off x="773" y="2190"/>
              <a:ext cx="202" cy="1"/>
            </a:xfrm>
            <a:prstGeom prst="line">
              <a:avLst/>
            </a:prstGeom>
            <a:noFill/>
            <a:ln w="30163">
              <a:solidFill>
                <a:srgbClr val="008000"/>
              </a:solidFill>
              <a:round/>
              <a:headEnd/>
              <a:tailEnd/>
            </a:ln>
          </p:spPr>
          <p:txBody>
            <a:bodyPr/>
            <a:lstStyle/>
            <a:p>
              <a:endParaRPr lang="en-US">
                <a:latin typeface="Arial"/>
                <a:cs typeface="Arial"/>
              </a:endParaRPr>
            </a:p>
          </p:txBody>
        </p:sp>
        <p:sp>
          <p:nvSpPr>
            <p:cNvPr id="36929" name="Oval 54"/>
            <p:cNvSpPr>
              <a:spLocks noChangeArrowheads="1"/>
            </p:cNvSpPr>
            <p:nvPr/>
          </p:nvSpPr>
          <p:spPr bwMode="auto">
            <a:xfrm>
              <a:off x="845" y="2160"/>
              <a:ext cx="51" cy="51"/>
            </a:xfrm>
            <a:prstGeom prst="ellipse">
              <a:avLst/>
            </a:prstGeom>
            <a:solidFill>
              <a:srgbClr val="008000"/>
            </a:solidFill>
            <a:ln w="9525">
              <a:solidFill>
                <a:srgbClr val="008000"/>
              </a:solidFill>
              <a:round/>
              <a:headEnd/>
              <a:tailEnd/>
            </a:ln>
          </p:spPr>
          <p:txBody>
            <a:bodyPr/>
            <a:lstStyle/>
            <a:p>
              <a:endParaRPr lang="en-US">
                <a:latin typeface="Arial"/>
                <a:cs typeface="Arial"/>
              </a:endParaRPr>
            </a:p>
          </p:txBody>
        </p:sp>
        <p:sp>
          <p:nvSpPr>
            <p:cNvPr id="36930" name="Rectangle 55"/>
            <p:cNvSpPr>
              <a:spLocks noChangeArrowheads="1"/>
            </p:cNvSpPr>
            <p:nvPr/>
          </p:nvSpPr>
          <p:spPr bwMode="auto">
            <a:xfrm>
              <a:off x="1025" y="2073"/>
              <a:ext cx="439"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ATC</a:t>
              </a:r>
              <a:endParaRPr lang="en-US" sz="2500" i="1">
                <a:latin typeface="Arial"/>
                <a:cs typeface="Arial"/>
              </a:endParaRPr>
            </a:p>
          </p:txBody>
        </p:sp>
      </p:grpSp>
      <p:grpSp>
        <p:nvGrpSpPr>
          <p:cNvPr id="9" name="Group 56"/>
          <p:cNvGrpSpPr>
            <a:grpSpLocks/>
          </p:cNvGrpSpPr>
          <p:nvPr/>
        </p:nvGrpSpPr>
        <p:grpSpPr bwMode="auto">
          <a:xfrm>
            <a:off x="1227137" y="3727450"/>
            <a:ext cx="977899" cy="384175"/>
            <a:chOff x="773" y="2348"/>
            <a:chExt cx="616" cy="242"/>
          </a:xfrm>
        </p:grpSpPr>
        <p:sp>
          <p:nvSpPr>
            <p:cNvPr id="36925" name="Line 57"/>
            <p:cNvSpPr>
              <a:spLocks noChangeShapeType="1"/>
            </p:cNvSpPr>
            <p:nvPr/>
          </p:nvSpPr>
          <p:spPr bwMode="auto">
            <a:xfrm>
              <a:off x="773" y="2465"/>
              <a:ext cx="202" cy="1"/>
            </a:xfrm>
            <a:prstGeom prst="line">
              <a:avLst/>
            </a:prstGeom>
            <a:noFill/>
            <a:ln w="30163">
              <a:solidFill>
                <a:srgbClr val="FF6600"/>
              </a:solidFill>
              <a:round/>
              <a:headEnd/>
              <a:tailEnd/>
            </a:ln>
          </p:spPr>
          <p:txBody>
            <a:bodyPr/>
            <a:lstStyle/>
            <a:p>
              <a:endParaRPr lang="en-US">
                <a:latin typeface="Arial"/>
                <a:cs typeface="Arial"/>
              </a:endParaRPr>
            </a:p>
          </p:txBody>
        </p:sp>
        <p:sp>
          <p:nvSpPr>
            <p:cNvPr id="36926" name="Oval 58"/>
            <p:cNvSpPr>
              <a:spLocks noChangeArrowheads="1"/>
            </p:cNvSpPr>
            <p:nvPr/>
          </p:nvSpPr>
          <p:spPr bwMode="auto">
            <a:xfrm>
              <a:off x="845" y="2436"/>
              <a:ext cx="51" cy="51"/>
            </a:xfrm>
            <a:prstGeom prst="ellipse">
              <a:avLst/>
            </a:prstGeom>
            <a:solidFill>
              <a:srgbClr val="993300"/>
            </a:solidFill>
            <a:ln w="9525">
              <a:solidFill>
                <a:srgbClr val="993300"/>
              </a:solidFill>
              <a:round/>
              <a:headEnd/>
              <a:tailEnd/>
            </a:ln>
          </p:spPr>
          <p:txBody>
            <a:bodyPr/>
            <a:lstStyle/>
            <a:p>
              <a:endParaRPr lang="en-US">
                <a:latin typeface="Arial"/>
                <a:cs typeface="Arial"/>
              </a:endParaRPr>
            </a:p>
          </p:txBody>
        </p:sp>
        <p:sp>
          <p:nvSpPr>
            <p:cNvPr id="36927" name="Rectangle 59"/>
            <p:cNvSpPr>
              <a:spLocks noChangeArrowheads="1"/>
            </p:cNvSpPr>
            <p:nvPr/>
          </p:nvSpPr>
          <p:spPr bwMode="auto">
            <a:xfrm>
              <a:off x="1025" y="2348"/>
              <a:ext cx="364" cy="242"/>
            </a:xfrm>
            <a:prstGeom prst="rect">
              <a:avLst/>
            </a:prstGeom>
            <a:noFill/>
            <a:ln w="9525">
              <a:noFill/>
              <a:miter lim="800000"/>
              <a:headEnd/>
              <a:tailEnd/>
            </a:ln>
          </p:spPr>
          <p:txBody>
            <a:bodyPr wrap="none" lIns="0" tIns="0" rIns="0" bIns="0">
              <a:spAutoFit/>
            </a:bodyPr>
            <a:lstStyle/>
            <a:p>
              <a:r>
                <a:rPr lang="en-US" sz="2500" i="1">
                  <a:solidFill>
                    <a:srgbClr val="000000"/>
                  </a:solidFill>
                  <a:latin typeface="Arial"/>
                  <a:cs typeface="Arial"/>
                </a:rPr>
                <a:t>MC</a:t>
              </a:r>
              <a:endParaRPr lang="en-US" sz="2500" i="1">
                <a:latin typeface="Arial"/>
                <a:cs typeface="Arial"/>
              </a:endParaRPr>
            </a:p>
          </p:txBody>
        </p:sp>
      </p:grpSp>
      <p:grpSp>
        <p:nvGrpSpPr>
          <p:cNvPr id="10" name="Group 60"/>
          <p:cNvGrpSpPr>
            <a:grpSpLocks/>
          </p:cNvGrpSpPr>
          <p:nvPr/>
        </p:nvGrpSpPr>
        <p:grpSpPr bwMode="auto">
          <a:xfrm>
            <a:off x="3457575" y="828675"/>
            <a:ext cx="5284788" cy="5494338"/>
            <a:chOff x="2178" y="522"/>
            <a:chExt cx="3329" cy="3461"/>
          </a:xfrm>
        </p:grpSpPr>
        <p:grpSp>
          <p:nvGrpSpPr>
            <p:cNvPr id="11" name="Group 61"/>
            <p:cNvGrpSpPr>
              <a:grpSpLocks/>
            </p:cNvGrpSpPr>
            <p:nvPr/>
          </p:nvGrpSpPr>
          <p:grpSpPr bwMode="auto">
            <a:xfrm>
              <a:off x="2216" y="698"/>
              <a:ext cx="3160" cy="3247"/>
              <a:chOff x="2216" y="698"/>
              <a:chExt cx="3160" cy="3247"/>
            </a:xfrm>
          </p:grpSpPr>
          <p:sp>
            <p:nvSpPr>
              <p:cNvPr id="36885" name="Line 62"/>
              <p:cNvSpPr>
                <a:spLocks noChangeShapeType="1"/>
              </p:cNvSpPr>
              <p:nvPr/>
            </p:nvSpPr>
            <p:spPr bwMode="auto">
              <a:xfrm flipV="1">
                <a:off x="2987"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86" name="Line 63"/>
              <p:cNvSpPr>
                <a:spLocks noChangeShapeType="1"/>
              </p:cNvSpPr>
              <p:nvPr/>
            </p:nvSpPr>
            <p:spPr bwMode="auto">
              <a:xfrm flipV="1">
                <a:off x="3307"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87" name="Line 64"/>
              <p:cNvSpPr>
                <a:spLocks noChangeShapeType="1"/>
              </p:cNvSpPr>
              <p:nvPr/>
            </p:nvSpPr>
            <p:spPr bwMode="auto">
              <a:xfrm flipV="1">
                <a:off x="3633"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88" name="Line 65"/>
              <p:cNvSpPr>
                <a:spLocks noChangeShapeType="1"/>
              </p:cNvSpPr>
              <p:nvPr/>
            </p:nvSpPr>
            <p:spPr bwMode="auto">
              <a:xfrm flipV="1">
                <a:off x="3953"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89" name="Line 66"/>
              <p:cNvSpPr>
                <a:spLocks noChangeShapeType="1"/>
              </p:cNvSpPr>
              <p:nvPr/>
            </p:nvSpPr>
            <p:spPr bwMode="auto">
              <a:xfrm flipV="1">
                <a:off x="4279"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90" name="Line 67"/>
              <p:cNvSpPr>
                <a:spLocks noChangeShapeType="1"/>
              </p:cNvSpPr>
              <p:nvPr/>
            </p:nvSpPr>
            <p:spPr bwMode="auto">
              <a:xfrm flipV="1">
                <a:off x="4598"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91" name="Line 68"/>
              <p:cNvSpPr>
                <a:spLocks noChangeShapeType="1"/>
              </p:cNvSpPr>
              <p:nvPr/>
            </p:nvSpPr>
            <p:spPr bwMode="auto">
              <a:xfrm flipV="1">
                <a:off x="4924" y="3349"/>
                <a:ext cx="1" cy="51"/>
              </a:xfrm>
              <a:prstGeom prst="line">
                <a:avLst/>
              </a:prstGeom>
              <a:noFill/>
              <a:ln w="20638">
                <a:solidFill>
                  <a:srgbClr val="000000"/>
                </a:solidFill>
                <a:round/>
                <a:headEnd/>
                <a:tailEnd/>
              </a:ln>
            </p:spPr>
            <p:txBody>
              <a:bodyPr/>
              <a:lstStyle/>
              <a:p>
                <a:endParaRPr lang="en-US">
                  <a:latin typeface="Arial"/>
                  <a:cs typeface="Arial"/>
                </a:endParaRPr>
              </a:p>
            </p:txBody>
          </p:sp>
          <p:sp>
            <p:nvSpPr>
              <p:cNvPr id="36892" name="Line 69"/>
              <p:cNvSpPr>
                <a:spLocks noChangeShapeType="1"/>
              </p:cNvSpPr>
              <p:nvPr/>
            </p:nvSpPr>
            <p:spPr bwMode="auto">
              <a:xfrm flipV="1">
                <a:off x="5244" y="3349"/>
                <a:ext cx="1" cy="51"/>
              </a:xfrm>
              <a:prstGeom prst="line">
                <a:avLst/>
              </a:prstGeom>
              <a:noFill/>
              <a:ln w="20638">
                <a:solidFill>
                  <a:srgbClr val="000000"/>
                </a:solidFill>
                <a:round/>
                <a:headEnd/>
                <a:tailEnd/>
              </a:ln>
            </p:spPr>
            <p:txBody>
              <a:bodyPr/>
              <a:lstStyle/>
              <a:p>
                <a:endParaRPr lang="en-US">
                  <a:latin typeface="Arial"/>
                  <a:cs typeface="Arial"/>
                </a:endParaRPr>
              </a:p>
            </p:txBody>
          </p:sp>
          <p:grpSp>
            <p:nvGrpSpPr>
              <p:cNvPr id="12" name="Group 70"/>
              <p:cNvGrpSpPr>
                <a:grpSpLocks/>
              </p:cNvGrpSpPr>
              <p:nvPr/>
            </p:nvGrpSpPr>
            <p:grpSpPr bwMode="auto">
              <a:xfrm>
                <a:off x="2454" y="698"/>
                <a:ext cx="2922" cy="2749"/>
                <a:chOff x="2454" y="698"/>
                <a:chExt cx="2922" cy="2749"/>
              </a:xfrm>
            </p:grpSpPr>
            <p:sp>
              <p:nvSpPr>
                <p:cNvPr id="36904" name="Line 71"/>
                <p:cNvSpPr>
                  <a:spLocks noChangeShapeType="1"/>
                </p:cNvSpPr>
                <p:nvPr/>
              </p:nvSpPr>
              <p:spPr bwMode="auto">
                <a:xfrm>
                  <a:off x="2937" y="3349"/>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05" name="Line 72"/>
                <p:cNvSpPr>
                  <a:spLocks noChangeShapeType="1"/>
                </p:cNvSpPr>
                <p:nvPr/>
              </p:nvSpPr>
              <p:spPr bwMode="auto">
                <a:xfrm>
                  <a:off x="2937" y="303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06" name="Line 73"/>
                <p:cNvSpPr>
                  <a:spLocks noChangeShapeType="1"/>
                </p:cNvSpPr>
                <p:nvPr/>
              </p:nvSpPr>
              <p:spPr bwMode="auto">
                <a:xfrm>
                  <a:off x="2937" y="271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07" name="Line 74"/>
                <p:cNvSpPr>
                  <a:spLocks noChangeShapeType="1"/>
                </p:cNvSpPr>
                <p:nvPr/>
              </p:nvSpPr>
              <p:spPr bwMode="auto">
                <a:xfrm>
                  <a:off x="2937" y="2403"/>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08" name="Line 75"/>
                <p:cNvSpPr>
                  <a:spLocks noChangeShapeType="1"/>
                </p:cNvSpPr>
                <p:nvPr/>
              </p:nvSpPr>
              <p:spPr bwMode="auto">
                <a:xfrm>
                  <a:off x="2937" y="2089"/>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09" name="Line 76"/>
                <p:cNvSpPr>
                  <a:spLocks noChangeShapeType="1"/>
                </p:cNvSpPr>
                <p:nvPr/>
              </p:nvSpPr>
              <p:spPr bwMode="auto">
                <a:xfrm>
                  <a:off x="2937" y="1770"/>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10" name="Line 77"/>
                <p:cNvSpPr>
                  <a:spLocks noChangeShapeType="1"/>
                </p:cNvSpPr>
                <p:nvPr/>
              </p:nvSpPr>
              <p:spPr bwMode="auto">
                <a:xfrm>
                  <a:off x="2937" y="1456"/>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11" name="Line 78"/>
                <p:cNvSpPr>
                  <a:spLocks noChangeShapeType="1"/>
                </p:cNvSpPr>
                <p:nvPr/>
              </p:nvSpPr>
              <p:spPr bwMode="auto">
                <a:xfrm>
                  <a:off x="2937" y="1143"/>
                  <a:ext cx="50" cy="1"/>
                </a:xfrm>
                <a:prstGeom prst="line">
                  <a:avLst/>
                </a:prstGeom>
                <a:noFill/>
                <a:ln w="20638">
                  <a:solidFill>
                    <a:srgbClr val="000000"/>
                  </a:solidFill>
                  <a:round/>
                  <a:headEnd/>
                  <a:tailEnd/>
                </a:ln>
              </p:spPr>
              <p:txBody>
                <a:bodyPr/>
                <a:lstStyle/>
                <a:p>
                  <a:endParaRPr lang="en-US">
                    <a:latin typeface="Arial"/>
                    <a:cs typeface="Arial"/>
                  </a:endParaRPr>
                </a:p>
              </p:txBody>
            </p:sp>
            <p:sp>
              <p:nvSpPr>
                <p:cNvPr id="36912" name="Line 79"/>
                <p:cNvSpPr>
                  <a:spLocks noChangeShapeType="1"/>
                </p:cNvSpPr>
                <p:nvPr/>
              </p:nvSpPr>
              <p:spPr bwMode="auto">
                <a:xfrm>
                  <a:off x="2937" y="823"/>
                  <a:ext cx="50" cy="1"/>
                </a:xfrm>
                <a:prstGeom prst="line">
                  <a:avLst/>
                </a:prstGeom>
                <a:noFill/>
                <a:ln w="20638">
                  <a:solidFill>
                    <a:srgbClr val="000000"/>
                  </a:solidFill>
                  <a:round/>
                  <a:headEnd/>
                  <a:tailEnd/>
                </a:ln>
              </p:spPr>
              <p:txBody>
                <a:bodyPr/>
                <a:lstStyle/>
                <a:p>
                  <a:endParaRPr lang="en-US">
                    <a:latin typeface="Arial"/>
                    <a:cs typeface="Arial"/>
                  </a:endParaRPr>
                </a:p>
              </p:txBody>
            </p:sp>
            <p:grpSp>
              <p:nvGrpSpPr>
                <p:cNvPr id="13" name="Group 80"/>
                <p:cNvGrpSpPr>
                  <a:grpSpLocks/>
                </p:cNvGrpSpPr>
                <p:nvPr/>
              </p:nvGrpSpPr>
              <p:grpSpPr bwMode="auto">
                <a:xfrm>
                  <a:off x="2987" y="698"/>
                  <a:ext cx="2389" cy="2652"/>
                  <a:chOff x="2987" y="698"/>
                  <a:chExt cx="2389" cy="2652"/>
                </a:xfrm>
              </p:grpSpPr>
              <p:sp>
                <p:nvSpPr>
                  <p:cNvPr id="36923" name="Line 81"/>
                  <p:cNvSpPr>
                    <a:spLocks noChangeShapeType="1"/>
                  </p:cNvSpPr>
                  <p:nvPr/>
                </p:nvSpPr>
                <p:spPr bwMode="auto">
                  <a:xfrm>
                    <a:off x="2987" y="698"/>
                    <a:ext cx="1" cy="2651"/>
                  </a:xfrm>
                  <a:prstGeom prst="line">
                    <a:avLst/>
                  </a:prstGeom>
                  <a:noFill/>
                  <a:ln w="20638">
                    <a:solidFill>
                      <a:srgbClr val="000000"/>
                    </a:solidFill>
                    <a:round/>
                    <a:headEnd/>
                    <a:tailEnd/>
                  </a:ln>
                </p:spPr>
                <p:txBody>
                  <a:bodyPr/>
                  <a:lstStyle/>
                  <a:p>
                    <a:endParaRPr lang="en-US">
                      <a:latin typeface="Arial"/>
                      <a:cs typeface="Arial"/>
                    </a:endParaRPr>
                  </a:p>
                </p:txBody>
              </p:sp>
              <p:sp>
                <p:nvSpPr>
                  <p:cNvPr id="36924" name="Line 82"/>
                  <p:cNvSpPr>
                    <a:spLocks noChangeShapeType="1"/>
                  </p:cNvSpPr>
                  <p:nvPr/>
                </p:nvSpPr>
                <p:spPr bwMode="auto">
                  <a:xfrm>
                    <a:off x="2987" y="3349"/>
                    <a:ext cx="2389" cy="1"/>
                  </a:xfrm>
                  <a:prstGeom prst="line">
                    <a:avLst/>
                  </a:prstGeom>
                  <a:noFill/>
                  <a:ln w="20638">
                    <a:solidFill>
                      <a:srgbClr val="000000"/>
                    </a:solidFill>
                    <a:round/>
                    <a:headEnd/>
                    <a:tailEnd/>
                  </a:ln>
                </p:spPr>
                <p:txBody>
                  <a:bodyPr/>
                  <a:lstStyle/>
                  <a:p>
                    <a:endParaRPr lang="en-US">
                      <a:latin typeface="Arial"/>
                      <a:cs typeface="Arial"/>
                    </a:endParaRPr>
                  </a:p>
                </p:txBody>
              </p:sp>
            </p:grpSp>
            <p:sp>
              <p:nvSpPr>
                <p:cNvPr id="36914" name="Rectangle 83"/>
                <p:cNvSpPr>
                  <a:spLocks noChangeArrowheads="1"/>
                </p:cNvSpPr>
                <p:nvPr/>
              </p:nvSpPr>
              <p:spPr bwMode="auto">
                <a:xfrm>
                  <a:off x="2630" y="3255"/>
                  <a:ext cx="178"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36915" name="Rectangle 84"/>
                <p:cNvSpPr>
                  <a:spLocks noChangeArrowheads="1"/>
                </p:cNvSpPr>
                <p:nvPr/>
              </p:nvSpPr>
              <p:spPr bwMode="auto">
                <a:xfrm>
                  <a:off x="2542" y="2942"/>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$25</a:t>
                  </a:r>
                  <a:endParaRPr lang="en-US">
                    <a:latin typeface="Arial"/>
                    <a:cs typeface="Arial"/>
                  </a:endParaRPr>
                </a:p>
              </p:txBody>
            </p:sp>
            <p:sp>
              <p:nvSpPr>
                <p:cNvPr id="36916" name="Rectangle 85"/>
                <p:cNvSpPr>
                  <a:spLocks noChangeArrowheads="1"/>
                </p:cNvSpPr>
                <p:nvPr/>
              </p:nvSpPr>
              <p:spPr bwMode="auto">
                <a:xfrm>
                  <a:off x="2542" y="2622"/>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$50</a:t>
                  </a:r>
                  <a:endParaRPr lang="en-US">
                    <a:latin typeface="Arial"/>
                    <a:cs typeface="Arial"/>
                  </a:endParaRPr>
                </a:p>
              </p:txBody>
            </p:sp>
            <p:sp>
              <p:nvSpPr>
                <p:cNvPr id="36917" name="Rectangle 86"/>
                <p:cNvSpPr>
                  <a:spLocks noChangeArrowheads="1"/>
                </p:cNvSpPr>
                <p:nvPr/>
              </p:nvSpPr>
              <p:spPr bwMode="auto">
                <a:xfrm>
                  <a:off x="2542" y="2309"/>
                  <a:ext cx="26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$75</a:t>
                  </a:r>
                  <a:endParaRPr lang="en-US">
                    <a:latin typeface="Arial"/>
                    <a:cs typeface="Arial"/>
                  </a:endParaRPr>
                </a:p>
              </p:txBody>
            </p:sp>
            <p:sp>
              <p:nvSpPr>
                <p:cNvPr id="36918" name="Rectangle 87"/>
                <p:cNvSpPr>
                  <a:spLocks noChangeArrowheads="1"/>
                </p:cNvSpPr>
                <p:nvPr/>
              </p:nvSpPr>
              <p:spPr bwMode="auto">
                <a:xfrm>
                  <a:off x="2454" y="1995"/>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$100</a:t>
                  </a:r>
                  <a:endParaRPr lang="en-US">
                    <a:latin typeface="Arial"/>
                    <a:cs typeface="Arial"/>
                  </a:endParaRPr>
                </a:p>
              </p:txBody>
            </p:sp>
            <p:sp>
              <p:nvSpPr>
                <p:cNvPr id="36919" name="Rectangle 88"/>
                <p:cNvSpPr>
                  <a:spLocks noChangeArrowheads="1"/>
                </p:cNvSpPr>
                <p:nvPr/>
              </p:nvSpPr>
              <p:spPr bwMode="auto">
                <a:xfrm>
                  <a:off x="2454" y="1676"/>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$125</a:t>
                  </a:r>
                  <a:endParaRPr lang="en-US">
                    <a:latin typeface="Arial"/>
                    <a:cs typeface="Arial"/>
                  </a:endParaRPr>
                </a:p>
              </p:txBody>
            </p:sp>
            <p:sp>
              <p:nvSpPr>
                <p:cNvPr id="36920" name="Rectangle 89"/>
                <p:cNvSpPr>
                  <a:spLocks noChangeArrowheads="1"/>
                </p:cNvSpPr>
                <p:nvPr/>
              </p:nvSpPr>
              <p:spPr bwMode="auto">
                <a:xfrm>
                  <a:off x="2454" y="1362"/>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$150</a:t>
                  </a:r>
                  <a:endParaRPr lang="en-US">
                    <a:latin typeface="Arial"/>
                    <a:cs typeface="Arial"/>
                  </a:endParaRPr>
                </a:p>
              </p:txBody>
            </p:sp>
            <p:sp>
              <p:nvSpPr>
                <p:cNvPr id="36921" name="Rectangle 90"/>
                <p:cNvSpPr>
                  <a:spLocks noChangeArrowheads="1"/>
                </p:cNvSpPr>
                <p:nvPr/>
              </p:nvSpPr>
              <p:spPr bwMode="auto">
                <a:xfrm>
                  <a:off x="2454" y="1049"/>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$175</a:t>
                  </a:r>
                  <a:endParaRPr lang="en-US">
                    <a:latin typeface="Arial"/>
                    <a:cs typeface="Arial"/>
                  </a:endParaRPr>
                </a:p>
              </p:txBody>
            </p:sp>
            <p:sp>
              <p:nvSpPr>
                <p:cNvPr id="36922" name="Rectangle 91"/>
                <p:cNvSpPr>
                  <a:spLocks noChangeArrowheads="1"/>
                </p:cNvSpPr>
                <p:nvPr/>
              </p:nvSpPr>
              <p:spPr bwMode="auto">
                <a:xfrm>
                  <a:off x="2454" y="729"/>
                  <a:ext cx="35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$200</a:t>
                  </a:r>
                  <a:endParaRPr lang="en-US">
                    <a:latin typeface="Arial"/>
                    <a:cs typeface="Arial"/>
                  </a:endParaRPr>
                </a:p>
              </p:txBody>
            </p:sp>
          </p:grpSp>
          <p:sp>
            <p:nvSpPr>
              <p:cNvPr id="36894" name="Rectangle 92"/>
              <p:cNvSpPr>
                <a:spLocks noChangeArrowheads="1"/>
              </p:cNvSpPr>
              <p:nvPr/>
            </p:nvSpPr>
            <p:spPr bwMode="auto">
              <a:xfrm>
                <a:off x="2943"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0</a:t>
                </a:r>
                <a:endParaRPr lang="en-US">
                  <a:latin typeface="Arial"/>
                  <a:cs typeface="Arial"/>
                </a:endParaRPr>
              </a:p>
            </p:txBody>
          </p:sp>
          <p:sp>
            <p:nvSpPr>
              <p:cNvPr id="36895" name="Rectangle 93"/>
              <p:cNvSpPr>
                <a:spLocks noChangeArrowheads="1"/>
              </p:cNvSpPr>
              <p:nvPr/>
            </p:nvSpPr>
            <p:spPr bwMode="auto">
              <a:xfrm>
                <a:off x="3263"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1</a:t>
                </a:r>
                <a:endParaRPr lang="en-US">
                  <a:latin typeface="Arial"/>
                  <a:cs typeface="Arial"/>
                </a:endParaRPr>
              </a:p>
            </p:txBody>
          </p:sp>
          <p:sp>
            <p:nvSpPr>
              <p:cNvPr id="36896" name="Rectangle 94"/>
              <p:cNvSpPr>
                <a:spLocks noChangeArrowheads="1"/>
              </p:cNvSpPr>
              <p:nvPr/>
            </p:nvSpPr>
            <p:spPr bwMode="auto">
              <a:xfrm>
                <a:off x="3589"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2</a:t>
                </a:r>
                <a:endParaRPr lang="en-US">
                  <a:latin typeface="Arial"/>
                  <a:cs typeface="Arial"/>
                </a:endParaRPr>
              </a:p>
            </p:txBody>
          </p:sp>
          <p:sp>
            <p:nvSpPr>
              <p:cNvPr id="36897" name="Rectangle 95"/>
              <p:cNvSpPr>
                <a:spLocks noChangeArrowheads="1"/>
              </p:cNvSpPr>
              <p:nvPr/>
            </p:nvSpPr>
            <p:spPr bwMode="auto">
              <a:xfrm>
                <a:off x="3909"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3</a:t>
                </a:r>
                <a:endParaRPr lang="en-US">
                  <a:latin typeface="Arial"/>
                  <a:cs typeface="Arial"/>
                </a:endParaRPr>
              </a:p>
            </p:txBody>
          </p:sp>
          <p:sp>
            <p:nvSpPr>
              <p:cNvPr id="36898" name="Rectangle 96"/>
              <p:cNvSpPr>
                <a:spLocks noChangeArrowheads="1"/>
              </p:cNvSpPr>
              <p:nvPr/>
            </p:nvSpPr>
            <p:spPr bwMode="auto">
              <a:xfrm>
                <a:off x="4235"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4</a:t>
                </a:r>
                <a:endParaRPr lang="en-US">
                  <a:latin typeface="Arial"/>
                  <a:cs typeface="Arial"/>
                </a:endParaRPr>
              </a:p>
            </p:txBody>
          </p:sp>
          <p:sp>
            <p:nvSpPr>
              <p:cNvPr id="36899" name="Rectangle 97"/>
              <p:cNvSpPr>
                <a:spLocks noChangeArrowheads="1"/>
              </p:cNvSpPr>
              <p:nvPr/>
            </p:nvSpPr>
            <p:spPr bwMode="auto">
              <a:xfrm>
                <a:off x="4554"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5</a:t>
                </a:r>
                <a:endParaRPr lang="en-US">
                  <a:latin typeface="Arial"/>
                  <a:cs typeface="Arial"/>
                </a:endParaRPr>
              </a:p>
            </p:txBody>
          </p:sp>
          <p:sp>
            <p:nvSpPr>
              <p:cNvPr id="36900" name="Rectangle 98"/>
              <p:cNvSpPr>
                <a:spLocks noChangeArrowheads="1"/>
              </p:cNvSpPr>
              <p:nvPr/>
            </p:nvSpPr>
            <p:spPr bwMode="auto">
              <a:xfrm>
                <a:off x="4880"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6</a:t>
                </a:r>
                <a:endParaRPr lang="en-US">
                  <a:latin typeface="Arial"/>
                  <a:cs typeface="Arial"/>
                </a:endParaRPr>
              </a:p>
            </p:txBody>
          </p:sp>
          <p:sp>
            <p:nvSpPr>
              <p:cNvPr id="36901" name="Rectangle 99"/>
              <p:cNvSpPr>
                <a:spLocks noChangeArrowheads="1"/>
              </p:cNvSpPr>
              <p:nvPr/>
            </p:nvSpPr>
            <p:spPr bwMode="auto">
              <a:xfrm>
                <a:off x="5200" y="3494"/>
                <a:ext cx="8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a:cs typeface="Arial"/>
                  </a:rPr>
                  <a:t>7</a:t>
                </a:r>
                <a:endParaRPr lang="en-US">
                  <a:latin typeface="Arial"/>
                  <a:cs typeface="Arial"/>
                </a:endParaRPr>
              </a:p>
            </p:txBody>
          </p:sp>
          <p:sp>
            <p:nvSpPr>
              <p:cNvPr id="36902" name="Rectangle 100"/>
              <p:cNvSpPr>
                <a:spLocks noChangeArrowheads="1"/>
              </p:cNvSpPr>
              <p:nvPr/>
            </p:nvSpPr>
            <p:spPr bwMode="auto">
              <a:xfrm>
                <a:off x="4103" y="3751"/>
                <a:ext cx="138" cy="194"/>
              </a:xfrm>
              <a:prstGeom prst="rect">
                <a:avLst/>
              </a:prstGeom>
              <a:noFill/>
              <a:ln w="9525">
                <a:noFill/>
                <a:miter lim="800000"/>
                <a:headEnd/>
                <a:tailEnd/>
              </a:ln>
            </p:spPr>
            <p:txBody>
              <a:bodyPr wrap="none" lIns="0" tIns="0" rIns="0" bIns="0">
                <a:spAutoFit/>
              </a:bodyPr>
              <a:lstStyle/>
              <a:p>
                <a:r>
                  <a:rPr lang="en-US" sz="2000" b="1" i="1">
                    <a:solidFill>
                      <a:srgbClr val="000000"/>
                    </a:solidFill>
                    <a:latin typeface="Arial"/>
                    <a:cs typeface="Arial"/>
                  </a:rPr>
                  <a:t>Q</a:t>
                </a:r>
                <a:endParaRPr lang="en-US">
                  <a:latin typeface="Arial"/>
                  <a:cs typeface="Arial"/>
                </a:endParaRPr>
              </a:p>
            </p:txBody>
          </p:sp>
          <p:sp>
            <p:nvSpPr>
              <p:cNvPr id="36903" name="Rectangle 101"/>
              <p:cNvSpPr>
                <a:spLocks noChangeArrowheads="1"/>
              </p:cNvSpPr>
              <p:nvPr/>
            </p:nvSpPr>
            <p:spPr bwMode="auto">
              <a:xfrm rot="-5400000">
                <a:off x="2089" y="1932"/>
                <a:ext cx="445" cy="192"/>
              </a:xfrm>
              <a:prstGeom prst="rect">
                <a:avLst/>
              </a:prstGeom>
              <a:noFill/>
              <a:ln w="9525">
                <a:noFill/>
                <a:miter lim="800000"/>
                <a:headEnd/>
                <a:tailEnd/>
              </a:ln>
            </p:spPr>
            <p:txBody>
              <a:bodyPr wrap="none" lIns="0" tIns="0" rIns="0" bIns="0">
                <a:spAutoFit/>
              </a:bodyPr>
              <a:lstStyle/>
              <a:p>
                <a:r>
                  <a:rPr lang="en-US" sz="2000" b="1">
                    <a:solidFill>
                      <a:srgbClr val="000000"/>
                    </a:solidFill>
                    <a:latin typeface="Arial"/>
                    <a:cs typeface="Arial"/>
                  </a:rPr>
                  <a:t>Costs</a:t>
                </a:r>
                <a:endParaRPr lang="en-US">
                  <a:latin typeface="Arial"/>
                  <a:cs typeface="Arial"/>
                </a:endParaRPr>
              </a:p>
            </p:txBody>
          </p:sp>
        </p:grpSp>
        <p:sp>
          <p:nvSpPr>
            <p:cNvPr id="36884" name="Rectangle 102"/>
            <p:cNvSpPr>
              <a:spLocks noChangeArrowheads="1"/>
            </p:cNvSpPr>
            <p:nvPr/>
          </p:nvSpPr>
          <p:spPr bwMode="auto">
            <a:xfrm>
              <a:off x="2178" y="522"/>
              <a:ext cx="3329" cy="3461"/>
            </a:xfrm>
            <a:prstGeom prst="rect">
              <a:avLst/>
            </a:prstGeom>
            <a:noFill/>
            <a:ln w="0">
              <a:solidFill>
                <a:srgbClr val="000000"/>
              </a:solidFill>
              <a:miter lim="800000"/>
              <a:headEnd/>
              <a:tailEnd/>
            </a:ln>
          </p:spPr>
          <p:txBody>
            <a:bodyPr/>
            <a:lstStyle/>
            <a:p>
              <a:endParaRPr lang="en-US">
                <a:latin typeface="Arial"/>
                <a:cs typeface="Arial"/>
              </a:endParaRPr>
            </a:p>
          </p:txBody>
        </p:sp>
      </p:grpSp>
      <p:sp>
        <p:nvSpPr>
          <p:cNvPr id="17" name="Footer Placeholder 16"/>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8" name="Slide Number Placeholder 17"/>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Tree>
    <p:extLst>
      <p:ext uri="{BB962C8B-B14F-4D97-AF65-F5344CB8AC3E}">
        <p14:creationId xmlns:p14="http://schemas.microsoft.com/office/powerpoint/2010/main" val="77166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15767</TotalTime>
  <Words>2133</Words>
  <Application>Microsoft Office PowerPoint</Application>
  <PresentationFormat>如螢幕大小 (4:3)</PresentationFormat>
  <Paragraphs>251</Paragraphs>
  <Slides>13</Slides>
  <Notes>13</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13</vt:i4>
      </vt:variant>
    </vt:vector>
  </HeadingPairs>
  <TitlesOfParts>
    <vt:vector size="31" baseType="lpstr">
      <vt:lpstr>Sabon-Bold</vt:lpstr>
      <vt:lpstr>Arial</vt:lpstr>
      <vt:lpstr>Arial Narrow</vt:lpstr>
      <vt:lpstr>Calibri</vt:lpstr>
      <vt:lpstr>Cambria</vt:lpstr>
      <vt:lpstr>Cambria Math</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Total Revenue, Total Cost, Profit</vt:lpstr>
      <vt:lpstr>Costs:  Explicit vs. Implicit</vt:lpstr>
      <vt:lpstr>Explicit vs. Implicit Costs:  An Example</vt:lpstr>
      <vt:lpstr>Economic Profit  vs. Accounting Profit</vt:lpstr>
      <vt:lpstr>Active Learning 2   Economic profit vs. accounting profit</vt:lpstr>
      <vt:lpstr>Active Learning 2    Answers</vt:lpstr>
      <vt:lpstr>EXAMPLE 2:  Costs: TC = FC + VC</vt:lpstr>
      <vt:lpstr>EXAMPLE 2:  The Various Cost Curves Together</vt:lpstr>
      <vt:lpstr>EXAMPLE 2:  ATC and MC</vt:lpstr>
      <vt:lpstr>Costs in the Short Run &amp; Long Run</vt:lpstr>
      <vt:lpstr>A Typical LRATC Curve</vt:lpstr>
      <vt:lpstr>How ATC Changes as  the Scale of Production Changes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495</cp:revision>
  <dcterms:created xsi:type="dcterms:W3CDTF">2016-03-16T19:41:09Z</dcterms:created>
  <dcterms:modified xsi:type="dcterms:W3CDTF">2020-12-24T07:08:11Z</dcterms:modified>
</cp:coreProperties>
</file>