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8"/>
  </p:notesMasterIdLst>
  <p:handoutMasterIdLst>
    <p:handoutMasterId r:id="rId29"/>
  </p:handoutMasterIdLst>
  <p:sldIdLst>
    <p:sldId id="256" r:id="rId10"/>
    <p:sldId id="437" r:id="rId11"/>
    <p:sldId id="439" r:id="rId12"/>
    <p:sldId id="440" r:id="rId13"/>
    <p:sldId id="425" r:id="rId14"/>
    <p:sldId id="450" r:id="rId15"/>
    <p:sldId id="452" r:id="rId16"/>
    <p:sldId id="453" r:id="rId17"/>
    <p:sldId id="454" r:id="rId18"/>
    <p:sldId id="427" r:id="rId19"/>
    <p:sldId id="455" r:id="rId20"/>
    <p:sldId id="428" r:id="rId21"/>
    <p:sldId id="429" r:id="rId22"/>
    <p:sldId id="457" r:id="rId23"/>
    <p:sldId id="431" r:id="rId24"/>
    <p:sldId id="432" r:id="rId25"/>
    <p:sldId id="433" r:id="rId26"/>
    <p:sldId id="43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660066"/>
    <a:srgbClr val="005EA4"/>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81564" autoAdjust="0"/>
  </p:normalViewPr>
  <p:slideViewPr>
    <p:cSldViewPr>
      <p:cViewPr varScale="1">
        <p:scale>
          <a:sx n="56" d="100"/>
          <a:sy n="56" d="100"/>
        </p:scale>
        <p:origin x="1580" y="40"/>
      </p:cViewPr>
      <p:guideLst>
        <p:guide orient="horz" pos="2160"/>
        <p:guide pos="2880"/>
      </p:guideLst>
    </p:cSldViewPr>
  </p:slideViewPr>
  <p:outlineViewPr>
    <p:cViewPr>
      <p:scale>
        <a:sx n="33" d="100"/>
        <a:sy n="33" d="100"/>
      </p:scale>
      <p:origin x="0" y="40626"/>
    </p:cViewPr>
  </p:outlineViewPr>
  <p:notesTextViewPr>
    <p:cViewPr>
      <p:scale>
        <a:sx n="1" d="1"/>
        <a:sy n="1" d="1"/>
      </p:scale>
      <p:origin x="0" y="0"/>
    </p:cViewPr>
  </p:notesTextViewPr>
  <p:sorterViewPr>
    <p:cViewPr>
      <p:scale>
        <a:sx n="80" d="100"/>
        <a:sy n="80" d="100"/>
      </p:scale>
      <p:origin x="0" y="1086"/>
    </p:cViewPr>
  </p:sorterViewPr>
  <p:notesViewPr>
    <p:cSldViewPr>
      <p:cViewPr>
        <p:scale>
          <a:sx n="70" d="100"/>
          <a:sy n="70" d="100"/>
        </p:scale>
        <p:origin x="-2544" y="3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to.org/english/forums_e/students_e/students_e.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oystats.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relatively short chapter has a few main objectives:  </a:t>
            </a:r>
          </a:p>
          <a:p>
            <a:pPr marL="233363" lvl="1" indent="-119063" eaLnBrk="1" hangingPunct="1">
              <a:buFontTx/>
              <a:buChar char="•"/>
            </a:pPr>
            <a:r>
              <a:rPr lang="en-US" dirty="0" smtClean="0"/>
              <a:t>Welfare analysis of free trade in a good that a country exports, relative to no trade.  </a:t>
            </a:r>
          </a:p>
          <a:p>
            <a:pPr marL="233363" lvl="1" indent="-119063" eaLnBrk="1" hangingPunct="1">
              <a:buFontTx/>
              <a:buChar char="•"/>
            </a:pPr>
            <a:r>
              <a:rPr lang="en-US" dirty="0" smtClean="0"/>
              <a:t>Welfare analysis of free trade in a good that the country imports, relative to no trade. </a:t>
            </a:r>
          </a:p>
          <a:p>
            <a:pPr marL="233363" lvl="1" indent="-119063" eaLnBrk="1" hangingPunct="1">
              <a:buFontTx/>
              <a:buChar char="•"/>
            </a:pPr>
            <a:r>
              <a:rPr lang="en-US" dirty="0" smtClean="0"/>
              <a:t>Welfare analysis of a tariff, relative to free trade in a good the country imports.  </a:t>
            </a:r>
          </a:p>
          <a:p>
            <a:pPr marL="233363" lvl="1" indent="-119063" eaLnBrk="1" hangingPunct="1">
              <a:buFontTx/>
              <a:buChar char="•"/>
            </a:pPr>
            <a:r>
              <a:rPr lang="en-US" dirty="0" smtClean="0"/>
              <a:t>The most common arguments for restricting imports, and the economist’s response to each.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68319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57150" eaLnBrk="1" hangingPunct="1">
              <a:lnSpc>
                <a:spcPct val="105000"/>
              </a:lnSpc>
              <a:spcBef>
                <a:spcPct val="10000"/>
              </a:spcBef>
              <a:buFont typeface="Wingdings" pitchFamily="2" charset="2"/>
              <a:buNone/>
            </a:pPr>
            <a:r>
              <a:rPr lang="en-US" dirty="0" smtClean="0"/>
              <a:t>Example:  The U.S. can threaten to limit imports of French wine unless France lifts their quotas on American beef.  </a:t>
            </a:r>
          </a:p>
          <a:p>
            <a:pPr marL="0" indent="0" eaLnBrk="1" hangingPunct="1">
              <a:spcBef>
                <a:spcPct val="30000"/>
              </a:spcBef>
              <a:buFont typeface="Wingdings" pitchFamily="2" charset="2"/>
              <a:buNone/>
            </a:pPr>
            <a:r>
              <a:rPr lang="en-US" b="1" i="1" dirty="0" smtClean="0">
                <a:solidFill>
                  <a:srgbClr val="339966"/>
                </a:solidFill>
              </a:rPr>
              <a:t>Economists’ response:</a:t>
            </a:r>
            <a:r>
              <a:rPr lang="en-US" dirty="0" smtClean="0"/>
              <a:t>	Suppose France refuses.  Then the U.S. must choose between two bad options:  </a:t>
            </a:r>
          </a:p>
          <a:p>
            <a:pPr marL="920750" lvl="2" indent="-406400" eaLnBrk="1" hangingPunct="1">
              <a:lnSpc>
                <a:spcPct val="105000"/>
              </a:lnSpc>
              <a:spcBef>
                <a:spcPct val="10000"/>
              </a:spcBef>
              <a:buFont typeface="Wingdings" pitchFamily="2" charset="2"/>
              <a:buNone/>
            </a:pPr>
            <a:r>
              <a:rPr lang="en-US" dirty="0" smtClean="0"/>
              <a:t>A) </a:t>
            </a:r>
            <a:r>
              <a:rPr lang="en-US" sz="2600" dirty="0" smtClean="0"/>
              <a:t>Restrict imports from France, which reduces welfare in the U.S.</a:t>
            </a:r>
          </a:p>
          <a:p>
            <a:pPr marL="920750" lvl="2" indent="-406400" eaLnBrk="1" hangingPunct="1">
              <a:lnSpc>
                <a:spcPct val="105000"/>
              </a:lnSpc>
              <a:spcBef>
                <a:spcPct val="10000"/>
              </a:spcBef>
              <a:buFont typeface="Wingdings" pitchFamily="2" charset="2"/>
              <a:buNone/>
            </a:pPr>
            <a:r>
              <a:rPr lang="en-US" dirty="0" smtClean="0"/>
              <a:t>B) </a:t>
            </a:r>
            <a:r>
              <a:rPr lang="en-US" sz="2600" dirty="0" smtClean="0"/>
              <a:t>Don’t restrict imports, which reduces U.S. credibility.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28695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and the</a:t>
            </a:r>
            <a:r>
              <a:rPr lang="en-US" baseline="0" dirty="0" smtClean="0"/>
              <a:t> next few slides are based on the case study from the textbook.</a:t>
            </a:r>
          </a:p>
          <a:p>
            <a:pPr eaLnBrk="1" hangingPunct="1"/>
            <a:r>
              <a:rPr lang="en-US" dirty="0" smtClean="0"/>
              <a:t>The WTO website (http://www.wto.org) has useful information, especially the section for students:</a:t>
            </a:r>
          </a:p>
          <a:p>
            <a:pPr eaLnBrk="1" hangingPunct="1"/>
            <a:endParaRPr lang="en-US" dirty="0" smtClean="0"/>
          </a:p>
          <a:p>
            <a:r>
              <a:rPr lang="en-US" dirty="0" smtClean="0">
                <a:hlinkClick r:id="rId3"/>
              </a:rPr>
              <a:t>http://wto.org/english/forums_e/students_e/students_e.htm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62254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small economy assumption is not always true—especially for the U.S.—but simplifies the analysis without changing its lessons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108940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3CBBB8C-1C13-4AB9-B72E-E2C32A4E98E3}" type="slidenum">
              <a:rPr lang="en-US" smtClean="0"/>
              <a:pPr/>
              <a:t>3</a:t>
            </a:fld>
            <a:endParaRPr lang="en-US" smtClean="0"/>
          </a:p>
        </p:txBody>
      </p:sp>
      <p:sp>
        <p:nvSpPr>
          <p:cNvPr id="471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A824096-9F06-4782-9066-FFB2574C70CE}" type="slidenum">
              <a:rPr lang="en-US" sz="1200">
                <a:cs typeface="Arial" charset="0"/>
              </a:rPr>
              <a:pPr algn="r"/>
              <a:t>3</a:t>
            </a:fld>
            <a:endParaRPr lang="en-US" sz="1200">
              <a:cs typeface="Arial" charset="0"/>
            </a:endParaRPr>
          </a:p>
        </p:txBody>
      </p:sp>
      <p:sp>
        <p:nvSpPr>
          <p:cNvPr id="47108" name="Rectangle 2"/>
          <p:cNvSpPr>
            <a:spLocks noGrp="1" noRot="1" noChangeAspect="1" noChangeArrowheads="1" noTextEdit="1"/>
          </p:cNvSpPr>
          <p:nvPr>
            <p:ph type="sldImg"/>
          </p:nvPr>
        </p:nvSpPr>
        <p:spPr>
          <a:xfrm>
            <a:off x="1143000" y="534988"/>
            <a:ext cx="4572000" cy="3429000"/>
          </a:xfrm>
          <a:ln/>
        </p:spPr>
      </p:sp>
      <p:sp>
        <p:nvSpPr>
          <p:cNvPr id="47109" name="Rectangle 3"/>
          <p:cNvSpPr>
            <a:spLocks noGrp="1" noChangeArrowheads="1"/>
          </p:cNvSpPr>
          <p:nvPr>
            <p:ph type="body" idx="1"/>
          </p:nvPr>
        </p:nvSpPr>
        <p:spPr>
          <a:xfrm>
            <a:off x="685800" y="4248150"/>
            <a:ext cx="5610225" cy="4210050"/>
          </a:xfrm>
          <a:noFill/>
          <a:ln/>
        </p:spPr>
        <p:txBody>
          <a:bodyPr/>
          <a:lstStyle/>
          <a:p>
            <a:pPr eaLnBrk="1" hangingPunct="1"/>
            <a:r>
              <a:rPr lang="en-US" dirty="0" smtClean="0"/>
              <a:t>Students may not be aware of the economic importance of soybeans.  In fact, soybeans are big business in the U.S.  In 2015,</a:t>
            </a:r>
          </a:p>
          <a:p>
            <a:pPr marL="228600" lvl="1" indent="-114300" eaLnBrk="1" hangingPunct="1">
              <a:buFontTx/>
              <a:buChar char="•"/>
            </a:pPr>
            <a:r>
              <a:rPr lang="en-US" dirty="0" smtClean="0"/>
              <a:t>Soybeans were grown in more than 30 states. </a:t>
            </a:r>
          </a:p>
          <a:p>
            <a:pPr marL="228600" lvl="1" indent="-114300" eaLnBrk="1" hangingPunct="1">
              <a:buFontTx/>
              <a:buChar char="•"/>
            </a:pPr>
            <a:r>
              <a:rPr lang="en-US" dirty="0" smtClean="0"/>
              <a:t>Farmers produced 3.93 billion bushels of soybeans, worth $34.5 billion.    </a:t>
            </a:r>
          </a:p>
          <a:p>
            <a:pPr marL="228600" lvl="1" indent="-114300" eaLnBrk="1" hangingPunct="1">
              <a:buFontTx/>
              <a:buChar char="•"/>
            </a:pPr>
            <a:r>
              <a:rPr lang="en-US" dirty="0" smtClean="0"/>
              <a:t>The U.S. exported 1.69 billion bushels of soybeans (exported 43% of total production). </a:t>
            </a:r>
          </a:p>
          <a:p>
            <a:pPr eaLnBrk="1" hangingPunct="1"/>
            <a:r>
              <a:rPr lang="en-US" dirty="0" smtClean="0"/>
              <a:t>Source:  American Soybean Association, </a:t>
            </a:r>
            <a:r>
              <a:rPr lang="en-US" dirty="0" smtClean="0">
                <a:hlinkClick r:id="rId3"/>
              </a:rPr>
              <a:t>http://www.soystats.com/</a:t>
            </a:r>
            <a:endParaRPr lang="en-US" dirty="0" smtClean="0"/>
          </a:p>
          <a:p>
            <a:pPr eaLnBrk="1" hangingPunct="1"/>
            <a:endParaRPr lang="en-US" dirty="0" smtClean="0"/>
          </a:p>
          <a:p>
            <a:pPr eaLnBrk="1" hangingPunct="1"/>
            <a:r>
              <a:rPr lang="en-US" dirty="0" smtClean="0"/>
              <a:t>Before covering this slide, alert your students that, in just a moment, they will be asked to do some analysis very similar to the analysis shown on this and the following slide.  </a:t>
            </a:r>
          </a:p>
          <a:p>
            <a:pPr eaLnBrk="1" hangingPunct="1"/>
            <a:endParaRPr lang="en-US" dirty="0" smtClean="0"/>
          </a:p>
          <a:p>
            <a:pPr eaLnBrk="1" hangingPunct="1"/>
            <a:r>
              <a:rPr lang="en-US" dirty="0" smtClean="0"/>
              <a:t>In this case, P</a:t>
            </a:r>
            <a:r>
              <a:rPr lang="en-US" baseline="-25000" dirty="0" smtClean="0"/>
              <a:t>D</a:t>
            </a:r>
            <a:r>
              <a:rPr lang="en-US" dirty="0" smtClean="0"/>
              <a:t> &lt; P</a:t>
            </a:r>
            <a:r>
              <a:rPr lang="en-US" baseline="-25000" dirty="0" smtClean="0"/>
              <a:t>W</a:t>
            </a:r>
            <a:r>
              <a:rPr lang="en-US" dirty="0" smtClean="0"/>
              <a:t>, so this country will export soybeans.  </a:t>
            </a:r>
          </a:p>
          <a:p>
            <a:pPr eaLnBrk="1" hangingPunct="1"/>
            <a:endParaRPr lang="en-US" dirty="0" smtClean="0"/>
          </a:p>
          <a:p>
            <a:pPr eaLnBrk="1" hangingPunct="1"/>
            <a:r>
              <a:rPr lang="en-US" dirty="0" smtClean="0"/>
              <a:t>The quantity of exports is simply the difference between the domestic quantity supplied and the domestic quantity demanded at the world price.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73C670D-5C2C-4C09-B6E7-E4872777CDA6}" type="slidenum">
              <a:rPr lang="en-US" smtClean="0"/>
              <a:pPr/>
              <a:t>4</a:t>
            </a:fld>
            <a:endParaRPr lang="en-US" smtClean="0"/>
          </a:p>
        </p:txBody>
      </p:sp>
      <p:sp>
        <p:nvSpPr>
          <p:cNvPr id="481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7D2CDC1-592B-4D39-ABCD-B5A7171005FA}" type="slidenum">
              <a:rPr lang="en-US" sz="1200">
                <a:cs typeface="Arial" charset="0"/>
              </a:rPr>
              <a:pPr algn="r"/>
              <a:t>4</a:t>
            </a:fld>
            <a:endParaRPr lang="en-US" sz="1200">
              <a:cs typeface="Arial" charset="0"/>
            </a:endParaRPr>
          </a:p>
        </p:txBody>
      </p:sp>
      <p:sp>
        <p:nvSpPr>
          <p:cNvPr id="48132" name="Rectangle 2"/>
          <p:cNvSpPr>
            <a:spLocks noGrp="1" noRot="1" noChangeAspect="1" noChangeArrowheads="1" noTextEdit="1"/>
          </p:cNvSpPr>
          <p:nvPr>
            <p:ph type="sldImg"/>
          </p:nvPr>
        </p:nvSpPr>
        <p:spPr>
          <a:xfrm>
            <a:off x="1143000" y="534988"/>
            <a:ext cx="4572000" cy="3429000"/>
          </a:xfrm>
          <a:ln/>
        </p:spPr>
      </p:sp>
      <p:sp>
        <p:nvSpPr>
          <p:cNvPr id="48133" name="Rectangle 3"/>
          <p:cNvSpPr>
            <a:spLocks noGrp="1" noChangeArrowheads="1"/>
          </p:cNvSpPr>
          <p:nvPr>
            <p:ph type="body" idx="1"/>
          </p:nvPr>
        </p:nvSpPr>
        <p:spPr>
          <a:xfrm>
            <a:off x="685800" y="4248150"/>
            <a:ext cx="5486400" cy="4210050"/>
          </a:xfrm>
          <a:noFill/>
          <a:ln/>
        </p:spPr>
        <p:txBody>
          <a:bodyPr/>
          <a:lstStyle/>
          <a:p>
            <a:pPr eaLnBrk="1" hangingPunct="1"/>
            <a:r>
              <a:rPr lang="en-US" smtClean="0"/>
              <a:t>Trade benefits soybean producers because they can sell at a higher price.  Producer surplus rises by the area B + D.  </a:t>
            </a:r>
          </a:p>
          <a:p>
            <a:pPr eaLnBrk="1" hangingPunct="1"/>
            <a:endParaRPr lang="en-US" smtClean="0"/>
          </a:p>
          <a:p>
            <a:pPr eaLnBrk="1" hangingPunct="1"/>
            <a:r>
              <a:rPr lang="en-US" smtClean="0"/>
              <a:t>Trade makes domestic buyers worse off because they have to pay a higher price.  Consumer surplus falls by the area B.  </a:t>
            </a:r>
          </a:p>
          <a:p>
            <a:pPr eaLnBrk="1" hangingPunct="1"/>
            <a:endParaRPr lang="en-US" smtClean="0"/>
          </a:p>
          <a:p>
            <a:pPr eaLnBrk="1" hangingPunct="1"/>
            <a:r>
              <a:rPr lang="en-US" smtClean="0"/>
              <a:t>The gains to producers are greater than the losses to consumers, so trade increases total welfare:  total surplus rises by the amount D.  </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December 2005, thousands of protestors gathered outside the meeting place of the World Trade Organization talks in Hong Kong.  Some protests turned violent, and police made 900 arrests.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03371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6E2A397-1AA5-403A-82AD-20403397FEB7}" type="slidenum">
              <a:rPr lang="en-US" smtClean="0"/>
              <a:pPr/>
              <a:t>7</a:t>
            </a:fld>
            <a:endParaRPr lang="en-US" smtClean="0"/>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18886A-0C50-4BDE-8D39-AF5499984ACC}" type="slidenum">
              <a:rPr lang="en-US" sz="1200">
                <a:cs typeface="Arial" charset="0"/>
              </a:rPr>
              <a:pPr algn="r"/>
              <a:t>7</a:t>
            </a:fld>
            <a:endParaRPr lang="en-US" sz="1200">
              <a:cs typeface="Arial" charset="0"/>
            </a:endParaRPr>
          </a:p>
        </p:txBody>
      </p:sp>
      <p:sp>
        <p:nvSpPr>
          <p:cNvPr id="56324" name="Rectangle 2"/>
          <p:cNvSpPr>
            <a:spLocks noGrp="1" noRot="1" noChangeAspect="1" noChangeArrowheads="1" noTextEdit="1"/>
          </p:cNvSpPr>
          <p:nvPr>
            <p:ph type="sldImg"/>
          </p:nvPr>
        </p:nvSpPr>
        <p:spPr>
          <a:xfrm>
            <a:off x="1143000" y="534988"/>
            <a:ext cx="4572000" cy="3429000"/>
          </a:xfrm>
          <a:ln/>
        </p:spPr>
      </p:sp>
      <p:sp>
        <p:nvSpPr>
          <p:cNvPr id="56325"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538D752-8FD3-4563-BD6F-BC8B69503FFB}" type="slidenum">
              <a:rPr lang="en-US" smtClean="0"/>
              <a:pPr/>
              <a:t>8</a:t>
            </a:fld>
            <a:endParaRPr lang="en-US" smtClean="0"/>
          </a:p>
        </p:txBody>
      </p:sp>
      <p:sp>
        <p:nvSpPr>
          <p:cNvPr id="573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8592A03-E3BB-4628-90C3-5C4E7C4A4880}" type="slidenum">
              <a:rPr lang="en-US" sz="1200">
                <a:cs typeface="Arial" charset="0"/>
              </a:rPr>
              <a:pPr algn="r"/>
              <a:t>8</a:t>
            </a:fld>
            <a:endParaRPr lang="en-US" sz="1200">
              <a:cs typeface="Arial" charset="0"/>
            </a:endParaRPr>
          </a:p>
        </p:txBody>
      </p:sp>
      <p:sp>
        <p:nvSpPr>
          <p:cNvPr id="57348" name="Rectangle 2"/>
          <p:cNvSpPr>
            <a:spLocks noGrp="1" noRot="1" noChangeAspect="1" noChangeArrowheads="1" noTextEdit="1"/>
          </p:cNvSpPr>
          <p:nvPr>
            <p:ph type="sldImg"/>
          </p:nvPr>
        </p:nvSpPr>
        <p:spPr>
          <a:xfrm>
            <a:off x="1143000" y="534988"/>
            <a:ext cx="4572000" cy="3429000"/>
          </a:xfrm>
          <a:ln/>
        </p:spPr>
      </p:sp>
      <p:sp>
        <p:nvSpPr>
          <p:cNvPr id="57349"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The tariff benefits domestic producers by allowing them to sell for a higher price.  Producer surplus increases by C.  </a:t>
            </a:r>
          </a:p>
          <a:p>
            <a:pPr eaLnBrk="1" hangingPunct="1"/>
            <a:endParaRPr lang="en-US" dirty="0" smtClean="0"/>
          </a:p>
          <a:p>
            <a:pPr eaLnBrk="1" hangingPunct="1"/>
            <a:r>
              <a:rPr lang="en-US" dirty="0" smtClean="0"/>
              <a:t>The tariff makes consumers worse off because they have to pay a higher price.  Consumer surplus falls by C + D + E + F.  </a:t>
            </a:r>
          </a:p>
          <a:p>
            <a:pPr eaLnBrk="1" hangingPunct="1"/>
            <a:endParaRPr lang="en-US" dirty="0" smtClean="0"/>
          </a:p>
          <a:p>
            <a:pPr eaLnBrk="1" hangingPunct="1"/>
            <a:r>
              <a:rPr lang="en-US" dirty="0" smtClean="0"/>
              <a:t>The tariff generates revenue for the government equal to E.  </a:t>
            </a:r>
          </a:p>
          <a:p>
            <a:pPr eaLnBrk="1" hangingPunct="1"/>
            <a:endParaRPr lang="en-US" dirty="0" smtClean="0"/>
          </a:p>
          <a:p>
            <a:pPr eaLnBrk="1" hangingPunct="1"/>
            <a:r>
              <a:rPr lang="en-US" dirty="0" smtClean="0"/>
              <a:t>The losses from the tariff exceed the gains, so total welfare falls.  The tariff reduces total surplus by (D + F).  </a:t>
            </a:r>
          </a:p>
          <a:p>
            <a:pPr eaLnBrk="1" hangingPunct="1"/>
            <a:endParaRPr lang="en-US" dirty="0" smtClean="0"/>
          </a:p>
          <a:p>
            <a:r>
              <a:rPr lang="en-US" altLang="en-US" dirty="0" smtClean="0"/>
              <a:t>The effects of a tariff</a:t>
            </a:r>
          </a:p>
          <a:p>
            <a:pPr lvl="1"/>
            <a:r>
              <a:rPr lang="en-US" altLang="en-US" dirty="0" smtClean="0"/>
              <a:t>Price rises by the amount of the tariff</a:t>
            </a:r>
          </a:p>
          <a:p>
            <a:pPr lvl="1"/>
            <a:r>
              <a:rPr lang="en-US" altLang="en-US" dirty="0" smtClean="0"/>
              <a:t>Domestic quantity demanded decreases</a:t>
            </a:r>
          </a:p>
          <a:p>
            <a:pPr lvl="1"/>
            <a:r>
              <a:rPr lang="en-US" altLang="en-US" dirty="0" smtClean="0"/>
              <a:t>Domestic quantity supplied increases </a:t>
            </a:r>
          </a:p>
          <a:p>
            <a:pPr lvl="1"/>
            <a:r>
              <a:rPr lang="en-US" altLang="en-US" dirty="0" smtClean="0"/>
              <a:t>Reduces the quantity of imports</a:t>
            </a:r>
          </a:p>
          <a:p>
            <a:pPr lvl="1"/>
            <a:r>
              <a:rPr lang="en-US" altLang="en-US" dirty="0" smtClean="0"/>
              <a:t>Moves the domestic market closer to its equilibrium without trade</a:t>
            </a:r>
          </a:p>
          <a:p>
            <a:pPr lvl="1"/>
            <a:r>
              <a:rPr lang="en-US" altLang="en-US" dirty="0" smtClean="0"/>
              <a:t>Domestic sellers are better off</a:t>
            </a:r>
          </a:p>
          <a:p>
            <a:pPr lvl="1"/>
            <a:r>
              <a:rPr lang="en-US" altLang="en-US" dirty="0" smtClean="0"/>
              <a:t>Domestic buyers are worse off</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07E6211-B1C5-4466-B8C9-78ABB886AF5E}" type="slidenum">
              <a:rPr lang="en-US" smtClean="0"/>
              <a:pPr/>
              <a:t>9</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B5A39AC-EB70-4A32-B30C-F919F28AE193}" type="slidenum">
              <a:rPr lang="en-US" sz="1200">
                <a:cs typeface="Arial" charset="0"/>
              </a:rPr>
              <a:pPr algn="r"/>
              <a:t>9</a:t>
            </a:fld>
            <a:endParaRPr lang="en-US" sz="1200">
              <a:cs typeface="Arial" charset="0"/>
            </a:endParaRPr>
          </a:p>
        </p:txBody>
      </p:sp>
      <p:sp>
        <p:nvSpPr>
          <p:cNvPr id="58372" name="Rectangle 2"/>
          <p:cNvSpPr>
            <a:spLocks noGrp="1" noRot="1" noChangeAspect="1" noChangeArrowheads="1" noTextEdit="1"/>
          </p:cNvSpPr>
          <p:nvPr>
            <p:ph type="sldImg"/>
          </p:nvPr>
        </p:nvSpPr>
        <p:spPr>
          <a:xfrm>
            <a:off x="1143000" y="534988"/>
            <a:ext cx="4572000" cy="3429000"/>
          </a:xfrm>
          <a:ln/>
        </p:spPr>
      </p:sp>
      <p:sp>
        <p:nvSpPr>
          <p:cNvPr id="58373"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A tariff is a tax.  Like the taxes we studied in the preceding chapter, the tariff causes a deadweight loss because it distorts incentives.  </a:t>
            </a:r>
          </a:p>
          <a:p>
            <a:pPr eaLnBrk="1" hangingPunct="1"/>
            <a:endParaRPr lang="en-US" dirty="0" smtClean="0"/>
          </a:p>
          <a:p>
            <a:pPr eaLnBrk="1" hangingPunct="1"/>
            <a:r>
              <a:rPr lang="en-US" dirty="0" smtClean="0"/>
              <a:t>Here, the tariff causes the economy to devote more resources to a good that could be produced at lower opportunity cost in other countries.  This causes a deadweight loss, represented on the graph by the area D.  </a:t>
            </a:r>
          </a:p>
          <a:p>
            <a:pPr eaLnBrk="1" hangingPunct="1"/>
            <a:endParaRPr lang="en-US" dirty="0" smtClean="0"/>
          </a:p>
          <a:p>
            <a:pPr eaLnBrk="1" hangingPunct="1"/>
            <a:r>
              <a:rPr lang="en-US" dirty="0" smtClean="0"/>
              <a:t>Also, the tariff gives consumers an incentive to purchase a smaller quantity.  The result is a deadweight loss (area F on graph).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arguments slides, the information in quotation marks (following the type of argument) is the argument brought to support trade restriction. The information not in quotation marks is the economists’ response to that argument.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68319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400" dirty="0"/>
              <a:t>Application: </a:t>
            </a:r>
          </a:p>
          <a:p>
            <a:pPr>
              <a:defRPr/>
            </a:pPr>
            <a:r>
              <a:rPr lang="en-US" sz="5400" dirty="0" smtClean="0"/>
              <a:t>International Trade</a:t>
            </a:r>
            <a:endParaRPr lang="en-US" sz="5400" dirty="0"/>
          </a:p>
        </p:txBody>
      </p:sp>
      <p:sp>
        <p:nvSpPr>
          <p:cNvPr id="11" name="Text Placeholder 10"/>
          <p:cNvSpPr>
            <a:spLocks noGrp="1"/>
          </p:cNvSpPr>
          <p:nvPr>
            <p:ph type="body" sz="quarter" idx="16"/>
          </p:nvPr>
        </p:nvSpPr>
        <p:spPr/>
        <p:txBody>
          <a:bodyPr/>
          <a:lstStyle/>
          <a:p>
            <a:r>
              <a:rPr lang="en-US" dirty="0" smtClean="0"/>
              <a:t>CHAPTER</a:t>
            </a:r>
          </a:p>
          <a:p>
            <a:r>
              <a:rPr lang="en-US" sz="6600" dirty="0">
                <a:solidFill>
                  <a:schemeClr val="tx2"/>
                </a:solidFill>
                <a:latin typeface="Cambria Math" panose="02040503050406030204" pitchFamily="18" charset="0"/>
                <a:ea typeface="Cambria Math" panose="02040503050406030204" pitchFamily="18" charset="0"/>
              </a:rPr>
              <a:t>9</a:t>
            </a: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sz="3900" smtClean="0"/>
              <a:t>Arguments For Restricting Trade</a:t>
            </a:r>
          </a:p>
        </p:txBody>
      </p:sp>
      <p:sp>
        <p:nvSpPr>
          <p:cNvPr id="29699" name="Content Placeholder 2"/>
          <p:cNvSpPr>
            <a:spLocks noGrp="1"/>
          </p:cNvSpPr>
          <p:nvPr>
            <p:ph idx="1"/>
          </p:nvPr>
        </p:nvSpPr>
        <p:spPr/>
        <p:txBody>
          <a:bodyPr/>
          <a:lstStyle/>
          <a:p>
            <a:r>
              <a:rPr lang="en-US" altLang="en-US" dirty="0" smtClean="0"/>
              <a:t>The jobs argument</a:t>
            </a:r>
          </a:p>
          <a:p>
            <a:pPr lvl="1"/>
            <a:r>
              <a:rPr lang="en-US" altLang="en-US" dirty="0" smtClean="0"/>
              <a:t>“Trade with other countries destroys domestic jobs”</a:t>
            </a:r>
          </a:p>
          <a:p>
            <a:pPr lvl="1"/>
            <a:r>
              <a:rPr lang="en-US" altLang="en-US" dirty="0" smtClean="0"/>
              <a:t>Free trade creates jobs at the same time that it destroys them</a:t>
            </a:r>
          </a:p>
          <a:p>
            <a:pPr lvl="1"/>
            <a:r>
              <a:rPr lang="en-US" altLang="en-US" dirty="0"/>
              <a:t>Total unemployment does not rise as imports rise, because job losses from imports are offset by </a:t>
            </a:r>
            <a:r>
              <a:rPr lang="en-US" altLang="en-US" dirty="0" smtClean="0"/>
              <a:t>job </a:t>
            </a:r>
            <a:r>
              <a:rPr lang="en-US" altLang="en-US" dirty="0"/>
              <a:t>gains in export industries….</a:t>
            </a:r>
            <a:endParaRPr lang="en-US" altLang="en-US" dirty="0" smtClean="0"/>
          </a:p>
        </p:txBody>
      </p:sp>
      <p:sp>
        <p:nvSpPr>
          <p:cNvPr id="297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60958AB-9302-4A68-A19F-C9B4A5E7CEEC}" type="slidenum">
              <a:rPr lang="en-US" altLang="en-US" sz="1200" smtClean="0">
                <a:solidFill>
                  <a:srgbClr val="002060"/>
                </a:solidFill>
              </a:rPr>
              <a:pPr algn="ctr" eaLnBrk="1" hangingPunct="1"/>
              <a:t>10</a:t>
            </a:fld>
            <a:endParaRPr lang="en-US" altLang="en-US" sz="1200" smtClean="0">
              <a:solidFill>
                <a:srgbClr val="002060"/>
              </a:solidFill>
            </a:endParaRP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65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sz="3900" smtClean="0"/>
              <a:t>Arguments For Restricting Trade</a:t>
            </a:r>
          </a:p>
        </p:txBody>
      </p:sp>
      <p:sp>
        <p:nvSpPr>
          <p:cNvPr id="29699" name="Content Placeholder 2"/>
          <p:cNvSpPr>
            <a:spLocks noGrp="1"/>
          </p:cNvSpPr>
          <p:nvPr>
            <p:ph idx="1"/>
          </p:nvPr>
        </p:nvSpPr>
        <p:spPr>
          <a:xfrm>
            <a:off x="277813" y="1025525"/>
            <a:ext cx="8713787" cy="5422900"/>
          </a:xfrm>
        </p:spPr>
        <p:txBody>
          <a:bodyPr/>
          <a:lstStyle/>
          <a:p>
            <a:r>
              <a:rPr lang="en-US" altLang="en-US" dirty="0" smtClean="0"/>
              <a:t>The national-security argument</a:t>
            </a:r>
          </a:p>
          <a:p>
            <a:pPr lvl="1"/>
            <a:r>
              <a:rPr lang="en-US" altLang="en-US" sz="3000" dirty="0" smtClean="0"/>
              <a:t>“The industry is vital for national security and it should </a:t>
            </a:r>
            <a:r>
              <a:rPr lang="en-US" altLang="en-US" sz="3000" dirty="0"/>
              <a:t>be protected from foreign competition, to prevent dependence on imports that could be disrupted during wartime”</a:t>
            </a:r>
            <a:endParaRPr lang="en-US" altLang="en-US" sz="3000" dirty="0" smtClean="0"/>
          </a:p>
          <a:p>
            <a:pPr lvl="1"/>
            <a:r>
              <a:rPr lang="en-US" altLang="en-US" sz="2800" dirty="0" smtClean="0"/>
              <a:t>When there are legitimate concerns over national security</a:t>
            </a:r>
          </a:p>
          <a:p>
            <a:pPr lvl="2"/>
            <a:r>
              <a:rPr lang="en-US" altLang="en-US" dirty="0"/>
              <a:t>But producers may exaggerate their own importance to national security to obtain protection from foreign competition</a:t>
            </a:r>
            <a:endParaRPr lang="en-US" altLang="en-US" dirty="0" smtClean="0"/>
          </a:p>
        </p:txBody>
      </p:sp>
      <p:sp>
        <p:nvSpPr>
          <p:cNvPr id="297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60958AB-9302-4A68-A19F-C9B4A5E7CEEC}" type="slidenum">
              <a:rPr lang="en-US" altLang="en-US" sz="1200" smtClean="0">
                <a:solidFill>
                  <a:srgbClr val="002060"/>
                </a:solidFill>
              </a:rPr>
              <a:pPr algn="ctr" eaLnBrk="1" hangingPunct="1"/>
              <a:t>11</a:t>
            </a:fld>
            <a:endParaRPr lang="en-US" altLang="en-US" sz="1200" smtClean="0">
              <a:solidFill>
                <a:srgbClr val="002060"/>
              </a:solidFill>
            </a:endParaRP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64982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wrap="square" anchor="t"/>
          <a:lstStyle/>
          <a:p>
            <a:r>
              <a:rPr lang="en-US" altLang="en-US" sz="3900" smtClean="0"/>
              <a:t>Arguments For Restricting Trade</a:t>
            </a:r>
          </a:p>
        </p:txBody>
      </p:sp>
      <p:sp>
        <p:nvSpPr>
          <p:cNvPr id="30723" name="Content Placeholder 2"/>
          <p:cNvSpPr>
            <a:spLocks noGrp="1"/>
          </p:cNvSpPr>
          <p:nvPr>
            <p:ph idx="1"/>
          </p:nvPr>
        </p:nvSpPr>
        <p:spPr/>
        <p:txBody>
          <a:bodyPr/>
          <a:lstStyle/>
          <a:p>
            <a:r>
              <a:rPr lang="en-US" altLang="en-US" dirty="0" smtClean="0"/>
              <a:t>The infant-industry argument</a:t>
            </a:r>
          </a:p>
          <a:p>
            <a:pPr lvl="1"/>
            <a:r>
              <a:rPr lang="en-US" altLang="en-US" dirty="0" smtClean="0"/>
              <a:t>“New industries need temporary trade restriction to help them get started” </a:t>
            </a:r>
          </a:p>
          <a:p>
            <a:pPr lvl="1"/>
            <a:r>
              <a:rPr lang="en-US" altLang="en-US" dirty="0" smtClean="0"/>
              <a:t>Difficult to implement in practice</a:t>
            </a:r>
          </a:p>
          <a:p>
            <a:pPr lvl="1"/>
            <a:r>
              <a:rPr lang="en-US" altLang="en-US" dirty="0" smtClean="0"/>
              <a:t>The temporary policy is hard to remove</a:t>
            </a:r>
          </a:p>
          <a:p>
            <a:pPr lvl="1"/>
            <a:r>
              <a:rPr lang="en-US" altLang="en-US" dirty="0" smtClean="0"/>
              <a:t>Protection is not necessary for an infant industry to grow</a:t>
            </a:r>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E344748-8C84-439E-BF86-CA4AE9C96F61}" type="slidenum">
              <a:rPr lang="en-US" altLang="en-US" sz="1200" smtClean="0">
                <a:solidFill>
                  <a:srgbClr val="002060"/>
                </a:solidFill>
              </a:rPr>
              <a:pPr algn="ctr" eaLnBrk="1" hangingPunct="1"/>
              <a:t>12</a:t>
            </a:fld>
            <a:endParaRPr lang="en-US" altLang="en-US" sz="1200" smtClean="0">
              <a:solidFill>
                <a:srgbClr val="002060"/>
              </a:solidFill>
            </a:endParaRP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9392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z="3900" smtClean="0"/>
              <a:t>Arguments For Restricting Trade</a:t>
            </a:r>
          </a:p>
        </p:txBody>
      </p:sp>
      <p:sp>
        <p:nvSpPr>
          <p:cNvPr id="31747" name="Content Placeholder 2"/>
          <p:cNvSpPr>
            <a:spLocks noGrp="1"/>
          </p:cNvSpPr>
          <p:nvPr>
            <p:ph idx="1"/>
          </p:nvPr>
        </p:nvSpPr>
        <p:spPr/>
        <p:txBody>
          <a:bodyPr/>
          <a:lstStyle/>
          <a:p>
            <a:r>
              <a:rPr lang="en-US" altLang="en-US" dirty="0" smtClean="0"/>
              <a:t>The unfair-competition argument</a:t>
            </a:r>
          </a:p>
          <a:p>
            <a:pPr lvl="1"/>
            <a:r>
              <a:rPr lang="en-US" altLang="en-US" dirty="0" smtClean="0"/>
              <a:t>“Producers </a:t>
            </a:r>
            <a:r>
              <a:rPr lang="en-US" altLang="en-US" dirty="0"/>
              <a:t>argue their competitors in another country have an unfair advantage, </a:t>
            </a:r>
            <a:r>
              <a:rPr lang="en-US" altLang="en-US" dirty="0" smtClean="0"/>
              <a:t>e.g</a:t>
            </a:r>
            <a:r>
              <a:rPr lang="en-US" altLang="en-US" dirty="0"/>
              <a:t>. due to </a:t>
            </a:r>
            <a:r>
              <a:rPr lang="en-US" altLang="en-US" dirty="0" smtClean="0"/>
              <a:t>government </a:t>
            </a:r>
            <a:r>
              <a:rPr lang="en-US" altLang="en-US" dirty="0"/>
              <a:t>subsidies”</a:t>
            </a:r>
            <a:endParaRPr lang="en-US" altLang="en-US" dirty="0" smtClean="0"/>
          </a:p>
          <a:p>
            <a:pPr lvl="1"/>
            <a:r>
              <a:rPr lang="en-US" altLang="en-US" dirty="0" smtClean="0"/>
              <a:t>Increase in total surplus for the country</a:t>
            </a:r>
          </a:p>
          <a:p>
            <a:pPr lvl="2"/>
            <a:r>
              <a:rPr lang="en-US" altLang="en-US" dirty="0"/>
              <a:t>We should welcome imports of low-cost products subsidized by the other country’s </a:t>
            </a:r>
            <a:r>
              <a:rPr lang="en-US" altLang="en-US" dirty="0" smtClean="0"/>
              <a:t>taxpayers</a:t>
            </a:r>
          </a:p>
          <a:p>
            <a:pPr lvl="2"/>
            <a:r>
              <a:rPr lang="en-US" altLang="en-US" dirty="0" smtClean="0"/>
              <a:t>The </a:t>
            </a:r>
            <a:r>
              <a:rPr lang="en-US" altLang="en-US" dirty="0"/>
              <a:t>gains to our consumers will exceed the losses to our producers</a:t>
            </a:r>
            <a:endParaRPr lang="en-US" altLang="en-US" dirty="0" smtClean="0"/>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039E4EE-5B28-41D7-8F85-A17AE551E815}" type="slidenum">
              <a:rPr lang="en-US" altLang="en-US" sz="1200" smtClean="0">
                <a:solidFill>
                  <a:srgbClr val="002060"/>
                </a:solidFill>
              </a:rPr>
              <a:pPr algn="ctr" eaLnBrk="1" hangingPunct="1"/>
              <a:t>13</a:t>
            </a:fld>
            <a:endParaRPr lang="en-US" altLang="en-US" sz="1200" smtClean="0">
              <a:solidFill>
                <a:srgbClr val="002060"/>
              </a:solidFill>
            </a:endParaRP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60116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z="3900" smtClean="0"/>
              <a:t>Arguments For Restricting Trade</a:t>
            </a:r>
          </a:p>
        </p:txBody>
      </p:sp>
      <p:sp>
        <p:nvSpPr>
          <p:cNvPr id="31747" name="Content Placeholder 2"/>
          <p:cNvSpPr>
            <a:spLocks noGrp="1"/>
          </p:cNvSpPr>
          <p:nvPr>
            <p:ph idx="1"/>
          </p:nvPr>
        </p:nvSpPr>
        <p:spPr/>
        <p:txBody>
          <a:bodyPr/>
          <a:lstStyle/>
          <a:p>
            <a:r>
              <a:rPr lang="en-US" altLang="en-US" dirty="0" smtClean="0"/>
              <a:t>The protection-as-a-bargaining-chip argument</a:t>
            </a:r>
          </a:p>
          <a:p>
            <a:pPr lvl="1"/>
            <a:r>
              <a:rPr lang="en-US" altLang="en-US" dirty="0" smtClean="0"/>
              <a:t>“Trade restrictions can be useful when we bargain with our trading partners”</a:t>
            </a:r>
          </a:p>
          <a:p>
            <a:pPr lvl="1"/>
            <a:r>
              <a:rPr lang="en-US" altLang="en-US" dirty="0" smtClean="0"/>
              <a:t>The threat may not work</a:t>
            </a:r>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039E4EE-5B28-41D7-8F85-A17AE551E815}" type="slidenum">
              <a:rPr lang="en-US" altLang="en-US" sz="1200" smtClean="0">
                <a:solidFill>
                  <a:srgbClr val="002060"/>
                </a:solidFill>
              </a:rPr>
              <a:pPr algn="ctr" eaLnBrk="1" hangingPunct="1"/>
              <a:t>14</a:t>
            </a:fld>
            <a:endParaRPr lang="en-US" altLang="en-US" sz="1200" smtClean="0">
              <a:solidFill>
                <a:srgbClr val="002060"/>
              </a:solidFill>
            </a:endParaRP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6825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nchor="t"/>
          <a:lstStyle/>
          <a:p>
            <a:r>
              <a:rPr lang="en-US" altLang="en-US" smtClean="0"/>
              <a:t>Trade agreements and the WTO</a:t>
            </a:r>
          </a:p>
        </p:txBody>
      </p:sp>
      <p:sp>
        <p:nvSpPr>
          <p:cNvPr id="32771" name="Content Placeholder 1"/>
          <p:cNvSpPr>
            <a:spLocks noGrp="1"/>
          </p:cNvSpPr>
          <p:nvPr>
            <p:ph idx="1"/>
          </p:nvPr>
        </p:nvSpPr>
        <p:spPr/>
        <p:txBody>
          <a:bodyPr/>
          <a:lstStyle/>
          <a:p>
            <a:r>
              <a:rPr lang="en-US" altLang="en-US" smtClean="0"/>
              <a:t>World Trade Organization, WTO</a:t>
            </a:r>
          </a:p>
          <a:p>
            <a:r>
              <a:rPr lang="en-US" altLang="en-US" smtClean="0"/>
              <a:t>Unilateral approach to achieve free trade</a:t>
            </a:r>
          </a:p>
          <a:p>
            <a:pPr lvl="1"/>
            <a:r>
              <a:rPr lang="en-US" altLang="en-US" smtClean="0"/>
              <a:t>Remove its trade restrictions on its own</a:t>
            </a:r>
          </a:p>
          <a:p>
            <a:pPr lvl="1"/>
            <a:r>
              <a:rPr lang="en-US" altLang="en-US" smtClean="0"/>
              <a:t>Great Britain, 19</a:t>
            </a:r>
            <a:r>
              <a:rPr lang="en-US" altLang="en-US" baseline="30000" smtClean="0"/>
              <a:t>th</a:t>
            </a:r>
            <a:r>
              <a:rPr lang="en-US" altLang="en-US" smtClean="0"/>
              <a:t> century</a:t>
            </a:r>
          </a:p>
          <a:p>
            <a:pPr lvl="1"/>
            <a:r>
              <a:rPr lang="en-US" altLang="en-US" smtClean="0"/>
              <a:t>Chile and South Korea, recent years</a:t>
            </a:r>
          </a:p>
          <a:p>
            <a:r>
              <a:rPr lang="en-US" altLang="en-US" smtClean="0"/>
              <a:t>Multilateral approach to free trade</a:t>
            </a:r>
          </a:p>
          <a:p>
            <a:pPr lvl="1"/>
            <a:r>
              <a:rPr lang="en-US" altLang="en-US" smtClean="0"/>
              <a:t>Reduce its trade restrictions while other countries do the same</a:t>
            </a:r>
          </a:p>
          <a:p>
            <a:pPr lvl="1"/>
            <a:r>
              <a:rPr lang="en-US" altLang="en-US" smtClean="0"/>
              <a:t>NAFTA, GATT</a:t>
            </a:r>
          </a:p>
          <a:p>
            <a:endParaRPr lang="en-US" altLang="en-US" smtClean="0"/>
          </a:p>
        </p:txBody>
      </p:sp>
      <p:sp>
        <p:nvSpPr>
          <p:cNvPr id="327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EAAB2E6E-E942-489D-8486-627A9CD9C9C9}" type="slidenum">
              <a:rPr lang="en-US" altLang="en-US" sz="1200" smtClean="0">
                <a:solidFill>
                  <a:srgbClr val="002060"/>
                </a:solidFill>
              </a:rPr>
              <a:pPr algn="ctr" eaLnBrk="1" hangingPunct="1"/>
              <a:t>15</a:t>
            </a:fld>
            <a:endParaRPr lang="en-US" altLang="en-US" sz="1200" smtClean="0">
              <a:solidFill>
                <a:srgbClr val="002060"/>
              </a:solidFill>
            </a:endParaRP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8740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nchor="t"/>
          <a:lstStyle/>
          <a:p>
            <a:r>
              <a:rPr lang="en-US" altLang="en-US" smtClean="0"/>
              <a:t>Trade agreements and the WTO</a:t>
            </a:r>
          </a:p>
        </p:txBody>
      </p:sp>
      <p:sp>
        <p:nvSpPr>
          <p:cNvPr id="33795" name="Content Placeholder 1"/>
          <p:cNvSpPr>
            <a:spLocks noGrp="1"/>
          </p:cNvSpPr>
          <p:nvPr>
            <p:ph idx="1"/>
          </p:nvPr>
        </p:nvSpPr>
        <p:spPr/>
        <p:txBody>
          <a:bodyPr/>
          <a:lstStyle/>
          <a:p>
            <a:r>
              <a:rPr lang="en-US" altLang="en-US" smtClean="0"/>
              <a:t>North American Free Trade Agreement (NAFTA)</a:t>
            </a:r>
          </a:p>
          <a:p>
            <a:pPr lvl="1"/>
            <a:r>
              <a:rPr lang="en-US" altLang="en-US" smtClean="0"/>
              <a:t>1993, lowered trade barriers among the United States, Mexico, and Canada</a:t>
            </a:r>
          </a:p>
          <a:p>
            <a:r>
              <a:rPr lang="en-US" altLang="en-US" smtClean="0"/>
              <a:t>General Agreement on Tariffs and Trade (GATT)</a:t>
            </a:r>
          </a:p>
          <a:p>
            <a:pPr lvl="1"/>
            <a:r>
              <a:rPr lang="en-US" altLang="en-US" smtClean="0"/>
              <a:t>Continuing series of negotiations among many of the world’s countries with the goal of promoting free trade</a:t>
            </a:r>
          </a:p>
        </p:txBody>
      </p:sp>
      <p:sp>
        <p:nvSpPr>
          <p:cNvPr id="337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C03BB440-7380-43BA-BACF-440E189EB10F}" type="slidenum">
              <a:rPr lang="en-US" altLang="en-US" sz="1200" smtClean="0">
                <a:solidFill>
                  <a:srgbClr val="002060"/>
                </a:solidFill>
              </a:rPr>
              <a:pPr algn="ctr" eaLnBrk="1" hangingPunct="1"/>
              <a:t>16</a:t>
            </a:fld>
            <a:endParaRPr lang="en-US" altLang="en-US" sz="1200" smtClean="0">
              <a:solidFill>
                <a:srgbClr val="002060"/>
              </a:solidFill>
            </a:endParaRP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8587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nchor="t"/>
          <a:lstStyle/>
          <a:p>
            <a:r>
              <a:rPr lang="en-US" altLang="en-US" smtClean="0"/>
              <a:t>Trade agreements and the WTO</a:t>
            </a:r>
          </a:p>
        </p:txBody>
      </p:sp>
      <p:sp>
        <p:nvSpPr>
          <p:cNvPr id="34819" name="Content Placeholder 1"/>
          <p:cNvSpPr>
            <a:spLocks noGrp="1"/>
          </p:cNvSpPr>
          <p:nvPr>
            <p:ph idx="1"/>
          </p:nvPr>
        </p:nvSpPr>
        <p:spPr/>
        <p:txBody>
          <a:bodyPr/>
          <a:lstStyle/>
          <a:p>
            <a:r>
              <a:rPr lang="en-US" altLang="en-US" dirty="0" smtClean="0"/>
              <a:t>GATT</a:t>
            </a:r>
          </a:p>
          <a:p>
            <a:pPr lvl="1"/>
            <a:r>
              <a:rPr lang="en-US" altLang="en-US" sz="3000" dirty="0" smtClean="0"/>
              <a:t>United States helped to found GATT</a:t>
            </a:r>
          </a:p>
          <a:p>
            <a:pPr lvl="2"/>
            <a:r>
              <a:rPr lang="en-US" altLang="en-US" dirty="0" smtClean="0"/>
              <a:t>After World War II</a:t>
            </a:r>
          </a:p>
          <a:p>
            <a:pPr lvl="2"/>
            <a:r>
              <a:rPr lang="en-US" altLang="en-US" dirty="0" smtClean="0"/>
              <a:t>In response to the high tariffs imposed during the Great Depression</a:t>
            </a:r>
          </a:p>
          <a:p>
            <a:pPr lvl="1"/>
            <a:r>
              <a:rPr lang="en-US" altLang="en-US" sz="3000" dirty="0" smtClean="0"/>
              <a:t>Successfully reduced the average tariff among member countries from about 40% to 5%</a:t>
            </a:r>
          </a:p>
          <a:p>
            <a:pPr lvl="1"/>
            <a:r>
              <a:rPr lang="en-US" altLang="en-US" sz="3000" dirty="0" smtClean="0"/>
              <a:t>Enforced by the WTO</a:t>
            </a:r>
          </a:p>
          <a:p>
            <a:pPr lvl="1"/>
            <a:r>
              <a:rPr lang="en-US" altLang="en-US" sz="3000" dirty="0" smtClean="0"/>
              <a:t>2015: 162 countries; more than 97 % of world trade</a:t>
            </a:r>
          </a:p>
        </p:txBody>
      </p:sp>
      <p:sp>
        <p:nvSpPr>
          <p:cNvPr id="348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248B7B13-DF4C-423B-80AC-607E16E8FB16}" type="slidenum">
              <a:rPr lang="en-US" altLang="en-US" sz="1200" smtClean="0">
                <a:solidFill>
                  <a:srgbClr val="002060"/>
                </a:solidFill>
              </a:rPr>
              <a:pPr algn="ctr" eaLnBrk="1" hangingPunct="1"/>
              <a:t>17</a:t>
            </a:fld>
            <a:endParaRPr lang="en-US" altLang="en-US" sz="1200" smtClean="0">
              <a:solidFill>
                <a:srgbClr val="002060"/>
              </a:solidFill>
            </a:endParaRP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7049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nchor="t"/>
          <a:lstStyle/>
          <a:p>
            <a:r>
              <a:rPr lang="en-US" altLang="en-US" smtClean="0"/>
              <a:t>Trade agreements and the WTO</a:t>
            </a:r>
          </a:p>
        </p:txBody>
      </p:sp>
      <p:sp>
        <p:nvSpPr>
          <p:cNvPr id="35843" name="Content Placeholder 1"/>
          <p:cNvSpPr>
            <a:spLocks noGrp="1"/>
          </p:cNvSpPr>
          <p:nvPr>
            <p:ph idx="1"/>
          </p:nvPr>
        </p:nvSpPr>
        <p:spPr/>
        <p:txBody>
          <a:bodyPr/>
          <a:lstStyle/>
          <a:p>
            <a:r>
              <a:rPr lang="en-US" altLang="en-US" smtClean="0"/>
              <a:t>Advantages of the multilateral approach</a:t>
            </a:r>
          </a:p>
          <a:p>
            <a:pPr lvl="1"/>
            <a:r>
              <a:rPr lang="en-US" altLang="en-US" smtClean="0"/>
              <a:t>Potential to result in freer trade than unilateral approach</a:t>
            </a:r>
          </a:p>
          <a:p>
            <a:pPr lvl="2"/>
            <a:r>
              <a:rPr lang="en-US" altLang="en-US" smtClean="0"/>
              <a:t>Reduce trade restrictions abroad and at home</a:t>
            </a:r>
          </a:p>
          <a:p>
            <a:pPr lvl="1"/>
            <a:r>
              <a:rPr lang="en-US" altLang="en-US" smtClean="0"/>
              <a:t>Political advantage</a:t>
            </a:r>
          </a:p>
          <a:p>
            <a:pPr lvl="2"/>
            <a:r>
              <a:rPr lang="en-US" altLang="en-US" smtClean="0"/>
              <a:t>Producers are fewer and better organized than consumers</a:t>
            </a:r>
          </a:p>
          <a:p>
            <a:pPr lvl="2"/>
            <a:r>
              <a:rPr lang="en-US" altLang="en-US" smtClean="0"/>
              <a:t>Greater political influence</a:t>
            </a:r>
          </a:p>
        </p:txBody>
      </p:sp>
      <p:sp>
        <p:nvSpPr>
          <p:cNvPr id="3584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11B3B6D-98B5-4B2F-9A89-AF14ADA8B9D0}" type="slidenum">
              <a:rPr lang="en-US" altLang="en-US" sz="1200" smtClean="0">
                <a:solidFill>
                  <a:srgbClr val="002060"/>
                </a:solidFill>
              </a:rPr>
              <a:pPr algn="ctr" eaLnBrk="1" hangingPunct="1"/>
              <a:t>18</a:t>
            </a:fld>
            <a:endParaRPr lang="en-US" altLang="en-US" sz="1200" smtClean="0">
              <a:solidFill>
                <a:srgbClr val="002060"/>
              </a:solidFill>
            </a:endParaRP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6247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Small Economy Assumption</a:t>
            </a:r>
          </a:p>
        </p:txBody>
      </p:sp>
      <p:sp>
        <p:nvSpPr>
          <p:cNvPr id="3" name="Content Placeholder 2"/>
          <p:cNvSpPr>
            <a:spLocks noGrp="1"/>
          </p:cNvSpPr>
          <p:nvPr>
            <p:ph idx="1"/>
          </p:nvPr>
        </p:nvSpPr>
        <p:spPr/>
        <p:txBody>
          <a:bodyPr/>
          <a:lstStyle/>
          <a:p>
            <a:r>
              <a:rPr lang="en-US" dirty="0" smtClean="0"/>
              <a:t>A small </a:t>
            </a:r>
            <a:r>
              <a:rPr lang="en-US" dirty="0"/>
              <a:t>economy is a price taker in world markets:  </a:t>
            </a:r>
            <a:endParaRPr lang="en-US" dirty="0" smtClean="0"/>
          </a:p>
          <a:p>
            <a:pPr lvl="1"/>
            <a:r>
              <a:rPr lang="en-US" dirty="0" smtClean="0"/>
              <a:t>Its </a:t>
            </a:r>
            <a:r>
              <a:rPr lang="en-US" dirty="0"/>
              <a:t>actions have no effect on  </a:t>
            </a:r>
            <a:r>
              <a:rPr lang="en-US" dirty="0" smtClean="0"/>
              <a:t>P</a:t>
            </a:r>
            <a:r>
              <a:rPr lang="en-US" baseline="-25000" dirty="0" smtClean="0"/>
              <a:t>W</a:t>
            </a:r>
            <a:r>
              <a:rPr lang="en-US" dirty="0" smtClean="0"/>
              <a:t>  </a:t>
            </a:r>
            <a:endParaRPr lang="en-US" dirty="0"/>
          </a:p>
          <a:p>
            <a:pPr lvl="1"/>
            <a:r>
              <a:rPr lang="en-US" dirty="0"/>
              <a:t>When a small economy engages in free trade</a:t>
            </a:r>
            <a:r>
              <a:rPr lang="en-US" dirty="0" smtClean="0"/>
              <a:t>, P</a:t>
            </a:r>
            <a:r>
              <a:rPr lang="en-US" baseline="-25000" dirty="0" smtClean="0"/>
              <a:t>W</a:t>
            </a:r>
            <a:r>
              <a:rPr lang="en-US" dirty="0" smtClean="0"/>
              <a:t> </a:t>
            </a:r>
            <a:r>
              <a:rPr lang="en-US" dirty="0"/>
              <a:t>is the only relevant price:  </a:t>
            </a:r>
          </a:p>
          <a:p>
            <a:pPr lvl="2"/>
            <a:r>
              <a:rPr lang="en-US" dirty="0"/>
              <a:t>No seller would accept less than </a:t>
            </a:r>
            <a:r>
              <a:rPr lang="en-US" dirty="0" smtClean="0"/>
              <a:t>P</a:t>
            </a:r>
            <a:r>
              <a:rPr lang="en-US" baseline="-25000" dirty="0" smtClean="0"/>
              <a:t>W </a:t>
            </a:r>
            <a:r>
              <a:rPr lang="en-US" dirty="0" smtClean="0"/>
              <a:t>(can </a:t>
            </a:r>
            <a:r>
              <a:rPr lang="en-US" dirty="0"/>
              <a:t>sell the good for P</a:t>
            </a:r>
            <a:r>
              <a:rPr lang="en-US" baseline="-25000" dirty="0"/>
              <a:t>W</a:t>
            </a:r>
            <a:r>
              <a:rPr lang="en-US" dirty="0"/>
              <a:t> in world </a:t>
            </a:r>
            <a:r>
              <a:rPr lang="en-US" dirty="0" smtClean="0"/>
              <a:t>markets) </a:t>
            </a:r>
            <a:endParaRPr lang="en-US" dirty="0"/>
          </a:p>
          <a:p>
            <a:pPr lvl="2"/>
            <a:r>
              <a:rPr lang="en-US" dirty="0"/>
              <a:t>No buyer would pay more than </a:t>
            </a:r>
            <a:r>
              <a:rPr lang="en-US" dirty="0" smtClean="0"/>
              <a:t>P</a:t>
            </a:r>
            <a:r>
              <a:rPr lang="en-US" baseline="-25000" dirty="0" smtClean="0"/>
              <a:t>W</a:t>
            </a:r>
            <a:r>
              <a:rPr lang="en-US" dirty="0" smtClean="0"/>
              <a:t> (can </a:t>
            </a:r>
            <a:r>
              <a:rPr lang="en-US" dirty="0"/>
              <a:t>buy the good for P</a:t>
            </a:r>
            <a:r>
              <a:rPr lang="en-US" baseline="-25000" dirty="0"/>
              <a:t>W</a:t>
            </a:r>
            <a:r>
              <a:rPr lang="en-US" dirty="0"/>
              <a:t> in world </a:t>
            </a:r>
            <a:r>
              <a:rPr lang="en-US" dirty="0" smtClean="0"/>
              <a:t>markets)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245463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z="3600" dirty="0" smtClean="0"/>
              <a:t>A Country That Exports Soybeans</a:t>
            </a:r>
          </a:p>
        </p:txBody>
      </p:sp>
      <p:sp>
        <p:nvSpPr>
          <p:cNvPr id="106499" name="Rectangle 3"/>
          <p:cNvSpPr>
            <a:spLocks noGrp="1" noChangeArrowheads="1"/>
          </p:cNvSpPr>
          <p:nvPr>
            <p:ph type="body" sz="quarter" idx="12"/>
          </p:nvPr>
        </p:nvSpPr>
        <p:spPr>
          <a:xfrm>
            <a:off x="381000" y="1166018"/>
            <a:ext cx="3365500" cy="5158581"/>
          </a:xfrm>
          <a:noFill/>
        </p:spPr>
        <p:txBody>
          <a:bodyPr/>
          <a:lstStyle/>
          <a:p>
            <a:pPr marL="0" indent="0" eaLnBrk="1" hangingPunct="1">
              <a:lnSpc>
                <a:spcPct val="110000"/>
              </a:lnSpc>
              <a:buFont typeface="Wingdings" pitchFamily="2" charset="2"/>
              <a:buNone/>
            </a:pPr>
            <a:r>
              <a:rPr lang="en-US" sz="2600" dirty="0" smtClean="0"/>
              <a:t>Without trade,</a:t>
            </a:r>
            <a:br>
              <a:rPr lang="en-US" sz="2600" dirty="0" smtClean="0"/>
            </a:br>
            <a:r>
              <a:rPr lang="en-US" sz="2600" dirty="0" smtClean="0"/>
              <a:t>  </a:t>
            </a:r>
            <a:r>
              <a:rPr lang="en-US" sz="2600" b="1" i="1" dirty="0" smtClean="0"/>
              <a:t>P</a:t>
            </a:r>
            <a:r>
              <a:rPr lang="en-US" sz="2600" b="1" baseline="-25000" dirty="0" smtClean="0"/>
              <a:t>D</a:t>
            </a:r>
            <a:r>
              <a:rPr lang="en-US" sz="2600" dirty="0" smtClean="0"/>
              <a:t> = $4</a:t>
            </a:r>
            <a:br>
              <a:rPr lang="en-US" sz="2600" dirty="0" smtClean="0"/>
            </a:br>
            <a:r>
              <a:rPr lang="en-US" sz="2600" dirty="0" smtClean="0"/>
              <a:t>  </a:t>
            </a:r>
            <a:r>
              <a:rPr lang="en-US" sz="2600" b="1" i="1" dirty="0" smtClean="0"/>
              <a:t>Q</a:t>
            </a:r>
            <a:r>
              <a:rPr lang="en-US" sz="2600" dirty="0" smtClean="0"/>
              <a:t>  = 500</a:t>
            </a:r>
          </a:p>
          <a:p>
            <a:pPr marL="0" indent="0" eaLnBrk="1" hangingPunct="1">
              <a:buFont typeface="Wingdings" pitchFamily="2" charset="2"/>
              <a:buNone/>
            </a:pPr>
            <a:r>
              <a:rPr lang="en-US" sz="2600" b="1" i="1" dirty="0" smtClean="0"/>
              <a:t>P</a:t>
            </a:r>
            <a:r>
              <a:rPr lang="en-US" sz="2600" b="1" baseline="-25000" dirty="0" smtClean="0"/>
              <a:t>W</a:t>
            </a:r>
            <a:r>
              <a:rPr lang="en-US" sz="2600" dirty="0" smtClean="0"/>
              <a:t> = $6 </a:t>
            </a:r>
          </a:p>
          <a:p>
            <a:pPr marL="0" indent="0" eaLnBrk="1" hangingPunct="1">
              <a:spcBef>
                <a:spcPct val="35000"/>
              </a:spcBef>
              <a:buFont typeface="Wingdings" pitchFamily="2" charset="2"/>
              <a:buNone/>
            </a:pPr>
            <a:r>
              <a:rPr lang="en-US" sz="2600" dirty="0" smtClean="0"/>
              <a:t>Under free trade, </a:t>
            </a:r>
          </a:p>
          <a:p>
            <a:pPr marL="400050" lvl="1" eaLnBrk="1" hangingPunct="1">
              <a:lnSpc>
                <a:spcPct val="105000"/>
              </a:lnSpc>
            </a:pPr>
            <a:r>
              <a:rPr lang="en-US" sz="2600" dirty="0" smtClean="0"/>
              <a:t>domestic </a:t>
            </a:r>
            <a:br>
              <a:rPr lang="en-US" sz="2600" dirty="0" smtClean="0"/>
            </a:br>
            <a:r>
              <a:rPr lang="en-US" sz="2600" dirty="0" smtClean="0"/>
              <a:t>consumers </a:t>
            </a:r>
            <a:br>
              <a:rPr lang="en-US" sz="2600" dirty="0" smtClean="0"/>
            </a:br>
            <a:r>
              <a:rPr lang="en-US" sz="2600" dirty="0" smtClean="0"/>
              <a:t>demand 300 </a:t>
            </a:r>
          </a:p>
          <a:p>
            <a:pPr marL="400050" lvl="1" eaLnBrk="1" hangingPunct="1">
              <a:lnSpc>
                <a:spcPct val="105000"/>
              </a:lnSpc>
            </a:pPr>
            <a:r>
              <a:rPr lang="en-US" sz="2600" dirty="0" smtClean="0"/>
              <a:t>domestic producers </a:t>
            </a:r>
            <a:br>
              <a:rPr lang="en-US" sz="2600" dirty="0" smtClean="0"/>
            </a:br>
            <a:r>
              <a:rPr lang="en-US" sz="2600" dirty="0" smtClean="0"/>
              <a:t>supply 750</a:t>
            </a:r>
          </a:p>
          <a:p>
            <a:pPr marL="400050" lvl="1" eaLnBrk="1" hangingPunct="1">
              <a:lnSpc>
                <a:spcPct val="105000"/>
              </a:lnSpc>
            </a:pPr>
            <a:r>
              <a:rPr lang="en-US" sz="2600" dirty="0" smtClean="0"/>
              <a:t>exports = 450</a:t>
            </a:r>
          </a:p>
        </p:txBody>
      </p:sp>
      <p:grpSp>
        <p:nvGrpSpPr>
          <p:cNvPr id="2" name="Group 52"/>
          <p:cNvGrpSpPr>
            <a:grpSpLocks/>
          </p:cNvGrpSpPr>
          <p:nvPr/>
        </p:nvGrpSpPr>
        <p:grpSpPr bwMode="auto">
          <a:xfrm>
            <a:off x="4468813" y="1454150"/>
            <a:ext cx="3998912" cy="4064000"/>
            <a:chOff x="2766" y="902"/>
            <a:chExt cx="2519" cy="2560"/>
          </a:xfrm>
        </p:grpSpPr>
        <p:grpSp>
          <p:nvGrpSpPr>
            <p:cNvPr id="3" name="Group 5"/>
            <p:cNvGrpSpPr>
              <a:grpSpLocks/>
            </p:cNvGrpSpPr>
            <p:nvPr/>
          </p:nvGrpSpPr>
          <p:grpSpPr bwMode="auto">
            <a:xfrm>
              <a:off x="2885" y="1158"/>
              <a:ext cx="2208" cy="2165"/>
              <a:chOff x="2424" y="1167"/>
              <a:chExt cx="2400" cy="2079"/>
            </a:xfrm>
          </p:grpSpPr>
          <p:sp>
            <p:nvSpPr>
              <p:cNvPr id="11303" name="Line 6"/>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11304" name="Line 7"/>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1301" name="Text Box 8"/>
            <p:cNvSpPr txBox="1">
              <a:spLocks noChangeArrowheads="1"/>
            </p:cNvSpPr>
            <p:nvPr/>
          </p:nvSpPr>
          <p:spPr bwMode="auto">
            <a:xfrm>
              <a:off x="2766" y="902"/>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11302" name="Text Box 9"/>
            <p:cNvSpPr txBox="1">
              <a:spLocks noChangeArrowheads="1"/>
            </p:cNvSpPr>
            <p:nvPr/>
          </p:nvSpPr>
          <p:spPr bwMode="auto">
            <a:xfrm>
              <a:off x="5052" y="3183"/>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4" name="Group 39"/>
          <p:cNvGrpSpPr>
            <a:grpSpLocks/>
          </p:cNvGrpSpPr>
          <p:nvPr/>
        </p:nvGrpSpPr>
        <p:grpSpPr bwMode="auto">
          <a:xfrm>
            <a:off x="4660900" y="2082800"/>
            <a:ext cx="3176588" cy="3046413"/>
            <a:chOff x="2887" y="1298"/>
            <a:chExt cx="2001" cy="1919"/>
          </a:xfrm>
        </p:grpSpPr>
        <p:sp>
          <p:nvSpPr>
            <p:cNvPr id="11298" name="Text Box 11"/>
            <p:cNvSpPr txBox="1">
              <a:spLocks noChangeArrowheads="1"/>
            </p:cNvSpPr>
            <p:nvPr/>
          </p:nvSpPr>
          <p:spPr bwMode="auto">
            <a:xfrm>
              <a:off x="4655" y="2938"/>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p>
          </p:txBody>
        </p:sp>
        <p:sp>
          <p:nvSpPr>
            <p:cNvPr id="11299" name="Line 12"/>
            <p:cNvSpPr>
              <a:spLocks noChangeShapeType="1"/>
            </p:cNvSpPr>
            <p:nvPr/>
          </p:nvSpPr>
          <p:spPr bwMode="auto">
            <a:xfrm>
              <a:off x="2887" y="1298"/>
              <a:ext cx="1805" cy="1766"/>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5" name="Group 38"/>
          <p:cNvGrpSpPr>
            <a:grpSpLocks/>
          </p:cNvGrpSpPr>
          <p:nvPr/>
        </p:nvGrpSpPr>
        <p:grpSpPr bwMode="auto">
          <a:xfrm>
            <a:off x="4662488" y="2220913"/>
            <a:ext cx="3486150" cy="3070225"/>
            <a:chOff x="2888" y="1385"/>
            <a:chExt cx="2196" cy="1934"/>
          </a:xfrm>
        </p:grpSpPr>
        <p:sp>
          <p:nvSpPr>
            <p:cNvPr id="11296" name="Text Box 14"/>
            <p:cNvSpPr txBox="1">
              <a:spLocks noChangeArrowheads="1"/>
            </p:cNvSpPr>
            <p:nvPr/>
          </p:nvSpPr>
          <p:spPr bwMode="auto">
            <a:xfrm>
              <a:off x="4851" y="1385"/>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S</a:t>
              </a:r>
            </a:p>
          </p:txBody>
        </p:sp>
        <p:sp>
          <p:nvSpPr>
            <p:cNvPr id="11297" name="Line 15"/>
            <p:cNvSpPr>
              <a:spLocks noChangeShapeType="1"/>
            </p:cNvSpPr>
            <p:nvPr/>
          </p:nvSpPr>
          <p:spPr bwMode="auto">
            <a:xfrm flipV="1">
              <a:off x="2888" y="1594"/>
              <a:ext cx="2002" cy="1725"/>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6" name="Group 40"/>
          <p:cNvGrpSpPr>
            <a:grpSpLocks/>
          </p:cNvGrpSpPr>
          <p:nvPr/>
        </p:nvGrpSpPr>
        <p:grpSpPr bwMode="auto">
          <a:xfrm>
            <a:off x="4108450" y="2870200"/>
            <a:ext cx="4189413" cy="381000"/>
            <a:chOff x="2539" y="1842"/>
            <a:chExt cx="2639" cy="240"/>
          </a:xfrm>
        </p:grpSpPr>
        <p:sp>
          <p:nvSpPr>
            <p:cNvPr id="11294" name="Line 17"/>
            <p:cNvSpPr>
              <a:spLocks noChangeShapeType="1"/>
            </p:cNvSpPr>
            <p:nvPr/>
          </p:nvSpPr>
          <p:spPr bwMode="auto">
            <a:xfrm>
              <a:off x="2884" y="1965"/>
              <a:ext cx="2294" cy="0"/>
            </a:xfrm>
            <a:prstGeom prst="line">
              <a:avLst/>
            </a:prstGeom>
            <a:noFill/>
            <a:ln w="28575">
              <a:solidFill>
                <a:srgbClr val="CC0000"/>
              </a:solidFill>
              <a:round/>
              <a:headEnd/>
              <a:tailEnd/>
            </a:ln>
          </p:spPr>
          <p:txBody>
            <a:bodyPr/>
            <a:lstStyle/>
            <a:p>
              <a:endParaRPr lang="en-US">
                <a:latin typeface="Arial"/>
                <a:cs typeface="Arial"/>
              </a:endParaRPr>
            </a:p>
          </p:txBody>
        </p:sp>
        <p:sp>
          <p:nvSpPr>
            <p:cNvPr id="11295" name="Text Box 18"/>
            <p:cNvSpPr txBox="1">
              <a:spLocks noChangeArrowheads="1"/>
            </p:cNvSpPr>
            <p:nvPr/>
          </p:nvSpPr>
          <p:spPr bwMode="auto">
            <a:xfrm>
              <a:off x="2539" y="1842"/>
              <a:ext cx="334"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$6</a:t>
              </a:r>
            </a:p>
          </p:txBody>
        </p:sp>
      </p:grpSp>
      <p:grpSp>
        <p:nvGrpSpPr>
          <p:cNvPr id="7" name="Group 51"/>
          <p:cNvGrpSpPr>
            <a:grpSpLocks/>
          </p:cNvGrpSpPr>
          <p:nvPr/>
        </p:nvGrpSpPr>
        <p:grpSpPr bwMode="auto">
          <a:xfrm>
            <a:off x="4105275" y="3595688"/>
            <a:ext cx="2673350" cy="2098675"/>
            <a:chOff x="2537" y="2251"/>
            <a:chExt cx="1684" cy="1322"/>
          </a:xfrm>
        </p:grpSpPr>
        <p:grpSp>
          <p:nvGrpSpPr>
            <p:cNvPr id="8" name="Group 24"/>
            <p:cNvGrpSpPr>
              <a:grpSpLocks/>
            </p:cNvGrpSpPr>
            <p:nvPr/>
          </p:nvGrpSpPr>
          <p:grpSpPr bwMode="auto">
            <a:xfrm>
              <a:off x="2882" y="2373"/>
              <a:ext cx="1103" cy="948"/>
              <a:chOff x="3034" y="2356"/>
              <a:chExt cx="552" cy="560"/>
            </a:xfrm>
          </p:grpSpPr>
          <p:sp>
            <p:nvSpPr>
              <p:cNvPr id="11292" name="Line 25"/>
              <p:cNvSpPr>
                <a:spLocks noChangeShapeType="1"/>
              </p:cNvSpPr>
              <p:nvPr/>
            </p:nvSpPr>
            <p:spPr bwMode="auto">
              <a:xfrm>
                <a:off x="3034" y="2356"/>
                <a:ext cx="55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293" name="Line 26"/>
              <p:cNvSpPr>
                <a:spLocks noChangeShapeType="1"/>
              </p:cNvSpPr>
              <p:nvPr/>
            </p:nvSpPr>
            <p:spPr bwMode="auto">
              <a:xfrm>
                <a:off x="3586" y="2356"/>
                <a:ext cx="0" cy="560"/>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1289" name="Oval 27"/>
            <p:cNvSpPr>
              <a:spLocks noChangeAspect="1" noChangeArrowheads="1"/>
            </p:cNvSpPr>
            <p:nvPr/>
          </p:nvSpPr>
          <p:spPr bwMode="auto">
            <a:xfrm>
              <a:off x="3942" y="2335"/>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1290" name="Text Box 28"/>
            <p:cNvSpPr txBox="1">
              <a:spLocks noChangeArrowheads="1"/>
            </p:cNvSpPr>
            <p:nvPr/>
          </p:nvSpPr>
          <p:spPr bwMode="auto">
            <a:xfrm>
              <a:off x="2537" y="2251"/>
              <a:ext cx="338"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$4</a:t>
              </a:r>
            </a:p>
          </p:txBody>
        </p:sp>
        <p:sp>
          <p:nvSpPr>
            <p:cNvPr id="11291" name="Text Box 29"/>
            <p:cNvSpPr txBox="1">
              <a:spLocks noChangeArrowheads="1"/>
            </p:cNvSpPr>
            <p:nvPr/>
          </p:nvSpPr>
          <p:spPr bwMode="auto">
            <a:xfrm>
              <a:off x="3750" y="3333"/>
              <a:ext cx="471"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500</a:t>
              </a:r>
            </a:p>
          </p:txBody>
        </p:sp>
      </p:grpSp>
      <p:grpSp>
        <p:nvGrpSpPr>
          <p:cNvPr id="9" name="Group 45"/>
          <p:cNvGrpSpPr>
            <a:grpSpLocks/>
          </p:cNvGrpSpPr>
          <p:nvPr/>
        </p:nvGrpSpPr>
        <p:grpSpPr bwMode="auto">
          <a:xfrm>
            <a:off x="5278438" y="2997200"/>
            <a:ext cx="757237" cy="2695575"/>
            <a:chOff x="3276" y="1874"/>
            <a:chExt cx="477" cy="1698"/>
          </a:xfrm>
        </p:grpSpPr>
        <p:sp>
          <p:nvSpPr>
            <p:cNvPr id="11285" name="Line 31"/>
            <p:cNvSpPr>
              <a:spLocks noChangeShapeType="1"/>
            </p:cNvSpPr>
            <p:nvPr/>
          </p:nvSpPr>
          <p:spPr bwMode="auto">
            <a:xfrm>
              <a:off x="3518" y="1922"/>
              <a:ext cx="0" cy="139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286" name="Oval 32"/>
            <p:cNvSpPr>
              <a:spLocks noChangeAspect="1" noChangeArrowheads="1"/>
            </p:cNvSpPr>
            <p:nvPr/>
          </p:nvSpPr>
          <p:spPr bwMode="auto">
            <a:xfrm>
              <a:off x="3477" y="1874"/>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1287" name="Text Box 33"/>
            <p:cNvSpPr txBox="1">
              <a:spLocks noChangeArrowheads="1"/>
            </p:cNvSpPr>
            <p:nvPr/>
          </p:nvSpPr>
          <p:spPr bwMode="auto">
            <a:xfrm>
              <a:off x="3276" y="3332"/>
              <a:ext cx="47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300</a:t>
              </a:r>
            </a:p>
          </p:txBody>
        </p:sp>
      </p:grpSp>
      <p:sp>
        <p:nvSpPr>
          <p:cNvPr id="11276" name="Text Box 34"/>
          <p:cNvSpPr txBox="1">
            <a:spLocks noChangeArrowheads="1"/>
          </p:cNvSpPr>
          <p:nvPr/>
        </p:nvSpPr>
        <p:spPr bwMode="auto">
          <a:xfrm>
            <a:off x="5602288" y="1422400"/>
            <a:ext cx="190817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u="sng">
                <a:latin typeface="Arial"/>
                <a:cs typeface="Arial"/>
              </a:rPr>
              <a:t>Soybeans</a:t>
            </a:r>
          </a:p>
        </p:txBody>
      </p:sp>
      <p:grpSp>
        <p:nvGrpSpPr>
          <p:cNvPr id="10" name="Group 50"/>
          <p:cNvGrpSpPr>
            <a:grpSpLocks/>
          </p:cNvGrpSpPr>
          <p:nvPr/>
        </p:nvGrpSpPr>
        <p:grpSpPr bwMode="auto">
          <a:xfrm>
            <a:off x="5670550" y="2335213"/>
            <a:ext cx="1563688" cy="665162"/>
            <a:chOff x="3523" y="1457"/>
            <a:chExt cx="985" cy="419"/>
          </a:xfrm>
        </p:grpSpPr>
        <p:sp>
          <p:nvSpPr>
            <p:cNvPr id="11283" name="AutoShape 36"/>
            <p:cNvSpPr>
              <a:spLocks/>
            </p:cNvSpPr>
            <p:nvPr/>
          </p:nvSpPr>
          <p:spPr bwMode="auto">
            <a:xfrm rot="5400000" flipV="1">
              <a:off x="3938" y="1306"/>
              <a:ext cx="155" cy="985"/>
            </a:xfrm>
            <a:prstGeom prst="leftBrace">
              <a:avLst>
                <a:gd name="adj1" fmla="val 67756"/>
                <a:gd name="adj2" fmla="val 50000"/>
              </a:avLst>
            </a:prstGeom>
            <a:noFill/>
            <a:ln w="19050">
              <a:solidFill>
                <a:srgbClr val="996633"/>
              </a:solidFill>
              <a:round/>
              <a:headEnd/>
              <a:tailEnd/>
            </a:ln>
          </p:spPr>
          <p:txBody>
            <a:bodyPr wrap="none" anchor="ctr"/>
            <a:lstStyle/>
            <a:p>
              <a:endParaRPr lang="en-US">
                <a:latin typeface="Arial"/>
                <a:cs typeface="Arial"/>
              </a:endParaRPr>
            </a:p>
          </p:txBody>
        </p:sp>
        <p:sp>
          <p:nvSpPr>
            <p:cNvPr id="11284" name="Text Box 37"/>
            <p:cNvSpPr txBox="1">
              <a:spLocks noChangeArrowheads="1"/>
            </p:cNvSpPr>
            <p:nvPr/>
          </p:nvSpPr>
          <p:spPr bwMode="auto">
            <a:xfrm>
              <a:off x="3619" y="1457"/>
              <a:ext cx="795"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exports</a:t>
              </a:r>
            </a:p>
          </p:txBody>
        </p:sp>
      </p:grpSp>
      <p:grpSp>
        <p:nvGrpSpPr>
          <p:cNvPr id="11" name="Group 46"/>
          <p:cNvGrpSpPr>
            <a:grpSpLocks/>
          </p:cNvGrpSpPr>
          <p:nvPr/>
        </p:nvGrpSpPr>
        <p:grpSpPr bwMode="auto">
          <a:xfrm>
            <a:off x="6854825" y="3001963"/>
            <a:ext cx="757238" cy="2695575"/>
            <a:chOff x="3276" y="1874"/>
            <a:chExt cx="477" cy="1698"/>
          </a:xfrm>
        </p:grpSpPr>
        <p:sp>
          <p:nvSpPr>
            <p:cNvPr id="11280" name="Line 47"/>
            <p:cNvSpPr>
              <a:spLocks noChangeShapeType="1"/>
            </p:cNvSpPr>
            <p:nvPr/>
          </p:nvSpPr>
          <p:spPr bwMode="auto">
            <a:xfrm>
              <a:off x="3518" y="1922"/>
              <a:ext cx="0" cy="139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281" name="Oval 48"/>
            <p:cNvSpPr>
              <a:spLocks noChangeAspect="1" noChangeArrowheads="1"/>
            </p:cNvSpPr>
            <p:nvPr/>
          </p:nvSpPr>
          <p:spPr bwMode="auto">
            <a:xfrm>
              <a:off x="3477" y="1874"/>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1282" name="Text Box 49"/>
            <p:cNvSpPr txBox="1">
              <a:spLocks noChangeArrowheads="1"/>
            </p:cNvSpPr>
            <p:nvPr/>
          </p:nvSpPr>
          <p:spPr bwMode="auto">
            <a:xfrm>
              <a:off x="3276" y="3332"/>
              <a:ext cx="47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750</a:t>
              </a:r>
            </a:p>
          </p:txBody>
        </p:sp>
      </p:grpSp>
      <p:sp>
        <p:nvSpPr>
          <p:cNvPr id="112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2" name="Footer Placeholder 1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3" name="Slide Number Placeholder 12"/>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Tree>
    <p:extLst>
      <p:ext uri="{BB962C8B-B14F-4D97-AF65-F5344CB8AC3E}">
        <p14:creationId xmlns:p14="http://schemas.microsoft.com/office/powerpoint/2010/main" val="35025485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500"/>
                                        <p:tgtEl>
                                          <p:spTgt spid="106499">
                                            <p:txEl>
                                              <p:pRg st="0" end="0"/>
                                            </p:txEl>
                                          </p:spTgt>
                                        </p:tgtEl>
                                      </p:cBhvr>
                                    </p:animEffect>
                                  </p:childTnLst>
                                  <p:subTnLst>
                                    <p:animClr clrSpc="rgb" dir="cw">
                                      <p:cBhvr override="childStyle">
                                        <p:cTn dur="1" fill="hold" display="0" masterRel="nextClick" afterEffect="1"/>
                                        <p:tgtEl>
                                          <p:spTgt spid="106499">
                                            <p:txEl>
                                              <p:pRg st="0" end="0"/>
                                            </p:txEl>
                                          </p:spTgt>
                                        </p:tgtEl>
                                        <p:attrNameLst>
                                          <p:attrName>ppt_c</p:attrName>
                                        </p:attrNameLst>
                                      </p:cBhvr>
                                      <p:to>
                                        <a:srgbClr val="808080"/>
                                      </p:to>
                                    </p:animClr>
                                  </p:subTnLst>
                                </p:cTn>
                              </p:par>
                              <p:par>
                                <p:cTn id="8" presetID="18" presetClass="entr" presetSubtype="1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1000"/>
                                        <p:tgtEl>
                                          <p:spTgt spid="7"/>
                                        </p:tgtEl>
                                      </p:cBhvr>
                                    </p:animEffect>
                                  </p:childTnLst>
                                  <p:subTnLst>
                                    <p:animClr clrSpc="rgb" dir="cw">
                                      <p:cBhvr override="childStyle">
                                        <p:cTn dur="1" fill="hold" display="0" masterRel="nextClick" afterEffect="1"/>
                                        <p:tgtEl>
                                          <p:spTgt spid="7"/>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6499">
                                            <p:txEl>
                                              <p:pRg st="1" end="1"/>
                                            </p:txEl>
                                          </p:spTgt>
                                        </p:tgtEl>
                                        <p:attrNameLst>
                                          <p:attrName>style.visibility</p:attrName>
                                        </p:attrNameLst>
                                      </p:cBhvr>
                                      <p:to>
                                        <p:strVal val="visible"/>
                                      </p:to>
                                    </p:set>
                                    <p:animEffect transition="in" filter="wipe(left)">
                                      <p:cBhvr>
                                        <p:cTn id="15" dur="500"/>
                                        <p:tgtEl>
                                          <p:spTgt spid="106499">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6499">
                                            <p:txEl>
                                              <p:pRg st="2" end="2"/>
                                            </p:txEl>
                                          </p:spTgt>
                                        </p:tgtEl>
                                        <p:attrNameLst>
                                          <p:attrName>style.visibility</p:attrName>
                                        </p:attrNameLst>
                                      </p:cBhvr>
                                      <p:to>
                                        <p:strVal val="visible"/>
                                      </p:to>
                                    </p:set>
                                    <p:animEffect transition="in" filter="wipe(left)">
                                      <p:cBhvr>
                                        <p:cTn id="23" dur="500"/>
                                        <p:tgtEl>
                                          <p:spTgt spid="106499">
                                            <p:txEl>
                                              <p:pRg st="2" end="2"/>
                                            </p:txEl>
                                          </p:spTgt>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06499">
                                            <p:txEl>
                                              <p:pRg st="3" end="3"/>
                                            </p:txEl>
                                          </p:spTgt>
                                        </p:tgtEl>
                                        <p:attrNameLst>
                                          <p:attrName>style.visibility</p:attrName>
                                        </p:attrNameLst>
                                      </p:cBhvr>
                                      <p:to>
                                        <p:strVal val="visible"/>
                                      </p:to>
                                    </p:set>
                                    <p:animEffect transition="in" filter="wipe(left)">
                                      <p:cBhvr>
                                        <p:cTn id="27" dur="500"/>
                                        <p:tgtEl>
                                          <p:spTgt spid="106499">
                                            <p:txEl>
                                              <p:pRg st="3" end="3"/>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6499">
                                            <p:txEl>
                                              <p:pRg st="4" end="4"/>
                                            </p:txEl>
                                          </p:spTgt>
                                        </p:tgtEl>
                                        <p:attrNameLst>
                                          <p:attrName>style.visibility</p:attrName>
                                        </p:attrNameLst>
                                      </p:cBhvr>
                                      <p:to>
                                        <p:strVal val="visible"/>
                                      </p:to>
                                    </p:set>
                                    <p:animEffect transition="in" filter="wipe(left)">
                                      <p:cBhvr>
                                        <p:cTn id="35" dur="500"/>
                                        <p:tgtEl>
                                          <p:spTgt spid="106499">
                                            <p:txEl>
                                              <p:pRg st="4" end="4"/>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6499">
                                            <p:txEl>
                                              <p:pRg st="5" end="5"/>
                                            </p:txEl>
                                          </p:spTgt>
                                        </p:tgtEl>
                                        <p:attrNameLst>
                                          <p:attrName>style.visibility</p:attrName>
                                        </p:attrNameLst>
                                      </p:cBhvr>
                                      <p:to>
                                        <p:strVal val="visible"/>
                                      </p:to>
                                    </p:set>
                                    <p:animEffect transition="in" filter="wipe(left)">
                                      <p:cBhvr>
                                        <p:cTn id="43" dur="500"/>
                                        <p:tgtEl>
                                          <p:spTgt spid="106499">
                                            <p:txEl>
                                              <p:pRg st="5" end="5"/>
                                            </p:txEl>
                                          </p:spTgt>
                                        </p:tgtEl>
                                      </p:cBhvr>
                                    </p:animEffect>
                                  </p:childTnLst>
                                </p:cTn>
                              </p:par>
                              <p:par>
                                <p:cTn id="44" presetID="18" presetClass="entr" presetSubtype="3"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strips(upRigh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bldLvl="5"/>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94" name="AutoShape 50"/>
          <p:cNvSpPr>
            <a:spLocks noChangeArrowheads="1"/>
          </p:cNvSpPr>
          <p:nvPr/>
        </p:nvSpPr>
        <p:spPr bwMode="auto">
          <a:xfrm flipV="1">
            <a:off x="4660900" y="3794125"/>
            <a:ext cx="1727200" cy="1476375"/>
          </a:xfrm>
          <a:prstGeom prst="rtTriangle">
            <a:avLst/>
          </a:prstGeom>
          <a:solidFill>
            <a:srgbClr val="FFFFCC"/>
          </a:solidFill>
          <a:ln w="28575">
            <a:noFill/>
            <a:miter lim="800000"/>
            <a:headEnd/>
            <a:tailEnd/>
          </a:ln>
        </p:spPr>
        <p:txBody>
          <a:bodyPr wrap="none" anchor="ctr"/>
          <a:lstStyle/>
          <a:p>
            <a:endParaRPr lang="en-US">
              <a:latin typeface="Arial"/>
              <a:cs typeface="Arial"/>
            </a:endParaRPr>
          </a:p>
        </p:txBody>
      </p:sp>
      <p:sp>
        <p:nvSpPr>
          <p:cNvPr id="108593" name="AutoShape 49"/>
          <p:cNvSpPr>
            <a:spLocks noChangeArrowheads="1"/>
          </p:cNvSpPr>
          <p:nvPr/>
        </p:nvSpPr>
        <p:spPr bwMode="auto">
          <a:xfrm>
            <a:off x="4664075" y="2111375"/>
            <a:ext cx="1722438" cy="1673225"/>
          </a:xfrm>
          <a:prstGeom prst="rtTriangle">
            <a:avLst/>
          </a:prstGeom>
          <a:solidFill>
            <a:srgbClr val="FFFFCC"/>
          </a:solidFill>
          <a:ln w="28575">
            <a:noFill/>
            <a:miter lim="800000"/>
            <a:headEnd/>
            <a:tailEnd/>
          </a:ln>
        </p:spPr>
        <p:txBody>
          <a:bodyPr wrap="none" anchor="ctr"/>
          <a:lstStyle/>
          <a:p>
            <a:endParaRPr lang="en-US">
              <a:latin typeface="Arial"/>
              <a:cs typeface="Arial"/>
            </a:endParaRPr>
          </a:p>
        </p:txBody>
      </p:sp>
      <p:sp>
        <p:nvSpPr>
          <p:cNvPr id="108591" name="AutoShape 47"/>
          <p:cNvSpPr>
            <a:spLocks noChangeArrowheads="1"/>
          </p:cNvSpPr>
          <p:nvPr/>
        </p:nvSpPr>
        <p:spPr bwMode="auto">
          <a:xfrm flipV="1">
            <a:off x="4664075" y="3074988"/>
            <a:ext cx="2541588" cy="2212975"/>
          </a:xfrm>
          <a:prstGeom prst="rtTriangle">
            <a:avLst/>
          </a:prstGeom>
          <a:solidFill>
            <a:srgbClr val="92D050"/>
          </a:solidFill>
          <a:ln w="28575">
            <a:noFill/>
            <a:miter lim="800000"/>
            <a:headEnd/>
            <a:tailEnd/>
          </a:ln>
        </p:spPr>
        <p:txBody>
          <a:bodyPr wrap="none" anchor="ctr"/>
          <a:lstStyle/>
          <a:p>
            <a:endParaRPr lang="en-US">
              <a:latin typeface="Arial"/>
              <a:cs typeface="Arial"/>
            </a:endParaRPr>
          </a:p>
        </p:txBody>
      </p:sp>
      <p:sp>
        <p:nvSpPr>
          <p:cNvPr id="108592" name="AutoShape 48"/>
          <p:cNvSpPr>
            <a:spLocks noChangeArrowheads="1"/>
          </p:cNvSpPr>
          <p:nvPr/>
        </p:nvSpPr>
        <p:spPr bwMode="auto">
          <a:xfrm>
            <a:off x="4659313" y="2090738"/>
            <a:ext cx="985837" cy="969962"/>
          </a:xfrm>
          <a:prstGeom prst="rtTriangle">
            <a:avLst/>
          </a:prstGeom>
          <a:solidFill>
            <a:srgbClr val="92D050"/>
          </a:solidFill>
          <a:ln w="28575">
            <a:noFill/>
            <a:miter lim="800000"/>
            <a:headEnd/>
            <a:tailEnd/>
          </a:ln>
        </p:spPr>
        <p:txBody>
          <a:bodyPr wrap="none" anchor="ctr"/>
          <a:lstStyle/>
          <a:p>
            <a:endParaRPr lang="en-US">
              <a:latin typeface="Arial"/>
              <a:cs typeface="Arial"/>
            </a:endParaRPr>
          </a:p>
        </p:txBody>
      </p:sp>
      <p:sp>
        <p:nvSpPr>
          <p:cNvPr id="108586" name="AutoShape 42"/>
          <p:cNvSpPr>
            <a:spLocks noChangeArrowheads="1"/>
          </p:cNvSpPr>
          <p:nvPr/>
        </p:nvSpPr>
        <p:spPr bwMode="auto">
          <a:xfrm flipV="1">
            <a:off x="5678488" y="3070225"/>
            <a:ext cx="1536700" cy="698500"/>
          </a:xfrm>
          <a:prstGeom prst="triangle">
            <a:avLst>
              <a:gd name="adj" fmla="val 47620"/>
            </a:avLst>
          </a:prstGeom>
          <a:solidFill>
            <a:srgbClr val="FF99CC"/>
          </a:solidFill>
          <a:ln w="9525">
            <a:noFill/>
            <a:miter lim="800000"/>
            <a:headEnd/>
            <a:tailEnd/>
          </a:ln>
        </p:spPr>
        <p:txBody>
          <a:bodyPr wrap="none" anchor="ctr"/>
          <a:lstStyle/>
          <a:p>
            <a:endParaRPr lang="en-US">
              <a:latin typeface="Arial"/>
              <a:cs typeface="Arial"/>
            </a:endParaRPr>
          </a:p>
        </p:txBody>
      </p:sp>
      <p:sp>
        <p:nvSpPr>
          <p:cNvPr id="12297" name="Rectangle 2"/>
          <p:cNvSpPr>
            <a:spLocks noGrp="1" noChangeArrowheads="1"/>
          </p:cNvSpPr>
          <p:nvPr>
            <p:ph type="title"/>
          </p:nvPr>
        </p:nvSpPr>
        <p:spPr/>
        <p:txBody>
          <a:bodyPr/>
          <a:lstStyle/>
          <a:p>
            <a:pPr eaLnBrk="1" hangingPunct="1"/>
            <a:r>
              <a:rPr lang="en-US" sz="3600" smtClean="0"/>
              <a:t>A Country That Exports Soybeans</a:t>
            </a:r>
          </a:p>
        </p:txBody>
      </p:sp>
      <p:sp>
        <p:nvSpPr>
          <p:cNvPr id="108547" name="Rectangle 3"/>
          <p:cNvSpPr>
            <a:spLocks noGrp="1" noChangeArrowheads="1"/>
          </p:cNvSpPr>
          <p:nvPr>
            <p:ph type="body" sz="quarter" idx="12"/>
          </p:nvPr>
        </p:nvSpPr>
        <p:spPr>
          <a:xfrm>
            <a:off x="457200" y="1144588"/>
            <a:ext cx="3365500" cy="4826000"/>
          </a:xfrm>
          <a:noFill/>
        </p:spPr>
        <p:txBody>
          <a:bodyPr/>
          <a:lstStyle/>
          <a:p>
            <a:pPr marL="0" indent="0" eaLnBrk="1" hangingPunct="1">
              <a:lnSpc>
                <a:spcPct val="110000"/>
              </a:lnSpc>
              <a:buFont typeface="Wingdings" pitchFamily="2" charset="2"/>
              <a:buNone/>
            </a:pPr>
            <a:r>
              <a:rPr lang="en-US" sz="2600" dirty="0" smtClean="0"/>
              <a:t>Without trade,</a:t>
            </a:r>
          </a:p>
          <a:p>
            <a:pPr marL="400050" lvl="1" eaLnBrk="1" hangingPunct="1">
              <a:lnSpc>
                <a:spcPct val="110000"/>
              </a:lnSpc>
              <a:buFont typeface="Wingdings" pitchFamily="2" charset="2"/>
              <a:buNone/>
            </a:pPr>
            <a:r>
              <a:rPr lang="en-US" sz="2600" dirty="0" smtClean="0"/>
              <a:t>CS = A + B</a:t>
            </a:r>
          </a:p>
          <a:p>
            <a:pPr marL="400050" lvl="1" eaLnBrk="1" hangingPunct="1">
              <a:lnSpc>
                <a:spcPct val="110000"/>
              </a:lnSpc>
              <a:spcBef>
                <a:spcPct val="10000"/>
              </a:spcBef>
              <a:buFont typeface="Wingdings" pitchFamily="2" charset="2"/>
              <a:buNone/>
            </a:pPr>
            <a:r>
              <a:rPr lang="en-US" sz="2600" dirty="0" smtClean="0"/>
              <a:t>PS = C</a:t>
            </a:r>
          </a:p>
          <a:p>
            <a:pPr marL="400050" lvl="1" eaLnBrk="1" hangingPunct="1">
              <a:lnSpc>
                <a:spcPct val="110000"/>
              </a:lnSpc>
              <a:spcBef>
                <a:spcPct val="10000"/>
              </a:spcBef>
              <a:buFont typeface="Wingdings" pitchFamily="2" charset="2"/>
              <a:buNone/>
            </a:pPr>
            <a:r>
              <a:rPr lang="en-US" sz="2600" dirty="0" smtClean="0"/>
              <a:t>Total surplus </a:t>
            </a:r>
            <a:br>
              <a:rPr lang="en-US" sz="2600" dirty="0" smtClean="0"/>
            </a:br>
            <a:r>
              <a:rPr lang="en-US" sz="2600" dirty="0" smtClean="0"/>
              <a:t>= A + B + C</a:t>
            </a:r>
          </a:p>
          <a:p>
            <a:pPr marL="0" indent="0" eaLnBrk="1" hangingPunct="1">
              <a:lnSpc>
                <a:spcPct val="110000"/>
              </a:lnSpc>
              <a:buFont typeface="Wingdings" pitchFamily="2" charset="2"/>
              <a:buNone/>
            </a:pPr>
            <a:r>
              <a:rPr lang="en-US" sz="2600" u="sng" dirty="0" smtClean="0"/>
              <a:t>With trade</a:t>
            </a:r>
            <a:r>
              <a:rPr lang="en-US" sz="2600" dirty="0" smtClean="0"/>
              <a:t>, </a:t>
            </a:r>
          </a:p>
          <a:p>
            <a:pPr marL="400050" lvl="1" eaLnBrk="1" hangingPunct="1">
              <a:lnSpc>
                <a:spcPct val="110000"/>
              </a:lnSpc>
              <a:spcBef>
                <a:spcPct val="10000"/>
              </a:spcBef>
              <a:buFont typeface="Wingdings" pitchFamily="2" charset="2"/>
              <a:buNone/>
            </a:pPr>
            <a:r>
              <a:rPr lang="en-US" sz="2600" dirty="0" smtClean="0"/>
              <a:t>CS = A</a:t>
            </a:r>
          </a:p>
          <a:p>
            <a:pPr marL="400050" lvl="1" eaLnBrk="1" hangingPunct="1">
              <a:lnSpc>
                <a:spcPct val="110000"/>
              </a:lnSpc>
              <a:spcBef>
                <a:spcPct val="10000"/>
              </a:spcBef>
              <a:buFont typeface="Wingdings" pitchFamily="2" charset="2"/>
              <a:buNone/>
            </a:pPr>
            <a:r>
              <a:rPr lang="en-US" sz="2600" dirty="0" smtClean="0"/>
              <a:t>PS = B + C + D</a:t>
            </a:r>
          </a:p>
          <a:p>
            <a:pPr marL="400050" lvl="1" eaLnBrk="1" hangingPunct="1">
              <a:lnSpc>
                <a:spcPct val="110000"/>
              </a:lnSpc>
              <a:spcBef>
                <a:spcPct val="10000"/>
              </a:spcBef>
              <a:buFont typeface="Wingdings" pitchFamily="2" charset="2"/>
              <a:buNone/>
            </a:pPr>
            <a:r>
              <a:rPr lang="en-US" sz="2600" dirty="0" smtClean="0"/>
              <a:t>Total surplus </a:t>
            </a:r>
            <a:br>
              <a:rPr lang="en-US" sz="2600" dirty="0" smtClean="0"/>
            </a:br>
            <a:r>
              <a:rPr lang="en-US" sz="2600" dirty="0" smtClean="0"/>
              <a:t>= A + B + C + D</a:t>
            </a:r>
          </a:p>
          <a:p>
            <a:pPr marL="400050" lvl="1" eaLnBrk="1" hangingPunct="1">
              <a:lnSpc>
                <a:spcPct val="110000"/>
              </a:lnSpc>
              <a:spcBef>
                <a:spcPct val="10000"/>
              </a:spcBef>
              <a:buFont typeface="Wingdings" pitchFamily="2" charset="2"/>
              <a:buNone/>
            </a:pPr>
            <a:endParaRPr lang="en-US" sz="2600" dirty="0" smtClean="0"/>
          </a:p>
        </p:txBody>
      </p:sp>
      <p:grpSp>
        <p:nvGrpSpPr>
          <p:cNvPr id="2" name="Group 4"/>
          <p:cNvGrpSpPr>
            <a:grpSpLocks/>
          </p:cNvGrpSpPr>
          <p:nvPr/>
        </p:nvGrpSpPr>
        <p:grpSpPr bwMode="auto">
          <a:xfrm>
            <a:off x="4468813" y="1454150"/>
            <a:ext cx="3998912" cy="4064000"/>
            <a:chOff x="2766" y="902"/>
            <a:chExt cx="2519" cy="2560"/>
          </a:xfrm>
        </p:grpSpPr>
        <p:grpSp>
          <p:nvGrpSpPr>
            <p:cNvPr id="3" name="Group 5"/>
            <p:cNvGrpSpPr>
              <a:grpSpLocks/>
            </p:cNvGrpSpPr>
            <p:nvPr/>
          </p:nvGrpSpPr>
          <p:grpSpPr bwMode="auto">
            <a:xfrm>
              <a:off x="2885" y="1158"/>
              <a:ext cx="2208" cy="2165"/>
              <a:chOff x="2424" y="1167"/>
              <a:chExt cx="2400" cy="2079"/>
            </a:xfrm>
          </p:grpSpPr>
          <p:sp>
            <p:nvSpPr>
              <p:cNvPr id="12329" name="Line 6"/>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12330" name="Line 7"/>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2327" name="Text Box 8"/>
            <p:cNvSpPr txBox="1">
              <a:spLocks noChangeArrowheads="1"/>
            </p:cNvSpPr>
            <p:nvPr/>
          </p:nvSpPr>
          <p:spPr bwMode="auto">
            <a:xfrm>
              <a:off x="2766" y="902"/>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12328" name="Text Box 9"/>
            <p:cNvSpPr txBox="1">
              <a:spLocks noChangeArrowheads="1"/>
            </p:cNvSpPr>
            <p:nvPr/>
          </p:nvSpPr>
          <p:spPr bwMode="auto">
            <a:xfrm>
              <a:off x="5052" y="3183"/>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4" name="Group 10"/>
          <p:cNvGrpSpPr>
            <a:grpSpLocks/>
          </p:cNvGrpSpPr>
          <p:nvPr/>
        </p:nvGrpSpPr>
        <p:grpSpPr bwMode="auto">
          <a:xfrm>
            <a:off x="4660900" y="2082800"/>
            <a:ext cx="3176588" cy="3046413"/>
            <a:chOff x="2887" y="1298"/>
            <a:chExt cx="2001" cy="1919"/>
          </a:xfrm>
        </p:grpSpPr>
        <p:sp>
          <p:nvSpPr>
            <p:cNvPr id="12324" name="Text Box 11"/>
            <p:cNvSpPr txBox="1">
              <a:spLocks noChangeArrowheads="1"/>
            </p:cNvSpPr>
            <p:nvPr/>
          </p:nvSpPr>
          <p:spPr bwMode="auto">
            <a:xfrm>
              <a:off x="4655" y="2938"/>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p>
          </p:txBody>
        </p:sp>
        <p:sp>
          <p:nvSpPr>
            <p:cNvPr id="12325" name="Line 12"/>
            <p:cNvSpPr>
              <a:spLocks noChangeShapeType="1"/>
            </p:cNvSpPr>
            <p:nvPr/>
          </p:nvSpPr>
          <p:spPr bwMode="auto">
            <a:xfrm>
              <a:off x="2887" y="1298"/>
              <a:ext cx="1805" cy="1766"/>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5" name="Group 13"/>
          <p:cNvGrpSpPr>
            <a:grpSpLocks/>
          </p:cNvGrpSpPr>
          <p:nvPr/>
        </p:nvGrpSpPr>
        <p:grpSpPr bwMode="auto">
          <a:xfrm>
            <a:off x="4662488" y="2220913"/>
            <a:ext cx="3486150" cy="3070225"/>
            <a:chOff x="2888" y="1385"/>
            <a:chExt cx="2196" cy="1934"/>
          </a:xfrm>
        </p:grpSpPr>
        <p:sp>
          <p:nvSpPr>
            <p:cNvPr id="12322" name="Text Box 14"/>
            <p:cNvSpPr txBox="1">
              <a:spLocks noChangeArrowheads="1"/>
            </p:cNvSpPr>
            <p:nvPr/>
          </p:nvSpPr>
          <p:spPr bwMode="auto">
            <a:xfrm>
              <a:off x="4851" y="1385"/>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S</a:t>
              </a:r>
            </a:p>
          </p:txBody>
        </p:sp>
        <p:sp>
          <p:nvSpPr>
            <p:cNvPr id="12323" name="Line 15"/>
            <p:cNvSpPr>
              <a:spLocks noChangeShapeType="1"/>
            </p:cNvSpPr>
            <p:nvPr/>
          </p:nvSpPr>
          <p:spPr bwMode="auto">
            <a:xfrm flipV="1">
              <a:off x="2888" y="1594"/>
              <a:ext cx="2002" cy="1725"/>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6" name="Group 16"/>
          <p:cNvGrpSpPr>
            <a:grpSpLocks/>
          </p:cNvGrpSpPr>
          <p:nvPr/>
        </p:nvGrpSpPr>
        <p:grpSpPr bwMode="auto">
          <a:xfrm>
            <a:off x="4108450" y="2870200"/>
            <a:ext cx="4189413" cy="381000"/>
            <a:chOff x="2539" y="1842"/>
            <a:chExt cx="2639" cy="240"/>
          </a:xfrm>
        </p:grpSpPr>
        <p:sp>
          <p:nvSpPr>
            <p:cNvPr id="12320" name="Line 17"/>
            <p:cNvSpPr>
              <a:spLocks noChangeShapeType="1"/>
            </p:cNvSpPr>
            <p:nvPr/>
          </p:nvSpPr>
          <p:spPr bwMode="auto">
            <a:xfrm>
              <a:off x="2884" y="1965"/>
              <a:ext cx="2294" cy="0"/>
            </a:xfrm>
            <a:prstGeom prst="line">
              <a:avLst/>
            </a:prstGeom>
            <a:noFill/>
            <a:ln w="28575">
              <a:solidFill>
                <a:srgbClr val="CC0000"/>
              </a:solidFill>
              <a:round/>
              <a:headEnd/>
              <a:tailEnd/>
            </a:ln>
          </p:spPr>
          <p:txBody>
            <a:bodyPr/>
            <a:lstStyle/>
            <a:p>
              <a:endParaRPr lang="en-US">
                <a:latin typeface="Arial"/>
                <a:cs typeface="Arial"/>
              </a:endParaRPr>
            </a:p>
          </p:txBody>
        </p:sp>
        <p:sp>
          <p:nvSpPr>
            <p:cNvPr id="12321" name="Text Box 18"/>
            <p:cNvSpPr txBox="1">
              <a:spLocks noChangeArrowheads="1"/>
            </p:cNvSpPr>
            <p:nvPr/>
          </p:nvSpPr>
          <p:spPr bwMode="auto">
            <a:xfrm>
              <a:off x="2539" y="1842"/>
              <a:ext cx="334"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$6</a:t>
              </a:r>
            </a:p>
          </p:txBody>
        </p:sp>
      </p:grpSp>
      <p:sp>
        <p:nvSpPr>
          <p:cNvPr id="12303" name="Line 21"/>
          <p:cNvSpPr>
            <a:spLocks noChangeShapeType="1"/>
          </p:cNvSpPr>
          <p:nvPr/>
        </p:nvSpPr>
        <p:spPr bwMode="auto">
          <a:xfrm>
            <a:off x="4652963" y="3789363"/>
            <a:ext cx="175101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2304" name="Oval 23"/>
          <p:cNvSpPr>
            <a:spLocks noChangeAspect="1" noChangeArrowheads="1"/>
          </p:cNvSpPr>
          <p:nvPr/>
        </p:nvSpPr>
        <p:spPr bwMode="auto">
          <a:xfrm>
            <a:off x="6335713" y="3729038"/>
            <a:ext cx="128587" cy="12700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2305" name="Text Box 24"/>
          <p:cNvSpPr txBox="1">
            <a:spLocks noChangeArrowheads="1"/>
          </p:cNvSpPr>
          <p:nvPr/>
        </p:nvSpPr>
        <p:spPr bwMode="auto">
          <a:xfrm>
            <a:off x="4105275" y="3595688"/>
            <a:ext cx="536575" cy="38100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$4</a:t>
            </a:r>
          </a:p>
        </p:txBody>
      </p:sp>
      <p:sp>
        <p:nvSpPr>
          <p:cNvPr id="12306" name="Oval 28"/>
          <p:cNvSpPr>
            <a:spLocks noChangeAspect="1" noChangeArrowheads="1"/>
          </p:cNvSpPr>
          <p:nvPr/>
        </p:nvSpPr>
        <p:spPr bwMode="auto">
          <a:xfrm>
            <a:off x="5597525" y="2997200"/>
            <a:ext cx="128588" cy="12700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2307" name="Text Box 30"/>
          <p:cNvSpPr txBox="1">
            <a:spLocks noChangeArrowheads="1"/>
          </p:cNvSpPr>
          <p:nvPr/>
        </p:nvSpPr>
        <p:spPr bwMode="auto">
          <a:xfrm>
            <a:off x="5602288" y="1422400"/>
            <a:ext cx="190817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u="sng" dirty="0">
                <a:latin typeface="Arial"/>
                <a:cs typeface="Arial"/>
              </a:rPr>
              <a:t>Soybeans</a:t>
            </a:r>
          </a:p>
        </p:txBody>
      </p:sp>
      <p:grpSp>
        <p:nvGrpSpPr>
          <p:cNvPr id="7" name="Group 31"/>
          <p:cNvGrpSpPr>
            <a:grpSpLocks/>
          </p:cNvGrpSpPr>
          <p:nvPr/>
        </p:nvGrpSpPr>
        <p:grpSpPr bwMode="auto">
          <a:xfrm>
            <a:off x="5670550" y="2335213"/>
            <a:ext cx="1563688" cy="665162"/>
            <a:chOff x="3523" y="1457"/>
            <a:chExt cx="985" cy="419"/>
          </a:xfrm>
        </p:grpSpPr>
        <p:sp>
          <p:nvSpPr>
            <p:cNvPr id="12318" name="AutoShape 32"/>
            <p:cNvSpPr>
              <a:spLocks/>
            </p:cNvSpPr>
            <p:nvPr/>
          </p:nvSpPr>
          <p:spPr bwMode="auto">
            <a:xfrm rot="5400000" flipV="1">
              <a:off x="3938" y="1306"/>
              <a:ext cx="155" cy="985"/>
            </a:xfrm>
            <a:prstGeom prst="leftBrace">
              <a:avLst>
                <a:gd name="adj1" fmla="val 67756"/>
                <a:gd name="adj2" fmla="val 50000"/>
              </a:avLst>
            </a:prstGeom>
            <a:noFill/>
            <a:ln w="19050">
              <a:solidFill>
                <a:srgbClr val="996633"/>
              </a:solidFill>
              <a:round/>
              <a:headEnd/>
              <a:tailEnd/>
            </a:ln>
          </p:spPr>
          <p:txBody>
            <a:bodyPr wrap="none" anchor="ctr"/>
            <a:lstStyle/>
            <a:p>
              <a:endParaRPr lang="en-US">
                <a:latin typeface="Arial"/>
                <a:cs typeface="Arial"/>
              </a:endParaRPr>
            </a:p>
          </p:txBody>
        </p:sp>
        <p:sp>
          <p:nvSpPr>
            <p:cNvPr id="12319" name="Text Box 33"/>
            <p:cNvSpPr txBox="1">
              <a:spLocks noChangeArrowheads="1"/>
            </p:cNvSpPr>
            <p:nvPr/>
          </p:nvSpPr>
          <p:spPr bwMode="auto">
            <a:xfrm>
              <a:off x="3619" y="1457"/>
              <a:ext cx="795"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exports</a:t>
              </a:r>
            </a:p>
          </p:txBody>
        </p:sp>
      </p:grpSp>
      <p:sp>
        <p:nvSpPr>
          <p:cNvPr id="12309" name="Oval 36"/>
          <p:cNvSpPr>
            <a:spLocks noChangeAspect="1" noChangeArrowheads="1"/>
          </p:cNvSpPr>
          <p:nvPr/>
        </p:nvSpPr>
        <p:spPr bwMode="auto">
          <a:xfrm>
            <a:off x="7173913" y="3001963"/>
            <a:ext cx="128587" cy="12700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08582" name="Text Box 38"/>
          <p:cNvSpPr txBox="1">
            <a:spLocks noChangeArrowheads="1"/>
          </p:cNvSpPr>
          <p:nvPr/>
        </p:nvSpPr>
        <p:spPr bwMode="auto">
          <a:xfrm>
            <a:off x="4738688" y="2568575"/>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A</a:t>
            </a:r>
          </a:p>
        </p:txBody>
      </p:sp>
      <p:sp>
        <p:nvSpPr>
          <p:cNvPr id="108583" name="Text Box 39"/>
          <p:cNvSpPr txBox="1">
            <a:spLocks noChangeArrowheads="1"/>
          </p:cNvSpPr>
          <p:nvPr/>
        </p:nvSpPr>
        <p:spPr bwMode="auto">
          <a:xfrm>
            <a:off x="5126038" y="3249613"/>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B</a:t>
            </a:r>
          </a:p>
        </p:txBody>
      </p:sp>
      <p:sp>
        <p:nvSpPr>
          <p:cNvPr id="108584" name="Text Box 40"/>
          <p:cNvSpPr txBox="1">
            <a:spLocks noChangeArrowheads="1"/>
          </p:cNvSpPr>
          <p:nvPr/>
        </p:nvSpPr>
        <p:spPr bwMode="auto">
          <a:xfrm>
            <a:off x="6245225" y="3176588"/>
            <a:ext cx="344488"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D</a:t>
            </a:r>
          </a:p>
        </p:txBody>
      </p:sp>
      <p:sp>
        <p:nvSpPr>
          <p:cNvPr id="108585" name="Text Box 41"/>
          <p:cNvSpPr txBox="1">
            <a:spLocks noChangeArrowheads="1"/>
          </p:cNvSpPr>
          <p:nvPr/>
        </p:nvSpPr>
        <p:spPr bwMode="auto">
          <a:xfrm>
            <a:off x="5013325" y="4029075"/>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C</a:t>
            </a:r>
          </a:p>
        </p:txBody>
      </p:sp>
      <p:grpSp>
        <p:nvGrpSpPr>
          <p:cNvPr id="8" name="Group 46"/>
          <p:cNvGrpSpPr>
            <a:grpSpLocks/>
          </p:cNvGrpSpPr>
          <p:nvPr/>
        </p:nvGrpSpPr>
        <p:grpSpPr bwMode="auto">
          <a:xfrm>
            <a:off x="6426200" y="3370263"/>
            <a:ext cx="2055813" cy="1131887"/>
            <a:chOff x="4048" y="2123"/>
            <a:chExt cx="1295" cy="713"/>
          </a:xfrm>
        </p:grpSpPr>
        <p:sp>
          <p:nvSpPr>
            <p:cNvPr id="12316" name="Arc 44"/>
            <p:cNvSpPr>
              <a:spLocks/>
            </p:cNvSpPr>
            <p:nvPr/>
          </p:nvSpPr>
          <p:spPr bwMode="auto">
            <a:xfrm>
              <a:off x="4048" y="2123"/>
              <a:ext cx="563" cy="278"/>
            </a:xfrm>
            <a:custGeom>
              <a:avLst/>
              <a:gdLst>
                <a:gd name="T0" fmla="*/ 0 w 21600"/>
                <a:gd name="T1" fmla="*/ 0 h 21174"/>
                <a:gd name="T2" fmla="*/ 0 w 21600"/>
                <a:gd name="T3" fmla="*/ 0 h 21174"/>
                <a:gd name="T4" fmla="*/ 0 w 21600"/>
                <a:gd name="T5" fmla="*/ 0 h 21174"/>
                <a:gd name="T6" fmla="*/ 0 60000 65536"/>
                <a:gd name="T7" fmla="*/ 0 60000 65536"/>
                <a:gd name="T8" fmla="*/ 0 60000 65536"/>
                <a:gd name="T9" fmla="*/ 0 w 21600"/>
                <a:gd name="T10" fmla="*/ 0 h 21174"/>
                <a:gd name="T11" fmla="*/ 21600 w 21600"/>
                <a:gd name="T12" fmla="*/ 21174 h 21174"/>
              </a:gdLst>
              <a:ahLst/>
              <a:cxnLst>
                <a:cxn ang="T6">
                  <a:pos x="T0" y="T1"/>
                </a:cxn>
                <a:cxn ang="T7">
                  <a:pos x="T2" y="T3"/>
                </a:cxn>
                <a:cxn ang="T8">
                  <a:pos x="T4" y="T5"/>
                </a:cxn>
              </a:cxnLst>
              <a:rect l="T9" t="T10" r="T11" b="T12"/>
              <a:pathLst>
                <a:path w="21600" h="21174" fill="none" extrusionOk="0">
                  <a:moveTo>
                    <a:pt x="4266" y="-1"/>
                  </a:moveTo>
                  <a:cubicBezTo>
                    <a:pt x="14348" y="2030"/>
                    <a:pt x="21600" y="10889"/>
                    <a:pt x="21600" y="21174"/>
                  </a:cubicBezTo>
                </a:path>
                <a:path w="21600" h="21174" stroke="0" extrusionOk="0">
                  <a:moveTo>
                    <a:pt x="4266" y="-1"/>
                  </a:moveTo>
                  <a:cubicBezTo>
                    <a:pt x="14348" y="2030"/>
                    <a:pt x="21600" y="10889"/>
                    <a:pt x="21600" y="21174"/>
                  </a:cubicBezTo>
                  <a:lnTo>
                    <a:pt x="0" y="21174"/>
                  </a:lnTo>
                  <a:close/>
                </a:path>
              </a:pathLst>
            </a:custGeom>
            <a:noFill/>
            <a:ln w="38100">
              <a:solidFill>
                <a:srgbClr val="FF0066"/>
              </a:solidFill>
              <a:round/>
              <a:headEnd type="triangle" w="lg" len="med"/>
              <a:tailEnd/>
            </a:ln>
          </p:spPr>
          <p:txBody>
            <a:bodyPr wrap="none" anchor="ctr"/>
            <a:lstStyle/>
            <a:p>
              <a:endParaRPr lang="en-US">
                <a:latin typeface="Arial"/>
                <a:cs typeface="Arial"/>
              </a:endParaRPr>
            </a:p>
          </p:txBody>
        </p:sp>
        <p:sp>
          <p:nvSpPr>
            <p:cNvPr id="12317" name="Text Box 45"/>
            <p:cNvSpPr txBox="1">
              <a:spLocks noChangeArrowheads="1"/>
            </p:cNvSpPr>
            <p:nvPr/>
          </p:nvSpPr>
          <p:spPr bwMode="auto">
            <a:xfrm>
              <a:off x="4304" y="2292"/>
              <a:ext cx="1039" cy="544"/>
            </a:xfrm>
            <a:prstGeom prst="rect">
              <a:avLst/>
            </a:prstGeom>
            <a:solidFill>
              <a:schemeClr val="bg1"/>
            </a:solidFill>
            <a:ln w="9525">
              <a:solidFill>
                <a:srgbClr val="FF0066"/>
              </a:solidFill>
              <a:miter lim="800000"/>
              <a:headEnd/>
              <a:tailEnd/>
            </a:ln>
          </p:spPr>
          <p:txBody>
            <a:bodyPr anchor="ctr">
              <a:spAutoFit/>
            </a:bodyPr>
            <a:lstStyle/>
            <a:p>
              <a:pPr algn="ctr">
                <a:spcBef>
                  <a:spcPct val="50000"/>
                </a:spcBef>
              </a:pPr>
              <a:r>
                <a:rPr lang="en-US" sz="2500">
                  <a:latin typeface="Arial"/>
                  <a:cs typeface="Arial"/>
                </a:rPr>
                <a:t>gains from trade</a:t>
              </a:r>
            </a:p>
          </p:txBody>
        </p:sp>
      </p:grpSp>
      <p:sp>
        <p:nvSpPr>
          <p:cNvPr id="1231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Tree>
    <p:extLst>
      <p:ext uri="{BB962C8B-B14F-4D97-AF65-F5344CB8AC3E}">
        <p14:creationId xmlns:p14="http://schemas.microsoft.com/office/powerpoint/2010/main" val="3414852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8582"/>
                                        </p:tgtEl>
                                        <p:attrNameLst>
                                          <p:attrName>style.visibility</p:attrName>
                                        </p:attrNameLst>
                                      </p:cBhvr>
                                      <p:to>
                                        <p:strVal val="visible"/>
                                      </p:to>
                                    </p:set>
                                    <p:animEffect transition="in" filter="strips(downRight)">
                                      <p:cBhvr>
                                        <p:cTn id="7" dur="500"/>
                                        <p:tgtEl>
                                          <p:spTgt spid="108582"/>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08583"/>
                                        </p:tgtEl>
                                        <p:attrNameLst>
                                          <p:attrName>style.visibility</p:attrName>
                                        </p:attrNameLst>
                                      </p:cBhvr>
                                      <p:to>
                                        <p:strVal val="visible"/>
                                      </p:to>
                                    </p:set>
                                    <p:animEffect transition="in" filter="strips(downRight)">
                                      <p:cBhvr>
                                        <p:cTn id="11" dur="500"/>
                                        <p:tgtEl>
                                          <p:spTgt spid="108583"/>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08585"/>
                                        </p:tgtEl>
                                        <p:attrNameLst>
                                          <p:attrName>style.visibility</p:attrName>
                                        </p:attrNameLst>
                                      </p:cBhvr>
                                      <p:to>
                                        <p:strVal val="visible"/>
                                      </p:to>
                                    </p:set>
                                    <p:animEffect transition="in" filter="strips(downRight)">
                                      <p:cBhvr>
                                        <p:cTn id="15" dur="500"/>
                                        <p:tgtEl>
                                          <p:spTgt spid="108585"/>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08584"/>
                                        </p:tgtEl>
                                        <p:attrNameLst>
                                          <p:attrName>style.visibility</p:attrName>
                                        </p:attrNameLst>
                                      </p:cBhvr>
                                      <p:to>
                                        <p:strVal val="visible"/>
                                      </p:to>
                                    </p:set>
                                    <p:animEffect transition="in" filter="strips(downRight)">
                                      <p:cBhvr>
                                        <p:cTn id="19" dur="500"/>
                                        <p:tgtEl>
                                          <p:spTgt spid="10858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8547">
                                            <p:txEl>
                                              <p:pRg st="0" end="0"/>
                                            </p:txEl>
                                          </p:spTgt>
                                        </p:tgtEl>
                                        <p:attrNameLst>
                                          <p:attrName>style.visibility</p:attrName>
                                        </p:attrNameLst>
                                      </p:cBhvr>
                                      <p:to>
                                        <p:strVal val="visible"/>
                                      </p:to>
                                    </p:set>
                                    <p:animEffect transition="in" filter="wipe(left)">
                                      <p:cBhvr>
                                        <p:cTn id="24" dur="500"/>
                                        <p:tgtEl>
                                          <p:spTgt spid="108547">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8547">
                                            <p:txEl>
                                              <p:pRg st="1" end="1"/>
                                            </p:txEl>
                                          </p:spTgt>
                                        </p:tgtEl>
                                        <p:attrNameLst>
                                          <p:attrName>style.visibility</p:attrName>
                                        </p:attrNameLst>
                                      </p:cBhvr>
                                      <p:to>
                                        <p:strVal val="visible"/>
                                      </p:to>
                                    </p:set>
                                    <p:animEffect transition="in" filter="wipe(left)">
                                      <p:cBhvr>
                                        <p:cTn id="28" dur="500"/>
                                        <p:tgtEl>
                                          <p:spTgt spid="108547">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8593"/>
                                        </p:tgtEl>
                                        <p:attrNameLst>
                                          <p:attrName>style.visibility</p:attrName>
                                        </p:attrNameLst>
                                      </p:cBhvr>
                                      <p:to>
                                        <p:strVal val="visible"/>
                                      </p:to>
                                    </p:set>
                                    <p:animEffect transition="in" filter="fade">
                                      <p:cBhvr>
                                        <p:cTn id="31" dur="500"/>
                                        <p:tgtEl>
                                          <p:spTgt spid="10859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8547">
                                            <p:txEl>
                                              <p:pRg st="2" end="2"/>
                                            </p:txEl>
                                          </p:spTgt>
                                        </p:tgtEl>
                                        <p:attrNameLst>
                                          <p:attrName>style.visibility</p:attrName>
                                        </p:attrNameLst>
                                      </p:cBhvr>
                                      <p:to>
                                        <p:strVal val="visible"/>
                                      </p:to>
                                    </p:set>
                                    <p:animEffect transition="in" filter="wipe(left)">
                                      <p:cBhvr>
                                        <p:cTn id="36" dur="500"/>
                                        <p:tgtEl>
                                          <p:spTgt spid="108547">
                                            <p:txEl>
                                              <p:pRg st="2" end="2"/>
                                            </p:txEl>
                                          </p:spTgt>
                                        </p:tgtEl>
                                      </p:cBhvr>
                                    </p:animEffect>
                                  </p:childTnLst>
                                </p:cTn>
                              </p:par>
                              <p:par>
                                <p:cTn id="37" presetID="10" presetClass="exit" presetSubtype="0" fill="hold" grpId="1" nodeType="withEffect">
                                  <p:stCondLst>
                                    <p:cond delay="0"/>
                                  </p:stCondLst>
                                  <p:childTnLst>
                                    <p:animEffect transition="out" filter="fade">
                                      <p:cBhvr>
                                        <p:cTn id="38" dur="500"/>
                                        <p:tgtEl>
                                          <p:spTgt spid="108593"/>
                                        </p:tgtEl>
                                      </p:cBhvr>
                                    </p:animEffect>
                                    <p:set>
                                      <p:cBhvr>
                                        <p:cTn id="39" dur="1" fill="hold">
                                          <p:stCondLst>
                                            <p:cond delay="499"/>
                                          </p:stCondLst>
                                        </p:cTn>
                                        <p:tgtEl>
                                          <p:spTgt spid="108593"/>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08594"/>
                                        </p:tgtEl>
                                        <p:attrNameLst>
                                          <p:attrName>style.visibility</p:attrName>
                                        </p:attrNameLst>
                                      </p:cBhvr>
                                      <p:to>
                                        <p:strVal val="visible"/>
                                      </p:to>
                                    </p:set>
                                    <p:animEffect transition="in" filter="fade">
                                      <p:cBhvr>
                                        <p:cTn id="42" dur="500"/>
                                        <p:tgtEl>
                                          <p:spTgt spid="1085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547">
                                            <p:txEl>
                                              <p:pRg st="3" end="3"/>
                                            </p:txEl>
                                          </p:spTgt>
                                        </p:tgtEl>
                                        <p:attrNameLst>
                                          <p:attrName>style.visibility</p:attrName>
                                        </p:attrNameLst>
                                      </p:cBhvr>
                                      <p:to>
                                        <p:strVal val="visible"/>
                                      </p:to>
                                    </p:set>
                                    <p:animEffect transition="in" filter="wipe(left)">
                                      <p:cBhvr>
                                        <p:cTn id="47" dur="500"/>
                                        <p:tgtEl>
                                          <p:spTgt spid="108547">
                                            <p:txEl>
                                              <p:pRg st="3" end="3"/>
                                            </p:txEl>
                                          </p:spTgt>
                                        </p:tgtEl>
                                      </p:cBhvr>
                                    </p:animEffect>
                                  </p:childTnLst>
                                </p:cTn>
                              </p:par>
                            </p:childTnLst>
                          </p:cTn>
                        </p:par>
                        <p:par>
                          <p:cTn id="48" fill="hold">
                            <p:stCondLst>
                              <p:cond delay="500"/>
                            </p:stCondLst>
                            <p:childTnLst>
                              <p:par>
                                <p:cTn id="49" presetID="10" presetClass="entr" presetSubtype="0" fill="hold" grpId="2" nodeType="afterEffect">
                                  <p:stCondLst>
                                    <p:cond delay="0"/>
                                  </p:stCondLst>
                                  <p:childTnLst>
                                    <p:set>
                                      <p:cBhvr>
                                        <p:cTn id="50" dur="1" fill="hold">
                                          <p:stCondLst>
                                            <p:cond delay="0"/>
                                          </p:stCondLst>
                                        </p:cTn>
                                        <p:tgtEl>
                                          <p:spTgt spid="108593"/>
                                        </p:tgtEl>
                                        <p:attrNameLst>
                                          <p:attrName>style.visibility</p:attrName>
                                        </p:attrNameLst>
                                      </p:cBhvr>
                                      <p:to>
                                        <p:strVal val="visible"/>
                                      </p:to>
                                    </p:set>
                                    <p:animEffect transition="in" filter="fade">
                                      <p:cBhvr>
                                        <p:cTn id="51" dur="500"/>
                                        <p:tgtEl>
                                          <p:spTgt spid="1085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8547">
                                            <p:txEl>
                                              <p:pRg st="4" end="4"/>
                                            </p:txEl>
                                          </p:spTgt>
                                        </p:tgtEl>
                                        <p:attrNameLst>
                                          <p:attrName>style.visibility</p:attrName>
                                        </p:attrNameLst>
                                      </p:cBhvr>
                                      <p:to>
                                        <p:strVal val="visible"/>
                                      </p:to>
                                    </p:set>
                                    <p:animEffect transition="in" filter="wipe(left)">
                                      <p:cBhvr>
                                        <p:cTn id="56" dur="500"/>
                                        <p:tgtEl>
                                          <p:spTgt spid="108547">
                                            <p:txEl>
                                              <p:pRg st="4" end="4"/>
                                            </p:txEl>
                                          </p:spTgt>
                                        </p:tgtEl>
                                      </p:cBhvr>
                                    </p:animEffect>
                                  </p:childTnLst>
                                </p:cTn>
                              </p:par>
                              <p:par>
                                <p:cTn id="57" presetID="10" presetClass="exit" presetSubtype="0" fill="hold" grpId="3" nodeType="withEffect">
                                  <p:stCondLst>
                                    <p:cond delay="0"/>
                                  </p:stCondLst>
                                  <p:childTnLst>
                                    <p:animEffect transition="out" filter="fade">
                                      <p:cBhvr>
                                        <p:cTn id="58" dur="500"/>
                                        <p:tgtEl>
                                          <p:spTgt spid="108593"/>
                                        </p:tgtEl>
                                      </p:cBhvr>
                                    </p:animEffect>
                                    <p:set>
                                      <p:cBhvr>
                                        <p:cTn id="59" dur="1" fill="hold">
                                          <p:stCondLst>
                                            <p:cond delay="499"/>
                                          </p:stCondLst>
                                        </p:cTn>
                                        <p:tgtEl>
                                          <p:spTgt spid="10859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8594"/>
                                        </p:tgtEl>
                                      </p:cBhvr>
                                    </p:animEffect>
                                    <p:set>
                                      <p:cBhvr>
                                        <p:cTn id="62" dur="1" fill="hold">
                                          <p:stCondLst>
                                            <p:cond delay="499"/>
                                          </p:stCondLst>
                                        </p:cTn>
                                        <p:tgtEl>
                                          <p:spTgt spid="10859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8547">
                                            <p:txEl>
                                              <p:pRg st="5" end="5"/>
                                            </p:txEl>
                                          </p:spTgt>
                                        </p:tgtEl>
                                        <p:attrNameLst>
                                          <p:attrName>style.visibility</p:attrName>
                                        </p:attrNameLst>
                                      </p:cBhvr>
                                      <p:to>
                                        <p:strVal val="visible"/>
                                      </p:to>
                                    </p:set>
                                    <p:animEffect transition="in" filter="wipe(left)">
                                      <p:cBhvr>
                                        <p:cTn id="67" dur="500"/>
                                        <p:tgtEl>
                                          <p:spTgt spid="108547">
                                            <p:txEl>
                                              <p:pRg st="5" end="5"/>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8592"/>
                                        </p:tgtEl>
                                        <p:attrNameLst>
                                          <p:attrName>style.visibility</p:attrName>
                                        </p:attrNameLst>
                                      </p:cBhvr>
                                      <p:to>
                                        <p:strVal val="visible"/>
                                      </p:to>
                                    </p:set>
                                    <p:animEffect transition="in" filter="fade">
                                      <p:cBhvr>
                                        <p:cTn id="70" dur="500"/>
                                        <p:tgtEl>
                                          <p:spTgt spid="10859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08547">
                                            <p:txEl>
                                              <p:pRg st="6" end="6"/>
                                            </p:txEl>
                                          </p:spTgt>
                                        </p:tgtEl>
                                        <p:attrNameLst>
                                          <p:attrName>style.visibility</p:attrName>
                                        </p:attrNameLst>
                                      </p:cBhvr>
                                      <p:to>
                                        <p:strVal val="visible"/>
                                      </p:to>
                                    </p:set>
                                    <p:animEffect transition="in" filter="wipe(left)">
                                      <p:cBhvr>
                                        <p:cTn id="75" dur="500"/>
                                        <p:tgtEl>
                                          <p:spTgt spid="108547">
                                            <p:txEl>
                                              <p:pRg st="6" end="6"/>
                                            </p:txEl>
                                          </p:spTgt>
                                        </p:tgtEl>
                                      </p:cBhvr>
                                    </p:animEffect>
                                  </p:childTnLst>
                                </p:cTn>
                              </p:par>
                              <p:par>
                                <p:cTn id="76" presetID="10" presetClass="exit" presetSubtype="0" fill="hold" grpId="1" nodeType="withEffect">
                                  <p:stCondLst>
                                    <p:cond delay="0"/>
                                  </p:stCondLst>
                                  <p:childTnLst>
                                    <p:animEffect transition="out" filter="fade">
                                      <p:cBhvr>
                                        <p:cTn id="77" dur="500"/>
                                        <p:tgtEl>
                                          <p:spTgt spid="108592"/>
                                        </p:tgtEl>
                                      </p:cBhvr>
                                    </p:animEffect>
                                    <p:set>
                                      <p:cBhvr>
                                        <p:cTn id="78" dur="1" fill="hold">
                                          <p:stCondLst>
                                            <p:cond delay="499"/>
                                          </p:stCondLst>
                                        </p:cTn>
                                        <p:tgtEl>
                                          <p:spTgt spid="108592"/>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108591"/>
                                        </p:tgtEl>
                                        <p:attrNameLst>
                                          <p:attrName>style.visibility</p:attrName>
                                        </p:attrNameLst>
                                      </p:cBhvr>
                                      <p:to>
                                        <p:strVal val="visible"/>
                                      </p:to>
                                    </p:set>
                                    <p:animEffect transition="in" filter="fade">
                                      <p:cBhvr>
                                        <p:cTn id="81" dur="500"/>
                                        <p:tgtEl>
                                          <p:spTgt spid="10859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08547">
                                            <p:txEl>
                                              <p:pRg st="7" end="7"/>
                                            </p:txEl>
                                          </p:spTgt>
                                        </p:tgtEl>
                                        <p:attrNameLst>
                                          <p:attrName>style.visibility</p:attrName>
                                        </p:attrNameLst>
                                      </p:cBhvr>
                                      <p:to>
                                        <p:strVal val="visible"/>
                                      </p:to>
                                    </p:set>
                                    <p:animEffect transition="in" filter="wipe(left)">
                                      <p:cBhvr>
                                        <p:cTn id="86" dur="500"/>
                                        <p:tgtEl>
                                          <p:spTgt spid="108547">
                                            <p:txEl>
                                              <p:pRg st="7" end="7"/>
                                            </p:txEl>
                                          </p:spTgt>
                                        </p:tgtEl>
                                      </p:cBhvr>
                                    </p:animEffect>
                                  </p:childTnLst>
                                </p:cTn>
                              </p:par>
                              <p:par>
                                <p:cTn id="87" presetID="10" presetClass="entr" presetSubtype="0" fill="hold" grpId="2" nodeType="withEffect">
                                  <p:stCondLst>
                                    <p:cond delay="0"/>
                                  </p:stCondLst>
                                  <p:childTnLst>
                                    <p:set>
                                      <p:cBhvr>
                                        <p:cTn id="88" dur="1" fill="hold">
                                          <p:stCondLst>
                                            <p:cond delay="0"/>
                                          </p:stCondLst>
                                        </p:cTn>
                                        <p:tgtEl>
                                          <p:spTgt spid="108592"/>
                                        </p:tgtEl>
                                        <p:attrNameLst>
                                          <p:attrName>style.visibility</p:attrName>
                                        </p:attrNameLst>
                                      </p:cBhvr>
                                      <p:to>
                                        <p:strVal val="visible"/>
                                      </p:to>
                                    </p:set>
                                    <p:animEffect transition="in" filter="fade">
                                      <p:cBhvr>
                                        <p:cTn id="89" dur="500"/>
                                        <p:tgtEl>
                                          <p:spTgt spid="108592"/>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9" fill="hold"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strips(upLeft)">
                                      <p:cBhvr>
                                        <p:cTn id="94" dur="500"/>
                                        <p:tgtEl>
                                          <p:spTgt spid="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08586"/>
                                        </p:tgtEl>
                                        <p:attrNameLst>
                                          <p:attrName>style.visibility</p:attrName>
                                        </p:attrNameLst>
                                      </p:cBhvr>
                                      <p:to>
                                        <p:strVal val="visible"/>
                                      </p:to>
                                    </p:set>
                                    <p:animEffect transition="in" filter="fade">
                                      <p:cBhvr>
                                        <p:cTn id="97" dur="500"/>
                                        <p:tgtEl>
                                          <p:spTgt spid="10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94" grpId="0" animBg="1"/>
      <p:bldP spid="108594" grpId="1" animBg="1"/>
      <p:bldP spid="108593" grpId="0" uiExpand="1" animBg="1"/>
      <p:bldP spid="108593" grpId="1" animBg="1"/>
      <p:bldP spid="108593" grpId="2" animBg="1"/>
      <p:bldP spid="108593" grpId="3" animBg="1"/>
      <p:bldP spid="108591" grpId="0" animBg="1"/>
      <p:bldP spid="108592" grpId="0" animBg="1"/>
      <p:bldP spid="108592" grpId="1" animBg="1"/>
      <p:bldP spid="108592" grpId="2" animBg="1"/>
      <p:bldP spid="108586" grpId="0" animBg="1"/>
      <p:bldP spid="108547" grpId="0" uiExpand="1" build="p" bldLvl="5"/>
      <p:bldP spid="108582" grpId="0"/>
      <p:bldP spid="108583" grpId="0"/>
      <p:bldP spid="108584" grpId="0"/>
      <p:bldP spid="1085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49338" y="101600"/>
            <a:ext cx="8094662" cy="860425"/>
          </a:xfrm>
        </p:spPr>
        <p:txBody>
          <a:bodyPr wrap="square" anchor="t"/>
          <a:lstStyle/>
          <a:p>
            <a:r>
              <a:rPr lang="en-US" altLang="en-US" sz="3900" smtClean="0"/>
              <a:t>Winners and Losers From Trade</a:t>
            </a:r>
          </a:p>
        </p:txBody>
      </p:sp>
      <p:sp>
        <p:nvSpPr>
          <p:cNvPr id="27651" name="Content Placeholder 2"/>
          <p:cNvSpPr>
            <a:spLocks noGrp="1"/>
          </p:cNvSpPr>
          <p:nvPr>
            <p:ph idx="1"/>
          </p:nvPr>
        </p:nvSpPr>
        <p:spPr>
          <a:xfrm>
            <a:off x="277813" y="1025525"/>
            <a:ext cx="8866187" cy="5422900"/>
          </a:xfrm>
        </p:spPr>
        <p:txBody>
          <a:bodyPr/>
          <a:lstStyle/>
          <a:p>
            <a:r>
              <a:rPr lang="en-US" altLang="en-US" sz="3200" dirty="0" smtClean="0"/>
              <a:t>Other benefits of international trade</a:t>
            </a:r>
          </a:p>
          <a:p>
            <a:pPr lvl="1"/>
            <a:r>
              <a:rPr lang="en-US" altLang="en-US" dirty="0" smtClean="0"/>
              <a:t>Consumers: increased variety of goods</a:t>
            </a:r>
          </a:p>
          <a:p>
            <a:pPr lvl="1"/>
            <a:r>
              <a:rPr lang="en-US" altLang="en-US" dirty="0" smtClean="0"/>
              <a:t>Producers: lower costs - economies of scale</a:t>
            </a:r>
          </a:p>
          <a:p>
            <a:pPr lvl="1"/>
            <a:r>
              <a:rPr lang="en-US" altLang="en-US" dirty="0" smtClean="0"/>
              <a:t>Increased competition: </a:t>
            </a:r>
            <a:r>
              <a:rPr lang="en-US" altLang="en-US" dirty="0"/>
              <a:t>reduce market power of domestic </a:t>
            </a:r>
            <a:r>
              <a:rPr lang="en-US" altLang="en-US" dirty="0" smtClean="0"/>
              <a:t>firms (increase total welfare)</a:t>
            </a:r>
          </a:p>
          <a:p>
            <a:pPr lvl="1"/>
            <a:r>
              <a:rPr lang="en-US" altLang="en-US" dirty="0" smtClean="0"/>
              <a:t>Enhanced flow of ideas, facilitates the spread of technological advances around the world</a:t>
            </a: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E603CAE-33C3-45A2-AEA8-1A32951B2C26}" type="slidenum">
              <a:rPr lang="en-US" altLang="en-US" sz="1200" smtClean="0">
                <a:solidFill>
                  <a:srgbClr val="002060"/>
                </a:solidFill>
              </a:rPr>
              <a:pPr algn="ctr" eaLnBrk="1" hangingPunct="1"/>
              <a:t>5</a:t>
            </a:fld>
            <a:endParaRPr lang="en-US" altLang="en-US" sz="1200" smtClean="0">
              <a:solidFill>
                <a:srgbClr val="002060"/>
              </a:solidFill>
            </a:endParaRPr>
          </a:p>
        </p:txBody>
      </p:sp>
    </p:spTree>
    <p:extLst>
      <p:ext uri="{BB962C8B-B14F-4D97-AF65-F5344CB8AC3E}">
        <p14:creationId xmlns:p14="http://schemas.microsoft.com/office/powerpoint/2010/main" val="3993573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49338" y="101600"/>
            <a:ext cx="8094662" cy="860425"/>
          </a:xfrm>
        </p:spPr>
        <p:txBody>
          <a:bodyPr wrap="square" anchor="t"/>
          <a:lstStyle/>
          <a:p>
            <a:r>
              <a:rPr lang="en-US" altLang="en-US" sz="3900" smtClean="0"/>
              <a:t>Winners and Losers From Trade</a:t>
            </a:r>
          </a:p>
        </p:txBody>
      </p:sp>
      <p:sp>
        <p:nvSpPr>
          <p:cNvPr id="27651" name="Content Placeholder 2"/>
          <p:cNvSpPr>
            <a:spLocks noGrp="1"/>
          </p:cNvSpPr>
          <p:nvPr>
            <p:ph idx="1"/>
          </p:nvPr>
        </p:nvSpPr>
        <p:spPr>
          <a:xfrm>
            <a:off x="277813" y="1025525"/>
            <a:ext cx="8637587" cy="5422900"/>
          </a:xfrm>
        </p:spPr>
        <p:txBody>
          <a:bodyPr/>
          <a:lstStyle/>
          <a:p>
            <a:r>
              <a:rPr lang="en-US" altLang="en-US" sz="3200" dirty="0" smtClean="0"/>
              <a:t>Then why all the opposition to trade?</a:t>
            </a:r>
          </a:p>
          <a:p>
            <a:pPr lvl="1"/>
            <a:r>
              <a:rPr lang="en-US" altLang="en-US" sz="3000" dirty="0" smtClean="0"/>
              <a:t>The </a:t>
            </a:r>
            <a:r>
              <a:rPr lang="en-US" altLang="en-US" sz="3000" dirty="0"/>
              <a:t>losers have more incentive to organize and lobby for restrictions on </a:t>
            </a:r>
            <a:r>
              <a:rPr lang="en-US" altLang="en-US" sz="3000" dirty="0" smtClean="0"/>
              <a:t>trade: </a:t>
            </a:r>
            <a:endParaRPr lang="en-US" altLang="en-US" sz="3000" dirty="0"/>
          </a:p>
          <a:p>
            <a:pPr lvl="2"/>
            <a:r>
              <a:rPr lang="en-US" altLang="en-US" dirty="0" smtClean="0"/>
              <a:t>Losses: </a:t>
            </a:r>
            <a:r>
              <a:rPr lang="en-US" altLang="en-US" dirty="0"/>
              <a:t>concentrated among </a:t>
            </a:r>
            <a:r>
              <a:rPr lang="en-US" altLang="en-US" dirty="0" smtClean="0"/>
              <a:t>a </a:t>
            </a:r>
            <a:r>
              <a:rPr lang="en-US" altLang="en-US" dirty="0"/>
              <a:t>small group of people, who feel them </a:t>
            </a:r>
            <a:r>
              <a:rPr lang="en-US" altLang="en-US" dirty="0" smtClean="0"/>
              <a:t>acutely  </a:t>
            </a:r>
            <a:endParaRPr lang="en-US" altLang="en-US" dirty="0"/>
          </a:p>
          <a:p>
            <a:pPr lvl="2"/>
            <a:r>
              <a:rPr lang="en-US" altLang="en-US" dirty="0" smtClean="0"/>
              <a:t>Gains: spread </a:t>
            </a:r>
            <a:r>
              <a:rPr lang="en-US" altLang="en-US" dirty="0"/>
              <a:t>thinly over many people, who may not see how trade benefits </a:t>
            </a:r>
            <a:r>
              <a:rPr lang="en-US" altLang="en-US" dirty="0" smtClean="0"/>
              <a:t>them</a:t>
            </a:r>
          </a:p>
          <a:p>
            <a:pPr lvl="2"/>
            <a:r>
              <a:rPr lang="en-US" altLang="en-US" dirty="0"/>
              <a:t>The winners from trade could compensate the losers and still be better off (such compensation rarely occurs</a:t>
            </a:r>
            <a:r>
              <a:rPr lang="en-US" altLang="en-US" dirty="0" smtClean="0"/>
              <a:t>)</a:t>
            </a:r>
            <a:endParaRPr lang="en-US" altLang="en-US" dirty="0"/>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E603CAE-33C3-45A2-AEA8-1A32951B2C26}" type="slidenum">
              <a:rPr lang="en-US" altLang="en-US" sz="1200" smtClean="0">
                <a:solidFill>
                  <a:srgbClr val="002060"/>
                </a:solidFill>
              </a:rPr>
              <a:pPr algn="ctr" eaLnBrk="1" hangingPunct="1"/>
              <a:t>6</a:t>
            </a:fld>
            <a:endParaRPr lang="en-US" altLang="en-US" sz="1200" smtClean="0">
              <a:solidFill>
                <a:srgbClr val="002060"/>
              </a:solidFill>
            </a:endParaRPr>
          </a:p>
        </p:txBody>
      </p:sp>
    </p:spTree>
    <p:extLst>
      <p:ext uri="{BB962C8B-B14F-4D97-AF65-F5344CB8AC3E}">
        <p14:creationId xmlns:p14="http://schemas.microsoft.com/office/powerpoint/2010/main" val="3315601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48088" y="4140200"/>
            <a:ext cx="4735512" cy="381000"/>
            <a:chOff x="2361" y="2962"/>
            <a:chExt cx="2983" cy="240"/>
          </a:xfrm>
        </p:grpSpPr>
        <p:sp>
          <p:nvSpPr>
            <p:cNvPr id="20526" name="Line 3"/>
            <p:cNvSpPr>
              <a:spLocks noChangeShapeType="1"/>
            </p:cNvSpPr>
            <p:nvPr/>
          </p:nvSpPr>
          <p:spPr bwMode="auto">
            <a:xfrm>
              <a:off x="2834" y="3085"/>
              <a:ext cx="2510" cy="0"/>
            </a:xfrm>
            <a:prstGeom prst="line">
              <a:avLst/>
            </a:prstGeom>
            <a:noFill/>
            <a:ln w="28575">
              <a:solidFill>
                <a:srgbClr val="00CC00"/>
              </a:solidFill>
              <a:round/>
              <a:headEnd/>
              <a:tailEnd/>
            </a:ln>
          </p:spPr>
          <p:txBody>
            <a:bodyPr/>
            <a:lstStyle/>
            <a:p>
              <a:endParaRPr lang="en-US">
                <a:latin typeface="Arial"/>
                <a:cs typeface="Arial"/>
              </a:endParaRPr>
            </a:p>
          </p:txBody>
        </p:sp>
        <p:sp>
          <p:nvSpPr>
            <p:cNvPr id="20527" name="Text Box 4"/>
            <p:cNvSpPr txBox="1">
              <a:spLocks noChangeArrowheads="1"/>
            </p:cNvSpPr>
            <p:nvPr/>
          </p:nvSpPr>
          <p:spPr bwMode="auto">
            <a:xfrm>
              <a:off x="2361" y="2962"/>
              <a:ext cx="461"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$30</a:t>
              </a:r>
            </a:p>
          </p:txBody>
        </p:sp>
      </p:grpSp>
      <p:sp>
        <p:nvSpPr>
          <p:cNvPr id="20485" name="Rectangle 5"/>
          <p:cNvSpPr>
            <a:spLocks noGrp="1" noChangeArrowheads="1"/>
          </p:cNvSpPr>
          <p:nvPr>
            <p:ph type="title"/>
          </p:nvPr>
        </p:nvSpPr>
        <p:spPr/>
        <p:txBody>
          <a:bodyPr/>
          <a:lstStyle/>
          <a:p>
            <a:pPr eaLnBrk="1" hangingPunct="1"/>
            <a:r>
              <a:rPr lang="en-US" sz="3400" dirty="0" smtClean="0"/>
              <a:t>Analysis of a Tariff on Cotton Shirts</a:t>
            </a:r>
          </a:p>
        </p:txBody>
      </p:sp>
      <p:sp>
        <p:nvSpPr>
          <p:cNvPr id="135174" name="Rectangle 6"/>
          <p:cNvSpPr>
            <a:spLocks noGrp="1" noChangeArrowheads="1"/>
          </p:cNvSpPr>
          <p:nvPr>
            <p:ph type="body" sz="quarter" idx="12"/>
          </p:nvPr>
        </p:nvSpPr>
        <p:spPr>
          <a:xfrm>
            <a:off x="304800" y="901700"/>
            <a:ext cx="3365500" cy="4826000"/>
          </a:xfrm>
          <a:noFill/>
        </p:spPr>
        <p:txBody>
          <a:bodyPr/>
          <a:lstStyle/>
          <a:p>
            <a:pPr marL="0" indent="0" eaLnBrk="1" hangingPunct="1">
              <a:buFont typeface="Wingdings" pitchFamily="2" charset="2"/>
              <a:buNone/>
            </a:pPr>
            <a:r>
              <a:rPr lang="en-US" sz="2800" b="1" i="1" dirty="0" smtClean="0"/>
              <a:t>P</a:t>
            </a:r>
            <a:r>
              <a:rPr lang="en-US" sz="2800" b="1" baseline="-25000" dirty="0" smtClean="0"/>
              <a:t>W</a:t>
            </a:r>
            <a:r>
              <a:rPr lang="en-US" sz="2800" dirty="0" smtClean="0"/>
              <a:t> = $20</a:t>
            </a:r>
          </a:p>
          <a:p>
            <a:pPr marL="0" indent="0" eaLnBrk="1" hangingPunct="1">
              <a:buFont typeface="Wingdings" pitchFamily="2" charset="2"/>
              <a:buNone/>
            </a:pPr>
            <a:r>
              <a:rPr lang="en-US" sz="2800" u="sng" dirty="0" smtClean="0"/>
              <a:t>Free trade:</a:t>
            </a:r>
          </a:p>
          <a:p>
            <a:pPr marL="400050" lvl="1" eaLnBrk="1" hangingPunct="1">
              <a:lnSpc>
                <a:spcPct val="105000"/>
              </a:lnSpc>
              <a:spcBef>
                <a:spcPct val="10000"/>
              </a:spcBef>
              <a:buFont typeface="Wingdings" pitchFamily="2" charset="2"/>
              <a:buNone/>
            </a:pPr>
            <a:r>
              <a:rPr lang="en-US" sz="2800" dirty="0" smtClean="0"/>
              <a:t>buyers demand 80</a:t>
            </a:r>
          </a:p>
          <a:p>
            <a:pPr marL="400050" lvl="1" eaLnBrk="1" hangingPunct="1">
              <a:lnSpc>
                <a:spcPct val="105000"/>
              </a:lnSpc>
              <a:spcBef>
                <a:spcPct val="10000"/>
              </a:spcBef>
              <a:buFont typeface="Wingdings" pitchFamily="2" charset="2"/>
              <a:buNone/>
            </a:pPr>
            <a:r>
              <a:rPr lang="en-US" sz="2800" dirty="0" smtClean="0"/>
              <a:t>sellers supply 25</a:t>
            </a:r>
          </a:p>
          <a:p>
            <a:pPr marL="400050" lvl="1" eaLnBrk="1" hangingPunct="1">
              <a:lnSpc>
                <a:spcPct val="105000"/>
              </a:lnSpc>
              <a:spcBef>
                <a:spcPct val="10000"/>
              </a:spcBef>
              <a:buFont typeface="Wingdings" pitchFamily="2" charset="2"/>
              <a:buNone/>
            </a:pPr>
            <a:r>
              <a:rPr lang="en-US" sz="2800" dirty="0" smtClean="0"/>
              <a:t>imports = 55</a:t>
            </a:r>
          </a:p>
          <a:p>
            <a:pPr marL="0" indent="0" eaLnBrk="1" hangingPunct="1">
              <a:buFont typeface="Wingdings" pitchFamily="2" charset="2"/>
              <a:buNone/>
            </a:pPr>
            <a:r>
              <a:rPr lang="en-US" sz="2800" b="1" i="1" u="sng" dirty="0" smtClean="0"/>
              <a:t>T</a:t>
            </a:r>
            <a:r>
              <a:rPr lang="en-US" sz="2800" u="sng" dirty="0" smtClean="0"/>
              <a:t> = $10/shirt</a:t>
            </a:r>
          </a:p>
          <a:p>
            <a:pPr marL="400050" lvl="1" eaLnBrk="1" hangingPunct="1">
              <a:lnSpc>
                <a:spcPct val="105000"/>
              </a:lnSpc>
              <a:spcBef>
                <a:spcPct val="10000"/>
              </a:spcBef>
              <a:buFont typeface="Wingdings" pitchFamily="2" charset="2"/>
              <a:buNone/>
            </a:pPr>
            <a:r>
              <a:rPr lang="en-US" sz="2800" dirty="0" smtClean="0"/>
              <a:t>price rises to $30</a:t>
            </a:r>
          </a:p>
          <a:p>
            <a:pPr marL="400050" lvl="1" eaLnBrk="1" hangingPunct="1">
              <a:lnSpc>
                <a:spcPct val="105000"/>
              </a:lnSpc>
              <a:spcBef>
                <a:spcPct val="10000"/>
              </a:spcBef>
              <a:buFont typeface="Wingdings" pitchFamily="2" charset="2"/>
              <a:buNone/>
            </a:pPr>
            <a:r>
              <a:rPr lang="en-US" sz="2800" dirty="0" smtClean="0"/>
              <a:t>buyers demand 70</a:t>
            </a:r>
          </a:p>
          <a:p>
            <a:pPr marL="400050" lvl="1" eaLnBrk="1" hangingPunct="1">
              <a:lnSpc>
                <a:spcPct val="105000"/>
              </a:lnSpc>
              <a:spcBef>
                <a:spcPct val="10000"/>
              </a:spcBef>
              <a:buFont typeface="Wingdings" pitchFamily="2" charset="2"/>
              <a:buNone/>
            </a:pPr>
            <a:r>
              <a:rPr lang="en-US" sz="2800" dirty="0" smtClean="0"/>
              <a:t>sellers supply 40</a:t>
            </a:r>
          </a:p>
          <a:p>
            <a:pPr marL="400050" lvl="1" eaLnBrk="1" hangingPunct="1">
              <a:lnSpc>
                <a:spcPct val="105000"/>
              </a:lnSpc>
              <a:spcBef>
                <a:spcPct val="10000"/>
              </a:spcBef>
              <a:buFont typeface="Wingdings" pitchFamily="2" charset="2"/>
              <a:buNone/>
            </a:pPr>
            <a:r>
              <a:rPr lang="en-US" sz="2800" dirty="0" smtClean="0"/>
              <a:t>imports = 30</a:t>
            </a:r>
          </a:p>
        </p:txBody>
      </p:sp>
      <p:grpSp>
        <p:nvGrpSpPr>
          <p:cNvPr id="3" name="Group 7"/>
          <p:cNvGrpSpPr>
            <a:grpSpLocks/>
          </p:cNvGrpSpPr>
          <p:nvPr/>
        </p:nvGrpSpPr>
        <p:grpSpPr bwMode="auto">
          <a:xfrm>
            <a:off x="4324350" y="952500"/>
            <a:ext cx="4371975" cy="5008563"/>
            <a:chOff x="2724" y="600"/>
            <a:chExt cx="2754" cy="3155"/>
          </a:xfrm>
        </p:grpSpPr>
        <p:grpSp>
          <p:nvGrpSpPr>
            <p:cNvPr id="4" name="Group 8"/>
            <p:cNvGrpSpPr>
              <a:grpSpLocks/>
            </p:cNvGrpSpPr>
            <p:nvPr/>
          </p:nvGrpSpPr>
          <p:grpSpPr bwMode="auto">
            <a:xfrm>
              <a:off x="2836" y="866"/>
              <a:ext cx="2453" cy="2720"/>
              <a:chOff x="2424" y="1167"/>
              <a:chExt cx="2400" cy="2079"/>
            </a:xfrm>
          </p:grpSpPr>
          <p:sp>
            <p:nvSpPr>
              <p:cNvPr id="20524" name="Line 9"/>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0525" name="Line 10"/>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0522" name="Text Box 11"/>
            <p:cNvSpPr txBox="1">
              <a:spLocks noChangeArrowheads="1"/>
            </p:cNvSpPr>
            <p:nvPr/>
          </p:nvSpPr>
          <p:spPr bwMode="auto">
            <a:xfrm>
              <a:off x="2724" y="600"/>
              <a:ext cx="220"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20523" name="Text Box 12"/>
            <p:cNvSpPr txBox="1">
              <a:spLocks noChangeArrowheads="1"/>
            </p:cNvSpPr>
            <p:nvPr/>
          </p:nvSpPr>
          <p:spPr bwMode="auto">
            <a:xfrm>
              <a:off x="5258" y="3474"/>
              <a:ext cx="220" cy="281"/>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5" name="Group 13"/>
          <p:cNvGrpSpPr>
            <a:grpSpLocks/>
          </p:cNvGrpSpPr>
          <p:nvPr/>
        </p:nvGrpSpPr>
        <p:grpSpPr bwMode="auto">
          <a:xfrm>
            <a:off x="4503738" y="1754188"/>
            <a:ext cx="4244975" cy="3795712"/>
            <a:chOff x="2837" y="1105"/>
            <a:chExt cx="2674" cy="2391"/>
          </a:xfrm>
        </p:grpSpPr>
        <p:sp>
          <p:nvSpPr>
            <p:cNvPr id="20519" name="Text Box 14"/>
            <p:cNvSpPr txBox="1">
              <a:spLocks noChangeArrowheads="1"/>
            </p:cNvSpPr>
            <p:nvPr/>
          </p:nvSpPr>
          <p:spPr bwMode="auto">
            <a:xfrm>
              <a:off x="5235" y="3217"/>
              <a:ext cx="276"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p>
          </p:txBody>
        </p:sp>
        <p:sp>
          <p:nvSpPr>
            <p:cNvPr id="20520" name="Line 15"/>
            <p:cNvSpPr>
              <a:spLocks noChangeShapeType="1"/>
            </p:cNvSpPr>
            <p:nvPr/>
          </p:nvSpPr>
          <p:spPr bwMode="auto">
            <a:xfrm>
              <a:off x="2837" y="1105"/>
              <a:ext cx="2458" cy="2224"/>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6" name="Group 16"/>
          <p:cNvGrpSpPr>
            <a:grpSpLocks/>
          </p:cNvGrpSpPr>
          <p:nvPr/>
        </p:nvGrpSpPr>
        <p:grpSpPr bwMode="auto">
          <a:xfrm>
            <a:off x="4500563" y="2432050"/>
            <a:ext cx="3832225" cy="3076575"/>
            <a:chOff x="2842" y="1525"/>
            <a:chExt cx="2414" cy="1938"/>
          </a:xfrm>
        </p:grpSpPr>
        <p:sp>
          <p:nvSpPr>
            <p:cNvPr id="20517" name="Text Box 17"/>
            <p:cNvSpPr txBox="1">
              <a:spLocks noChangeArrowheads="1"/>
            </p:cNvSpPr>
            <p:nvPr/>
          </p:nvSpPr>
          <p:spPr bwMode="auto">
            <a:xfrm>
              <a:off x="5023" y="1525"/>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S</a:t>
              </a:r>
            </a:p>
          </p:txBody>
        </p:sp>
        <p:sp>
          <p:nvSpPr>
            <p:cNvPr id="20518" name="Line 18"/>
            <p:cNvSpPr>
              <a:spLocks noChangeShapeType="1"/>
            </p:cNvSpPr>
            <p:nvPr/>
          </p:nvSpPr>
          <p:spPr bwMode="auto">
            <a:xfrm flipV="1">
              <a:off x="2842" y="1735"/>
              <a:ext cx="2238" cy="1728"/>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7" name="Group 19"/>
          <p:cNvGrpSpPr>
            <a:grpSpLocks/>
          </p:cNvGrpSpPr>
          <p:nvPr/>
        </p:nvGrpSpPr>
        <p:grpSpPr bwMode="auto">
          <a:xfrm>
            <a:off x="3748088" y="4702175"/>
            <a:ext cx="4735512" cy="381000"/>
            <a:chOff x="2361" y="2962"/>
            <a:chExt cx="2983" cy="240"/>
          </a:xfrm>
        </p:grpSpPr>
        <p:sp>
          <p:nvSpPr>
            <p:cNvPr id="20515" name="Line 20"/>
            <p:cNvSpPr>
              <a:spLocks noChangeShapeType="1"/>
            </p:cNvSpPr>
            <p:nvPr/>
          </p:nvSpPr>
          <p:spPr bwMode="auto">
            <a:xfrm>
              <a:off x="2834" y="3085"/>
              <a:ext cx="2510" cy="0"/>
            </a:xfrm>
            <a:prstGeom prst="line">
              <a:avLst/>
            </a:prstGeom>
            <a:noFill/>
            <a:ln w="28575">
              <a:solidFill>
                <a:srgbClr val="CC0000"/>
              </a:solidFill>
              <a:round/>
              <a:headEnd/>
              <a:tailEnd/>
            </a:ln>
          </p:spPr>
          <p:txBody>
            <a:bodyPr/>
            <a:lstStyle/>
            <a:p>
              <a:endParaRPr lang="en-US">
                <a:latin typeface="Arial"/>
                <a:cs typeface="Arial"/>
              </a:endParaRPr>
            </a:p>
          </p:txBody>
        </p:sp>
        <p:sp>
          <p:nvSpPr>
            <p:cNvPr id="20516" name="Text Box 21"/>
            <p:cNvSpPr txBox="1">
              <a:spLocks noChangeArrowheads="1"/>
            </p:cNvSpPr>
            <p:nvPr/>
          </p:nvSpPr>
          <p:spPr bwMode="auto">
            <a:xfrm>
              <a:off x="2361" y="2962"/>
              <a:ext cx="461"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$20</a:t>
              </a:r>
            </a:p>
          </p:txBody>
        </p:sp>
      </p:grpSp>
      <p:grpSp>
        <p:nvGrpSpPr>
          <p:cNvPr id="8" name="Group 22"/>
          <p:cNvGrpSpPr>
            <a:grpSpLocks/>
          </p:cNvGrpSpPr>
          <p:nvPr/>
        </p:nvGrpSpPr>
        <p:grpSpPr bwMode="auto">
          <a:xfrm>
            <a:off x="4973638" y="4830763"/>
            <a:ext cx="603250" cy="1258887"/>
            <a:chOff x="3133" y="3043"/>
            <a:chExt cx="380" cy="793"/>
          </a:xfrm>
        </p:grpSpPr>
        <p:sp>
          <p:nvSpPr>
            <p:cNvPr id="20512" name="Line 23"/>
            <p:cNvSpPr>
              <a:spLocks noChangeShapeType="1"/>
            </p:cNvSpPr>
            <p:nvPr/>
          </p:nvSpPr>
          <p:spPr bwMode="auto">
            <a:xfrm>
              <a:off x="3327" y="3080"/>
              <a:ext cx="0" cy="50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0513" name="Oval 24"/>
            <p:cNvSpPr>
              <a:spLocks noChangeAspect="1" noChangeArrowheads="1"/>
            </p:cNvSpPr>
            <p:nvPr/>
          </p:nvSpPr>
          <p:spPr bwMode="auto">
            <a:xfrm>
              <a:off x="3286" y="304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0514" name="Text Box 25"/>
            <p:cNvSpPr txBox="1">
              <a:spLocks noChangeArrowheads="1"/>
            </p:cNvSpPr>
            <p:nvPr/>
          </p:nvSpPr>
          <p:spPr bwMode="auto">
            <a:xfrm>
              <a:off x="3133" y="3596"/>
              <a:ext cx="380"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25</a:t>
              </a:r>
            </a:p>
          </p:txBody>
        </p:sp>
      </p:grpSp>
      <p:sp>
        <p:nvSpPr>
          <p:cNvPr id="20492" name="Text Box 26"/>
          <p:cNvSpPr txBox="1">
            <a:spLocks noChangeArrowheads="1"/>
          </p:cNvSpPr>
          <p:nvPr/>
        </p:nvSpPr>
        <p:spPr bwMode="auto">
          <a:xfrm>
            <a:off x="5665788" y="1219200"/>
            <a:ext cx="190817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u="sng">
                <a:latin typeface="Arial"/>
                <a:cs typeface="Arial"/>
              </a:rPr>
              <a:t>Cotton shirts</a:t>
            </a:r>
          </a:p>
        </p:txBody>
      </p:sp>
      <p:grpSp>
        <p:nvGrpSpPr>
          <p:cNvPr id="9" name="Group 27"/>
          <p:cNvGrpSpPr>
            <a:grpSpLocks/>
          </p:cNvGrpSpPr>
          <p:nvPr/>
        </p:nvGrpSpPr>
        <p:grpSpPr bwMode="auto">
          <a:xfrm>
            <a:off x="5732463" y="4273550"/>
            <a:ext cx="550862" cy="1814513"/>
            <a:chOff x="3611" y="2692"/>
            <a:chExt cx="347" cy="1143"/>
          </a:xfrm>
        </p:grpSpPr>
        <p:sp>
          <p:nvSpPr>
            <p:cNvPr id="20509" name="Text Box 28"/>
            <p:cNvSpPr txBox="1">
              <a:spLocks noChangeArrowheads="1"/>
            </p:cNvSpPr>
            <p:nvPr/>
          </p:nvSpPr>
          <p:spPr bwMode="auto">
            <a:xfrm>
              <a:off x="3611" y="3595"/>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40</a:t>
              </a:r>
            </a:p>
          </p:txBody>
        </p:sp>
        <p:sp>
          <p:nvSpPr>
            <p:cNvPr id="20510" name="Oval 29"/>
            <p:cNvSpPr>
              <a:spLocks noChangeAspect="1" noChangeArrowheads="1"/>
            </p:cNvSpPr>
            <p:nvPr/>
          </p:nvSpPr>
          <p:spPr bwMode="auto">
            <a:xfrm>
              <a:off x="3746" y="2692"/>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0511" name="Line 30"/>
            <p:cNvSpPr>
              <a:spLocks noChangeShapeType="1"/>
            </p:cNvSpPr>
            <p:nvPr/>
          </p:nvSpPr>
          <p:spPr bwMode="auto">
            <a:xfrm>
              <a:off x="3789" y="2730"/>
              <a:ext cx="0" cy="85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grpSp>
        <p:nvGrpSpPr>
          <p:cNvPr id="10" name="Group 31"/>
          <p:cNvGrpSpPr>
            <a:grpSpLocks/>
          </p:cNvGrpSpPr>
          <p:nvPr/>
        </p:nvGrpSpPr>
        <p:grpSpPr bwMode="auto">
          <a:xfrm>
            <a:off x="7096125" y="4271963"/>
            <a:ext cx="550863" cy="1824037"/>
            <a:chOff x="4470" y="2691"/>
            <a:chExt cx="347" cy="1149"/>
          </a:xfrm>
        </p:grpSpPr>
        <p:sp>
          <p:nvSpPr>
            <p:cNvPr id="20506" name="Line 32"/>
            <p:cNvSpPr>
              <a:spLocks noChangeShapeType="1"/>
            </p:cNvSpPr>
            <p:nvPr/>
          </p:nvSpPr>
          <p:spPr bwMode="auto">
            <a:xfrm>
              <a:off x="4644" y="2733"/>
              <a:ext cx="0" cy="85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0507" name="Oval 33"/>
            <p:cNvSpPr>
              <a:spLocks noChangeAspect="1" noChangeArrowheads="1"/>
            </p:cNvSpPr>
            <p:nvPr/>
          </p:nvSpPr>
          <p:spPr bwMode="auto">
            <a:xfrm>
              <a:off x="4601" y="2691"/>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0508" name="Text Box 34"/>
            <p:cNvSpPr txBox="1">
              <a:spLocks noChangeArrowheads="1"/>
            </p:cNvSpPr>
            <p:nvPr/>
          </p:nvSpPr>
          <p:spPr bwMode="auto">
            <a:xfrm>
              <a:off x="4470" y="3600"/>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70</a:t>
              </a:r>
            </a:p>
          </p:txBody>
        </p:sp>
      </p:grpSp>
      <p:grpSp>
        <p:nvGrpSpPr>
          <p:cNvPr id="11" name="Group 35"/>
          <p:cNvGrpSpPr>
            <a:grpSpLocks/>
          </p:cNvGrpSpPr>
          <p:nvPr/>
        </p:nvGrpSpPr>
        <p:grpSpPr bwMode="auto">
          <a:xfrm>
            <a:off x="7693025" y="4830763"/>
            <a:ext cx="550863" cy="1262062"/>
            <a:chOff x="4846" y="3043"/>
            <a:chExt cx="347" cy="795"/>
          </a:xfrm>
        </p:grpSpPr>
        <p:sp>
          <p:nvSpPr>
            <p:cNvPr id="20503" name="Line 36"/>
            <p:cNvSpPr>
              <a:spLocks noChangeShapeType="1"/>
            </p:cNvSpPr>
            <p:nvPr/>
          </p:nvSpPr>
          <p:spPr bwMode="auto">
            <a:xfrm>
              <a:off x="5025" y="3080"/>
              <a:ext cx="0" cy="50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0504" name="Oval 37"/>
            <p:cNvSpPr>
              <a:spLocks noChangeAspect="1" noChangeArrowheads="1"/>
            </p:cNvSpPr>
            <p:nvPr/>
          </p:nvSpPr>
          <p:spPr bwMode="auto">
            <a:xfrm>
              <a:off x="4984" y="304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0505" name="Text Box 38"/>
            <p:cNvSpPr txBox="1">
              <a:spLocks noChangeArrowheads="1"/>
            </p:cNvSpPr>
            <p:nvPr/>
          </p:nvSpPr>
          <p:spPr bwMode="auto">
            <a:xfrm>
              <a:off x="4846" y="3598"/>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80</a:t>
              </a:r>
            </a:p>
          </p:txBody>
        </p:sp>
      </p:grpSp>
      <p:grpSp>
        <p:nvGrpSpPr>
          <p:cNvPr id="12" name="Group 39"/>
          <p:cNvGrpSpPr>
            <a:grpSpLocks/>
          </p:cNvGrpSpPr>
          <p:nvPr/>
        </p:nvGrpSpPr>
        <p:grpSpPr bwMode="auto">
          <a:xfrm>
            <a:off x="5284788" y="5089527"/>
            <a:ext cx="2681287" cy="596900"/>
            <a:chOff x="3523" y="1500"/>
            <a:chExt cx="985" cy="376"/>
          </a:xfrm>
        </p:grpSpPr>
        <p:sp>
          <p:nvSpPr>
            <p:cNvPr id="20501" name="AutoShape 40"/>
            <p:cNvSpPr>
              <a:spLocks/>
            </p:cNvSpPr>
            <p:nvPr/>
          </p:nvSpPr>
          <p:spPr bwMode="auto">
            <a:xfrm rot="5400000" flipV="1">
              <a:off x="3938" y="1306"/>
              <a:ext cx="155" cy="985"/>
            </a:xfrm>
            <a:prstGeom prst="leftBrace">
              <a:avLst>
                <a:gd name="adj1" fmla="val 67756"/>
                <a:gd name="adj2" fmla="val 50000"/>
              </a:avLst>
            </a:prstGeom>
            <a:noFill/>
            <a:ln w="19050">
              <a:solidFill>
                <a:srgbClr val="996633"/>
              </a:solidFill>
              <a:round/>
              <a:headEnd/>
              <a:tailEnd/>
            </a:ln>
          </p:spPr>
          <p:txBody>
            <a:bodyPr wrap="none" anchor="ctr"/>
            <a:lstStyle/>
            <a:p>
              <a:endParaRPr lang="en-US">
                <a:latin typeface="Arial"/>
                <a:cs typeface="Arial"/>
              </a:endParaRPr>
            </a:p>
          </p:txBody>
        </p:sp>
        <p:sp>
          <p:nvSpPr>
            <p:cNvPr id="20502" name="Text Box 41"/>
            <p:cNvSpPr txBox="1">
              <a:spLocks noChangeArrowheads="1"/>
            </p:cNvSpPr>
            <p:nvPr/>
          </p:nvSpPr>
          <p:spPr bwMode="auto">
            <a:xfrm>
              <a:off x="3619" y="1500"/>
              <a:ext cx="795"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imports</a:t>
              </a:r>
            </a:p>
          </p:txBody>
        </p:sp>
      </p:grpSp>
      <p:grpSp>
        <p:nvGrpSpPr>
          <p:cNvPr id="13" name="Group 42"/>
          <p:cNvGrpSpPr>
            <a:grpSpLocks/>
          </p:cNvGrpSpPr>
          <p:nvPr/>
        </p:nvGrpSpPr>
        <p:grpSpPr bwMode="auto">
          <a:xfrm>
            <a:off x="5978523" y="5089521"/>
            <a:ext cx="1387474" cy="596899"/>
            <a:chOff x="3766" y="3206"/>
            <a:chExt cx="874" cy="376"/>
          </a:xfrm>
        </p:grpSpPr>
        <p:sp>
          <p:nvSpPr>
            <p:cNvPr id="20499" name="AutoShape 43"/>
            <p:cNvSpPr>
              <a:spLocks/>
            </p:cNvSpPr>
            <p:nvPr/>
          </p:nvSpPr>
          <p:spPr bwMode="auto">
            <a:xfrm rot="5400000" flipV="1">
              <a:off x="4138" y="3080"/>
              <a:ext cx="155" cy="849"/>
            </a:xfrm>
            <a:prstGeom prst="leftBrace">
              <a:avLst>
                <a:gd name="adj1" fmla="val 58400"/>
                <a:gd name="adj2" fmla="val 50000"/>
              </a:avLst>
            </a:prstGeom>
            <a:noFill/>
            <a:ln w="19050">
              <a:solidFill>
                <a:srgbClr val="339933"/>
              </a:solidFill>
              <a:round/>
              <a:headEnd/>
              <a:tailEnd/>
            </a:ln>
          </p:spPr>
          <p:txBody>
            <a:bodyPr wrap="none" anchor="ctr"/>
            <a:lstStyle/>
            <a:p>
              <a:endParaRPr lang="en-US">
                <a:latin typeface="Arial"/>
                <a:cs typeface="Arial"/>
              </a:endParaRPr>
            </a:p>
          </p:txBody>
        </p:sp>
        <p:sp>
          <p:nvSpPr>
            <p:cNvPr id="20500" name="Text Box 44"/>
            <p:cNvSpPr txBox="1">
              <a:spLocks noChangeArrowheads="1"/>
            </p:cNvSpPr>
            <p:nvPr/>
          </p:nvSpPr>
          <p:spPr bwMode="auto">
            <a:xfrm>
              <a:off x="3766" y="3206"/>
              <a:ext cx="818"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imports</a:t>
              </a:r>
            </a:p>
          </p:txBody>
        </p:sp>
      </p:grpSp>
      <p:sp>
        <p:nvSpPr>
          <p:cNvPr id="2049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4" name="Footer Placeholder 1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5" name="Slide Number Placeholder 14"/>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14263215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4">
                                            <p:txEl>
                                              <p:pRg st="0" end="0"/>
                                            </p:txEl>
                                          </p:spTgt>
                                        </p:tgtEl>
                                        <p:attrNameLst>
                                          <p:attrName>style.visibility</p:attrName>
                                        </p:attrNameLst>
                                      </p:cBhvr>
                                      <p:to>
                                        <p:strVal val="visible"/>
                                      </p:to>
                                    </p:set>
                                    <p:animEffect transition="in" filter="wipe(left)">
                                      <p:cBhvr>
                                        <p:cTn id="7" dur="500"/>
                                        <p:tgtEl>
                                          <p:spTgt spid="13517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5174">
                                            <p:txEl>
                                              <p:pRg st="1" end="1"/>
                                            </p:txEl>
                                          </p:spTgt>
                                        </p:tgtEl>
                                        <p:attrNameLst>
                                          <p:attrName>style.visibility</p:attrName>
                                        </p:attrNameLst>
                                      </p:cBhvr>
                                      <p:to>
                                        <p:strVal val="visible"/>
                                      </p:to>
                                    </p:set>
                                    <p:animEffect transition="in" filter="wipe(left)">
                                      <p:cBhvr>
                                        <p:cTn id="15" dur="500"/>
                                        <p:tgtEl>
                                          <p:spTgt spid="135174">
                                            <p:txEl>
                                              <p:pRg st="1" end="1"/>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35174">
                                            <p:txEl>
                                              <p:pRg st="2" end="2"/>
                                            </p:txEl>
                                          </p:spTgt>
                                        </p:tgtEl>
                                        <p:attrNameLst>
                                          <p:attrName>style.visibility</p:attrName>
                                        </p:attrNameLst>
                                      </p:cBhvr>
                                      <p:to>
                                        <p:strVal val="visible"/>
                                      </p:to>
                                    </p:set>
                                    <p:animEffect transition="in" filter="wipe(left)">
                                      <p:cBhvr>
                                        <p:cTn id="19" dur="500"/>
                                        <p:tgtEl>
                                          <p:spTgt spid="135174">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4">
                                            <p:txEl>
                                              <p:pRg st="3" end="3"/>
                                            </p:txEl>
                                          </p:spTgt>
                                        </p:tgtEl>
                                        <p:attrNameLst>
                                          <p:attrName>style.visibility</p:attrName>
                                        </p:attrNameLst>
                                      </p:cBhvr>
                                      <p:to>
                                        <p:strVal val="visible"/>
                                      </p:to>
                                    </p:set>
                                    <p:animEffect transition="in" filter="wipe(left)">
                                      <p:cBhvr>
                                        <p:cTn id="27" dur="500"/>
                                        <p:tgtEl>
                                          <p:spTgt spid="135174">
                                            <p:txEl>
                                              <p:pRg st="3" end="3"/>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5174">
                                            <p:txEl>
                                              <p:pRg st="4" end="4"/>
                                            </p:txEl>
                                          </p:spTgt>
                                        </p:tgtEl>
                                        <p:attrNameLst>
                                          <p:attrName>style.visibility</p:attrName>
                                        </p:attrNameLst>
                                      </p:cBhvr>
                                      <p:to>
                                        <p:strVal val="visible"/>
                                      </p:to>
                                    </p:set>
                                    <p:animEffect transition="in" filter="wipe(left)">
                                      <p:cBhvr>
                                        <p:cTn id="35" dur="500"/>
                                        <p:tgtEl>
                                          <p:spTgt spid="135174">
                                            <p:txEl>
                                              <p:pRg st="4" end="4"/>
                                            </p:txEl>
                                          </p:spTgt>
                                        </p:tgtEl>
                                      </p:cBhvr>
                                    </p:animEffect>
                                  </p:childTnLst>
                                </p:cTn>
                              </p:par>
                              <p:par>
                                <p:cTn id="36" presetID="18" presetClass="entr" presetSubtype="3"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strips(upRigh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74">
                                            <p:txEl>
                                              <p:pRg st="5" end="5"/>
                                            </p:txEl>
                                          </p:spTgt>
                                        </p:tgtEl>
                                        <p:attrNameLst>
                                          <p:attrName>style.visibility</p:attrName>
                                        </p:attrNameLst>
                                      </p:cBhvr>
                                      <p:to>
                                        <p:strVal val="visible"/>
                                      </p:to>
                                    </p:set>
                                    <p:animEffect transition="in" filter="wipe(left)">
                                      <p:cBhvr>
                                        <p:cTn id="43" dur="500"/>
                                        <p:tgtEl>
                                          <p:spTgt spid="135174">
                                            <p:txEl>
                                              <p:pRg st="5" end="5"/>
                                            </p:txEl>
                                          </p:spTgt>
                                        </p:tgtEl>
                                      </p:cBhvr>
                                    </p:animEffect>
                                  </p:childTnLst>
                                </p:cTn>
                              </p:par>
                              <p:par>
                                <p:cTn id="44" presetID="9" presetClass="exit" presetSubtype="0" fill="hold" nodeType="withEffect">
                                  <p:stCondLst>
                                    <p:cond delay="0"/>
                                  </p:stCondLst>
                                  <p:childTnLst>
                                    <p:animEffect transition="out" filter="dissolve">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35174">
                                            <p:txEl>
                                              <p:pRg st="6" end="6"/>
                                            </p:txEl>
                                          </p:spTgt>
                                        </p:tgtEl>
                                        <p:attrNameLst>
                                          <p:attrName>style.visibility</p:attrName>
                                        </p:attrNameLst>
                                      </p:cBhvr>
                                      <p:to>
                                        <p:strVal val="visible"/>
                                      </p:to>
                                    </p:set>
                                    <p:animEffect transition="in" filter="wipe(left)">
                                      <p:cBhvr>
                                        <p:cTn id="50" dur="500"/>
                                        <p:tgtEl>
                                          <p:spTgt spid="135174">
                                            <p:txEl>
                                              <p:pRg st="6" end="6"/>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5174">
                                            <p:txEl>
                                              <p:pRg st="7" end="7"/>
                                            </p:txEl>
                                          </p:spTgt>
                                        </p:tgtEl>
                                        <p:attrNameLst>
                                          <p:attrName>style.visibility</p:attrName>
                                        </p:attrNameLst>
                                      </p:cBhvr>
                                      <p:to>
                                        <p:strVal val="visible"/>
                                      </p:to>
                                    </p:set>
                                    <p:animEffect transition="in" filter="wipe(left)">
                                      <p:cBhvr>
                                        <p:cTn id="59" dur="500"/>
                                        <p:tgtEl>
                                          <p:spTgt spid="135174">
                                            <p:txEl>
                                              <p:pRg st="7" end="7"/>
                                            </p:txEl>
                                          </p:spTgt>
                                        </p:tgtEl>
                                      </p:cBhvr>
                                    </p:animEffect>
                                  </p:childTnLst>
                                </p:cTn>
                              </p:par>
                              <p:par>
                                <p:cTn id="60" presetID="22" presetClass="entr" presetSubtype="1"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5174">
                                            <p:txEl>
                                              <p:pRg st="8" end="8"/>
                                            </p:txEl>
                                          </p:spTgt>
                                        </p:tgtEl>
                                        <p:attrNameLst>
                                          <p:attrName>style.visibility</p:attrName>
                                        </p:attrNameLst>
                                      </p:cBhvr>
                                      <p:to>
                                        <p:strVal val="visible"/>
                                      </p:to>
                                    </p:set>
                                    <p:animEffect transition="in" filter="wipe(left)">
                                      <p:cBhvr>
                                        <p:cTn id="67" dur="500"/>
                                        <p:tgtEl>
                                          <p:spTgt spid="135174">
                                            <p:txEl>
                                              <p:pRg st="8" end="8"/>
                                            </p:txEl>
                                          </p:spTgt>
                                        </p:tgtEl>
                                      </p:cBhvr>
                                    </p:animEffect>
                                  </p:childTnLst>
                                </p:cTn>
                              </p:par>
                              <p:par>
                                <p:cTn id="68" presetID="22" presetClass="entr" presetSubtype="1"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35174">
                                            <p:txEl>
                                              <p:pRg st="9" end="9"/>
                                            </p:txEl>
                                          </p:spTgt>
                                        </p:tgtEl>
                                        <p:attrNameLst>
                                          <p:attrName>style.visibility</p:attrName>
                                        </p:attrNameLst>
                                      </p:cBhvr>
                                      <p:to>
                                        <p:strVal val="visible"/>
                                      </p:to>
                                    </p:set>
                                    <p:animEffect transition="in" filter="wipe(left)">
                                      <p:cBhvr>
                                        <p:cTn id="75" dur="500"/>
                                        <p:tgtEl>
                                          <p:spTgt spid="135174">
                                            <p:txEl>
                                              <p:pRg st="9" end="9"/>
                                            </p:txEl>
                                          </p:spTgt>
                                        </p:tgtEl>
                                      </p:cBhvr>
                                    </p:animEffect>
                                  </p:childTnLst>
                                </p:cTn>
                              </p:par>
                              <p:par>
                                <p:cTn id="76" presetID="18" presetClass="entr" presetSubtype="3"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strips(upRight)">
                                      <p:cBhvr>
                                        <p:cTn id="7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3" name="AutoShape 53"/>
          <p:cNvSpPr>
            <a:spLocks noChangeArrowheads="1"/>
          </p:cNvSpPr>
          <p:nvPr/>
        </p:nvSpPr>
        <p:spPr bwMode="auto">
          <a:xfrm>
            <a:off x="4511675" y="1768475"/>
            <a:ext cx="3430588" cy="3121025"/>
          </a:xfrm>
          <a:prstGeom prst="rtTriangle">
            <a:avLst/>
          </a:prstGeom>
          <a:solidFill>
            <a:srgbClr val="FFFFCC"/>
          </a:solidFill>
          <a:ln w="28575">
            <a:noFill/>
            <a:miter lim="800000"/>
            <a:headEnd/>
            <a:tailEnd/>
          </a:ln>
        </p:spPr>
        <p:txBody>
          <a:bodyPr wrap="none" anchor="ctr"/>
          <a:lstStyle/>
          <a:p>
            <a:endParaRPr lang="en-US">
              <a:latin typeface="Arial"/>
              <a:cs typeface="Arial"/>
            </a:endParaRPr>
          </a:p>
        </p:txBody>
      </p:sp>
      <p:sp>
        <p:nvSpPr>
          <p:cNvPr id="122941" name="AutoShape 61"/>
          <p:cNvSpPr>
            <a:spLocks noChangeArrowheads="1"/>
          </p:cNvSpPr>
          <p:nvPr/>
        </p:nvSpPr>
        <p:spPr bwMode="auto">
          <a:xfrm flipH="1">
            <a:off x="5302250" y="4349750"/>
            <a:ext cx="711200" cy="539750"/>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sp>
        <p:nvSpPr>
          <p:cNvPr id="122940" name="AutoShape 60"/>
          <p:cNvSpPr>
            <a:spLocks noChangeArrowheads="1"/>
          </p:cNvSpPr>
          <p:nvPr/>
        </p:nvSpPr>
        <p:spPr bwMode="auto">
          <a:xfrm>
            <a:off x="7370763" y="4354513"/>
            <a:ext cx="588962" cy="539750"/>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sp>
        <p:nvSpPr>
          <p:cNvPr id="122936" name="AutoShape 56"/>
          <p:cNvSpPr>
            <a:spLocks noChangeArrowheads="1"/>
          </p:cNvSpPr>
          <p:nvPr/>
        </p:nvSpPr>
        <p:spPr bwMode="auto">
          <a:xfrm flipV="1">
            <a:off x="4503738" y="4899025"/>
            <a:ext cx="763587" cy="595313"/>
          </a:xfrm>
          <a:prstGeom prst="rtTriangle">
            <a:avLst/>
          </a:prstGeom>
          <a:solidFill>
            <a:srgbClr val="FFFFCC"/>
          </a:solidFill>
          <a:ln w="28575">
            <a:noFill/>
            <a:miter lim="800000"/>
            <a:headEnd/>
            <a:tailEnd/>
          </a:ln>
        </p:spPr>
        <p:txBody>
          <a:bodyPr wrap="none" anchor="ctr"/>
          <a:lstStyle/>
          <a:p>
            <a:endParaRPr lang="en-US">
              <a:latin typeface="Arial"/>
              <a:cs typeface="Arial"/>
            </a:endParaRPr>
          </a:p>
        </p:txBody>
      </p:sp>
      <p:sp>
        <p:nvSpPr>
          <p:cNvPr id="122935" name="AutoShape 55"/>
          <p:cNvSpPr>
            <a:spLocks noChangeArrowheads="1"/>
          </p:cNvSpPr>
          <p:nvPr/>
        </p:nvSpPr>
        <p:spPr bwMode="auto">
          <a:xfrm flipV="1">
            <a:off x="4508500" y="4337050"/>
            <a:ext cx="1481138" cy="1150938"/>
          </a:xfrm>
          <a:prstGeom prst="rtTriangle">
            <a:avLst/>
          </a:prstGeom>
          <a:solidFill>
            <a:srgbClr val="92D050"/>
          </a:solidFill>
          <a:ln w="28575">
            <a:noFill/>
            <a:miter lim="800000"/>
            <a:headEnd/>
            <a:tailEnd/>
          </a:ln>
        </p:spPr>
        <p:txBody>
          <a:bodyPr wrap="none" anchor="ctr"/>
          <a:lstStyle/>
          <a:p>
            <a:endParaRPr lang="en-US">
              <a:latin typeface="Arial"/>
              <a:cs typeface="Arial"/>
            </a:endParaRPr>
          </a:p>
        </p:txBody>
      </p:sp>
      <p:sp>
        <p:nvSpPr>
          <p:cNvPr id="122934" name="AutoShape 54"/>
          <p:cNvSpPr>
            <a:spLocks noChangeArrowheads="1"/>
          </p:cNvSpPr>
          <p:nvPr/>
        </p:nvSpPr>
        <p:spPr bwMode="auto">
          <a:xfrm>
            <a:off x="4506913" y="1763713"/>
            <a:ext cx="2832100" cy="2565400"/>
          </a:xfrm>
          <a:prstGeom prst="rtTriangle">
            <a:avLst/>
          </a:prstGeom>
          <a:solidFill>
            <a:srgbClr val="92D050"/>
          </a:solidFill>
          <a:ln w="28575">
            <a:noFill/>
            <a:miter lim="800000"/>
            <a:headEnd/>
            <a:tailEnd/>
          </a:ln>
        </p:spPr>
        <p:txBody>
          <a:bodyPr wrap="none" anchor="ctr"/>
          <a:lstStyle/>
          <a:p>
            <a:endParaRPr lang="en-US">
              <a:latin typeface="Arial"/>
              <a:cs typeface="Arial"/>
            </a:endParaRPr>
          </a:p>
        </p:txBody>
      </p:sp>
      <p:sp>
        <p:nvSpPr>
          <p:cNvPr id="122932" name="Rectangle 52"/>
          <p:cNvSpPr>
            <a:spLocks noChangeArrowheads="1"/>
          </p:cNvSpPr>
          <p:nvPr/>
        </p:nvSpPr>
        <p:spPr bwMode="auto">
          <a:xfrm>
            <a:off x="6019800" y="4338638"/>
            <a:ext cx="1347788" cy="557212"/>
          </a:xfrm>
          <a:prstGeom prst="rect">
            <a:avLst/>
          </a:prstGeom>
          <a:solidFill>
            <a:srgbClr val="92D050"/>
          </a:solidFill>
          <a:ln w="9525">
            <a:noFill/>
            <a:miter lim="800000"/>
            <a:headEnd/>
            <a:tailEnd/>
          </a:ln>
        </p:spPr>
        <p:txBody>
          <a:bodyPr wrap="none" anchor="ctr"/>
          <a:lstStyle/>
          <a:p>
            <a:endParaRPr lang="en-US">
              <a:latin typeface="Arial"/>
              <a:cs typeface="Arial"/>
            </a:endParaRPr>
          </a:p>
        </p:txBody>
      </p:sp>
      <p:grpSp>
        <p:nvGrpSpPr>
          <p:cNvPr id="2" name="Group 2"/>
          <p:cNvGrpSpPr>
            <a:grpSpLocks/>
          </p:cNvGrpSpPr>
          <p:nvPr/>
        </p:nvGrpSpPr>
        <p:grpSpPr bwMode="auto">
          <a:xfrm>
            <a:off x="3748088" y="4140200"/>
            <a:ext cx="4735512" cy="381000"/>
            <a:chOff x="2361" y="2962"/>
            <a:chExt cx="2983" cy="240"/>
          </a:xfrm>
        </p:grpSpPr>
        <p:sp>
          <p:nvSpPr>
            <p:cNvPr id="21559" name="Line 3"/>
            <p:cNvSpPr>
              <a:spLocks noChangeShapeType="1"/>
            </p:cNvSpPr>
            <p:nvPr/>
          </p:nvSpPr>
          <p:spPr bwMode="auto">
            <a:xfrm>
              <a:off x="2834" y="3085"/>
              <a:ext cx="2510" cy="0"/>
            </a:xfrm>
            <a:prstGeom prst="line">
              <a:avLst/>
            </a:prstGeom>
            <a:noFill/>
            <a:ln w="28575">
              <a:solidFill>
                <a:srgbClr val="00CC00"/>
              </a:solidFill>
              <a:round/>
              <a:headEnd/>
              <a:tailEnd/>
            </a:ln>
          </p:spPr>
          <p:txBody>
            <a:bodyPr/>
            <a:lstStyle/>
            <a:p>
              <a:endParaRPr lang="en-US">
                <a:latin typeface="Arial"/>
                <a:cs typeface="Arial"/>
              </a:endParaRPr>
            </a:p>
          </p:txBody>
        </p:sp>
        <p:sp>
          <p:nvSpPr>
            <p:cNvPr id="21560" name="Text Box 4"/>
            <p:cNvSpPr txBox="1">
              <a:spLocks noChangeArrowheads="1"/>
            </p:cNvSpPr>
            <p:nvPr/>
          </p:nvSpPr>
          <p:spPr bwMode="auto">
            <a:xfrm>
              <a:off x="2361" y="2962"/>
              <a:ext cx="461"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$30</a:t>
              </a:r>
            </a:p>
          </p:txBody>
        </p:sp>
      </p:grpSp>
      <p:sp>
        <p:nvSpPr>
          <p:cNvPr id="21516" name="Rectangle 5"/>
          <p:cNvSpPr>
            <a:spLocks noGrp="1" noChangeArrowheads="1"/>
          </p:cNvSpPr>
          <p:nvPr>
            <p:ph type="title"/>
          </p:nvPr>
        </p:nvSpPr>
        <p:spPr/>
        <p:txBody>
          <a:bodyPr/>
          <a:lstStyle/>
          <a:p>
            <a:pPr eaLnBrk="1" hangingPunct="1"/>
            <a:r>
              <a:rPr lang="en-US" sz="3400" smtClean="0"/>
              <a:t>Analysis of a Tariff on Cotton Shirts</a:t>
            </a:r>
          </a:p>
        </p:txBody>
      </p:sp>
      <p:sp>
        <p:nvSpPr>
          <p:cNvPr id="122886" name="Rectangle 6"/>
          <p:cNvSpPr>
            <a:spLocks noGrp="1" noChangeArrowheads="1"/>
          </p:cNvSpPr>
          <p:nvPr>
            <p:ph type="body" sz="quarter" idx="12"/>
          </p:nvPr>
        </p:nvSpPr>
        <p:spPr>
          <a:xfrm>
            <a:off x="330857" y="609600"/>
            <a:ext cx="3898106" cy="5943600"/>
          </a:xfrm>
          <a:noFill/>
        </p:spPr>
        <p:txBody>
          <a:bodyPr/>
          <a:lstStyle/>
          <a:p>
            <a:pPr marL="0" indent="0" eaLnBrk="1" hangingPunct="1">
              <a:buFont typeface="Wingdings" pitchFamily="2" charset="2"/>
              <a:buNone/>
            </a:pPr>
            <a:r>
              <a:rPr lang="en-US" sz="2800" u="sng" dirty="0" smtClean="0"/>
              <a:t>Free trade</a:t>
            </a:r>
          </a:p>
          <a:p>
            <a:pPr marL="400050" lvl="1" eaLnBrk="1" hangingPunct="1">
              <a:lnSpc>
                <a:spcPct val="105000"/>
              </a:lnSpc>
              <a:spcBef>
                <a:spcPct val="10000"/>
              </a:spcBef>
              <a:buFont typeface="Wingdings" pitchFamily="2" charset="2"/>
              <a:buNone/>
            </a:pPr>
            <a:r>
              <a:rPr lang="en-US" sz="2800" dirty="0" smtClean="0"/>
              <a:t>CS = A + B + C </a:t>
            </a:r>
            <a:br>
              <a:rPr lang="en-US" sz="2800" dirty="0" smtClean="0"/>
            </a:br>
            <a:r>
              <a:rPr lang="en-US" sz="2800" dirty="0" smtClean="0"/>
              <a:t>     + D + E + F</a:t>
            </a:r>
          </a:p>
          <a:p>
            <a:pPr marL="400050" lvl="1" eaLnBrk="1" hangingPunct="1">
              <a:lnSpc>
                <a:spcPct val="105000"/>
              </a:lnSpc>
              <a:spcBef>
                <a:spcPct val="10000"/>
              </a:spcBef>
              <a:buFont typeface="Wingdings" pitchFamily="2" charset="2"/>
              <a:buNone/>
            </a:pPr>
            <a:r>
              <a:rPr lang="en-US" sz="2800" dirty="0" smtClean="0"/>
              <a:t>PS = G</a:t>
            </a:r>
          </a:p>
          <a:p>
            <a:pPr marL="400050" lvl="1" eaLnBrk="1" hangingPunct="1">
              <a:lnSpc>
                <a:spcPct val="105000"/>
              </a:lnSpc>
              <a:spcBef>
                <a:spcPct val="10000"/>
              </a:spcBef>
              <a:buFont typeface="Wingdings" pitchFamily="2" charset="2"/>
              <a:buNone/>
            </a:pPr>
            <a:r>
              <a:rPr lang="en-US" sz="2800" dirty="0" smtClean="0"/>
              <a:t>Total surplus = A + B </a:t>
            </a:r>
            <a:br>
              <a:rPr lang="en-US" sz="2800" dirty="0" smtClean="0"/>
            </a:br>
            <a:r>
              <a:rPr lang="en-US" sz="2800" dirty="0" smtClean="0"/>
              <a:t>+ C + D + E + F + G</a:t>
            </a:r>
          </a:p>
          <a:p>
            <a:pPr marL="0" indent="0" eaLnBrk="1" hangingPunct="1">
              <a:spcBef>
                <a:spcPct val="35000"/>
              </a:spcBef>
              <a:buFont typeface="Wingdings" pitchFamily="2" charset="2"/>
              <a:buNone/>
            </a:pPr>
            <a:r>
              <a:rPr lang="en-US" sz="2800" u="sng" dirty="0" smtClean="0"/>
              <a:t>With tariff</a:t>
            </a:r>
          </a:p>
          <a:p>
            <a:pPr marL="400050" lvl="1" eaLnBrk="1" hangingPunct="1">
              <a:lnSpc>
                <a:spcPct val="105000"/>
              </a:lnSpc>
              <a:spcBef>
                <a:spcPct val="10000"/>
              </a:spcBef>
              <a:buFont typeface="Wingdings" pitchFamily="2" charset="2"/>
              <a:buNone/>
            </a:pPr>
            <a:r>
              <a:rPr lang="en-US" sz="2800" dirty="0" smtClean="0"/>
              <a:t>CS = A + B</a:t>
            </a:r>
          </a:p>
          <a:p>
            <a:pPr marL="400050" lvl="1" eaLnBrk="1" hangingPunct="1">
              <a:lnSpc>
                <a:spcPct val="105000"/>
              </a:lnSpc>
              <a:spcBef>
                <a:spcPct val="10000"/>
              </a:spcBef>
              <a:buFont typeface="Wingdings" pitchFamily="2" charset="2"/>
              <a:buNone/>
            </a:pPr>
            <a:r>
              <a:rPr lang="en-US" sz="2800" dirty="0" smtClean="0"/>
              <a:t>PS = C + G</a:t>
            </a:r>
          </a:p>
          <a:p>
            <a:pPr marL="400050" lvl="1" eaLnBrk="1" hangingPunct="1">
              <a:lnSpc>
                <a:spcPct val="105000"/>
              </a:lnSpc>
              <a:spcBef>
                <a:spcPct val="10000"/>
              </a:spcBef>
              <a:buFont typeface="Wingdings" pitchFamily="2" charset="2"/>
              <a:buNone/>
            </a:pPr>
            <a:r>
              <a:rPr lang="en-US" sz="2800" dirty="0" smtClean="0"/>
              <a:t>Revenue = E</a:t>
            </a:r>
          </a:p>
          <a:p>
            <a:pPr marL="400050" lvl="1" eaLnBrk="1" hangingPunct="1">
              <a:lnSpc>
                <a:spcPct val="105000"/>
              </a:lnSpc>
              <a:spcBef>
                <a:spcPct val="10000"/>
              </a:spcBef>
              <a:buFont typeface="Wingdings" pitchFamily="2" charset="2"/>
              <a:buNone/>
            </a:pPr>
            <a:r>
              <a:rPr lang="en-US" sz="2800" dirty="0" smtClean="0"/>
              <a:t>Total surplus = A + B </a:t>
            </a:r>
            <a:br>
              <a:rPr lang="en-US" sz="2800" dirty="0" smtClean="0"/>
            </a:br>
            <a:r>
              <a:rPr lang="en-US" sz="2800" dirty="0" smtClean="0"/>
              <a:t>+ C + E + G</a:t>
            </a:r>
          </a:p>
        </p:txBody>
      </p:sp>
      <p:grpSp>
        <p:nvGrpSpPr>
          <p:cNvPr id="3" name="Group 7"/>
          <p:cNvGrpSpPr>
            <a:grpSpLocks/>
          </p:cNvGrpSpPr>
          <p:nvPr/>
        </p:nvGrpSpPr>
        <p:grpSpPr bwMode="auto">
          <a:xfrm>
            <a:off x="4324350" y="952500"/>
            <a:ext cx="4371975" cy="5008563"/>
            <a:chOff x="2724" y="600"/>
            <a:chExt cx="2754" cy="3155"/>
          </a:xfrm>
        </p:grpSpPr>
        <p:grpSp>
          <p:nvGrpSpPr>
            <p:cNvPr id="4" name="Group 8"/>
            <p:cNvGrpSpPr>
              <a:grpSpLocks/>
            </p:cNvGrpSpPr>
            <p:nvPr/>
          </p:nvGrpSpPr>
          <p:grpSpPr bwMode="auto">
            <a:xfrm>
              <a:off x="2836" y="866"/>
              <a:ext cx="2453" cy="2720"/>
              <a:chOff x="2424" y="1167"/>
              <a:chExt cx="2400" cy="2079"/>
            </a:xfrm>
          </p:grpSpPr>
          <p:sp>
            <p:nvSpPr>
              <p:cNvPr id="21557" name="Line 9"/>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1558" name="Line 10"/>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1555" name="Text Box 11"/>
            <p:cNvSpPr txBox="1">
              <a:spLocks noChangeArrowheads="1"/>
            </p:cNvSpPr>
            <p:nvPr/>
          </p:nvSpPr>
          <p:spPr bwMode="auto">
            <a:xfrm>
              <a:off x="2724" y="600"/>
              <a:ext cx="220"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21556" name="Text Box 12"/>
            <p:cNvSpPr txBox="1">
              <a:spLocks noChangeArrowheads="1"/>
            </p:cNvSpPr>
            <p:nvPr/>
          </p:nvSpPr>
          <p:spPr bwMode="auto">
            <a:xfrm>
              <a:off x="5258" y="3474"/>
              <a:ext cx="220" cy="281"/>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5" name="Group 13"/>
          <p:cNvGrpSpPr>
            <a:grpSpLocks/>
          </p:cNvGrpSpPr>
          <p:nvPr/>
        </p:nvGrpSpPr>
        <p:grpSpPr bwMode="auto">
          <a:xfrm>
            <a:off x="4503738" y="1754188"/>
            <a:ext cx="4244975" cy="3795712"/>
            <a:chOff x="2837" y="1105"/>
            <a:chExt cx="2674" cy="2391"/>
          </a:xfrm>
        </p:grpSpPr>
        <p:sp>
          <p:nvSpPr>
            <p:cNvPr id="21552" name="Text Box 14"/>
            <p:cNvSpPr txBox="1">
              <a:spLocks noChangeArrowheads="1"/>
            </p:cNvSpPr>
            <p:nvPr/>
          </p:nvSpPr>
          <p:spPr bwMode="auto">
            <a:xfrm>
              <a:off x="5235" y="3217"/>
              <a:ext cx="276"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p>
          </p:txBody>
        </p:sp>
        <p:sp>
          <p:nvSpPr>
            <p:cNvPr id="21553" name="Line 15"/>
            <p:cNvSpPr>
              <a:spLocks noChangeShapeType="1"/>
            </p:cNvSpPr>
            <p:nvPr/>
          </p:nvSpPr>
          <p:spPr bwMode="auto">
            <a:xfrm>
              <a:off x="2837" y="1105"/>
              <a:ext cx="2458" cy="2224"/>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6" name="Group 16"/>
          <p:cNvGrpSpPr>
            <a:grpSpLocks/>
          </p:cNvGrpSpPr>
          <p:nvPr/>
        </p:nvGrpSpPr>
        <p:grpSpPr bwMode="auto">
          <a:xfrm>
            <a:off x="4500563" y="2432050"/>
            <a:ext cx="3832225" cy="3076575"/>
            <a:chOff x="2842" y="1525"/>
            <a:chExt cx="2414" cy="1938"/>
          </a:xfrm>
        </p:grpSpPr>
        <p:sp>
          <p:nvSpPr>
            <p:cNvPr id="21550" name="Text Box 17"/>
            <p:cNvSpPr txBox="1">
              <a:spLocks noChangeArrowheads="1"/>
            </p:cNvSpPr>
            <p:nvPr/>
          </p:nvSpPr>
          <p:spPr bwMode="auto">
            <a:xfrm>
              <a:off x="5023" y="1525"/>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S</a:t>
              </a:r>
            </a:p>
          </p:txBody>
        </p:sp>
        <p:sp>
          <p:nvSpPr>
            <p:cNvPr id="21551" name="Line 18"/>
            <p:cNvSpPr>
              <a:spLocks noChangeShapeType="1"/>
            </p:cNvSpPr>
            <p:nvPr/>
          </p:nvSpPr>
          <p:spPr bwMode="auto">
            <a:xfrm flipV="1">
              <a:off x="2842" y="1735"/>
              <a:ext cx="2238" cy="1728"/>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7" name="Group 19"/>
          <p:cNvGrpSpPr>
            <a:grpSpLocks/>
          </p:cNvGrpSpPr>
          <p:nvPr/>
        </p:nvGrpSpPr>
        <p:grpSpPr bwMode="auto">
          <a:xfrm>
            <a:off x="3748088" y="4702175"/>
            <a:ext cx="4735512" cy="381000"/>
            <a:chOff x="2361" y="2962"/>
            <a:chExt cx="2983" cy="240"/>
          </a:xfrm>
        </p:grpSpPr>
        <p:sp>
          <p:nvSpPr>
            <p:cNvPr id="21548" name="Line 20"/>
            <p:cNvSpPr>
              <a:spLocks noChangeShapeType="1"/>
            </p:cNvSpPr>
            <p:nvPr/>
          </p:nvSpPr>
          <p:spPr bwMode="auto">
            <a:xfrm>
              <a:off x="2834" y="3085"/>
              <a:ext cx="2510" cy="0"/>
            </a:xfrm>
            <a:prstGeom prst="line">
              <a:avLst/>
            </a:prstGeom>
            <a:noFill/>
            <a:ln w="28575">
              <a:solidFill>
                <a:srgbClr val="CC0000"/>
              </a:solidFill>
              <a:round/>
              <a:headEnd/>
              <a:tailEnd/>
            </a:ln>
          </p:spPr>
          <p:txBody>
            <a:bodyPr/>
            <a:lstStyle/>
            <a:p>
              <a:endParaRPr lang="en-US">
                <a:latin typeface="Arial"/>
                <a:cs typeface="Arial"/>
              </a:endParaRPr>
            </a:p>
          </p:txBody>
        </p:sp>
        <p:sp>
          <p:nvSpPr>
            <p:cNvPr id="21549" name="Text Box 21"/>
            <p:cNvSpPr txBox="1">
              <a:spLocks noChangeArrowheads="1"/>
            </p:cNvSpPr>
            <p:nvPr/>
          </p:nvSpPr>
          <p:spPr bwMode="auto">
            <a:xfrm>
              <a:off x="2361" y="2962"/>
              <a:ext cx="461"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$20</a:t>
              </a:r>
            </a:p>
          </p:txBody>
        </p:sp>
      </p:grpSp>
      <p:grpSp>
        <p:nvGrpSpPr>
          <p:cNvPr id="8" name="Group 22"/>
          <p:cNvGrpSpPr>
            <a:grpSpLocks/>
          </p:cNvGrpSpPr>
          <p:nvPr/>
        </p:nvGrpSpPr>
        <p:grpSpPr bwMode="auto">
          <a:xfrm>
            <a:off x="4973638" y="4830763"/>
            <a:ext cx="603250" cy="1258887"/>
            <a:chOff x="3133" y="3043"/>
            <a:chExt cx="380" cy="793"/>
          </a:xfrm>
        </p:grpSpPr>
        <p:sp>
          <p:nvSpPr>
            <p:cNvPr id="21545" name="Line 23"/>
            <p:cNvSpPr>
              <a:spLocks noChangeShapeType="1"/>
            </p:cNvSpPr>
            <p:nvPr/>
          </p:nvSpPr>
          <p:spPr bwMode="auto">
            <a:xfrm>
              <a:off x="3327" y="3080"/>
              <a:ext cx="0" cy="50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1546" name="Oval 24"/>
            <p:cNvSpPr>
              <a:spLocks noChangeAspect="1" noChangeArrowheads="1"/>
            </p:cNvSpPr>
            <p:nvPr/>
          </p:nvSpPr>
          <p:spPr bwMode="auto">
            <a:xfrm>
              <a:off x="3286" y="304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547" name="Text Box 25"/>
            <p:cNvSpPr txBox="1">
              <a:spLocks noChangeArrowheads="1"/>
            </p:cNvSpPr>
            <p:nvPr/>
          </p:nvSpPr>
          <p:spPr bwMode="auto">
            <a:xfrm>
              <a:off x="3133" y="3596"/>
              <a:ext cx="380"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25</a:t>
              </a:r>
            </a:p>
          </p:txBody>
        </p:sp>
      </p:grpSp>
      <p:sp>
        <p:nvSpPr>
          <p:cNvPr id="21523" name="Text Box 26"/>
          <p:cNvSpPr txBox="1">
            <a:spLocks noChangeArrowheads="1"/>
          </p:cNvSpPr>
          <p:nvPr/>
        </p:nvSpPr>
        <p:spPr bwMode="auto">
          <a:xfrm>
            <a:off x="5665788" y="1219200"/>
            <a:ext cx="190817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u="sng">
                <a:latin typeface="Arial"/>
                <a:cs typeface="Arial"/>
              </a:rPr>
              <a:t>Cotton shirts</a:t>
            </a:r>
          </a:p>
        </p:txBody>
      </p:sp>
      <p:grpSp>
        <p:nvGrpSpPr>
          <p:cNvPr id="9" name="Group 27"/>
          <p:cNvGrpSpPr>
            <a:grpSpLocks/>
          </p:cNvGrpSpPr>
          <p:nvPr/>
        </p:nvGrpSpPr>
        <p:grpSpPr bwMode="auto">
          <a:xfrm>
            <a:off x="5732463" y="4273550"/>
            <a:ext cx="550862" cy="1814513"/>
            <a:chOff x="3611" y="2692"/>
            <a:chExt cx="347" cy="1143"/>
          </a:xfrm>
        </p:grpSpPr>
        <p:sp>
          <p:nvSpPr>
            <p:cNvPr id="21542" name="Text Box 28"/>
            <p:cNvSpPr txBox="1">
              <a:spLocks noChangeArrowheads="1"/>
            </p:cNvSpPr>
            <p:nvPr/>
          </p:nvSpPr>
          <p:spPr bwMode="auto">
            <a:xfrm>
              <a:off x="3611" y="3595"/>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40</a:t>
              </a:r>
            </a:p>
          </p:txBody>
        </p:sp>
        <p:sp>
          <p:nvSpPr>
            <p:cNvPr id="21543" name="Oval 29"/>
            <p:cNvSpPr>
              <a:spLocks noChangeAspect="1" noChangeArrowheads="1"/>
            </p:cNvSpPr>
            <p:nvPr/>
          </p:nvSpPr>
          <p:spPr bwMode="auto">
            <a:xfrm>
              <a:off x="3746" y="2692"/>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544" name="Line 30"/>
            <p:cNvSpPr>
              <a:spLocks noChangeShapeType="1"/>
            </p:cNvSpPr>
            <p:nvPr/>
          </p:nvSpPr>
          <p:spPr bwMode="auto">
            <a:xfrm>
              <a:off x="3789" y="2730"/>
              <a:ext cx="0" cy="85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22911" name="Text Box 31"/>
          <p:cNvSpPr txBox="1">
            <a:spLocks noChangeArrowheads="1"/>
          </p:cNvSpPr>
          <p:nvPr/>
        </p:nvSpPr>
        <p:spPr bwMode="auto">
          <a:xfrm>
            <a:off x="5218113" y="3422650"/>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A</a:t>
            </a:r>
          </a:p>
        </p:txBody>
      </p:sp>
      <p:sp>
        <p:nvSpPr>
          <p:cNvPr id="122912" name="Text Box 32"/>
          <p:cNvSpPr txBox="1">
            <a:spLocks noChangeArrowheads="1"/>
          </p:cNvSpPr>
          <p:nvPr/>
        </p:nvSpPr>
        <p:spPr bwMode="auto">
          <a:xfrm>
            <a:off x="6526213" y="3919538"/>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B</a:t>
            </a:r>
          </a:p>
        </p:txBody>
      </p:sp>
      <p:sp>
        <p:nvSpPr>
          <p:cNvPr id="122913" name="Text Box 33"/>
          <p:cNvSpPr txBox="1">
            <a:spLocks noChangeArrowheads="1"/>
          </p:cNvSpPr>
          <p:nvPr/>
        </p:nvSpPr>
        <p:spPr bwMode="auto">
          <a:xfrm>
            <a:off x="5675313" y="4521200"/>
            <a:ext cx="344487"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D</a:t>
            </a:r>
          </a:p>
        </p:txBody>
      </p:sp>
      <p:sp>
        <p:nvSpPr>
          <p:cNvPr id="122914" name="Text Box 34"/>
          <p:cNvSpPr txBox="1">
            <a:spLocks noChangeArrowheads="1"/>
          </p:cNvSpPr>
          <p:nvPr/>
        </p:nvSpPr>
        <p:spPr bwMode="auto">
          <a:xfrm>
            <a:off x="6484938" y="4427538"/>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dirty="0">
                <a:latin typeface="Arial"/>
                <a:cs typeface="Arial"/>
              </a:rPr>
              <a:t>E</a:t>
            </a:r>
          </a:p>
        </p:txBody>
      </p:sp>
      <p:sp>
        <p:nvSpPr>
          <p:cNvPr id="122915" name="Text Box 35"/>
          <p:cNvSpPr txBox="1">
            <a:spLocks noChangeArrowheads="1"/>
          </p:cNvSpPr>
          <p:nvPr/>
        </p:nvSpPr>
        <p:spPr bwMode="auto">
          <a:xfrm>
            <a:off x="4511675" y="4902200"/>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G</a:t>
            </a:r>
          </a:p>
        </p:txBody>
      </p:sp>
      <p:sp>
        <p:nvSpPr>
          <p:cNvPr id="122916" name="Text Box 36"/>
          <p:cNvSpPr txBox="1">
            <a:spLocks noChangeArrowheads="1"/>
          </p:cNvSpPr>
          <p:nvPr/>
        </p:nvSpPr>
        <p:spPr bwMode="auto">
          <a:xfrm>
            <a:off x="7346950" y="4522788"/>
            <a:ext cx="344488"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F</a:t>
            </a:r>
          </a:p>
        </p:txBody>
      </p:sp>
      <p:sp>
        <p:nvSpPr>
          <p:cNvPr id="122917" name="Text Box 37"/>
          <p:cNvSpPr txBox="1">
            <a:spLocks noChangeArrowheads="1"/>
          </p:cNvSpPr>
          <p:nvPr/>
        </p:nvSpPr>
        <p:spPr bwMode="auto">
          <a:xfrm>
            <a:off x="4862513" y="4413250"/>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C</a:t>
            </a:r>
          </a:p>
        </p:txBody>
      </p:sp>
      <p:grpSp>
        <p:nvGrpSpPr>
          <p:cNvPr id="10" name="Group 38"/>
          <p:cNvGrpSpPr>
            <a:grpSpLocks/>
          </p:cNvGrpSpPr>
          <p:nvPr/>
        </p:nvGrpSpPr>
        <p:grpSpPr bwMode="auto">
          <a:xfrm>
            <a:off x="7096125" y="4271963"/>
            <a:ext cx="550863" cy="1824037"/>
            <a:chOff x="4470" y="2691"/>
            <a:chExt cx="347" cy="1149"/>
          </a:xfrm>
        </p:grpSpPr>
        <p:sp>
          <p:nvSpPr>
            <p:cNvPr id="21539" name="Line 39"/>
            <p:cNvSpPr>
              <a:spLocks noChangeShapeType="1"/>
            </p:cNvSpPr>
            <p:nvPr/>
          </p:nvSpPr>
          <p:spPr bwMode="auto">
            <a:xfrm>
              <a:off x="4644" y="2733"/>
              <a:ext cx="0" cy="85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1540" name="Oval 40"/>
            <p:cNvSpPr>
              <a:spLocks noChangeAspect="1" noChangeArrowheads="1"/>
            </p:cNvSpPr>
            <p:nvPr/>
          </p:nvSpPr>
          <p:spPr bwMode="auto">
            <a:xfrm>
              <a:off x="4601" y="2691"/>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541" name="Text Box 41"/>
            <p:cNvSpPr txBox="1">
              <a:spLocks noChangeArrowheads="1"/>
            </p:cNvSpPr>
            <p:nvPr/>
          </p:nvSpPr>
          <p:spPr bwMode="auto">
            <a:xfrm>
              <a:off x="4470" y="3600"/>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70</a:t>
              </a:r>
            </a:p>
          </p:txBody>
        </p:sp>
      </p:grpSp>
      <p:grpSp>
        <p:nvGrpSpPr>
          <p:cNvPr id="11" name="Group 42"/>
          <p:cNvGrpSpPr>
            <a:grpSpLocks/>
          </p:cNvGrpSpPr>
          <p:nvPr/>
        </p:nvGrpSpPr>
        <p:grpSpPr bwMode="auto">
          <a:xfrm>
            <a:off x="7693025" y="4830763"/>
            <a:ext cx="550863" cy="1262062"/>
            <a:chOff x="4846" y="3043"/>
            <a:chExt cx="347" cy="795"/>
          </a:xfrm>
        </p:grpSpPr>
        <p:sp>
          <p:nvSpPr>
            <p:cNvPr id="21536" name="Line 43"/>
            <p:cNvSpPr>
              <a:spLocks noChangeShapeType="1"/>
            </p:cNvSpPr>
            <p:nvPr/>
          </p:nvSpPr>
          <p:spPr bwMode="auto">
            <a:xfrm>
              <a:off x="5025" y="3080"/>
              <a:ext cx="0" cy="50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1537" name="Oval 44"/>
            <p:cNvSpPr>
              <a:spLocks noChangeAspect="1" noChangeArrowheads="1"/>
            </p:cNvSpPr>
            <p:nvPr/>
          </p:nvSpPr>
          <p:spPr bwMode="auto">
            <a:xfrm>
              <a:off x="4984" y="304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538" name="Text Box 45"/>
            <p:cNvSpPr txBox="1">
              <a:spLocks noChangeArrowheads="1"/>
            </p:cNvSpPr>
            <p:nvPr/>
          </p:nvSpPr>
          <p:spPr bwMode="auto">
            <a:xfrm>
              <a:off x="4846" y="3598"/>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80</a:t>
              </a:r>
            </a:p>
          </p:txBody>
        </p:sp>
      </p:grpSp>
      <p:sp>
        <p:nvSpPr>
          <p:cNvPr id="122939" name="Text Box 59"/>
          <p:cNvSpPr txBox="1">
            <a:spLocks noChangeArrowheads="1"/>
          </p:cNvSpPr>
          <p:nvPr/>
        </p:nvSpPr>
        <p:spPr bwMode="auto">
          <a:xfrm>
            <a:off x="5594350" y="1274763"/>
            <a:ext cx="2182813" cy="863600"/>
          </a:xfrm>
          <a:prstGeom prst="rect">
            <a:avLst/>
          </a:prstGeom>
          <a:solidFill>
            <a:schemeClr val="bg1"/>
          </a:solidFill>
          <a:ln w="9525">
            <a:solidFill>
              <a:srgbClr val="FF0066"/>
            </a:solidFill>
            <a:miter lim="800000"/>
            <a:headEnd/>
            <a:tailEnd/>
          </a:ln>
        </p:spPr>
        <p:txBody>
          <a:bodyPr anchor="ctr">
            <a:spAutoFit/>
          </a:bodyPr>
          <a:lstStyle/>
          <a:p>
            <a:pPr algn="ctr">
              <a:spcBef>
                <a:spcPct val="50000"/>
              </a:spcBef>
            </a:pPr>
            <a:r>
              <a:rPr lang="en-US" sz="2500">
                <a:latin typeface="Arial"/>
                <a:cs typeface="Arial"/>
              </a:rPr>
              <a:t>deadweight loss = D + F</a:t>
            </a:r>
          </a:p>
        </p:txBody>
      </p:sp>
      <p:sp>
        <p:nvSpPr>
          <p:cNvPr id="2153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2" name="Footer Placeholder 1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3" name="Slide Number Placeholder 12"/>
          <p:cNvSpPr>
            <a:spLocks noGrp="1"/>
          </p:cNvSpPr>
          <p:nvPr>
            <p:ph type="sldNum" sz="quarter" idx="13"/>
          </p:nvPr>
        </p:nvSpPr>
        <p:spPr/>
        <p:txBody>
          <a:bodyPr/>
          <a:lstStyle/>
          <a:p>
            <a:pPr>
              <a:defRPr/>
            </a:pPr>
            <a:fld id="{2F37425F-5E17-4209-B948-B5CE2119E408}" type="slidenum">
              <a:rPr lang="en-US" smtClean="0"/>
              <a:pPr>
                <a:defRPr/>
              </a:pPr>
              <a:t>8</a:t>
            </a:fld>
            <a:endParaRPr lang="en-US" dirty="0"/>
          </a:p>
        </p:txBody>
      </p:sp>
    </p:spTree>
    <p:extLst>
      <p:ext uri="{BB962C8B-B14F-4D97-AF65-F5344CB8AC3E}">
        <p14:creationId xmlns:p14="http://schemas.microsoft.com/office/powerpoint/2010/main" val="35746297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22911"/>
                                        </p:tgtEl>
                                        <p:attrNameLst>
                                          <p:attrName>style.visibility</p:attrName>
                                        </p:attrNameLst>
                                      </p:cBhvr>
                                      <p:to>
                                        <p:strVal val="visible"/>
                                      </p:to>
                                    </p:set>
                                    <p:animEffect transition="in" filter="strips(downRight)">
                                      <p:cBhvr>
                                        <p:cTn id="7" dur="500"/>
                                        <p:tgtEl>
                                          <p:spTgt spid="12291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22912"/>
                                        </p:tgtEl>
                                        <p:attrNameLst>
                                          <p:attrName>style.visibility</p:attrName>
                                        </p:attrNameLst>
                                      </p:cBhvr>
                                      <p:to>
                                        <p:strVal val="visible"/>
                                      </p:to>
                                    </p:set>
                                    <p:animEffect transition="in" filter="strips(downRight)">
                                      <p:cBhvr>
                                        <p:cTn id="11" dur="500"/>
                                        <p:tgtEl>
                                          <p:spTgt spid="12291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22917"/>
                                        </p:tgtEl>
                                        <p:attrNameLst>
                                          <p:attrName>style.visibility</p:attrName>
                                        </p:attrNameLst>
                                      </p:cBhvr>
                                      <p:to>
                                        <p:strVal val="visible"/>
                                      </p:to>
                                    </p:set>
                                    <p:animEffect transition="in" filter="strips(downRight)">
                                      <p:cBhvr>
                                        <p:cTn id="15" dur="500"/>
                                        <p:tgtEl>
                                          <p:spTgt spid="122917"/>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22913"/>
                                        </p:tgtEl>
                                        <p:attrNameLst>
                                          <p:attrName>style.visibility</p:attrName>
                                        </p:attrNameLst>
                                      </p:cBhvr>
                                      <p:to>
                                        <p:strVal val="visible"/>
                                      </p:to>
                                    </p:set>
                                    <p:animEffect transition="in" filter="strips(downRight)">
                                      <p:cBhvr>
                                        <p:cTn id="19" dur="500"/>
                                        <p:tgtEl>
                                          <p:spTgt spid="122913"/>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122914"/>
                                        </p:tgtEl>
                                        <p:attrNameLst>
                                          <p:attrName>style.visibility</p:attrName>
                                        </p:attrNameLst>
                                      </p:cBhvr>
                                      <p:to>
                                        <p:strVal val="visible"/>
                                      </p:to>
                                    </p:set>
                                    <p:animEffect transition="in" filter="strips(downRight)">
                                      <p:cBhvr>
                                        <p:cTn id="23" dur="500"/>
                                        <p:tgtEl>
                                          <p:spTgt spid="122914"/>
                                        </p:tgtEl>
                                      </p:cBhvr>
                                    </p:animEffect>
                                  </p:childTnLst>
                                </p:cTn>
                              </p:par>
                            </p:childTnLst>
                          </p:cTn>
                        </p:par>
                        <p:par>
                          <p:cTn id="24" fill="hold">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122916"/>
                                        </p:tgtEl>
                                        <p:attrNameLst>
                                          <p:attrName>style.visibility</p:attrName>
                                        </p:attrNameLst>
                                      </p:cBhvr>
                                      <p:to>
                                        <p:strVal val="visible"/>
                                      </p:to>
                                    </p:set>
                                    <p:animEffect transition="in" filter="strips(downRight)">
                                      <p:cBhvr>
                                        <p:cTn id="27" dur="500"/>
                                        <p:tgtEl>
                                          <p:spTgt spid="122916"/>
                                        </p:tgtEl>
                                      </p:cBhvr>
                                    </p:animEffect>
                                  </p:childTnLst>
                                </p:cTn>
                              </p:par>
                            </p:childTnLst>
                          </p:cTn>
                        </p:par>
                        <p:par>
                          <p:cTn id="28" fill="hold">
                            <p:stCondLst>
                              <p:cond delay="3000"/>
                            </p:stCondLst>
                            <p:childTnLst>
                              <p:par>
                                <p:cTn id="29" presetID="18" presetClass="entr" presetSubtype="6" fill="hold" grpId="0" nodeType="afterEffect">
                                  <p:stCondLst>
                                    <p:cond delay="0"/>
                                  </p:stCondLst>
                                  <p:childTnLst>
                                    <p:set>
                                      <p:cBhvr>
                                        <p:cTn id="30" dur="1" fill="hold">
                                          <p:stCondLst>
                                            <p:cond delay="0"/>
                                          </p:stCondLst>
                                        </p:cTn>
                                        <p:tgtEl>
                                          <p:spTgt spid="122915"/>
                                        </p:tgtEl>
                                        <p:attrNameLst>
                                          <p:attrName>style.visibility</p:attrName>
                                        </p:attrNameLst>
                                      </p:cBhvr>
                                      <p:to>
                                        <p:strVal val="visible"/>
                                      </p:to>
                                    </p:set>
                                    <p:animEffect transition="in" filter="strips(downRight)">
                                      <p:cBhvr>
                                        <p:cTn id="31" dur="500"/>
                                        <p:tgtEl>
                                          <p:spTgt spid="1229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2886">
                                            <p:txEl>
                                              <p:pRg st="0" end="0"/>
                                            </p:txEl>
                                          </p:spTgt>
                                        </p:tgtEl>
                                        <p:attrNameLst>
                                          <p:attrName>style.visibility</p:attrName>
                                        </p:attrNameLst>
                                      </p:cBhvr>
                                      <p:to>
                                        <p:strVal val="visible"/>
                                      </p:to>
                                    </p:set>
                                    <p:animEffect transition="in" filter="wipe(left)">
                                      <p:cBhvr>
                                        <p:cTn id="36" dur="500"/>
                                        <p:tgtEl>
                                          <p:spTgt spid="12288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2886">
                                            <p:txEl>
                                              <p:pRg st="1" end="1"/>
                                            </p:txEl>
                                          </p:spTgt>
                                        </p:tgtEl>
                                        <p:attrNameLst>
                                          <p:attrName>style.visibility</p:attrName>
                                        </p:attrNameLst>
                                      </p:cBhvr>
                                      <p:to>
                                        <p:strVal val="visible"/>
                                      </p:to>
                                    </p:set>
                                    <p:animEffect transition="in" filter="wipe(left)">
                                      <p:cBhvr>
                                        <p:cTn id="41" dur="500"/>
                                        <p:tgtEl>
                                          <p:spTgt spid="122886">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2933"/>
                                        </p:tgtEl>
                                        <p:attrNameLst>
                                          <p:attrName>style.visibility</p:attrName>
                                        </p:attrNameLst>
                                      </p:cBhvr>
                                      <p:to>
                                        <p:strVal val="visible"/>
                                      </p:to>
                                    </p:set>
                                    <p:animEffect transition="in" filter="fade">
                                      <p:cBhvr>
                                        <p:cTn id="44" dur="500"/>
                                        <p:tgtEl>
                                          <p:spTgt spid="1229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2886">
                                            <p:txEl>
                                              <p:pRg st="2" end="2"/>
                                            </p:txEl>
                                          </p:spTgt>
                                        </p:tgtEl>
                                        <p:attrNameLst>
                                          <p:attrName>style.visibility</p:attrName>
                                        </p:attrNameLst>
                                      </p:cBhvr>
                                      <p:to>
                                        <p:strVal val="visible"/>
                                      </p:to>
                                    </p:set>
                                    <p:animEffect transition="in" filter="wipe(left)">
                                      <p:cBhvr>
                                        <p:cTn id="49" dur="500"/>
                                        <p:tgtEl>
                                          <p:spTgt spid="122886">
                                            <p:txEl>
                                              <p:pRg st="2" end="2"/>
                                            </p:txEl>
                                          </p:spTgt>
                                        </p:tgtEl>
                                      </p:cBhvr>
                                    </p:animEffect>
                                  </p:childTnLst>
                                </p:cTn>
                              </p:par>
                              <p:par>
                                <p:cTn id="50" presetID="10" presetClass="exit" presetSubtype="0" fill="hold" grpId="1" nodeType="withEffect">
                                  <p:stCondLst>
                                    <p:cond delay="0"/>
                                  </p:stCondLst>
                                  <p:childTnLst>
                                    <p:animEffect transition="out" filter="fade">
                                      <p:cBhvr>
                                        <p:cTn id="51" dur="500"/>
                                        <p:tgtEl>
                                          <p:spTgt spid="122933"/>
                                        </p:tgtEl>
                                      </p:cBhvr>
                                    </p:animEffect>
                                    <p:set>
                                      <p:cBhvr>
                                        <p:cTn id="52" dur="1" fill="hold">
                                          <p:stCondLst>
                                            <p:cond delay="499"/>
                                          </p:stCondLst>
                                        </p:cTn>
                                        <p:tgtEl>
                                          <p:spTgt spid="122933"/>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22936"/>
                                        </p:tgtEl>
                                        <p:attrNameLst>
                                          <p:attrName>style.visibility</p:attrName>
                                        </p:attrNameLst>
                                      </p:cBhvr>
                                      <p:to>
                                        <p:strVal val="visible"/>
                                      </p:to>
                                    </p:set>
                                    <p:animEffect transition="in" filter="fade">
                                      <p:cBhvr>
                                        <p:cTn id="55" dur="500"/>
                                        <p:tgtEl>
                                          <p:spTgt spid="1229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2886">
                                            <p:txEl>
                                              <p:pRg st="3" end="3"/>
                                            </p:txEl>
                                          </p:spTgt>
                                        </p:tgtEl>
                                        <p:attrNameLst>
                                          <p:attrName>style.visibility</p:attrName>
                                        </p:attrNameLst>
                                      </p:cBhvr>
                                      <p:to>
                                        <p:strVal val="visible"/>
                                      </p:to>
                                    </p:set>
                                    <p:animEffect transition="in" filter="wipe(left)">
                                      <p:cBhvr>
                                        <p:cTn id="60" dur="500"/>
                                        <p:tgtEl>
                                          <p:spTgt spid="122886">
                                            <p:txEl>
                                              <p:pRg st="3" end="3"/>
                                            </p:txEl>
                                          </p:spTgt>
                                        </p:tgtEl>
                                      </p:cBhvr>
                                    </p:animEffect>
                                  </p:childTnLst>
                                </p:cTn>
                              </p:par>
                              <p:par>
                                <p:cTn id="61" presetID="10" presetClass="entr" presetSubtype="0" fill="hold" grpId="2" nodeType="withEffect">
                                  <p:stCondLst>
                                    <p:cond delay="0"/>
                                  </p:stCondLst>
                                  <p:childTnLst>
                                    <p:set>
                                      <p:cBhvr>
                                        <p:cTn id="62" dur="1" fill="hold">
                                          <p:stCondLst>
                                            <p:cond delay="0"/>
                                          </p:stCondLst>
                                        </p:cTn>
                                        <p:tgtEl>
                                          <p:spTgt spid="122933"/>
                                        </p:tgtEl>
                                        <p:attrNameLst>
                                          <p:attrName>style.visibility</p:attrName>
                                        </p:attrNameLst>
                                      </p:cBhvr>
                                      <p:to>
                                        <p:strVal val="visible"/>
                                      </p:to>
                                    </p:set>
                                    <p:animEffect transition="in" filter="fade">
                                      <p:cBhvr>
                                        <p:cTn id="63" dur="500"/>
                                        <p:tgtEl>
                                          <p:spTgt spid="12293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22886">
                                            <p:txEl>
                                              <p:pRg st="4" end="4"/>
                                            </p:txEl>
                                          </p:spTgt>
                                        </p:tgtEl>
                                        <p:attrNameLst>
                                          <p:attrName>style.visibility</p:attrName>
                                        </p:attrNameLst>
                                      </p:cBhvr>
                                      <p:to>
                                        <p:strVal val="visible"/>
                                      </p:to>
                                    </p:set>
                                    <p:animEffect transition="in" filter="wipe(left)">
                                      <p:cBhvr>
                                        <p:cTn id="68" dur="500"/>
                                        <p:tgtEl>
                                          <p:spTgt spid="122886">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2886">
                                            <p:txEl>
                                              <p:pRg st="5" end="5"/>
                                            </p:txEl>
                                          </p:spTgt>
                                        </p:tgtEl>
                                        <p:attrNameLst>
                                          <p:attrName>style.visibility</p:attrName>
                                        </p:attrNameLst>
                                      </p:cBhvr>
                                      <p:to>
                                        <p:strVal val="visible"/>
                                      </p:to>
                                    </p:set>
                                    <p:animEffect transition="in" filter="wipe(left)">
                                      <p:cBhvr>
                                        <p:cTn id="73" dur="500"/>
                                        <p:tgtEl>
                                          <p:spTgt spid="122886">
                                            <p:txEl>
                                              <p:pRg st="5" end="5"/>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2934"/>
                                        </p:tgtEl>
                                        <p:attrNameLst>
                                          <p:attrName>style.visibility</p:attrName>
                                        </p:attrNameLst>
                                      </p:cBhvr>
                                      <p:to>
                                        <p:strVal val="visible"/>
                                      </p:to>
                                    </p:set>
                                    <p:animEffect transition="in" filter="fade">
                                      <p:cBhvr>
                                        <p:cTn id="76" dur="500"/>
                                        <p:tgtEl>
                                          <p:spTgt spid="12293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2886">
                                            <p:txEl>
                                              <p:pRg st="6" end="6"/>
                                            </p:txEl>
                                          </p:spTgt>
                                        </p:tgtEl>
                                        <p:attrNameLst>
                                          <p:attrName>style.visibility</p:attrName>
                                        </p:attrNameLst>
                                      </p:cBhvr>
                                      <p:to>
                                        <p:strVal val="visible"/>
                                      </p:to>
                                    </p:set>
                                    <p:animEffect transition="in" filter="wipe(left)">
                                      <p:cBhvr>
                                        <p:cTn id="81" dur="500"/>
                                        <p:tgtEl>
                                          <p:spTgt spid="122886">
                                            <p:txEl>
                                              <p:pRg st="6" end="6"/>
                                            </p:txEl>
                                          </p:spTgt>
                                        </p:tgtEl>
                                      </p:cBhvr>
                                    </p:animEffect>
                                  </p:childTnLst>
                                </p:cTn>
                              </p:par>
                              <p:par>
                                <p:cTn id="82" presetID="10" presetClass="exit" presetSubtype="0" fill="hold" grpId="1" nodeType="withEffect">
                                  <p:stCondLst>
                                    <p:cond delay="0"/>
                                  </p:stCondLst>
                                  <p:childTnLst>
                                    <p:animEffect transition="out" filter="fade">
                                      <p:cBhvr>
                                        <p:cTn id="83" dur="500"/>
                                        <p:tgtEl>
                                          <p:spTgt spid="122934"/>
                                        </p:tgtEl>
                                      </p:cBhvr>
                                    </p:animEffect>
                                    <p:set>
                                      <p:cBhvr>
                                        <p:cTn id="84" dur="1" fill="hold">
                                          <p:stCondLst>
                                            <p:cond delay="499"/>
                                          </p:stCondLst>
                                        </p:cTn>
                                        <p:tgtEl>
                                          <p:spTgt spid="122934"/>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22935"/>
                                        </p:tgtEl>
                                        <p:attrNameLst>
                                          <p:attrName>style.visibility</p:attrName>
                                        </p:attrNameLst>
                                      </p:cBhvr>
                                      <p:to>
                                        <p:strVal val="visible"/>
                                      </p:to>
                                    </p:set>
                                    <p:animEffect transition="in" filter="fade">
                                      <p:cBhvr>
                                        <p:cTn id="87" dur="500"/>
                                        <p:tgtEl>
                                          <p:spTgt spid="1229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22886">
                                            <p:txEl>
                                              <p:pRg st="7" end="7"/>
                                            </p:txEl>
                                          </p:spTgt>
                                        </p:tgtEl>
                                        <p:attrNameLst>
                                          <p:attrName>style.visibility</p:attrName>
                                        </p:attrNameLst>
                                      </p:cBhvr>
                                      <p:to>
                                        <p:strVal val="visible"/>
                                      </p:to>
                                    </p:set>
                                    <p:animEffect transition="in" filter="wipe(left)">
                                      <p:cBhvr>
                                        <p:cTn id="92" dur="500"/>
                                        <p:tgtEl>
                                          <p:spTgt spid="122886">
                                            <p:txEl>
                                              <p:pRg st="7" end="7"/>
                                            </p:txEl>
                                          </p:spTgt>
                                        </p:tgtEl>
                                      </p:cBhvr>
                                    </p:animEffect>
                                  </p:childTnLst>
                                </p:cTn>
                              </p:par>
                              <p:par>
                                <p:cTn id="93" presetID="10" presetClass="exit" presetSubtype="0" fill="hold" grpId="1" nodeType="withEffect">
                                  <p:stCondLst>
                                    <p:cond delay="0"/>
                                  </p:stCondLst>
                                  <p:childTnLst>
                                    <p:animEffect transition="out" filter="fade">
                                      <p:cBhvr>
                                        <p:cTn id="94" dur="500"/>
                                        <p:tgtEl>
                                          <p:spTgt spid="122935"/>
                                        </p:tgtEl>
                                      </p:cBhvr>
                                    </p:animEffect>
                                    <p:set>
                                      <p:cBhvr>
                                        <p:cTn id="95" dur="1" fill="hold">
                                          <p:stCondLst>
                                            <p:cond delay="499"/>
                                          </p:stCondLst>
                                        </p:cTn>
                                        <p:tgtEl>
                                          <p:spTgt spid="122935"/>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22932"/>
                                        </p:tgtEl>
                                        <p:attrNameLst>
                                          <p:attrName>style.visibility</p:attrName>
                                        </p:attrNameLst>
                                      </p:cBhvr>
                                      <p:to>
                                        <p:strVal val="visible"/>
                                      </p:to>
                                    </p:set>
                                    <p:animEffect transition="in" filter="fade">
                                      <p:cBhvr>
                                        <p:cTn id="98" dur="500"/>
                                        <p:tgtEl>
                                          <p:spTgt spid="12293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2886">
                                            <p:txEl>
                                              <p:pRg st="8" end="8"/>
                                            </p:txEl>
                                          </p:spTgt>
                                        </p:tgtEl>
                                        <p:attrNameLst>
                                          <p:attrName>style.visibility</p:attrName>
                                        </p:attrNameLst>
                                      </p:cBhvr>
                                      <p:to>
                                        <p:strVal val="visible"/>
                                      </p:to>
                                    </p:set>
                                    <p:animEffect transition="in" filter="wipe(left)">
                                      <p:cBhvr>
                                        <p:cTn id="103" dur="500"/>
                                        <p:tgtEl>
                                          <p:spTgt spid="122886">
                                            <p:txEl>
                                              <p:pRg st="8" end="8"/>
                                            </p:txEl>
                                          </p:spTgt>
                                        </p:tgtEl>
                                      </p:cBhvr>
                                    </p:animEffect>
                                  </p:childTnLst>
                                </p:cTn>
                              </p:par>
                              <p:par>
                                <p:cTn id="104" presetID="10" presetClass="entr" presetSubtype="0" fill="hold" grpId="2" nodeType="withEffect">
                                  <p:stCondLst>
                                    <p:cond delay="0"/>
                                  </p:stCondLst>
                                  <p:childTnLst>
                                    <p:set>
                                      <p:cBhvr>
                                        <p:cTn id="105" dur="1" fill="hold">
                                          <p:stCondLst>
                                            <p:cond delay="0"/>
                                          </p:stCondLst>
                                        </p:cTn>
                                        <p:tgtEl>
                                          <p:spTgt spid="122934"/>
                                        </p:tgtEl>
                                        <p:attrNameLst>
                                          <p:attrName>style.visibility</p:attrName>
                                        </p:attrNameLst>
                                      </p:cBhvr>
                                      <p:to>
                                        <p:strVal val="visible"/>
                                      </p:to>
                                    </p:set>
                                    <p:animEffect transition="in" filter="fade">
                                      <p:cBhvr>
                                        <p:cTn id="106" dur="500"/>
                                        <p:tgtEl>
                                          <p:spTgt spid="122934"/>
                                        </p:tgtEl>
                                      </p:cBhvr>
                                    </p:animEffect>
                                  </p:childTnLst>
                                </p:cTn>
                              </p:par>
                              <p:par>
                                <p:cTn id="107" presetID="9" presetClass="entr" presetSubtype="0" fill="hold" grpId="2" nodeType="withEffect">
                                  <p:stCondLst>
                                    <p:cond delay="0"/>
                                  </p:stCondLst>
                                  <p:childTnLst>
                                    <p:set>
                                      <p:cBhvr>
                                        <p:cTn id="108" dur="1" fill="hold">
                                          <p:stCondLst>
                                            <p:cond delay="0"/>
                                          </p:stCondLst>
                                        </p:cTn>
                                        <p:tgtEl>
                                          <p:spTgt spid="122935"/>
                                        </p:tgtEl>
                                        <p:attrNameLst>
                                          <p:attrName>style.visibility</p:attrName>
                                        </p:attrNameLst>
                                      </p:cBhvr>
                                      <p:to>
                                        <p:strVal val="visible"/>
                                      </p:to>
                                    </p:set>
                                    <p:animEffect transition="in" filter="dissolve">
                                      <p:cBhvr>
                                        <p:cTn id="109" dur="500"/>
                                        <p:tgtEl>
                                          <p:spTgt spid="122935"/>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2939"/>
                                        </p:tgtEl>
                                        <p:attrNameLst>
                                          <p:attrName>style.visibility</p:attrName>
                                        </p:attrNameLst>
                                      </p:cBhvr>
                                      <p:to>
                                        <p:strVal val="visible"/>
                                      </p:to>
                                    </p:set>
                                    <p:animEffect transition="in" filter="dissolve">
                                      <p:cBhvr>
                                        <p:cTn id="114" dur="500"/>
                                        <p:tgtEl>
                                          <p:spTgt spid="122939"/>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22940"/>
                                        </p:tgtEl>
                                        <p:attrNameLst>
                                          <p:attrName>style.visibility</p:attrName>
                                        </p:attrNameLst>
                                      </p:cBhvr>
                                      <p:to>
                                        <p:strVal val="visible"/>
                                      </p:to>
                                    </p:set>
                                    <p:animEffect transition="in" filter="dissolve">
                                      <p:cBhvr>
                                        <p:cTn id="117" dur="500"/>
                                        <p:tgtEl>
                                          <p:spTgt spid="122940"/>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22941"/>
                                        </p:tgtEl>
                                        <p:attrNameLst>
                                          <p:attrName>style.visibility</p:attrName>
                                        </p:attrNameLst>
                                      </p:cBhvr>
                                      <p:to>
                                        <p:strVal val="visible"/>
                                      </p:to>
                                    </p:set>
                                    <p:animEffect transition="in" filter="dissolve">
                                      <p:cBhvr>
                                        <p:cTn id="120" dur="500"/>
                                        <p:tgtEl>
                                          <p:spTgt spid="122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3" grpId="0" animBg="1"/>
      <p:bldP spid="122933" grpId="1" animBg="1"/>
      <p:bldP spid="122933" grpId="2" animBg="1"/>
      <p:bldP spid="122941" grpId="0" animBg="1"/>
      <p:bldP spid="122940" grpId="0" animBg="1"/>
      <p:bldP spid="122936" grpId="0" animBg="1"/>
      <p:bldP spid="122935" grpId="0" animBg="1"/>
      <p:bldP spid="122935" grpId="1" animBg="1"/>
      <p:bldP spid="122935" grpId="2" animBg="1"/>
      <p:bldP spid="122934" grpId="0" animBg="1"/>
      <p:bldP spid="122934" grpId="1" animBg="1"/>
      <p:bldP spid="122934" grpId="2" animBg="1"/>
      <p:bldP spid="122932" grpId="0" animBg="1"/>
      <p:bldP spid="122886" grpId="0" build="p" bldLvl="5"/>
      <p:bldP spid="122911" grpId="0"/>
      <p:bldP spid="122912" grpId="0"/>
      <p:bldP spid="122913" grpId="0"/>
      <p:bldP spid="122914" grpId="0"/>
      <p:bldP spid="122915" grpId="0"/>
      <p:bldP spid="122916" grpId="0"/>
      <p:bldP spid="122917" grpId="0"/>
      <p:bldP spid="12293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AutoShape 2"/>
          <p:cNvSpPr>
            <a:spLocks noChangeArrowheads="1"/>
          </p:cNvSpPr>
          <p:nvPr/>
        </p:nvSpPr>
        <p:spPr bwMode="auto">
          <a:xfrm>
            <a:off x="4511675" y="1768475"/>
            <a:ext cx="3430588" cy="3121025"/>
          </a:xfrm>
          <a:prstGeom prst="rtTriangle">
            <a:avLst/>
          </a:prstGeom>
          <a:solidFill>
            <a:srgbClr val="FFFFCC"/>
          </a:solidFill>
          <a:ln w="28575">
            <a:noFill/>
            <a:miter lim="800000"/>
            <a:headEnd/>
            <a:tailEnd/>
          </a:ln>
        </p:spPr>
        <p:txBody>
          <a:bodyPr wrap="none" anchor="ctr"/>
          <a:lstStyle/>
          <a:p>
            <a:endParaRPr lang="en-US">
              <a:latin typeface="Arial"/>
              <a:cs typeface="Arial"/>
            </a:endParaRPr>
          </a:p>
        </p:txBody>
      </p:sp>
      <p:sp>
        <p:nvSpPr>
          <p:cNvPr id="22533" name="AutoShape 3"/>
          <p:cNvSpPr>
            <a:spLocks noChangeArrowheads="1"/>
          </p:cNvSpPr>
          <p:nvPr/>
        </p:nvSpPr>
        <p:spPr bwMode="auto">
          <a:xfrm flipH="1">
            <a:off x="5302250" y="4349750"/>
            <a:ext cx="711200" cy="539750"/>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sp>
        <p:nvSpPr>
          <p:cNvPr id="22534" name="AutoShape 4"/>
          <p:cNvSpPr>
            <a:spLocks noChangeArrowheads="1"/>
          </p:cNvSpPr>
          <p:nvPr/>
        </p:nvSpPr>
        <p:spPr bwMode="auto">
          <a:xfrm>
            <a:off x="7370763" y="4354513"/>
            <a:ext cx="588962" cy="539750"/>
          </a:xfrm>
          <a:prstGeom prst="rtTriangle">
            <a:avLst/>
          </a:prstGeom>
          <a:solidFill>
            <a:srgbClr val="FF99CC"/>
          </a:solidFill>
          <a:ln w="9525">
            <a:noFill/>
            <a:miter lim="800000"/>
            <a:headEnd/>
            <a:tailEnd/>
          </a:ln>
        </p:spPr>
        <p:txBody>
          <a:bodyPr wrap="none" anchor="ctr"/>
          <a:lstStyle/>
          <a:p>
            <a:endParaRPr lang="en-US">
              <a:latin typeface="Arial"/>
              <a:cs typeface="Arial"/>
            </a:endParaRPr>
          </a:p>
        </p:txBody>
      </p:sp>
      <p:sp>
        <p:nvSpPr>
          <p:cNvPr id="22535" name="AutoShape 5"/>
          <p:cNvSpPr>
            <a:spLocks noChangeArrowheads="1"/>
          </p:cNvSpPr>
          <p:nvPr/>
        </p:nvSpPr>
        <p:spPr bwMode="auto">
          <a:xfrm flipV="1">
            <a:off x="4503738" y="4899025"/>
            <a:ext cx="763587" cy="595313"/>
          </a:xfrm>
          <a:prstGeom prst="rtTriangle">
            <a:avLst/>
          </a:prstGeom>
          <a:solidFill>
            <a:srgbClr val="FFFFCC"/>
          </a:solidFill>
          <a:ln w="28575">
            <a:noFill/>
            <a:miter lim="800000"/>
            <a:headEnd/>
            <a:tailEnd/>
          </a:ln>
        </p:spPr>
        <p:txBody>
          <a:bodyPr wrap="none" anchor="ctr"/>
          <a:lstStyle/>
          <a:p>
            <a:endParaRPr lang="en-US">
              <a:latin typeface="Arial"/>
              <a:cs typeface="Arial"/>
            </a:endParaRPr>
          </a:p>
        </p:txBody>
      </p:sp>
      <p:sp>
        <p:nvSpPr>
          <p:cNvPr id="22536" name="AutoShape 6"/>
          <p:cNvSpPr>
            <a:spLocks noChangeArrowheads="1"/>
          </p:cNvSpPr>
          <p:nvPr/>
        </p:nvSpPr>
        <p:spPr bwMode="auto">
          <a:xfrm flipV="1">
            <a:off x="4508500" y="4337050"/>
            <a:ext cx="1481138" cy="1150938"/>
          </a:xfrm>
          <a:prstGeom prst="rtTriangle">
            <a:avLst/>
          </a:prstGeom>
          <a:solidFill>
            <a:srgbClr val="92D050"/>
          </a:solidFill>
          <a:ln w="28575">
            <a:noFill/>
            <a:miter lim="800000"/>
            <a:headEnd/>
            <a:tailEnd/>
          </a:ln>
        </p:spPr>
        <p:txBody>
          <a:bodyPr wrap="none" anchor="ctr"/>
          <a:lstStyle/>
          <a:p>
            <a:endParaRPr lang="en-US">
              <a:latin typeface="Arial"/>
              <a:cs typeface="Arial"/>
            </a:endParaRPr>
          </a:p>
        </p:txBody>
      </p:sp>
      <p:sp>
        <p:nvSpPr>
          <p:cNvPr id="22537" name="AutoShape 7"/>
          <p:cNvSpPr>
            <a:spLocks noChangeArrowheads="1"/>
          </p:cNvSpPr>
          <p:nvPr/>
        </p:nvSpPr>
        <p:spPr bwMode="auto">
          <a:xfrm>
            <a:off x="4506913" y="1763713"/>
            <a:ext cx="2832100" cy="2565400"/>
          </a:xfrm>
          <a:prstGeom prst="rtTriangle">
            <a:avLst/>
          </a:prstGeom>
          <a:solidFill>
            <a:srgbClr val="92D050"/>
          </a:solidFill>
          <a:ln w="28575">
            <a:noFill/>
            <a:miter lim="800000"/>
            <a:headEnd/>
            <a:tailEnd/>
          </a:ln>
        </p:spPr>
        <p:txBody>
          <a:bodyPr wrap="none" anchor="ctr"/>
          <a:lstStyle/>
          <a:p>
            <a:endParaRPr lang="en-US">
              <a:latin typeface="Arial"/>
              <a:cs typeface="Arial"/>
            </a:endParaRPr>
          </a:p>
        </p:txBody>
      </p:sp>
      <p:sp>
        <p:nvSpPr>
          <p:cNvPr id="22538" name="Rectangle 8"/>
          <p:cNvSpPr>
            <a:spLocks noChangeArrowheads="1"/>
          </p:cNvSpPr>
          <p:nvPr/>
        </p:nvSpPr>
        <p:spPr bwMode="auto">
          <a:xfrm>
            <a:off x="6019800" y="4338638"/>
            <a:ext cx="1347788" cy="557212"/>
          </a:xfrm>
          <a:prstGeom prst="rect">
            <a:avLst/>
          </a:prstGeom>
          <a:solidFill>
            <a:srgbClr val="92D050"/>
          </a:solidFill>
          <a:ln w="9525">
            <a:noFill/>
            <a:miter lim="800000"/>
            <a:headEnd/>
            <a:tailEnd/>
          </a:ln>
        </p:spPr>
        <p:txBody>
          <a:bodyPr wrap="none" anchor="ctr"/>
          <a:lstStyle/>
          <a:p>
            <a:endParaRPr lang="en-US">
              <a:latin typeface="Arial"/>
              <a:cs typeface="Arial"/>
            </a:endParaRPr>
          </a:p>
        </p:txBody>
      </p:sp>
      <p:grpSp>
        <p:nvGrpSpPr>
          <p:cNvPr id="2" name="Group 9"/>
          <p:cNvGrpSpPr>
            <a:grpSpLocks/>
          </p:cNvGrpSpPr>
          <p:nvPr/>
        </p:nvGrpSpPr>
        <p:grpSpPr bwMode="auto">
          <a:xfrm>
            <a:off x="3748088" y="4140200"/>
            <a:ext cx="4735512" cy="381000"/>
            <a:chOff x="2361" y="2962"/>
            <a:chExt cx="2983" cy="240"/>
          </a:xfrm>
        </p:grpSpPr>
        <p:sp>
          <p:nvSpPr>
            <p:cNvPr id="22583" name="Line 10"/>
            <p:cNvSpPr>
              <a:spLocks noChangeShapeType="1"/>
            </p:cNvSpPr>
            <p:nvPr/>
          </p:nvSpPr>
          <p:spPr bwMode="auto">
            <a:xfrm>
              <a:off x="2834" y="3085"/>
              <a:ext cx="2510" cy="0"/>
            </a:xfrm>
            <a:prstGeom prst="line">
              <a:avLst/>
            </a:prstGeom>
            <a:noFill/>
            <a:ln w="28575">
              <a:solidFill>
                <a:srgbClr val="00CC00"/>
              </a:solidFill>
              <a:round/>
              <a:headEnd/>
              <a:tailEnd/>
            </a:ln>
          </p:spPr>
          <p:txBody>
            <a:bodyPr/>
            <a:lstStyle/>
            <a:p>
              <a:endParaRPr lang="en-US">
                <a:latin typeface="Arial"/>
                <a:cs typeface="Arial"/>
              </a:endParaRPr>
            </a:p>
          </p:txBody>
        </p:sp>
        <p:sp>
          <p:nvSpPr>
            <p:cNvPr id="22584" name="Text Box 11"/>
            <p:cNvSpPr txBox="1">
              <a:spLocks noChangeArrowheads="1"/>
            </p:cNvSpPr>
            <p:nvPr/>
          </p:nvSpPr>
          <p:spPr bwMode="auto">
            <a:xfrm>
              <a:off x="2361" y="2962"/>
              <a:ext cx="461"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$30</a:t>
              </a:r>
            </a:p>
          </p:txBody>
        </p:sp>
      </p:grpSp>
      <p:sp>
        <p:nvSpPr>
          <p:cNvPr id="22540" name="Rectangle 12"/>
          <p:cNvSpPr>
            <a:spLocks noGrp="1" noChangeArrowheads="1"/>
          </p:cNvSpPr>
          <p:nvPr>
            <p:ph type="title"/>
          </p:nvPr>
        </p:nvSpPr>
        <p:spPr/>
        <p:txBody>
          <a:bodyPr/>
          <a:lstStyle/>
          <a:p>
            <a:pPr eaLnBrk="1" hangingPunct="1"/>
            <a:r>
              <a:rPr lang="en-US" sz="3400" smtClean="0"/>
              <a:t>Analysis of a Tariff on Cotton Shirts</a:t>
            </a:r>
          </a:p>
        </p:txBody>
      </p:sp>
      <p:sp>
        <p:nvSpPr>
          <p:cNvPr id="139277" name="Rectangle 13"/>
          <p:cNvSpPr>
            <a:spLocks noGrp="1" noChangeArrowheads="1"/>
          </p:cNvSpPr>
          <p:nvPr>
            <p:ph type="body" sz="quarter" idx="12"/>
          </p:nvPr>
        </p:nvSpPr>
        <p:spPr>
          <a:xfrm>
            <a:off x="152400" y="901700"/>
            <a:ext cx="3595688" cy="4826000"/>
          </a:xfrm>
          <a:noFill/>
        </p:spPr>
        <p:txBody>
          <a:bodyPr/>
          <a:lstStyle/>
          <a:p>
            <a:pPr marL="627063" indent="-627063" eaLnBrk="1" hangingPunct="1">
              <a:buFont typeface="Wingdings" pitchFamily="2" charset="2"/>
              <a:buNone/>
            </a:pPr>
            <a:r>
              <a:rPr lang="en-US" sz="2800" dirty="0" smtClean="0"/>
              <a:t>D = deadweight loss from the </a:t>
            </a:r>
            <a:br>
              <a:rPr lang="en-US" sz="2800" dirty="0" smtClean="0"/>
            </a:br>
            <a:r>
              <a:rPr lang="en-US" sz="2800" dirty="0" smtClean="0"/>
              <a:t>overproduction </a:t>
            </a:r>
            <a:br>
              <a:rPr lang="en-US" sz="2800" dirty="0" smtClean="0"/>
            </a:br>
            <a:r>
              <a:rPr lang="en-US" sz="2800" dirty="0" smtClean="0"/>
              <a:t>of shirts</a:t>
            </a:r>
          </a:p>
          <a:p>
            <a:pPr marL="627063" indent="-627063" eaLnBrk="1" hangingPunct="1">
              <a:buFont typeface="Wingdings" pitchFamily="2" charset="2"/>
              <a:buNone/>
            </a:pPr>
            <a:endParaRPr lang="en-US" sz="2800" dirty="0" smtClean="0"/>
          </a:p>
          <a:p>
            <a:pPr marL="627063" indent="-627063" eaLnBrk="1" hangingPunct="1">
              <a:buFont typeface="Wingdings" pitchFamily="2" charset="2"/>
              <a:buNone/>
            </a:pPr>
            <a:r>
              <a:rPr lang="en-US" sz="2800" dirty="0" smtClean="0"/>
              <a:t>F = deadweight loss from the under-consumption </a:t>
            </a:r>
            <a:br>
              <a:rPr lang="en-US" sz="2800" dirty="0" smtClean="0"/>
            </a:br>
            <a:r>
              <a:rPr lang="en-US" sz="2800" dirty="0" smtClean="0"/>
              <a:t>of shirts</a:t>
            </a:r>
          </a:p>
        </p:txBody>
      </p:sp>
      <p:grpSp>
        <p:nvGrpSpPr>
          <p:cNvPr id="3" name="Group 14"/>
          <p:cNvGrpSpPr>
            <a:grpSpLocks/>
          </p:cNvGrpSpPr>
          <p:nvPr/>
        </p:nvGrpSpPr>
        <p:grpSpPr bwMode="auto">
          <a:xfrm>
            <a:off x="4324350" y="952500"/>
            <a:ext cx="4371975" cy="5008563"/>
            <a:chOff x="2724" y="600"/>
            <a:chExt cx="2754" cy="3155"/>
          </a:xfrm>
        </p:grpSpPr>
        <p:grpSp>
          <p:nvGrpSpPr>
            <p:cNvPr id="4" name="Group 15"/>
            <p:cNvGrpSpPr>
              <a:grpSpLocks/>
            </p:cNvGrpSpPr>
            <p:nvPr/>
          </p:nvGrpSpPr>
          <p:grpSpPr bwMode="auto">
            <a:xfrm>
              <a:off x="2836" y="866"/>
              <a:ext cx="2453" cy="2720"/>
              <a:chOff x="2424" y="1167"/>
              <a:chExt cx="2400" cy="2079"/>
            </a:xfrm>
          </p:grpSpPr>
          <p:sp>
            <p:nvSpPr>
              <p:cNvPr id="22581" name="Line 16"/>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2582" name="Line 17"/>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2579" name="Text Box 18"/>
            <p:cNvSpPr txBox="1">
              <a:spLocks noChangeArrowheads="1"/>
            </p:cNvSpPr>
            <p:nvPr/>
          </p:nvSpPr>
          <p:spPr bwMode="auto">
            <a:xfrm>
              <a:off x="2724" y="600"/>
              <a:ext cx="220"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22580" name="Text Box 19"/>
            <p:cNvSpPr txBox="1">
              <a:spLocks noChangeArrowheads="1"/>
            </p:cNvSpPr>
            <p:nvPr/>
          </p:nvSpPr>
          <p:spPr bwMode="auto">
            <a:xfrm>
              <a:off x="5258" y="3474"/>
              <a:ext cx="220" cy="281"/>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5" name="Group 20"/>
          <p:cNvGrpSpPr>
            <a:grpSpLocks/>
          </p:cNvGrpSpPr>
          <p:nvPr/>
        </p:nvGrpSpPr>
        <p:grpSpPr bwMode="auto">
          <a:xfrm>
            <a:off x="4503738" y="1754188"/>
            <a:ext cx="4244975" cy="3795712"/>
            <a:chOff x="2837" y="1105"/>
            <a:chExt cx="2674" cy="2391"/>
          </a:xfrm>
        </p:grpSpPr>
        <p:sp>
          <p:nvSpPr>
            <p:cNvPr id="22576" name="Text Box 21"/>
            <p:cNvSpPr txBox="1">
              <a:spLocks noChangeArrowheads="1"/>
            </p:cNvSpPr>
            <p:nvPr/>
          </p:nvSpPr>
          <p:spPr bwMode="auto">
            <a:xfrm>
              <a:off x="5235" y="3217"/>
              <a:ext cx="276"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p>
          </p:txBody>
        </p:sp>
        <p:sp>
          <p:nvSpPr>
            <p:cNvPr id="22577" name="Line 22"/>
            <p:cNvSpPr>
              <a:spLocks noChangeShapeType="1"/>
            </p:cNvSpPr>
            <p:nvPr/>
          </p:nvSpPr>
          <p:spPr bwMode="auto">
            <a:xfrm>
              <a:off x="2837" y="1105"/>
              <a:ext cx="2458" cy="2224"/>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6" name="Group 23"/>
          <p:cNvGrpSpPr>
            <a:grpSpLocks/>
          </p:cNvGrpSpPr>
          <p:nvPr/>
        </p:nvGrpSpPr>
        <p:grpSpPr bwMode="auto">
          <a:xfrm>
            <a:off x="4500563" y="2432050"/>
            <a:ext cx="3832225" cy="3076575"/>
            <a:chOff x="2842" y="1525"/>
            <a:chExt cx="2414" cy="1938"/>
          </a:xfrm>
        </p:grpSpPr>
        <p:sp>
          <p:nvSpPr>
            <p:cNvPr id="22574" name="Text Box 24"/>
            <p:cNvSpPr txBox="1">
              <a:spLocks noChangeArrowheads="1"/>
            </p:cNvSpPr>
            <p:nvPr/>
          </p:nvSpPr>
          <p:spPr bwMode="auto">
            <a:xfrm>
              <a:off x="5023" y="1525"/>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S</a:t>
              </a:r>
            </a:p>
          </p:txBody>
        </p:sp>
        <p:sp>
          <p:nvSpPr>
            <p:cNvPr id="22575" name="Line 25"/>
            <p:cNvSpPr>
              <a:spLocks noChangeShapeType="1"/>
            </p:cNvSpPr>
            <p:nvPr/>
          </p:nvSpPr>
          <p:spPr bwMode="auto">
            <a:xfrm flipV="1">
              <a:off x="2842" y="1735"/>
              <a:ext cx="2238" cy="1728"/>
            </a:xfrm>
            <a:prstGeom prst="line">
              <a:avLst/>
            </a:prstGeom>
            <a:noFill/>
            <a:ln w="38100">
              <a:solidFill>
                <a:schemeClr val="tx2"/>
              </a:solidFill>
              <a:round/>
              <a:headEnd/>
              <a:tailEnd/>
            </a:ln>
          </p:spPr>
          <p:txBody>
            <a:bodyPr/>
            <a:lstStyle/>
            <a:p>
              <a:endParaRPr lang="en-US">
                <a:latin typeface="Arial"/>
                <a:cs typeface="Arial"/>
              </a:endParaRPr>
            </a:p>
          </p:txBody>
        </p:sp>
      </p:grpSp>
      <p:grpSp>
        <p:nvGrpSpPr>
          <p:cNvPr id="7" name="Group 26"/>
          <p:cNvGrpSpPr>
            <a:grpSpLocks/>
          </p:cNvGrpSpPr>
          <p:nvPr/>
        </p:nvGrpSpPr>
        <p:grpSpPr bwMode="auto">
          <a:xfrm>
            <a:off x="3748088" y="4702175"/>
            <a:ext cx="4735512" cy="381000"/>
            <a:chOff x="2361" y="2962"/>
            <a:chExt cx="2983" cy="240"/>
          </a:xfrm>
        </p:grpSpPr>
        <p:sp>
          <p:nvSpPr>
            <p:cNvPr id="22572" name="Line 27"/>
            <p:cNvSpPr>
              <a:spLocks noChangeShapeType="1"/>
            </p:cNvSpPr>
            <p:nvPr/>
          </p:nvSpPr>
          <p:spPr bwMode="auto">
            <a:xfrm>
              <a:off x="2834" y="3085"/>
              <a:ext cx="2510" cy="0"/>
            </a:xfrm>
            <a:prstGeom prst="line">
              <a:avLst/>
            </a:prstGeom>
            <a:noFill/>
            <a:ln w="28575">
              <a:solidFill>
                <a:srgbClr val="CC0000"/>
              </a:solidFill>
              <a:round/>
              <a:headEnd/>
              <a:tailEnd/>
            </a:ln>
          </p:spPr>
          <p:txBody>
            <a:bodyPr/>
            <a:lstStyle/>
            <a:p>
              <a:endParaRPr lang="en-US">
                <a:latin typeface="Arial"/>
                <a:cs typeface="Arial"/>
              </a:endParaRPr>
            </a:p>
          </p:txBody>
        </p:sp>
        <p:sp>
          <p:nvSpPr>
            <p:cNvPr id="22573" name="Text Box 28"/>
            <p:cNvSpPr txBox="1">
              <a:spLocks noChangeArrowheads="1"/>
            </p:cNvSpPr>
            <p:nvPr/>
          </p:nvSpPr>
          <p:spPr bwMode="auto">
            <a:xfrm>
              <a:off x="2361" y="2962"/>
              <a:ext cx="461" cy="240"/>
            </a:xfrm>
            <a:prstGeom prst="rect">
              <a:avLst/>
            </a:prstGeom>
            <a:noFill/>
            <a:ln w="9525">
              <a:noFill/>
              <a:miter lim="800000"/>
              <a:headEnd/>
              <a:tailEnd/>
            </a:ln>
          </p:spPr>
          <p:txBody>
            <a:bodyPr lIns="0" tIns="0" bIns="0" anchor="ctr">
              <a:spAutoFit/>
            </a:bodyPr>
            <a:lstStyle/>
            <a:p>
              <a:pPr algn="r">
                <a:spcBef>
                  <a:spcPct val="50000"/>
                </a:spcBef>
              </a:pPr>
              <a:r>
                <a:rPr lang="en-US" sz="2500">
                  <a:latin typeface="Arial"/>
                  <a:cs typeface="Arial"/>
                </a:rPr>
                <a:t>$20</a:t>
              </a:r>
            </a:p>
          </p:txBody>
        </p:sp>
      </p:grpSp>
      <p:grpSp>
        <p:nvGrpSpPr>
          <p:cNvPr id="8" name="Group 29"/>
          <p:cNvGrpSpPr>
            <a:grpSpLocks/>
          </p:cNvGrpSpPr>
          <p:nvPr/>
        </p:nvGrpSpPr>
        <p:grpSpPr bwMode="auto">
          <a:xfrm>
            <a:off x="4973638" y="4830763"/>
            <a:ext cx="603250" cy="1258887"/>
            <a:chOff x="3133" y="3043"/>
            <a:chExt cx="380" cy="793"/>
          </a:xfrm>
        </p:grpSpPr>
        <p:sp>
          <p:nvSpPr>
            <p:cNvPr id="22569" name="Line 30"/>
            <p:cNvSpPr>
              <a:spLocks noChangeShapeType="1"/>
            </p:cNvSpPr>
            <p:nvPr/>
          </p:nvSpPr>
          <p:spPr bwMode="auto">
            <a:xfrm>
              <a:off x="3327" y="3080"/>
              <a:ext cx="0" cy="50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570" name="Oval 31"/>
            <p:cNvSpPr>
              <a:spLocks noChangeAspect="1" noChangeArrowheads="1"/>
            </p:cNvSpPr>
            <p:nvPr/>
          </p:nvSpPr>
          <p:spPr bwMode="auto">
            <a:xfrm>
              <a:off x="3286" y="304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571" name="Text Box 32"/>
            <p:cNvSpPr txBox="1">
              <a:spLocks noChangeArrowheads="1"/>
            </p:cNvSpPr>
            <p:nvPr/>
          </p:nvSpPr>
          <p:spPr bwMode="auto">
            <a:xfrm>
              <a:off x="3133" y="3596"/>
              <a:ext cx="380"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25</a:t>
              </a:r>
            </a:p>
          </p:txBody>
        </p:sp>
      </p:grpSp>
      <p:sp>
        <p:nvSpPr>
          <p:cNvPr id="22547" name="Text Box 33"/>
          <p:cNvSpPr txBox="1">
            <a:spLocks noChangeArrowheads="1"/>
          </p:cNvSpPr>
          <p:nvPr/>
        </p:nvSpPr>
        <p:spPr bwMode="auto">
          <a:xfrm>
            <a:off x="5665788" y="1219200"/>
            <a:ext cx="190817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u="sng">
                <a:latin typeface="Arial"/>
                <a:cs typeface="Arial"/>
              </a:rPr>
              <a:t>Cotton shirts</a:t>
            </a:r>
          </a:p>
        </p:txBody>
      </p:sp>
      <p:grpSp>
        <p:nvGrpSpPr>
          <p:cNvPr id="9" name="Group 34"/>
          <p:cNvGrpSpPr>
            <a:grpSpLocks/>
          </p:cNvGrpSpPr>
          <p:nvPr/>
        </p:nvGrpSpPr>
        <p:grpSpPr bwMode="auto">
          <a:xfrm>
            <a:off x="5732463" y="4273550"/>
            <a:ext cx="550862" cy="1814513"/>
            <a:chOff x="3611" y="2692"/>
            <a:chExt cx="347" cy="1143"/>
          </a:xfrm>
        </p:grpSpPr>
        <p:sp>
          <p:nvSpPr>
            <p:cNvPr id="22566" name="Text Box 35"/>
            <p:cNvSpPr txBox="1">
              <a:spLocks noChangeArrowheads="1"/>
            </p:cNvSpPr>
            <p:nvPr/>
          </p:nvSpPr>
          <p:spPr bwMode="auto">
            <a:xfrm>
              <a:off x="3611" y="3595"/>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40</a:t>
              </a:r>
            </a:p>
          </p:txBody>
        </p:sp>
        <p:sp>
          <p:nvSpPr>
            <p:cNvPr id="22567" name="Oval 36"/>
            <p:cNvSpPr>
              <a:spLocks noChangeAspect="1" noChangeArrowheads="1"/>
            </p:cNvSpPr>
            <p:nvPr/>
          </p:nvSpPr>
          <p:spPr bwMode="auto">
            <a:xfrm>
              <a:off x="3746" y="2692"/>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568" name="Line 37"/>
            <p:cNvSpPr>
              <a:spLocks noChangeShapeType="1"/>
            </p:cNvSpPr>
            <p:nvPr/>
          </p:nvSpPr>
          <p:spPr bwMode="auto">
            <a:xfrm>
              <a:off x="3789" y="2730"/>
              <a:ext cx="0" cy="85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2549" name="Text Box 38"/>
          <p:cNvSpPr txBox="1">
            <a:spLocks noChangeArrowheads="1"/>
          </p:cNvSpPr>
          <p:nvPr/>
        </p:nvSpPr>
        <p:spPr bwMode="auto">
          <a:xfrm>
            <a:off x="5218113" y="3422650"/>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A</a:t>
            </a:r>
          </a:p>
        </p:txBody>
      </p:sp>
      <p:sp>
        <p:nvSpPr>
          <p:cNvPr id="22550" name="Text Box 39"/>
          <p:cNvSpPr txBox="1">
            <a:spLocks noChangeArrowheads="1"/>
          </p:cNvSpPr>
          <p:nvPr/>
        </p:nvSpPr>
        <p:spPr bwMode="auto">
          <a:xfrm>
            <a:off x="6526213" y="3919538"/>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B</a:t>
            </a:r>
          </a:p>
        </p:txBody>
      </p:sp>
      <p:sp>
        <p:nvSpPr>
          <p:cNvPr id="22551" name="Text Box 40"/>
          <p:cNvSpPr txBox="1">
            <a:spLocks noChangeArrowheads="1"/>
          </p:cNvSpPr>
          <p:nvPr/>
        </p:nvSpPr>
        <p:spPr bwMode="auto">
          <a:xfrm>
            <a:off x="5675313" y="4521200"/>
            <a:ext cx="344487"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D</a:t>
            </a:r>
          </a:p>
        </p:txBody>
      </p:sp>
      <p:sp>
        <p:nvSpPr>
          <p:cNvPr id="22552" name="Text Box 41"/>
          <p:cNvSpPr txBox="1">
            <a:spLocks noChangeArrowheads="1"/>
          </p:cNvSpPr>
          <p:nvPr/>
        </p:nvSpPr>
        <p:spPr bwMode="auto">
          <a:xfrm>
            <a:off x="6484938" y="4427538"/>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E</a:t>
            </a:r>
          </a:p>
        </p:txBody>
      </p:sp>
      <p:sp>
        <p:nvSpPr>
          <p:cNvPr id="22553" name="Text Box 42"/>
          <p:cNvSpPr txBox="1">
            <a:spLocks noChangeArrowheads="1"/>
          </p:cNvSpPr>
          <p:nvPr/>
        </p:nvSpPr>
        <p:spPr bwMode="auto">
          <a:xfrm>
            <a:off x="4511675" y="4902200"/>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G</a:t>
            </a:r>
          </a:p>
        </p:txBody>
      </p:sp>
      <p:sp>
        <p:nvSpPr>
          <p:cNvPr id="22554" name="Text Box 43"/>
          <p:cNvSpPr txBox="1">
            <a:spLocks noChangeArrowheads="1"/>
          </p:cNvSpPr>
          <p:nvPr/>
        </p:nvSpPr>
        <p:spPr bwMode="auto">
          <a:xfrm>
            <a:off x="7346950" y="4522788"/>
            <a:ext cx="344488"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F</a:t>
            </a:r>
          </a:p>
        </p:txBody>
      </p:sp>
      <p:sp>
        <p:nvSpPr>
          <p:cNvPr id="22555" name="Text Box 44"/>
          <p:cNvSpPr txBox="1">
            <a:spLocks noChangeArrowheads="1"/>
          </p:cNvSpPr>
          <p:nvPr/>
        </p:nvSpPr>
        <p:spPr bwMode="auto">
          <a:xfrm>
            <a:off x="4862513" y="4413250"/>
            <a:ext cx="428625" cy="381000"/>
          </a:xfrm>
          <a:prstGeom prst="rect">
            <a:avLst/>
          </a:prstGeom>
          <a:noFill/>
          <a:ln w="9525">
            <a:noFill/>
            <a:miter lim="800000"/>
            <a:headEnd/>
            <a:tailEnd/>
          </a:ln>
        </p:spPr>
        <p:txBody>
          <a:bodyPr lIns="0" tIns="0" rIns="0" bIns="0" anchor="ctr">
            <a:spAutoFit/>
          </a:bodyPr>
          <a:lstStyle/>
          <a:p>
            <a:pPr algn="ctr">
              <a:spcBef>
                <a:spcPct val="50000"/>
              </a:spcBef>
            </a:pPr>
            <a:r>
              <a:rPr lang="en-US" sz="2500">
                <a:latin typeface="Arial"/>
                <a:cs typeface="Arial"/>
              </a:rPr>
              <a:t>C</a:t>
            </a:r>
          </a:p>
        </p:txBody>
      </p:sp>
      <p:grpSp>
        <p:nvGrpSpPr>
          <p:cNvPr id="10" name="Group 45"/>
          <p:cNvGrpSpPr>
            <a:grpSpLocks/>
          </p:cNvGrpSpPr>
          <p:nvPr/>
        </p:nvGrpSpPr>
        <p:grpSpPr bwMode="auto">
          <a:xfrm>
            <a:off x="7096125" y="4271963"/>
            <a:ext cx="550863" cy="1824037"/>
            <a:chOff x="4470" y="2691"/>
            <a:chExt cx="347" cy="1149"/>
          </a:xfrm>
        </p:grpSpPr>
        <p:sp>
          <p:nvSpPr>
            <p:cNvPr id="22563" name="Line 46"/>
            <p:cNvSpPr>
              <a:spLocks noChangeShapeType="1"/>
            </p:cNvSpPr>
            <p:nvPr/>
          </p:nvSpPr>
          <p:spPr bwMode="auto">
            <a:xfrm>
              <a:off x="4644" y="2733"/>
              <a:ext cx="0" cy="85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564" name="Oval 47"/>
            <p:cNvSpPr>
              <a:spLocks noChangeAspect="1" noChangeArrowheads="1"/>
            </p:cNvSpPr>
            <p:nvPr/>
          </p:nvSpPr>
          <p:spPr bwMode="auto">
            <a:xfrm>
              <a:off x="4601" y="2691"/>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565" name="Text Box 48"/>
            <p:cNvSpPr txBox="1">
              <a:spLocks noChangeArrowheads="1"/>
            </p:cNvSpPr>
            <p:nvPr/>
          </p:nvSpPr>
          <p:spPr bwMode="auto">
            <a:xfrm>
              <a:off x="4470" y="3600"/>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70</a:t>
              </a:r>
            </a:p>
          </p:txBody>
        </p:sp>
      </p:grpSp>
      <p:grpSp>
        <p:nvGrpSpPr>
          <p:cNvPr id="11" name="Group 49"/>
          <p:cNvGrpSpPr>
            <a:grpSpLocks/>
          </p:cNvGrpSpPr>
          <p:nvPr/>
        </p:nvGrpSpPr>
        <p:grpSpPr bwMode="auto">
          <a:xfrm>
            <a:off x="7693025" y="4830763"/>
            <a:ext cx="550863" cy="1262062"/>
            <a:chOff x="4846" y="3043"/>
            <a:chExt cx="347" cy="795"/>
          </a:xfrm>
        </p:grpSpPr>
        <p:sp>
          <p:nvSpPr>
            <p:cNvPr id="22560" name="Line 50"/>
            <p:cNvSpPr>
              <a:spLocks noChangeShapeType="1"/>
            </p:cNvSpPr>
            <p:nvPr/>
          </p:nvSpPr>
          <p:spPr bwMode="auto">
            <a:xfrm>
              <a:off x="5025" y="3080"/>
              <a:ext cx="0" cy="505"/>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561" name="Oval 51"/>
            <p:cNvSpPr>
              <a:spLocks noChangeAspect="1" noChangeArrowheads="1"/>
            </p:cNvSpPr>
            <p:nvPr/>
          </p:nvSpPr>
          <p:spPr bwMode="auto">
            <a:xfrm>
              <a:off x="4984" y="304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562" name="Text Box 52"/>
            <p:cNvSpPr txBox="1">
              <a:spLocks noChangeArrowheads="1"/>
            </p:cNvSpPr>
            <p:nvPr/>
          </p:nvSpPr>
          <p:spPr bwMode="auto">
            <a:xfrm>
              <a:off x="4846" y="3598"/>
              <a:ext cx="347" cy="240"/>
            </a:xfrm>
            <a:prstGeom prst="rect">
              <a:avLst/>
            </a:prstGeom>
            <a:noFill/>
            <a:ln w="9525">
              <a:noFill/>
              <a:miter lim="800000"/>
              <a:headEnd/>
              <a:tailEnd/>
            </a:ln>
          </p:spPr>
          <p:txBody>
            <a:bodyPr tIns="0" bIns="0" anchor="ctr">
              <a:spAutoFit/>
            </a:bodyPr>
            <a:lstStyle/>
            <a:p>
              <a:pPr algn="ctr">
                <a:spcBef>
                  <a:spcPct val="50000"/>
                </a:spcBef>
              </a:pPr>
              <a:r>
                <a:rPr lang="en-US" sz="2500">
                  <a:latin typeface="Arial"/>
                  <a:cs typeface="Arial"/>
                </a:rPr>
                <a:t>80</a:t>
              </a:r>
            </a:p>
          </p:txBody>
        </p:sp>
      </p:grpSp>
      <p:sp>
        <p:nvSpPr>
          <p:cNvPr id="22558" name="Text Box 53"/>
          <p:cNvSpPr txBox="1">
            <a:spLocks noChangeArrowheads="1"/>
          </p:cNvSpPr>
          <p:nvPr/>
        </p:nvSpPr>
        <p:spPr bwMode="auto">
          <a:xfrm>
            <a:off x="5594350" y="1274763"/>
            <a:ext cx="2182813" cy="863600"/>
          </a:xfrm>
          <a:prstGeom prst="rect">
            <a:avLst/>
          </a:prstGeom>
          <a:solidFill>
            <a:schemeClr val="bg1"/>
          </a:solidFill>
          <a:ln w="9525">
            <a:solidFill>
              <a:srgbClr val="FF0066"/>
            </a:solidFill>
            <a:miter lim="800000"/>
            <a:headEnd/>
            <a:tailEnd/>
          </a:ln>
        </p:spPr>
        <p:txBody>
          <a:bodyPr anchor="ctr">
            <a:spAutoFit/>
          </a:bodyPr>
          <a:lstStyle/>
          <a:p>
            <a:pPr algn="ctr">
              <a:spcBef>
                <a:spcPct val="50000"/>
              </a:spcBef>
            </a:pPr>
            <a:r>
              <a:rPr lang="en-US" sz="2500">
                <a:latin typeface="Arial"/>
                <a:cs typeface="Arial"/>
              </a:rPr>
              <a:t>deadweight loss = D + F</a:t>
            </a:r>
          </a:p>
        </p:txBody>
      </p:sp>
      <p:sp>
        <p:nvSpPr>
          <p:cNvPr id="2255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2" name="Footer Placeholder 1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3" name="Slide Number Placeholder 12"/>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Tree>
    <p:extLst>
      <p:ext uri="{BB962C8B-B14F-4D97-AF65-F5344CB8AC3E}">
        <p14:creationId xmlns:p14="http://schemas.microsoft.com/office/powerpoint/2010/main" val="33088635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77">
                                            <p:txEl>
                                              <p:pRg st="0" end="0"/>
                                            </p:txEl>
                                          </p:spTgt>
                                        </p:tgtEl>
                                        <p:attrNameLst>
                                          <p:attrName>style.visibility</p:attrName>
                                        </p:attrNameLst>
                                      </p:cBhvr>
                                      <p:to>
                                        <p:strVal val="visible"/>
                                      </p:to>
                                    </p:set>
                                    <p:animEffect transition="in" filter="wipe(left)">
                                      <p:cBhvr>
                                        <p:cTn id="7" dur="500"/>
                                        <p:tgtEl>
                                          <p:spTgt spid="1392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77">
                                            <p:txEl>
                                              <p:pRg st="2" end="2"/>
                                            </p:txEl>
                                          </p:spTgt>
                                        </p:tgtEl>
                                        <p:attrNameLst>
                                          <p:attrName>style.visibility</p:attrName>
                                        </p:attrNameLst>
                                      </p:cBhvr>
                                      <p:to>
                                        <p:strVal val="visible"/>
                                      </p:to>
                                    </p:set>
                                    <p:animEffect transition="in" filter="wipe(left)">
                                      <p:cBhvr>
                                        <p:cTn id="12" dur="500"/>
                                        <p:tgtEl>
                                          <p:spTgt spid="1392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7" grpId="0" build="p" bldLvl="5"/>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13148</TotalTime>
  <Words>2786</Words>
  <Application>Microsoft Office PowerPoint</Application>
  <PresentationFormat>如螢幕大小 (4:3)</PresentationFormat>
  <Paragraphs>304</Paragraphs>
  <Slides>18</Slides>
  <Notes>12</Notes>
  <HiddenSlides>0</HiddenSlides>
  <MMClips>0</MMClips>
  <ScaleCrop>false</ScaleCrop>
  <HeadingPairs>
    <vt:vector size="6" baseType="variant">
      <vt:variant>
        <vt:lpstr>使用字型</vt:lpstr>
      </vt:variant>
      <vt:variant>
        <vt:i4>9</vt:i4>
      </vt:variant>
      <vt:variant>
        <vt:lpstr>佈景主題</vt:lpstr>
      </vt:variant>
      <vt:variant>
        <vt:i4>9</vt:i4>
      </vt:variant>
      <vt:variant>
        <vt:lpstr>投影片標題</vt:lpstr>
      </vt:variant>
      <vt:variant>
        <vt:i4>18</vt:i4>
      </vt:variant>
    </vt:vector>
  </HeadingPairs>
  <TitlesOfParts>
    <vt:vector size="36" baseType="lpstr">
      <vt:lpstr>Sabon-Bold</vt:lpstr>
      <vt:lpstr>Arial</vt:lpstr>
      <vt:lpstr>Arial Narrow</vt:lpstr>
      <vt:lpstr>Calibri</vt:lpstr>
      <vt:lpstr>Cambria</vt:lpstr>
      <vt:lpstr>Cambria Math</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The Small Economy Assumption</vt:lpstr>
      <vt:lpstr>A Country That Exports Soybeans</vt:lpstr>
      <vt:lpstr>A Country That Exports Soybeans</vt:lpstr>
      <vt:lpstr>Winners and Losers From Trade</vt:lpstr>
      <vt:lpstr>Winners and Losers From Trade</vt:lpstr>
      <vt:lpstr>Analysis of a Tariff on Cotton Shirts</vt:lpstr>
      <vt:lpstr>Analysis of a Tariff on Cotton Shirts</vt:lpstr>
      <vt:lpstr>Analysis of a Tariff on Cotton Shirts</vt:lpstr>
      <vt:lpstr>Arguments For Restricting Trade</vt:lpstr>
      <vt:lpstr>Arguments For Restricting Trade</vt:lpstr>
      <vt:lpstr>Arguments For Restricting Trade</vt:lpstr>
      <vt:lpstr>Arguments For Restricting Trade</vt:lpstr>
      <vt:lpstr>Arguments For Restricting Trade</vt:lpstr>
      <vt:lpstr>Trade agreements and the WTO</vt:lpstr>
      <vt:lpstr>Trade agreements and the WTO</vt:lpstr>
      <vt:lpstr>Trade agreements and the WTO</vt:lpstr>
      <vt:lpstr>Trade agreements and the WTO</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336</cp:revision>
  <dcterms:created xsi:type="dcterms:W3CDTF">2016-03-16T19:41:09Z</dcterms:created>
  <dcterms:modified xsi:type="dcterms:W3CDTF">2020-12-03T05:57:32Z</dcterms:modified>
</cp:coreProperties>
</file>