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7.xml" ContentType="application/vnd.openxmlformats-officedocument.theme+xml"/>
  <Override PartName="/ppt/slideLayouts/slideLayout10.xml" ContentType="application/vnd.openxmlformats-officedocument.presentationml.slideLayout+xml"/>
  <Override PartName="/ppt/theme/theme8.xml" ContentType="application/vnd.openxmlformats-officedocument.theme+xml"/>
  <Override PartName="/ppt/slideLayouts/slideLayout1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63" r:id="rId3"/>
    <p:sldMasterId id="2147483665" r:id="rId4"/>
    <p:sldMasterId id="2147483668" r:id="rId5"/>
    <p:sldMasterId id="2147483678" r:id="rId6"/>
    <p:sldMasterId id="2147483670" r:id="rId7"/>
    <p:sldMasterId id="2147483675" r:id="rId8"/>
    <p:sldMasterId id="2147483672" r:id="rId9"/>
  </p:sldMasterIdLst>
  <p:notesMasterIdLst>
    <p:notesMasterId r:id="rId26"/>
  </p:notesMasterIdLst>
  <p:sldIdLst>
    <p:sldId id="378" r:id="rId10"/>
    <p:sldId id="353" r:id="rId11"/>
    <p:sldId id="356" r:id="rId12"/>
    <p:sldId id="357" r:id="rId13"/>
    <p:sldId id="360" r:id="rId14"/>
    <p:sldId id="361" r:id="rId15"/>
    <p:sldId id="362" r:id="rId16"/>
    <p:sldId id="364" r:id="rId17"/>
    <p:sldId id="365" r:id="rId18"/>
    <p:sldId id="366" r:id="rId19"/>
    <p:sldId id="371" r:id="rId20"/>
    <p:sldId id="372" r:id="rId21"/>
    <p:sldId id="373" r:id="rId22"/>
    <p:sldId id="374" r:id="rId23"/>
    <p:sldId id="375" r:id="rId24"/>
    <p:sldId id="3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221"/>
    <a:srgbClr val="005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3" autoAdjust="0"/>
    <p:restoredTop sz="91810" autoAdjust="0"/>
  </p:normalViewPr>
  <p:slideViewPr>
    <p:cSldViewPr>
      <p:cViewPr varScale="1">
        <p:scale>
          <a:sx n="63" d="100"/>
          <a:sy n="63" d="100"/>
        </p:scale>
        <p:origin x="174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DD168-A957-4784-9C8A-5438585B9AF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F6792-DBE1-4461-97FA-F85A7B48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94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 smtClean="0"/>
              <a:t>N. Gregory Mankiw </a:t>
            </a:r>
            <a:br>
              <a:rPr lang="en-US" sz="1000" dirty="0" smtClean="0"/>
            </a:br>
            <a:r>
              <a:rPr lang="en-US" sz="1000" dirty="0" smtClean="0"/>
              <a:t>Principles Of Economics</a:t>
            </a:r>
            <a:br>
              <a:rPr lang="en-US" sz="1000" dirty="0" smtClean="0"/>
            </a:br>
            <a:r>
              <a:rPr lang="en-US" sz="1000" dirty="0" smtClean="0"/>
              <a:t>Eight Edition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F6792-DBE1-4461-97FA-F85A7B4881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7805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F6792-DBE1-4461-97FA-F85A7B4881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77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054725" y="5707063"/>
            <a:ext cx="308927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1400" dirty="0" smtClean="0">
                <a:solidFill>
                  <a:srgbClr val="000000"/>
                </a:solidFill>
              </a:rPr>
              <a:t>PowerPoint Slides prepared by: </a:t>
            </a:r>
          </a:p>
          <a:p>
            <a:pPr algn="ctr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1400" dirty="0" smtClean="0">
                <a:solidFill>
                  <a:srgbClr val="000000"/>
                </a:solidFill>
              </a:rPr>
              <a:t>V.  </a:t>
            </a:r>
            <a:r>
              <a:rPr lang="en-US" altLang="en-US" sz="1400" dirty="0" err="1" smtClean="0">
                <a:solidFill>
                  <a:srgbClr val="000000"/>
                </a:solidFill>
              </a:rPr>
              <a:t>Andreea</a:t>
            </a:r>
            <a:r>
              <a:rPr lang="en-US" altLang="en-US" sz="1400" dirty="0" smtClean="0">
                <a:solidFill>
                  <a:srgbClr val="000000"/>
                </a:solidFill>
              </a:rPr>
              <a:t>  CHIRITESCU</a:t>
            </a:r>
          </a:p>
          <a:p>
            <a:pPr algn="ctr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1400" dirty="0" smtClean="0">
                <a:solidFill>
                  <a:srgbClr val="000000"/>
                </a:solidFill>
              </a:rPr>
              <a:t>Eastern Illinois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207172" y="3276600"/>
            <a:ext cx="6936827" cy="18129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>
                <a:solidFill>
                  <a:srgbClr val="AE12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Chapter 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CAE2A-3771-4BE5-9C85-74C66AABFB7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505200"/>
            <a:ext cx="1981200" cy="1828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005E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CHAPTER</a:t>
            </a:r>
          </a:p>
          <a:p>
            <a:pPr lvl="0"/>
            <a:r>
              <a:rPr lang="en-US" dirty="0" smtClean="0"/>
              <a:t>#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0" y="0"/>
            <a:ext cx="457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N. GREGORY MANKIW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 smtClean="0">
                <a:latin typeface="+mj-lt"/>
              </a:rPr>
              <a:t>ECONOMICS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Eight Edition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37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CFA536BC-3ED5-4293-8323-16A4258B4A0B}" type="slidenum">
              <a:rPr lang="en-US" smtClean="0"/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533400"/>
            <a:ext cx="8458200" cy="533400"/>
          </a:xfrm>
        </p:spPr>
        <p:txBody>
          <a:bodyPr/>
          <a:lstStyle>
            <a:lvl1pPr marL="0" indent="0">
              <a:buNone/>
              <a:defRPr sz="3200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33400" y="1295400"/>
            <a:ext cx="8077200" cy="2209800"/>
          </a:xfrm>
        </p:spPr>
        <p:txBody>
          <a:bodyPr/>
          <a:lstStyle>
            <a:lvl1pPr marL="0" indent="0">
              <a:buNone/>
              <a:defRPr sz="3200" i="1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5449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5119"/>
            <a:ext cx="8492836" cy="58366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95AB8-5D89-46A9-8508-FFECD7F103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719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00939"/>
            <a:ext cx="8686800" cy="860961"/>
          </a:xfrm>
        </p:spPr>
        <p:txBody>
          <a:bodyPr/>
          <a:lstStyle>
            <a:lvl1pPr>
              <a:defRPr sz="3600">
                <a:solidFill>
                  <a:srgbClr val="005EA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C29DC-2178-4274-9150-45F8EBD31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641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068" y="100939"/>
            <a:ext cx="7803931" cy="86096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5EA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C29DC-2178-4274-9150-45F8EBD31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727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068" y="100939"/>
            <a:ext cx="7803931" cy="86096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813" y="1025525"/>
            <a:ext cx="6656387" cy="5422900"/>
          </a:xfrm>
        </p:spPr>
        <p:txBody>
          <a:bodyPr/>
          <a:lstStyle>
            <a:lvl1pPr>
              <a:defRPr>
                <a:solidFill>
                  <a:srgbClr val="005EA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C29DC-2178-4274-9150-45F8EBD31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7010400" y="4191000"/>
            <a:ext cx="2133600" cy="1295400"/>
          </a:xfrm>
        </p:spPr>
        <p:txBody>
          <a:bodyPr/>
          <a:lstStyle>
            <a:lvl1pPr marL="0" indent="0">
              <a:buNone/>
              <a:defRPr sz="2000" i="1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sym typeface="Wingdings" panose="05000000000000000000" pitchFamily="2" charset="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Picture comment 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435600" y="901700"/>
            <a:ext cx="3365500" cy="4826000"/>
          </a:xfrm>
        </p:spPr>
        <p:txBody>
          <a:bodyPr/>
          <a:lstStyle>
            <a:lvl1pPr marL="0" indent="0" algn="l">
              <a:spcBef>
                <a:spcPts val="0"/>
              </a:spcBef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7425F-5E17-4209-B948-B5CE2119E4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57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435600" y="901700"/>
            <a:ext cx="3365500" cy="4826000"/>
          </a:xfrm>
        </p:spPr>
        <p:txBody>
          <a:bodyPr/>
          <a:lstStyle>
            <a:lvl1pPr marL="0" indent="0" algn="l">
              <a:spcBef>
                <a:spcPts val="0"/>
              </a:spcBef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7425F-5E17-4209-B948-B5CE2119E4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84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034" y="100939"/>
            <a:ext cx="7803931" cy="661061"/>
          </a:xfrm>
        </p:spPr>
        <p:txBody>
          <a:bodyPr/>
          <a:lstStyle>
            <a:lvl1pPr>
              <a:defRPr sz="3200">
                <a:solidFill>
                  <a:srgbClr val="005EA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241" y="914400"/>
            <a:ext cx="8518947" cy="55340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8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C29DC-2178-4274-9150-45F8EBD31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696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8622"/>
            <a:ext cx="8458200" cy="5788378"/>
          </a:xfrm>
        </p:spPr>
        <p:txBody>
          <a:bodyPr/>
          <a:lstStyle>
            <a:lvl1pPr>
              <a:defRPr>
                <a:solidFill>
                  <a:srgbClr val="AE122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68CB8-64E8-4A17-9AA1-DC0C066861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464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8622"/>
            <a:ext cx="8458200" cy="2587978"/>
          </a:xfrm>
        </p:spPr>
        <p:txBody>
          <a:bodyPr/>
          <a:lstStyle>
            <a:lvl1pPr>
              <a:defRPr>
                <a:solidFill>
                  <a:srgbClr val="AE122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68CB8-64E8-4A17-9AA1-DC0C066861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269875" y="3505200"/>
            <a:ext cx="86868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88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4188"/>
            <a:ext cx="9144000" cy="6326187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21700" y="6484938"/>
            <a:ext cx="622300" cy="40957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fld id="{C148E929-2C81-42BB-92FD-6CE3916FB07A}" type="slidenum">
              <a:rPr lang="en-US">
                <a:solidFill>
                  <a:srgbClr val="FFFFFF"/>
                </a:solidFill>
              </a:rPr>
              <a:pPr fontAlgn="base">
                <a:spcBef>
                  <a:spcPct val="2000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30" name="Picture 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ontent Placeholder 7"/>
          <p:cNvSpPr txBox="1">
            <a:spLocks/>
          </p:cNvSpPr>
          <p:nvPr userDrawn="1"/>
        </p:nvSpPr>
        <p:spPr>
          <a:xfrm>
            <a:off x="31750" y="766763"/>
            <a:ext cx="4540250" cy="203993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FontTx/>
              <a:buNone/>
              <a:defRPr/>
            </a:pPr>
            <a:endParaRPr lang="en-US" sz="2200" i="1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17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0813"/>
            <a:ext cx="45720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540750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buNone/>
              <a:defRPr sz="1000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dirty="0" smtClean="0">
                <a:solidFill>
                  <a:srgbClr val="FFFFFF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77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Sabon-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Sabon-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Sabon-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Sabon-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Sabon-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Sabon-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Sabon-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Sabon-Bold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1"/>
            <a:ext cx="9144000" cy="6400799"/>
            <a:chOff x="0" y="1"/>
            <a:chExt cx="9144000" cy="6477001"/>
          </a:xfrm>
        </p:grpSpPr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66801"/>
              <a:ext cx="9144000" cy="541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285750" cy="64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858250" y="1"/>
              <a:ext cx="285750" cy="64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3" name="Rectangle 3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58456" y="101600"/>
            <a:ext cx="8599794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Name </a:t>
            </a:r>
            <a:r>
              <a:rPr lang="en-US" altLang="en-US" dirty="0" err="1" smtClean="0"/>
              <a:t>fgchmvb</a:t>
            </a:r>
            <a:r>
              <a:rPr lang="en-US" altLang="en-US" dirty="0" smtClean="0"/>
              <a:t> </a:t>
            </a:r>
          </a:p>
        </p:txBody>
      </p:sp>
      <p:sp>
        <p:nvSpPr>
          <p:cNvPr id="307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912" y="1054100"/>
            <a:ext cx="8588375" cy="54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text </a:t>
            </a:r>
            <a:r>
              <a:rPr lang="en-US" altLang="en-US" dirty="0" err="1" smtClean="0"/>
              <a:t>stClick</a:t>
            </a:r>
            <a:r>
              <a:rPr lang="en-US" altLang="en-US" dirty="0" smtClean="0"/>
              <a:t> to edit Master </a:t>
            </a:r>
            <a:r>
              <a:rPr lang="en-US" altLang="en-US" dirty="0" err="1" smtClean="0"/>
              <a:t>yles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err="1" smtClean="0"/>
              <a:t>Thirdlevel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 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3789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8538" y="6470650"/>
            <a:ext cx="520700" cy="379413"/>
          </a:xfrm>
          <a:prstGeom prst="rect">
            <a:avLst/>
          </a:prstGeom>
          <a:noFill/>
          <a:ln w="19050">
            <a:noFill/>
            <a:prstDash val="sysDot"/>
            <a:bevel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2378B25E-053D-4AA2-A71D-1D9F2F8C0927}" type="slidenum">
              <a:rPr lang="en-US"/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1"/>
            <a:ext cx="8605838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10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07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5EA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28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5484" cy="104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10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941388"/>
            <a:ext cx="88296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6248400"/>
            <a:ext cx="88296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3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1324303" y="77788"/>
            <a:ext cx="7819697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Name fgchmvb </a:t>
            </a:r>
          </a:p>
        </p:txBody>
      </p:sp>
      <p:sp>
        <p:nvSpPr>
          <p:cNvPr id="307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7813" y="1025525"/>
            <a:ext cx="8588375" cy="54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text </a:t>
            </a:r>
            <a:r>
              <a:rPr lang="en-US" altLang="en-US" dirty="0" err="1" smtClean="0"/>
              <a:t>stClick</a:t>
            </a:r>
            <a:r>
              <a:rPr lang="en-US" altLang="en-US" dirty="0" smtClean="0"/>
              <a:t> to edit Master </a:t>
            </a:r>
            <a:r>
              <a:rPr lang="en-US" altLang="en-US" dirty="0" err="1" smtClean="0"/>
              <a:t>yles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err="1" smtClean="0"/>
              <a:t>Thirdlevel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 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3789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8538" y="6423025"/>
            <a:ext cx="520700" cy="379413"/>
          </a:xfrm>
          <a:prstGeom prst="rect">
            <a:avLst/>
          </a:prstGeom>
          <a:noFill/>
          <a:ln w="19050">
            <a:noFill/>
            <a:prstDash val="sysDot"/>
            <a:bevel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2378B25E-053D-4AA2-A71D-1D9F2F8C0927}" type="slidenum">
              <a:rPr lang="en-US"/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9857"/>
            <a:ext cx="8605838" cy="4981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10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08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4" r:id="rId2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rgbClr val="005EA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1"/>
            <a:ext cx="9144000" cy="6542704"/>
            <a:chOff x="0" y="1"/>
            <a:chExt cx="9144000" cy="6542704"/>
          </a:xfrm>
        </p:grpSpPr>
        <p:pic>
          <p:nvPicPr>
            <p:cNvPr id="3074" name="Picture 1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550" y="487363"/>
              <a:ext cx="8591550" cy="5653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0" name="Picture 10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1100" y="436563"/>
              <a:ext cx="342900" cy="605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1" name="Picture 11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141067"/>
              <a:ext cx="9144000" cy="40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Picture 12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28" y="1"/>
              <a:ext cx="247650" cy="654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6" name="Rectangle 2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09550" y="0"/>
            <a:ext cx="877093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Figure 1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4338" y="1600200"/>
            <a:ext cx="3657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Text</a:t>
            </a:r>
          </a:p>
        </p:txBody>
      </p:sp>
      <p:sp>
        <p:nvSpPr>
          <p:cNvPr id="185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8538" y="6473825"/>
            <a:ext cx="520700" cy="379413"/>
          </a:xfrm>
          <a:prstGeom prst="rect">
            <a:avLst/>
          </a:prstGeom>
          <a:noFill/>
          <a:ln w="19050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5E12E99D-42F8-4B90-BC1F-2FD222301686}" type="slidenum">
              <a:rPr lang="en-US"/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41886"/>
            <a:ext cx="8615363" cy="516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10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90539" y="77773"/>
            <a:ext cx="8929618" cy="6297167"/>
            <a:chOff x="90539" y="77773"/>
            <a:chExt cx="8929618" cy="6297167"/>
          </a:xfrm>
        </p:grpSpPr>
        <p:grpSp>
          <p:nvGrpSpPr>
            <p:cNvPr id="12" name="Group 11"/>
            <p:cNvGrpSpPr/>
            <p:nvPr userDrawn="1"/>
          </p:nvGrpSpPr>
          <p:grpSpPr>
            <a:xfrm>
              <a:off x="90539" y="77773"/>
              <a:ext cx="2075718" cy="583326"/>
              <a:chOff x="90539" y="77773"/>
              <a:chExt cx="2075718" cy="583326"/>
            </a:xfrm>
          </p:grpSpPr>
          <p:cxnSp>
            <p:nvCxnSpPr>
              <p:cNvPr id="16" name="Straight Connector 15"/>
              <p:cNvCxnSpPr/>
              <p:nvPr userDrawn="1"/>
            </p:nvCxnSpPr>
            <p:spPr bwMode="auto">
              <a:xfrm>
                <a:off x="90539" y="536628"/>
                <a:ext cx="2075718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748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 userDrawn="1"/>
            </p:nvCxnSpPr>
            <p:spPr bwMode="auto">
              <a:xfrm flipV="1">
                <a:off x="202361" y="77773"/>
                <a:ext cx="0" cy="583326"/>
              </a:xfrm>
              <a:prstGeom prst="line">
                <a:avLst/>
              </a:prstGeom>
              <a:noFill/>
              <a:ln w="28575" cap="flat" cmpd="sng" algn="ctr">
                <a:solidFill>
                  <a:srgbClr val="0748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3" name="Group 12"/>
            <p:cNvGrpSpPr/>
            <p:nvPr userDrawn="1"/>
          </p:nvGrpSpPr>
          <p:grpSpPr>
            <a:xfrm>
              <a:off x="8187163" y="6011640"/>
              <a:ext cx="832994" cy="363300"/>
              <a:chOff x="8187163" y="6011640"/>
              <a:chExt cx="832994" cy="363300"/>
            </a:xfrm>
          </p:grpSpPr>
          <p:cxnSp>
            <p:nvCxnSpPr>
              <p:cNvPr id="14" name="Straight Connector 13"/>
              <p:cNvCxnSpPr/>
              <p:nvPr userDrawn="1"/>
            </p:nvCxnSpPr>
            <p:spPr bwMode="auto">
              <a:xfrm>
                <a:off x="8187163" y="6292878"/>
                <a:ext cx="832994" cy="1"/>
              </a:xfrm>
              <a:prstGeom prst="line">
                <a:avLst/>
              </a:prstGeom>
              <a:noFill/>
              <a:ln w="28575" cap="flat" cmpd="sng" algn="ctr">
                <a:solidFill>
                  <a:srgbClr val="0748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/>
              <p:nvPr userDrawn="1"/>
            </p:nvCxnSpPr>
            <p:spPr bwMode="auto">
              <a:xfrm>
                <a:off x="8942003" y="6011640"/>
                <a:ext cx="0" cy="363300"/>
              </a:xfrm>
              <a:prstGeom prst="line">
                <a:avLst/>
              </a:prstGeom>
              <a:noFill/>
              <a:ln w="28575" cap="flat" cmpd="sng" algn="ctr">
                <a:solidFill>
                  <a:srgbClr val="0748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331808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spect="1" noChangeArrowheads="1"/>
          </p:cNvSpPr>
          <p:nvPr userDrawn="1">
            <p:ph type="title"/>
          </p:nvPr>
        </p:nvSpPr>
        <p:spPr bwMode="auto">
          <a:xfrm>
            <a:off x="209550" y="0"/>
            <a:ext cx="877093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Table 1</a:t>
            </a:r>
          </a:p>
        </p:txBody>
      </p:sp>
      <p:sp>
        <p:nvSpPr>
          <p:cNvPr id="3077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14338" y="1600200"/>
            <a:ext cx="3657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Text</a:t>
            </a:r>
          </a:p>
        </p:txBody>
      </p:sp>
      <p:sp>
        <p:nvSpPr>
          <p:cNvPr id="185357" name="Rectangle 13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8618538" y="6473825"/>
            <a:ext cx="520700" cy="379413"/>
          </a:xfrm>
          <a:prstGeom prst="rect">
            <a:avLst/>
          </a:prstGeom>
          <a:noFill/>
          <a:ln w="19050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5E12E99D-42F8-4B90-BC1F-2FD222301686}" type="slidenum">
              <a:rPr lang="en-US"/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" y="0"/>
            <a:ext cx="9144001" cy="6568831"/>
            <a:chOff x="-1" y="0"/>
            <a:chExt cx="9144001" cy="6568831"/>
          </a:xfrm>
        </p:grpSpPr>
        <p:pic>
          <p:nvPicPr>
            <p:cNvPr id="23555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5400" y="418246"/>
              <a:ext cx="228600" cy="6069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  <p:grpSp>
          <p:nvGrpSpPr>
            <p:cNvPr id="3" name="Group 2"/>
            <p:cNvGrpSpPr/>
            <p:nvPr userDrawn="1"/>
          </p:nvGrpSpPr>
          <p:grpSpPr>
            <a:xfrm>
              <a:off x="-1" y="0"/>
              <a:ext cx="9108746" cy="6568831"/>
              <a:chOff x="-1" y="0"/>
              <a:chExt cx="9108746" cy="6568831"/>
            </a:xfrm>
          </p:grpSpPr>
          <p:pic>
            <p:nvPicPr>
              <p:cNvPr id="23556" name="Picture 4"/>
              <p:cNvPicPr>
                <a:picLocks noChangeAspect="1" noChangeArrowheads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" y="0"/>
                <a:ext cx="310551" cy="65688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</p:pic>
          <p:pic>
            <p:nvPicPr>
              <p:cNvPr id="23557" name="Picture 5"/>
              <p:cNvPicPr>
                <a:picLocks noChangeAspect="1" noChangeArrowheads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85" y="6213232"/>
                <a:ext cx="9014960" cy="2789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</p:pic>
        </p:grpSp>
        <p:pic>
          <p:nvPicPr>
            <p:cNvPr id="23554" name="Picture 2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551" y="457975"/>
              <a:ext cx="8705849" cy="5860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</p:grpSp>
      <p:grpSp>
        <p:nvGrpSpPr>
          <p:cNvPr id="17" name="Group 16"/>
          <p:cNvGrpSpPr/>
          <p:nvPr userDrawn="1"/>
        </p:nvGrpSpPr>
        <p:grpSpPr>
          <a:xfrm>
            <a:off x="124529" y="47182"/>
            <a:ext cx="8918525" cy="6330053"/>
            <a:chOff x="124529" y="47182"/>
            <a:chExt cx="8918525" cy="6330053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124529" y="47182"/>
              <a:ext cx="1704271" cy="583326"/>
              <a:chOff x="124529" y="47182"/>
              <a:chExt cx="1704271" cy="583326"/>
            </a:xfrm>
          </p:grpSpPr>
          <p:cxnSp>
            <p:nvCxnSpPr>
              <p:cNvPr id="7" name="Straight Connector 6"/>
              <p:cNvCxnSpPr/>
              <p:nvPr userDrawn="1"/>
            </p:nvCxnSpPr>
            <p:spPr bwMode="auto">
              <a:xfrm>
                <a:off x="124529" y="506037"/>
                <a:ext cx="1704271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E7130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/>
              <p:cNvCxnSpPr/>
              <p:nvPr userDrawn="1"/>
            </p:nvCxnSpPr>
            <p:spPr bwMode="auto">
              <a:xfrm flipV="1">
                <a:off x="236351" y="47182"/>
                <a:ext cx="0" cy="583326"/>
              </a:xfrm>
              <a:prstGeom prst="line">
                <a:avLst/>
              </a:prstGeom>
              <a:noFill/>
              <a:ln w="28575" cap="flat" cmpd="sng" algn="ctr">
                <a:solidFill>
                  <a:srgbClr val="E7130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8210060" y="6013935"/>
              <a:ext cx="832994" cy="363300"/>
              <a:chOff x="8210060" y="6013935"/>
              <a:chExt cx="832994" cy="363300"/>
            </a:xfrm>
          </p:grpSpPr>
          <p:cxnSp>
            <p:nvCxnSpPr>
              <p:cNvPr id="22" name="Straight Connector 21"/>
              <p:cNvCxnSpPr/>
              <p:nvPr userDrawn="1"/>
            </p:nvCxnSpPr>
            <p:spPr bwMode="auto">
              <a:xfrm>
                <a:off x="8210060" y="6295173"/>
                <a:ext cx="832994" cy="1"/>
              </a:xfrm>
              <a:prstGeom prst="line">
                <a:avLst/>
              </a:prstGeom>
              <a:noFill/>
              <a:ln w="28575" cap="flat" cmpd="sng" algn="ctr">
                <a:solidFill>
                  <a:srgbClr val="E7130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/>
              <p:nvPr userDrawn="1"/>
            </p:nvCxnSpPr>
            <p:spPr bwMode="auto">
              <a:xfrm>
                <a:off x="8964900" y="6013935"/>
                <a:ext cx="0" cy="363300"/>
              </a:xfrm>
              <a:prstGeom prst="line">
                <a:avLst/>
              </a:prstGeom>
              <a:noFill/>
              <a:ln w="28575" cap="flat" cmpd="sng" algn="ctr">
                <a:solidFill>
                  <a:srgbClr val="E7130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0" y="6352697"/>
            <a:ext cx="8615363" cy="5053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10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03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2647949" y="3409951"/>
            <a:ext cx="56388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3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6201" y="77788"/>
            <a:ext cx="90678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Name </a:t>
            </a:r>
            <a:r>
              <a:rPr lang="en-US" altLang="en-US" dirty="0" err="1" smtClean="0"/>
              <a:t>fgchmvb</a:t>
            </a:r>
            <a:r>
              <a:rPr lang="en-US" altLang="en-US" dirty="0" smtClean="0"/>
              <a:t> </a:t>
            </a:r>
          </a:p>
        </p:txBody>
      </p:sp>
      <p:sp>
        <p:nvSpPr>
          <p:cNvPr id="3789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8538" y="6470650"/>
            <a:ext cx="520700" cy="379413"/>
          </a:xfrm>
          <a:prstGeom prst="rect">
            <a:avLst/>
          </a:prstGeom>
          <a:noFill/>
          <a:ln w="19050">
            <a:noFill/>
            <a:prstDash val="sysDot"/>
            <a:bevel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2378B25E-053D-4AA2-A71D-1D9F2F8C0927}" type="slidenum">
              <a:rPr lang="en-US"/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24601"/>
            <a:ext cx="8605838" cy="5334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10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91250" y="3409951"/>
            <a:ext cx="56388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2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rgbClr val="005EA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506413" y="0"/>
            <a:ext cx="8450262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Master case-study #2</a:t>
            </a:r>
          </a:p>
        </p:txBody>
      </p:sp>
      <p:sp>
        <p:nvSpPr>
          <p:cNvPr id="6150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457200" y="700088"/>
            <a:ext cx="8458200" cy="577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  - </a:t>
            </a:r>
            <a:r>
              <a:rPr lang="en-US" altLang="en-US" dirty="0" err="1" smtClean="0"/>
              <a:t>colorat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diferit</a:t>
            </a:r>
            <a:endParaRPr lang="en-US" altLang="en-US" dirty="0" smtClean="0"/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8063" y="6467475"/>
            <a:ext cx="515937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CFA536BC-3ED5-4293-8323-16A4258B4A0B}" type="slidenum">
              <a:rPr lang="en-US"/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1"/>
            <a:ext cx="8643938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buNone/>
              <a:defRPr sz="10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126" name="Picture 1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9525"/>
            <a:ext cx="7953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7" name="Group 2"/>
          <p:cNvGrpSpPr>
            <a:grpSpLocks/>
          </p:cNvGrpSpPr>
          <p:nvPr userDrawn="1"/>
        </p:nvGrpSpPr>
        <p:grpSpPr bwMode="auto">
          <a:xfrm>
            <a:off x="8561388" y="0"/>
            <a:ext cx="582612" cy="609600"/>
            <a:chOff x="8513384" y="0"/>
            <a:chExt cx="582991" cy="609600"/>
          </a:xfrm>
        </p:grpSpPr>
        <p:pic>
          <p:nvPicPr>
            <p:cNvPr id="5128" name="Picture 18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3384" y="138345"/>
              <a:ext cx="36195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9" name="Picture 19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5400" y="0"/>
              <a:ext cx="180975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744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2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rgbClr val="AE122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599"/>
            <a:ext cx="9144000" cy="5350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457200" y="1524000"/>
            <a:ext cx="8458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  - </a:t>
            </a:r>
            <a:r>
              <a:rPr lang="en-US" altLang="en-US" dirty="0" err="1" smtClean="0"/>
              <a:t>colorat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diferit</a:t>
            </a:r>
            <a:endParaRPr lang="en-US" altLang="en-US" dirty="0" smtClean="0"/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8063" y="6467475"/>
            <a:ext cx="515937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CFA536BC-3ED5-4293-8323-16A4258B4A0B}" type="slidenum">
              <a:rPr lang="en-US"/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1"/>
            <a:ext cx="8643938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buNone/>
              <a:defRPr sz="10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506413" y="0"/>
            <a:ext cx="8450262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ASK THE EXPERTS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91440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18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008332" y="0"/>
            <a:ext cx="713566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Appendix master title</a:t>
            </a: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58225" y="6488113"/>
            <a:ext cx="485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FCD5D5FD-C24C-4EC1-877A-4A06FFD43F54}" type="slidenum">
              <a:rPr lang="en-US"/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 bwMode="auto">
          <a:xfrm>
            <a:off x="457200" y="592138"/>
            <a:ext cx="8482013" cy="580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2017" y="72581"/>
            <a:ext cx="1976315" cy="6252019"/>
            <a:chOff x="26319" y="75430"/>
            <a:chExt cx="1976315" cy="6409508"/>
          </a:xfrm>
        </p:grpSpPr>
        <p:pic>
          <p:nvPicPr>
            <p:cNvPr id="6155" name="Picture 11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19" y="75430"/>
              <a:ext cx="1976315" cy="52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  <p:pic>
          <p:nvPicPr>
            <p:cNvPr id="6156" name="Picture 1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19" y="563034"/>
              <a:ext cx="391023" cy="5921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</p:grpSp>
      <p:grpSp>
        <p:nvGrpSpPr>
          <p:cNvPr id="2" name="Group 1"/>
          <p:cNvGrpSpPr/>
          <p:nvPr userDrawn="1"/>
        </p:nvGrpSpPr>
        <p:grpSpPr>
          <a:xfrm>
            <a:off x="8218204" y="750888"/>
            <a:ext cx="893380" cy="5573712"/>
            <a:chOff x="8229600" y="750888"/>
            <a:chExt cx="893380" cy="5734050"/>
          </a:xfrm>
        </p:grpSpPr>
        <p:pic>
          <p:nvPicPr>
            <p:cNvPr id="13" name="Picture 1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2905" y="750888"/>
              <a:ext cx="90075" cy="5734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  <p:pic>
          <p:nvPicPr>
            <p:cNvPr id="6157" name="Picture 13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9600" y="6434982"/>
              <a:ext cx="893380" cy="49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24600"/>
            <a:ext cx="8637588" cy="533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None/>
              <a:defRPr sz="10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27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rgbClr val="005EA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171700" y="3276600"/>
            <a:ext cx="6896100" cy="2166747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en-US" sz="5400" dirty="0" smtClean="0">
                <a:solidFill>
                  <a:srgbClr val="AE12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Public Goods and Common Resources</a:t>
            </a:r>
            <a:endParaRPr lang="en-US" sz="5400" dirty="0">
              <a:solidFill>
                <a:srgbClr val="AE122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sz="66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endParaRPr lang="en-US" sz="6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610600" y="6484939"/>
            <a:ext cx="533400" cy="37306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CAE2A-3771-4BE5-9C85-74C66AABFB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6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en-US" dirty="0" smtClean="0"/>
              <a:t>How much is a life worth?,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Part 3</a:t>
            </a:r>
          </a:p>
        </p:txBody>
      </p:sp>
      <p:sp>
        <p:nvSpPr>
          <p:cNvPr id="25603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4569178"/>
          </a:xfrm>
        </p:spPr>
        <p:txBody>
          <a:bodyPr/>
          <a:lstStyle/>
          <a:p>
            <a:r>
              <a:rPr lang="en-US" altLang="en-US" dirty="0" smtClean="0"/>
              <a:t>Cost–benefit analysis</a:t>
            </a:r>
          </a:p>
          <a:p>
            <a:pPr lvl="1"/>
            <a:r>
              <a:rPr lang="en-US" altLang="en-US" dirty="0" smtClean="0"/>
              <a:t>Traffic light</a:t>
            </a:r>
          </a:p>
          <a:p>
            <a:pPr lvl="2"/>
            <a:r>
              <a:rPr lang="en-US" altLang="en-US" dirty="0" smtClean="0"/>
              <a:t>Reduces risk of fatality by 0.5 percentage points</a:t>
            </a:r>
          </a:p>
          <a:p>
            <a:pPr lvl="1"/>
            <a:r>
              <a:rPr lang="en-US" altLang="en-US" dirty="0" smtClean="0"/>
              <a:t>Expected benefit = 0.005 × $10 million = $50,000</a:t>
            </a:r>
          </a:p>
          <a:p>
            <a:pPr lvl="1"/>
            <a:r>
              <a:rPr lang="en-US" altLang="en-US" dirty="0" smtClean="0"/>
              <a:t>Cost ($10,000) &lt; Benefit ($50,000)</a:t>
            </a:r>
          </a:p>
          <a:p>
            <a:pPr lvl="1"/>
            <a:r>
              <a:rPr lang="en-US" altLang="en-US" dirty="0" smtClean="0"/>
              <a:t>Approve the traffic light</a:t>
            </a: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400801"/>
            <a:ext cx="8153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dirty="0" smtClean="0">
                <a:cs typeface="Arial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2560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127DCAD-36B8-4581-A1B9-D93C0FE61638}" type="slidenum">
              <a:rPr lang="en-US" altLang="en-US" sz="1200" smtClean="0">
                <a:solidFill>
                  <a:srgbClr val="002060"/>
                </a:solidFill>
              </a:rPr>
              <a:pPr eaLnBrk="1" hangingPunct="1"/>
              <a:t>10</a:t>
            </a:fld>
            <a:endParaRPr lang="en-US" altLang="en-US" sz="120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18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en-US" dirty="0" smtClean="0"/>
              <a:t>Why the cow is not extinct, Part 1</a:t>
            </a:r>
          </a:p>
        </p:txBody>
      </p:sp>
      <p:sp>
        <p:nvSpPr>
          <p:cNvPr id="30723" name="Content Placeholder 1"/>
          <p:cNvSpPr>
            <a:spLocks noGrp="1"/>
          </p:cNvSpPr>
          <p:nvPr>
            <p:ph idx="1"/>
          </p:nvPr>
        </p:nvSpPr>
        <p:spPr>
          <a:xfrm>
            <a:off x="457200" y="688622"/>
            <a:ext cx="5638800" cy="4950178"/>
          </a:xfrm>
        </p:spPr>
        <p:txBody>
          <a:bodyPr/>
          <a:lstStyle/>
          <a:p>
            <a:r>
              <a:rPr lang="en-US" altLang="en-US" dirty="0" smtClean="0"/>
              <a:t>Animals with commercial value that are threatened with extinction</a:t>
            </a:r>
          </a:p>
          <a:p>
            <a:pPr lvl="1"/>
            <a:r>
              <a:rPr lang="en-US" altLang="en-US" dirty="0" smtClean="0"/>
              <a:t>Buffalo </a:t>
            </a:r>
          </a:p>
          <a:p>
            <a:pPr lvl="2"/>
            <a:r>
              <a:rPr lang="en-US" altLang="en-US" dirty="0" smtClean="0"/>
              <a:t>North America</a:t>
            </a:r>
          </a:p>
          <a:p>
            <a:pPr lvl="2"/>
            <a:r>
              <a:rPr lang="en-US" altLang="en-US" dirty="0" smtClean="0"/>
              <a:t>Hunting in the 19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 century</a:t>
            </a:r>
          </a:p>
          <a:p>
            <a:pPr lvl="1"/>
            <a:r>
              <a:rPr lang="en-US" altLang="en-US" dirty="0" smtClean="0"/>
              <a:t>Elephants</a:t>
            </a:r>
          </a:p>
          <a:p>
            <a:pPr lvl="2"/>
            <a:r>
              <a:rPr lang="en-US" altLang="en-US" dirty="0" smtClean="0"/>
              <a:t>African countries</a:t>
            </a:r>
          </a:p>
          <a:p>
            <a:pPr lvl="2"/>
            <a:r>
              <a:rPr lang="en-US" altLang="en-US" dirty="0" smtClean="0"/>
              <a:t>Hunting today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6400800" y="5334000"/>
            <a:ext cx="2743199" cy="813604"/>
          </a:xfrm>
        </p:spPr>
        <p:txBody>
          <a:bodyPr/>
          <a:lstStyle/>
          <a:p>
            <a:r>
              <a:rPr lang="en-US" altLang="en-US" sz="2000" i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“Will the market protect me</a:t>
            </a:r>
            <a:r>
              <a:rPr lang="en-US" altLang="en-US" sz="2000" i="1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?”</a:t>
            </a:r>
            <a:endParaRPr lang="en-US" altLang="en-US" sz="2000" i="1" dirty="0">
              <a:solidFill>
                <a:schemeClr val="accent6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4098" name="Picture 2" descr="A cow grazing on a meadow with mountains in the background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1574449"/>
            <a:ext cx="2743199" cy="358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dirty="0" smtClean="0">
                <a:cs typeface="Arial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307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E74EA4-EA4D-49E5-8659-48BE6FD74900}" type="slidenum">
              <a:rPr lang="en-US" altLang="en-US" sz="1200" smtClean="0">
                <a:solidFill>
                  <a:srgbClr val="002060"/>
                </a:solidFill>
              </a:rPr>
              <a:pPr eaLnBrk="1" hangingPunct="1"/>
              <a:t>11</a:t>
            </a:fld>
            <a:endParaRPr lang="en-US" altLang="en-US" sz="120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10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en-US" dirty="0" smtClean="0"/>
              <a:t>Why the cow is not extinct, Part 2</a:t>
            </a:r>
          </a:p>
        </p:txBody>
      </p:sp>
      <p:sp>
        <p:nvSpPr>
          <p:cNvPr id="31747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4645378"/>
          </a:xfrm>
        </p:spPr>
        <p:txBody>
          <a:bodyPr/>
          <a:lstStyle/>
          <a:p>
            <a:r>
              <a:rPr lang="en-US" altLang="en-US" dirty="0" smtClean="0"/>
              <a:t>The cow</a:t>
            </a:r>
          </a:p>
          <a:p>
            <a:pPr lvl="1"/>
            <a:r>
              <a:rPr lang="en-US" altLang="en-US" dirty="0" smtClean="0"/>
              <a:t>Commercial value</a:t>
            </a:r>
          </a:p>
          <a:p>
            <a:pPr lvl="1"/>
            <a:r>
              <a:rPr lang="en-US" altLang="en-US" dirty="0" smtClean="0"/>
              <a:t>Species continues to thrive</a:t>
            </a:r>
          </a:p>
          <a:p>
            <a:r>
              <a:rPr lang="en-US" altLang="en-US" dirty="0" smtClean="0"/>
              <a:t>Cows are a private good</a:t>
            </a:r>
          </a:p>
          <a:p>
            <a:pPr lvl="1"/>
            <a:r>
              <a:rPr lang="en-US" altLang="en-US" dirty="0" smtClean="0"/>
              <a:t>Ranches are privately owned</a:t>
            </a:r>
          </a:p>
          <a:p>
            <a:pPr lvl="1"/>
            <a:r>
              <a:rPr lang="en-US" altLang="en-US" dirty="0" smtClean="0"/>
              <a:t>Rancher: great effort to maintain the cattle population on his ranch</a:t>
            </a:r>
          </a:p>
          <a:p>
            <a:pPr lvl="2"/>
            <a:r>
              <a:rPr lang="en-US" altLang="en-US" dirty="0" smtClean="0"/>
              <a:t>Reaps the benefit  </a:t>
            </a: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400801"/>
            <a:ext cx="8229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dirty="0" smtClean="0">
                <a:cs typeface="Arial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3174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6ED7DD-2880-44B8-8057-D2296953332F}" type="slidenum">
              <a:rPr lang="en-US" altLang="en-US" sz="1200" smtClean="0">
                <a:solidFill>
                  <a:srgbClr val="002060"/>
                </a:solidFill>
              </a:rPr>
              <a:pPr eaLnBrk="1" hangingPunct="1"/>
              <a:t>12</a:t>
            </a:fld>
            <a:endParaRPr lang="en-US" altLang="en-US" sz="120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7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en-US" dirty="0" smtClean="0"/>
              <a:t>Why the cow is not extinct, Part 3</a:t>
            </a:r>
          </a:p>
        </p:txBody>
      </p:sp>
      <p:sp>
        <p:nvSpPr>
          <p:cNvPr id="32771" name="Content Placeholder 1"/>
          <p:cNvSpPr>
            <a:spLocks noGrp="1"/>
          </p:cNvSpPr>
          <p:nvPr>
            <p:ph idx="1"/>
          </p:nvPr>
        </p:nvSpPr>
        <p:spPr>
          <a:xfrm>
            <a:off x="467995" y="914400"/>
            <a:ext cx="8458200" cy="4797778"/>
          </a:xfrm>
        </p:spPr>
        <p:txBody>
          <a:bodyPr/>
          <a:lstStyle/>
          <a:p>
            <a:r>
              <a:rPr lang="en-US" altLang="en-US" dirty="0" smtClean="0"/>
              <a:t>Elephant - common resource</a:t>
            </a:r>
          </a:p>
          <a:p>
            <a:pPr lvl="1"/>
            <a:r>
              <a:rPr lang="en-US" altLang="en-US" dirty="0" smtClean="0"/>
              <a:t>Poachers are numerous</a:t>
            </a:r>
          </a:p>
          <a:p>
            <a:pPr lvl="2"/>
            <a:r>
              <a:rPr lang="en-US" altLang="en-US" dirty="0" smtClean="0"/>
              <a:t>Strong incentive to kill elephants</a:t>
            </a:r>
          </a:p>
          <a:p>
            <a:r>
              <a:rPr lang="en-US" altLang="en-US" dirty="0" smtClean="0"/>
              <a:t>Government of Kenya, Tanzania, and Uganda</a:t>
            </a:r>
          </a:p>
          <a:p>
            <a:pPr lvl="1"/>
            <a:r>
              <a:rPr lang="en-US" altLang="en-US" dirty="0" smtClean="0"/>
              <a:t>Illegal to kill elephants and sell ivory</a:t>
            </a:r>
          </a:p>
          <a:p>
            <a:pPr lvl="1"/>
            <a:r>
              <a:rPr lang="en-US" altLang="en-US" dirty="0" smtClean="0"/>
              <a:t>Hard to enforce laws</a:t>
            </a:r>
          </a:p>
          <a:p>
            <a:pPr lvl="1"/>
            <a:r>
              <a:rPr lang="en-US" altLang="en-US" dirty="0" smtClean="0"/>
              <a:t>Decreasing population of elephants</a:t>
            </a: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400801"/>
            <a:ext cx="8153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dirty="0" smtClean="0">
                <a:cs typeface="Arial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3277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9E2BE49-D2AE-490B-BFFC-F1A0ED5C06B2}" type="slidenum">
              <a:rPr lang="en-US" altLang="en-US" sz="1200" smtClean="0">
                <a:solidFill>
                  <a:srgbClr val="002060"/>
                </a:solidFill>
              </a:rPr>
              <a:pPr eaLnBrk="1" hangingPunct="1"/>
              <a:t>13</a:t>
            </a:fld>
            <a:endParaRPr lang="en-US" altLang="en-US" sz="120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57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en-US" dirty="0" smtClean="0"/>
              <a:t>Why the cow is not extinct, Part 4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456917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Government of </a:t>
            </a:r>
            <a:r>
              <a:rPr lang="en-US" dirty="0"/>
              <a:t>Botswana, Malawi, Namibia, and </a:t>
            </a:r>
            <a:r>
              <a:rPr lang="en-US" dirty="0" smtClean="0"/>
              <a:t>Zimbabwe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Made elephants a private good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People can kill elephants on their own property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Landowners have an incentive to preserve the species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Elephant populations have started to rise</a:t>
            </a:r>
            <a:endParaRPr lang="en-US" dirty="0" smtClean="0"/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400801"/>
            <a:ext cx="8153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dirty="0" smtClean="0">
                <a:cs typeface="Arial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3379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D830E08-3903-410F-A6E3-1774FECAF6AD}" type="slidenum">
              <a:rPr lang="en-US" altLang="en-US" sz="1200" smtClean="0">
                <a:solidFill>
                  <a:srgbClr val="002060"/>
                </a:solidFill>
              </a:rPr>
              <a:pPr eaLnBrk="1" hangingPunct="1"/>
              <a:t>14</a:t>
            </a:fld>
            <a:endParaRPr lang="en-US" altLang="en-US" sz="120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42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Importance of Property Rights, Part 1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588375" cy="3470275"/>
          </a:xfrm>
        </p:spPr>
        <p:txBody>
          <a:bodyPr/>
          <a:lstStyle/>
          <a:p>
            <a:r>
              <a:rPr lang="en-US" altLang="en-US" dirty="0" smtClean="0"/>
              <a:t>Market fails to allocate resources efficiently</a:t>
            </a:r>
          </a:p>
          <a:p>
            <a:pPr lvl="1"/>
            <a:r>
              <a:rPr lang="en-US" altLang="en-US" dirty="0" smtClean="0"/>
              <a:t>Because property rights are not well established</a:t>
            </a:r>
          </a:p>
          <a:p>
            <a:pPr lvl="1"/>
            <a:r>
              <a:rPr lang="en-US" altLang="en-US" dirty="0" smtClean="0"/>
              <a:t>Some item of value does not have an owner with the legal authority to control it</a:t>
            </a: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9857"/>
            <a:ext cx="8153400" cy="4981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dirty="0" smtClean="0">
                <a:cs typeface="Arial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3482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90B6344-551F-4103-9EAF-DFA8DA750015}" type="slidenum">
              <a:rPr lang="en-US" altLang="en-US" sz="1200" smtClean="0">
                <a:solidFill>
                  <a:srgbClr val="002060"/>
                </a:solidFill>
              </a:rPr>
              <a:pPr eaLnBrk="1" hangingPunct="1"/>
              <a:t>15</a:t>
            </a:fld>
            <a:endParaRPr lang="en-US" altLang="en-US" sz="120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075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Importance of Property Rights, Part 2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88375" cy="4079875"/>
          </a:xfrm>
        </p:spPr>
        <p:txBody>
          <a:bodyPr/>
          <a:lstStyle/>
          <a:p>
            <a:r>
              <a:rPr lang="en-US" altLang="en-US" dirty="0" smtClean="0"/>
              <a:t>The government can potentially solve the problem</a:t>
            </a:r>
          </a:p>
          <a:p>
            <a:pPr lvl="1"/>
            <a:r>
              <a:rPr lang="en-US" altLang="en-US" dirty="0" smtClean="0"/>
              <a:t>Help define property rights and thereby unleash market forces</a:t>
            </a:r>
          </a:p>
          <a:p>
            <a:pPr lvl="1"/>
            <a:r>
              <a:rPr lang="en-US" altLang="en-US" dirty="0" smtClean="0"/>
              <a:t>Regulate private behavior</a:t>
            </a:r>
          </a:p>
          <a:p>
            <a:pPr lvl="1"/>
            <a:r>
              <a:rPr lang="en-US" altLang="en-US" dirty="0" smtClean="0"/>
              <a:t>Use tax revenue to supply a good that the market fails to supply</a:t>
            </a:r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9857"/>
            <a:ext cx="8153400" cy="4981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dirty="0" smtClean="0">
                <a:cs typeface="Arial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3584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41F149-9DBE-4D6A-A661-D4A131CB3806}" type="slidenum">
              <a:rPr lang="en-US" altLang="en-US" sz="1200" smtClean="0">
                <a:solidFill>
                  <a:srgbClr val="002060"/>
                </a:solidFill>
              </a:rPr>
              <a:pPr eaLnBrk="1" hangingPunct="1"/>
              <a:t>16</a:t>
            </a:fld>
            <a:endParaRPr lang="en-US" altLang="en-US" sz="120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396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Figure 1</a:t>
            </a:r>
            <a:r>
              <a:rPr lang="en-US" altLang="en-US" baseline="0" dirty="0" smtClean="0"/>
              <a:t> </a:t>
            </a:r>
            <a:r>
              <a:rPr lang="en-US" altLang="en-US" sz="2800" dirty="0" smtClean="0"/>
              <a:t>Four </a:t>
            </a:r>
            <a:r>
              <a:rPr lang="en-US" altLang="en-US" sz="2800" dirty="0"/>
              <a:t>Types of </a:t>
            </a:r>
            <a:r>
              <a:rPr lang="en-US" altLang="en-US" sz="2800" dirty="0" smtClean="0"/>
              <a:t>Goods</a:t>
            </a:r>
            <a:endParaRPr lang="en-US" altLang="en-US" dirty="0" smtClean="0"/>
          </a:p>
        </p:txBody>
      </p:sp>
      <p:pic>
        <p:nvPicPr>
          <p:cNvPr id="1027" name="Picture 3" descr="A Punnett square with Rival in consumption on the top and excludable on the left side. If a good is excludable and rival in consumption, then it is a private good, such as ice-cream cones, clothing, and congested toll roads. If a good is excludable but not rival in consumption, then it is a club good, such as fire protection, cable TV, and uncongested toll roads. If a good is not excludable but is rival in consumption, then it is a common resource, such as fish in the ocean, the environment, and congested nontoll roads. If a good is not a rival in consumption but is excludable, then it is a club good, such as fire protection, cable TV, and uncongested toll roads. If a good is not excludable and not rival in consumption, then it is a public good, such as tornado siren, national defense, and uncongested nontoll road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0"/>
            <a:ext cx="7391400" cy="3619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8600" y="4648200"/>
            <a:ext cx="8699500" cy="1447800"/>
          </a:xfrm>
        </p:spPr>
        <p:txBody>
          <a:bodyPr/>
          <a:lstStyle/>
          <a:p>
            <a:r>
              <a:rPr lang="en-US" dirty="0"/>
              <a:t>Goods can be grouped into </a:t>
            </a:r>
            <a:r>
              <a:rPr lang="en-US" dirty="0" smtClean="0"/>
              <a:t>four categories </a:t>
            </a:r>
            <a:r>
              <a:rPr lang="en-US" dirty="0"/>
              <a:t>according to </a:t>
            </a:r>
            <a:r>
              <a:rPr lang="en-US" dirty="0" smtClean="0"/>
              <a:t>two characteristics</a:t>
            </a:r>
            <a:r>
              <a:rPr lang="en-US" dirty="0"/>
              <a:t>: </a:t>
            </a:r>
            <a:endParaRPr lang="en-US" dirty="0" smtClean="0"/>
          </a:p>
          <a:p>
            <a:pPr marL="342900" indent="-342900">
              <a:buAutoNum type="arabicParenBoth"/>
            </a:pPr>
            <a:r>
              <a:rPr lang="en-US" dirty="0" smtClean="0"/>
              <a:t>A </a:t>
            </a:r>
            <a:r>
              <a:rPr lang="en-US" dirty="0"/>
              <a:t>good </a:t>
            </a:r>
            <a:r>
              <a:rPr lang="en-US" dirty="0" smtClean="0"/>
              <a:t>is excludable </a:t>
            </a:r>
            <a:r>
              <a:rPr lang="en-US" dirty="0"/>
              <a:t>if people can be </a:t>
            </a:r>
            <a:r>
              <a:rPr lang="en-US" dirty="0" smtClean="0"/>
              <a:t>prevented from </a:t>
            </a:r>
            <a:r>
              <a:rPr lang="en-US" dirty="0"/>
              <a:t>using it. </a:t>
            </a:r>
            <a:endParaRPr lang="en-US" dirty="0" smtClean="0"/>
          </a:p>
          <a:p>
            <a:pPr marL="342900" indent="-342900">
              <a:buAutoNum type="arabicParenBoth"/>
            </a:pPr>
            <a:r>
              <a:rPr lang="en-US" dirty="0" smtClean="0"/>
              <a:t>A good is </a:t>
            </a:r>
            <a:r>
              <a:rPr lang="en-US" dirty="0"/>
              <a:t>rival in consumption if </a:t>
            </a:r>
            <a:r>
              <a:rPr lang="en-US" dirty="0" smtClean="0"/>
              <a:t>one person’s </a:t>
            </a:r>
            <a:r>
              <a:rPr lang="en-US" dirty="0"/>
              <a:t>use of the good </a:t>
            </a:r>
            <a:r>
              <a:rPr lang="en-US" dirty="0" smtClean="0"/>
              <a:t>diminishes other </a:t>
            </a:r>
            <a:r>
              <a:rPr lang="en-US" dirty="0"/>
              <a:t>people’s use of it.</a:t>
            </a:r>
          </a:p>
          <a:p>
            <a:r>
              <a:rPr lang="en-US" dirty="0"/>
              <a:t>This diagram gives examples </a:t>
            </a:r>
            <a:r>
              <a:rPr lang="en-US" dirty="0" smtClean="0"/>
              <a:t>of goods </a:t>
            </a:r>
            <a:r>
              <a:rPr lang="en-US" dirty="0"/>
              <a:t>in each category.</a:t>
            </a:r>
          </a:p>
        </p:txBody>
      </p:sp>
      <p:sp>
        <p:nvSpPr>
          <p:cNvPr id="12291" name="Footer Placeholder 3"/>
          <p:cNvSpPr>
            <a:spLocks noGrp="1"/>
          </p:cNvSpPr>
          <p:nvPr>
            <p:ph type="ftr" sz="quarter" idx="14"/>
          </p:nvPr>
        </p:nvSpPr>
        <p:spPr bwMode="auto">
          <a:xfrm>
            <a:off x="1" y="6341886"/>
            <a:ext cx="8153400" cy="5161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dirty="0" smtClean="0">
                <a:cs typeface="Arial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12294" name="Slide Number Placeholder 1"/>
          <p:cNvSpPr>
            <a:spLocks noGrp="1"/>
          </p:cNvSpPr>
          <p:nvPr>
            <p:ph type="sldNum" sz="quarter" idx="13"/>
          </p:nvPr>
        </p:nvSpPr>
        <p:spPr>
          <a:noFill/>
          <a:ln w="9525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32411C0-D80A-439A-94EA-C8872D7F02DC}" type="slidenum">
              <a:rPr lang="en-US" altLang="en-US" sz="1200" smtClean="0">
                <a:solidFill>
                  <a:srgbClr val="002060"/>
                </a:solidFill>
              </a:rPr>
              <a:pPr eaLnBrk="1" hangingPunct="1"/>
              <a:t>2</a:t>
            </a:fld>
            <a:endParaRPr lang="en-US" altLang="en-US" sz="120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72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 wrap="square" anchor="t"/>
          <a:lstStyle/>
          <a:p>
            <a:r>
              <a:rPr lang="en-US" altLang="en-US" dirty="0" smtClean="0"/>
              <a:t>Public Goods, Part 1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88375" cy="4689475"/>
          </a:xfrm>
        </p:spPr>
        <p:txBody>
          <a:bodyPr/>
          <a:lstStyle/>
          <a:p>
            <a:r>
              <a:rPr lang="en-US" altLang="en-US" dirty="0" smtClean="0"/>
              <a:t>Free rider</a:t>
            </a:r>
          </a:p>
          <a:p>
            <a:pPr lvl="1"/>
            <a:r>
              <a:rPr lang="en-US" altLang="en-US" dirty="0" smtClean="0"/>
              <a:t>Person who receives the benefit of a good but avoids paying for it</a:t>
            </a:r>
          </a:p>
          <a:p>
            <a:r>
              <a:rPr lang="en-US" altLang="en-US" dirty="0" smtClean="0"/>
              <a:t>The free-rider problem</a:t>
            </a:r>
          </a:p>
          <a:p>
            <a:pPr lvl="1"/>
            <a:r>
              <a:rPr lang="en-US" altLang="en-US" dirty="0" smtClean="0"/>
              <a:t>Public goods are not excludable</a:t>
            </a:r>
          </a:p>
          <a:p>
            <a:pPr lvl="1"/>
            <a:r>
              <a:rPr lang="en-US" altLang="en-US" dirty="0" smtClean="0"/>
              <a:t>Prevents the private market from supplying the goods</a:t>
            </a:r>
          </a:p>
          <a:p>
            <a:pPr lvl="1"/>
            <a:r>
              <a:rPr lang="en-US" altLang="en-US" dirty="0" smtClean="0"/>
              <a:t>Market failure </a:t>
            </a: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9857"/>
            <a:ext cx="8153400" cy="4981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dirty="0" smtClean="0">
                <a:cs typeface="Arial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1536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06E4287-26E3-4D9A-883F-A13557C9EDC6}" type="slidenum">
              <a:rPr lang="en-US" altLang="en-US" sz="1200" smtClean="0">
                <a:solidFill>
                  <a:srgbClr val="002060"/>
                </a:solidFill>
              </a:rPr>
              <a:pPr eaLnBrk="1" hangingPunct="1"/>
              <a:t>3</a:t>
            </a:fld>
            <a:endParaRPr lang="en-US" altLang="en-US" sz="120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61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 wrap="square" anchor="t"/>
          <a:lstStyle/>
          <a:p>
            <a:r>
              <a:rPr lang="en-US" altLang="en-US" dirty="0" smtClean="0"/>
              <a:t>Public Goods, Part 2</a:t>
            </a:r>
          </a:p>
        </p:txBody>
      </p:sp>
      <p:sp>
        <p:nvSpPr>
          <p:cNvPr id="16388" name="Content Placeholder 2"/>
          <p:cNvSpPr>
            <a:spLocks noGrp="1"/>
          </p:cNvSpPr>
          <p:nvPr>
            <p:ph idx="1"/>
          </p:nvPr>
        </p:nvSpPr>
        <p:spPr>
          <a:xfrm>
            <a:off x="228600" y="1163741"/>
            <a:ext cx="5513387" cy="4994275"/>
          </a:xfrm>
        </p:spPr>
        <p:txBody>
          <a:bodyPr/>
          <a:lstStyle/>
          <a:p>
            <a:r>
              <a:rPr lang="en-US" altLang="en-US" dirty="0" smtClean="0"/>
              <a:t>Government can remedy the free-rider problem</a:t>
            </a:r>
          </a:p>
          <a:p>
            <a:pPr lvl="1"/>
            <a:r>
              <a:rPr lang="en-US" altLang="en-US" dirty="0"/>
              <a:t>If total benefits of a </a:t>
            </a:r>
            <a:r>
              <a:rPr lang="en-US" altLang="en-US" dirty="0" smtClean="0"/>
              <a:t>public </a:t>
            </a:r>
            <a:r>
              <a:rPr lang="en-US" altLang="en-US" dirty="0"/>
              <a:t>good exceeds </a:t>
            </a:r>
            <a:r>
              <a:rPr lang="en-US" altLang="en-US" dirty="0" smtClean="0"/>
              <a:t>its </a:t>
            </a:r>
            <a:r>
              <a:rPr lang="en-US" altLang="en-US" dirty="0"/>
              <a:t>costs</a:t>
            </a:r>
          </a:p>
          <a:p>
            <a:pPr lvl="1"/>
            <a:r>
              <a:rPr lang="en-US" altLang="en-US" dirty="0"/>
              <a:t>Provide the public good</a:t>
            </a:r>
          </a:p>
          <a:p>
            <a:pPr lvl="1"/>
            <a:r>
              <a:rPr lang="en-US" altLang="en-US" dirty="0"/>
              <a:t>Pay for it with tax revenue</a:t>
            </a:r>
          </a:p>
          <a:p>
            <a:pPr lvl="1"/>
            <a:r>
              <a:rPr lang="en-US" altLang="en-US" dirty="0"/>
              <a:t>Make everyone better </a:t>
            </a:r>
            <a:r>
              <a:rPr lang="en-US" altLang="en-US" dirty="0" smtClean="0"/>
              <a:t>off</a:t>
            </a:r>
            <a:endParaRPr lang="en-US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019800" y="3505200"/>
            <a:ext cx="3124200" cy="1295400"/>
          </a:xfrm>
        </p:spPr>
        <p:txBody>
          <a:bodyPr/>
          <a:lstStyle/>
          <a:p>
            <a:r>
              <a:rPr lang="en-US" dirty="0"/>
              <a:t>“I like the concept if we can do it with no new taxes</a:t>
            </a:r>
            <a:r>
              <a:rPr lang="en-US" dirty="0" smtClean="0"/>
              <a:t>.”</a:t>
            </a:r>
            <a:endParaRPr lang="en-US" dirty="0"/>
          </a:p>
        </p:txBody>
      </p:sp>
      <p:pic>
        <p:nvPicPr>
          <p:cNvPr id="16386" name="Picture 10" descr="A cartoon depicts soldiers presenting a diagram of a wooden horse to a king who is sitting on his throne. Copyright information reads: Dana Fradon, the New Yorker Collection, www.cartoonbank.com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03" y="1371601"/>
            <a:ext cx="307182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9857"/>
            <a:ext cx="8229600" cy="4981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dirty="0" smtClean="0">
                <a:cs typeface="Arial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163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DE1EDF3-6BC0-4932-B0BB-DF90D58993E5}" type="slidenum">
              <a:rPr lang="en-US" altLang="en-US" sz="1200" smtClean="0">
                <a:solidFill>
                  <a:srgbClr val="002060"/>
                </a:solidFill>
              </a:rPr>
              <a:pPr eaLnBrk="1" hangingPunct="1"/>
              <a:t>4</a:t>
            </a:fld>
            <a:endParaRPr lang="en-US" altLang="en-US" sz="120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0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en-US" dirty="0" smtClean="0"/>
              <a:t>Are lighthouses public goods?,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Part 1</a:t>
            </a:r>
          </a:p>
        </p:txBody>
      </p:sp>
      <p:sp>
        <p:nvSpPr>
          <p:cNvPr id="19459" name="Content Placeholder 1"/>
          <p:cNvSpPr>
            <a:spLocks noGrp="1"/>
          </p:cNvSpPr>
          <p:nvPr>
            <p:ph idx="1"/>
          </p:nvPr>
        </p:nvSpPr>
        <p:spPr>
          <a:xfrm>
            <a:off x="152400" y="816612"/>
            <a:ext cx="5675300" cy="4111978"/>
          </a:xfrm>
        </p:spPr>
        <p:txBody>
          <a:bodyPr/>
          <a:lstStyle/>
          <a:p>
            <a:r>
              <a:rPr lang="en-US" altLang="en-US" sz="2800" dirty="0" smtClean="0"/>
              <a:t>Lighthouses</a:t>
            </a:r>
          </a:p>
          <a:p>
            <a:pPr lvl="1"/>
            <a:r>
              <a:rPr lang="en-US" altLang="en-US" sz="2400" dirty="0" smtClean="0"/>
              <a:t>Mark specific locations so</a:t>
            </a:r>
            <a:r>
              <a:rPr lang="en-US" altLang="en-US" sz="2400" baseline="0" dirty="0" smtClean="0"/>
              <a:t> </a:t>
            </a:r>
            <a:r>
              <a:rPr lang="en-US" altLang="en-US" sz="2400" dirty="0" smtClean="0"/>
              <a:t>that passing ships can avoid treacherous waters</a:t>
            </a:r>
          </a:p>
          <a:p>
            <a:pPr lvl="2"/>
            <a:r>
              <a:rPr lang="en-US" altLang="en-US" sz="2000" dirty="0" smtClean="0"/>
              <a:t>Benefit: to the ship captain</a:t>
            </a:r>
          </a:p>
          <a:p>
            <a:pPr lvl="2"/>
            <a:r>
              <a:rPr lang="en-US" altLang="en-US" sz="2000" dirty="0" smtClean="0"/>
              <a:t>Not excludable, not rival in consumption</a:t>
            </a:r>
          </a:p>
          <a:p>
            <a:pPr lvl="2"/>
            <a:r>
              <a:rPr lang="en-US" altLang="en-US" sz="2000" dirty="0" smtClean="0"/>
              <a:t>Incentive: free ride without paying</a:t>
            </a:r>
          </a:p>
          <a:p>
            <a:pPr lvl="1"/>
            <a:r>
              <a:rPr lang="en-US" altLang="en-US" sz="2400" dirty="0" smtClean="0"/>
              <a:t>Most are operated by the government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6324600" y="5436908"/>
            <a:ext cx="2819400" cy="659091"/>
          </a:xfrm>
        </p:spPr>
        <p:txBody>
          <a:bodyPr/>
          <a:lstStyle/>
          <a:p>
            <a:r>
              <a:rPr lang="en-US" altLang="en-US" sz="1800" i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What kind of good is this</a:t>
            </a:r>
            <a:r>
              <a:rPr lang="en-US" altLang="en-US" sz="1800" i="1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?</a:t>
            </a:r>
            <a:endParaRPr lang="en-US" altLang="en-US" sz="1800" dirty="0">
              <a:solidFill>
                <a:schemeClr val="accent6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2050" name="Picture 2" descr="A lighthouse with water in the background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00" y="1004889"/>
            <a:ext cx="3011500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400801"/>
            <a:ext cx="845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dirty="0" smtClean="0">
                <a:cs typeface="Arial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194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A3480D-087D-4DE0-AAF3-1F18E8FBB419}" type="slidenum">
              <a:rPr lang="en-US" altLang="en-US" sz="1200" smtClean="0">
                <a:solidFill>
                  <a:srgbClr val="002060"/>
                </a:solidFill>
              </a:rPr>
              <a:pPr eaLnBrk="1" hangingPunct="1"/>
              <a:t>5</a:t>
            </a:fld>
            <a:endParaRPr lang="en-US" altLang="en-US" sz="120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40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en-US" dirty="0" smtClean="0"/>
              <a:t>Are lighthouses public goods?,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Part 2</a:t>
            </a:r>
          </a:p>
        </p:txBody>
      </p:sp>
      <p:sp>
        <p:nvSpPr>
          <p:cNvPr id="20483" name="Content Placeholder 1"/>
          <p:cNvSpPr>
            <a:spLocks noGrp="1"/>
          </p:cNvSpPr>
          <p:nvPr>
            <p:ph idx="1"/>
          </p:nvPr>
        </p:nvSpPr>
        <p:spPr>
          <a:xfrm>
            <a:off x="478881" y="838200"/>
            <a:ext cx="8458200" cy="5178778"/>
          </a:xfrm>
        </p:spPr>
        <p:txBody>
          <a:bodyPr/>
          <a:lstStyle/>
          <a:p>
            <a:r>
              <a:rPr lang="en-US" altLang="en-US" dirty="0" smtClean="0"/>
              <a:t>In some cases</a:t>
            </a:r>
          </a:p>
          <a:p>
            <a:pPr lvl="1"/>
            <a:r>
              <a:rPr lang="en-US" altLang="en-US" dirty="0" smtClean="0"/>
              <a:t>Lighthouses are closer to private goods</a:t>
            </a:r>
          </a:p>
          <a:p>
            <a:pPr lvl="2"/>
            <a:r>
              <a:rPr lang="en-US" altLang="en-US" dirty="0" smtClean="0"/>
              <a:t>Coast of England, 19th century</a:t>
            </a:r>
          </a:p>
          <a:p>
            <a:pPr lvl="2"/>
            <a:r>
              <a:rPr lang="en-US" altLang="en-US" dirty="0" smtClean="0"/>
              <a:t>Lighthouses  were privately owned and operated</a:t>
            </a:r>
          </a:p>
          <a:p>
            <a:pPr lvl="2"/>
            <a:r>
              <a:rPr lang="en-US" altLang="en-US" dirty="0" smtClean="0"/>
              <a:t>The owner of the lighthouse charged the owner of the nearby port</a:t>
            </a:r>
          </a:p>
          <a:p>
            <a:pPr lvl="3"/>
            <a:r>
              <a:rPr lang="en-US" altLang="en-US" sz="2800" dirty="0" smtClean="0"/>
              <a:t>If the port owner did not pay, lighthouse owner turned the light off: ships avoided that port </a:t>
            </a: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400801"/>
            <a:ext cx="8153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dirty="0" smtClean="0">
                <a:cs typeface="Arial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2048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4017BA-0684-4D9C-A444-98C54166D486}" type="slidenum">
              <a:rPr lang="en-US" altLang="en-US" sz="1200" smtClean="0">
                <a:solidFill>
                  <a:srgbClr val="002060"/>
                </a:solidFill>
              </a:rPr>
              <a:pPr eaLnBrk="1" hangingPunct="1"/>
              <a:t>6</a:t>
            </a:fld>
            <a:endParaRPr lang="en-US" altLang="en-US" sz="120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75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en-US" dirty="0" smtClean="0"/>
              <a:t>Are lighthouses public goods?,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Part 3</a:t>
            </a:r>
          </a:p>
        </p:txBody>
      </p:sp>
      <p:sp>
        <p:nvSpPr>
          <p:cNvPr id="21507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5026378"/>
          </a:xfrm>
        </p:spPr>
        <p:txBody>
          <a:bodyPr/>
          <a:lstStyle/>
          <a:p>
            <a:r>
              <a:rPr lang="en-US" altLang="en-US" dirty="0" smtClean="0"/>
              <a:t>Decide whether something is a public good</a:t>
            </a:r>
          </a:p>
          <a:p>
            <a:pPr lvl="1"/>
            <a:r>
              <a:rPr lang="en-US" altLang="en-US" dirty="0" smtClean="0"/>
              <a:t>Determine who the beneficiaries are</a:t>
            </a:r>
          </a:p>
          <a:p>
            <a:pPr lvl="1"/>
            <a:r>
              <a:rPr lang="en-US" altLang="en-US" dirty="0" smtClean="0"/>
              <a:t>Determine whether the beneficiaries can be excluded from using the good</a:t>
            </a:r>
          </a:p>
          <a:p>
            <a:r>
              <a:rPr lang="en-US" altLang="en-US" dirty="0" smtClean="0"/>
              <a:t>A free-rider problem</a:t>
            </a:r>
          </a:p>
          <a:p>
            <a:pPr lvl="1"/>
            <a:r>
              <a:rPr lang="en-US" altLang="en-US" dirty="0" smtClean="0"/>
              <a:t>When the number of beneficiaries is large</a:t>
            </a:r>
          </a:p>
          <a:p>
            <a:pPr lvl="1"/>
            <a:r>
              <a:rPr lang="en-US" altLang="en-US" dirty="0" smtClean="0"/>
              <a:t>Exclusion of any one of them is impossible</a:t>
            </a: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400801"/>
            <a:ext cx="8153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dirty="0" smtClean="0">
                <a:cs typeface="Arial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215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08B5D4E-18EA-473F-A50C-86CD23191800}" type="slidenum">
              <a:rPr lang="en-US" altLang="en-US" sz="1200" smtClean="0">
                <a:solidFill>
                  <a:srgbClr val="002060"/>
                </a:solidFill>
              </a:rPr>
              <a:pPr eaLnBrk="1" hangingPunct="1"/>
              <a:t>7</a:t>
            </a:fld>
            <a:endParaRPr lang="en-US" altLang="en-US" sz="120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37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en-US" dirty="0" smtClean="0"/>
              <a:t>How much is a life worth?,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Part 1</a:t>
            </a:r>
          </a:p>
        </p:txBody>
      </p:sp>
      <p:sp>
        <p:nvSpPr>
          <p:cNvPr id="23555" name="Content Placeholder 1"/>
          <p:cNvSpPr>
            <a:spLocks noGrp="1"/>
          </p:cNvSpPr>
          <p:nvPr>
            <p:ph idx="1"/>
          </p:nvPr>
        </p:nvSpPr>
        <p:spPr>
          <a:xfrm>
            <a:off x="463641" y="838200"/>
            <a:ext cx="8458200" cy="5254978"/>
          </a:xfrm>
        </p:spPr>
        <p:txBody>
          <a:bodyPr/>
          <a:lstStyle/>
          <a:p>
            <a:r>
              <a:rPr lang="en-US" altLang="en-US" dirty="0" smtClean="0"/>
              <a:t>Cost: $10,000 for a new traffic light</a:t>
            </a:r>
          </a:p>
          <a:p>
            <a:r>
              <a:rPr lang="en-US" altLang="en-US" dirty="0" smtClean="0"/>
              <a:t>Benefit: increased safety</a:t>
            </a:r>
          </a:p>
          <a:p>
            <a:pPr lvl="1"/>
            <a:r>
              <a:rPr lang="en-US" altLang="en-US" dirty="0" smtClean="0"/>
              <a:t>Risk of a fatal traffic accident</a:t>
            </a:r>
          </a:p>
          <a:p>
            <a:pPr lvl="2"/>
            <a:r>
              <a:rPr lang="en-US" altLang="en-US" dirty="0" smtClean="0"/>
              <a:t>Drops from 1.6 to 1.1% </a:t>
            </a:r>
          </a:p>
          <a:p>
            <a:r>
              <a:rPr lang="en-US" altLang="en-US" dirty="0" smtClean="0"/>
              <a:t>Obstacle</a:t>
            </a:r>
          </a:p>
          <a:p>
            <a:pPr lvl="1"/>
            <a:r>
              <a:rPr lang="en-US" altLang="en-US" dirty="0" smtClean="0"/>
              <a:t>Measure costs and benefits in the same units</a:t>
            </a:r>
          </a:p>
          <a:p>
            <a:r>
              <a:rPr lang="en-US" altLang="en-US" dirty="0" smtClean="0"/>
              <a:t>Put a dollar value on a human life?</a:t>
            </a:r>
          </a:p>
          <a:p>
            <a:pPr lvl="1"/>
            <a:r>
              <a:rPr lang="en-US" altLang="en-US" dirty="0" smtClean="0"/>
              <a:t>Priceless = infinite dollar value</a:t>
            </a: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400801"/>
            <a:ext cx="8153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dirty="0" smtClean="0">
                <a:cs typeface="Arial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2355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2FCF5B-B579-48E8-AF7F-58EEF20B1FCD}" type="slidenum">
              <a:rPr lang="en-US" altLang="en-US" sz="1200" smtClean="0">
                <a:solidFill>
                  <a:srgbClr val="002060"/>
                </a:solidFill>
              </a:rPr>
              <a:pPr eaLnBrk="1" hangingPunct="1"/>
              <a:t>8</a:t>
            </a:fld>
            <a:endParaRPr lang="en-US" altLang="en-US" sz="120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7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en-US" dirty="0" smtClean="0"/>
              <a:t>How much is a life worth?,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Part 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55977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Implicit dollar value of a human life</a:t>
            </a:r>
          </a:p>
          <a:p>
            <a:pPr lvl="1">
              <a:defRPr/>
            </a:pPr>
            <a:r>
              <a:rPr lang="en-US" dirty="0" smtClean="0"/>
              <a:t>Courts: award damages in wrongful-death suits </a:t>
            </a:r>
          </a:p>
          <a:p>
            <a:pPr lvl="2">
              <a:defRPr/>
            </a:pPr>
            <a:r>
              <a:rPr lang="en-US" dirty="0" smtClean="0">
                <a:ea typeface="+mn-ea"/>
                <a:cs typeface="+mn-cs"/>
              </a:rPr>
              <a:t>Total amount of money a person would have earned if he or she had lived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Ignores other opportunity costs of losing one’s life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Risks that people are voluntarily willing to take and how much they must be paid for taking them </a:t>
            </a:r>
          </a:p>
          <a:p>
            <a:pPr lvl="2">
              <a:defRPr/>
            </a:pPr>
            <a:r>
              <a:rPr lang="en-US" dirty="0" smtClean="0"/>
              <a:t>Value of human life = $10 million</a:t>
            </a: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400801"/>
            <a:ext cx="8229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dirty="0" smtClean="0">
                <a:cs typeface="Arial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2458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AB6538-921E-4AF9-BCD9-8BB3DAB52C5B}" type="slidenum">
              <a:rPr lang="en-US" altLang="en-US" sz="1200" smtClean="0">
                <a:solidFill>
                  <a:srgbClr val="002060"/>
                </a:solidFill>
              </a:rPr>
              <a:pPr eaLnBrk="1" hangingPunct="1"/>
              <a:t>9</a:t>
            </a:fld>
            <a:endParaRPr lang="en-US" altLang="en-US" sz="120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2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 title">
  <a:themeElements>
    <a:clrScheme name="Open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penSlide">
      <a:majorFont>
        <a:latin typeface="Sabon-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Open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ro / Summary">
  <a:themeElements>
    <a:clrScheme name="Chapter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apter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hapter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hapter content">
  <a:themeElements>
    <a:clrScheme name="Chapter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apter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hapter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igure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able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ActiveLearning">
  <a:themeElements>
    <a:clrScheme name="Chapter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apter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hapter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Case study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Ask Experts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Appendix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7648</TotalTime>
  <Words>1689</Words>
  <Application>Microsoft Office PowerPoint</Application>
  <PresentationFormat>如螢幕大小 (4:3)</PresentationFormat>
  <Paragraphs>141</Paragraphs>
  <Slides>16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9</vt:i4>
      </vt:variant>
      <vt:variant>
        <vt:lpstr>投影片標題</vt:lpstr>
      </vt:variant>
      <vt:variant>
        <vt:i4>16</vt:i4>
      </vt:variant>
    </vt:vector>
  </HeadingPairs>
  <TitlesOfParts>
    <vt:vector size="33" baseType="lpstr">
      <vt:lpstr>Sabon-Bold</vt:lpstr>
      <vt:lpstr>Arial</vt:lpstr>
      <vt:lpstr>Arial Narrow</vt:lpstr>
      <vt:lpstr>Calibri</vt:lpstr>
      <vt:lpstr>Cambria</vt:lpstr>
      <vt:lpstr>Cambria Math</vt:lpstr>
      <vt:lpstr>Times New Roman</vt:lpstr>
      <vt:lpstr>Wingdings</vt:lpstr>
      <vt:lpstr>Chapter title</vt:lpstr>
      <vt:lpstr>Intro / Summary</vt:lpstr>
      <vt:lpstr>Chapter content</vt:lpstr>
      <vt:lpstr>Figure</vt:lpstr>
      <vt:lpstr>Table</vt:lpstr>
      <vt:lpstr>ActiveLearning</vt:lpstr>
      <vt:lpstr>Case study</vt:lpstr>
      <vt:lpstr>Ask Experts</vt:lpstr>
      <vt:lpstr>Appendix</vt:lpstr>
      <vt:lpstr>Public Goods and Common Resources</vt:lpstr>
      <vt:lpstr>Figure 1 Four Types of Goods</vt:lpstr>
      <vt:lpstr>Public Goods, Part 1</vt:lpstr>
      <vt:lpstr>Public Goods, Part 2</vt:lpstr>
      <vt:lpstr>Are lighthouses public goods?, Part 1</vt:lpstr>
      <vt:lpstr>Are lighthouses public goods?, Part 2</vt:lpstr>
      <vt:lpstr>Are lighthouses public goods?, Part 3</vt:lpstr>
      <vt:lpstr>How much is a life worth?, Part 1</vt:lpstr>
      <vt:lpstr>How much is a life worth?, Part 2</vt:lpstr>
      <vt:lpstr>How much is a life worth?, Part 3</vt:lpstr>
      <vt:lpstr>Why the cow is not extinct, Part 1</vt:lpstr>
      <vt:lpstr>Why the cow is not extinct, Part 2</vt:lpstr>
      <vt:lpstr>Why the cow is not extinct, Part 3</vt:lpstr>
      <vt:lpstr>Why the cow is not extinct, Part 4</vt:lpstr>
      <vt:lpstr>Importance of Property Rights, Part 1</vt:lpstr>
      <vt:lpstr>Importance of Property Rights, Part 2</vt:lpstr>
    </vt:vector>
  </TitlesOfParts>
  <Company>Eastern Illinois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Andreea Chiritescu</dc:creator>
  <cp:lastModifiedBy>HLCHU</cp:lastModifiedBy>
  <cp:revision>322</cp:revision>
  <dcterms:created xsi:type="dcterms:W3CDTF">2016-03-16T19:41:09Z</dcterms:created>
  <dcterms:modified xsi:type="dcterms:W3CDTF">2020-12-10T14:37:46Z</dcterms:modified>
</cp:coreProperties>
</file>