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A9A9A9"/>
              </a:solidFill>
              <a:prstDash val="solid"/>
              <a:miter lim="400000"/>
            </a:ln>
          </a:right>
          <a:top>
            <a:ln w="3175" cap="flat">
              <a:solidFill>
                <a:srgbClr val="A9A9A9"/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A9A9A9"/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A9A9A9"/>
              </a:solidFill>
              <a:prstDash val="solid"/>
              <a:miter lim="400000"/>
            </a:ln>
          </a:right>
          <a:top>
            <a:ln w="3175" cap="flat">
              <a:solidFill>
                <a:srgbClr val="A9A9A9"/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61D836"/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A9A9A9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A9A9A9"/>
              </a:solidFill>
              <a:prstDash val="solid"/>
              <a:miter lim="400000"/>
            </a:ln>
          </a:right>
          <a:top>
            <a:ln w="3175" cap="flat">
              <a:solidFill>
                <a:srgbClr val="A9A9A9"/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E3E5E8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rgbClr val="E3E5E8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E3E5E8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C0C0C0"/>
              </a:solidFill>
              <a:prstDash val="solid"/>
              <a:miter lim="400000"/>
            </a:ln>
          </a:left>
          <a:right>
            <a:ln w="3175" cap="flat">
              <a:solidFill>
                <a:srgbClr val="C0C0C0"/>
              </a:solidFill>
              <a:prstDash val="solid"/>
              <a:miter lim="400000"/>
            </a:ln>
          </a:right>
          <a:top>
            <a:ln w="3175" cap="flat">
              <a:solidFill>
                <a:srgbClr val="C0C0C0"/>
              </a:solidFill>
              <a:prstDash val="solid"/>
              <a:miter lim="400000"/>
            </a:ln>
          </a:top>
          <a:bottom>
            <a:ln w="3175" cap="flat">
              <a:solidFill>
                <a:srgbClr val="C0C0C0"/>
              </a:solidFill>
              <a:prstDash val="solid"/>
              <a:miter lim="400000"/>
            </a:ln>
          </a:bottom>
          <a:insideH>
            <a:ln w="3175" cap="flat">
              <a:solidFill>
                <a:srgbClr val="C0C0C0"/>
              </a:solidFill>
              <a:prstDash val="solid"/>
              <a:miter lim="400000"/>
            </a:ln>
          </a:insideH>
          <a:insideV>
            <a:ln w="3175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C0C0C0"/>
              </a:solidFill>
              <a:prstDash val="solid"/>
              <a:miter lim="400000"/>
            </a:ln>
          </a:right>
          <a:top>
            <a:ln w="3175" cap="flat">
              <a:solidFill>
                <a:srgbClr val="C0C0C0"/>
              </a:solidFill>
              <a:prstDash val="solid"/>
              <a:miter lim="400000"/>
            </a:ln>
          </a:top>
          <a:bottom>
            <a:ln w="3175" cap="flat">
              <a:solidFill>
                <a:srgbClr val="C0C0C0"/>
              </a:solidFill>
              <a:prstDash val="solid"/>
              <a:miter lim="400000"/>
            </a:ln>
          </a:bottom>
          <a:insideH>
            <a:ln w="3175" cap="flat">
              <a:solidFill>
                <a:srgbClr val="C0C0C0"/>
              </a:solidFill>
              <a:prstDash val="solid"/>
              <a:miter lim="400000"/>
            </a:ln>
          </a:insideH>
          <a:insideV>
            <a:ln w="3175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chemeClr val="accent6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C0C0C0"/>
              </a:solidFill>
              <a:prstDash val="solid"/>
              <a:miter lim="400000"/>
            </a:ln>
          </a:left>
          <a:right>
            <a:ln w="3175" cap="flat">
              <a:solidFill>
                <a:srgbClr val="C0C0C0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C0C0C0"/>
              </a:solidFill>
              <a:prstDash val="solid"/>
              <a:miter lim="400000"/>
            </a:ln>
          </a:bottom>
          <a:insideH>
            <a:ln w="3175" cap="flat">
              <a:solidFill>
                <a:srgbClr val="C0C0C0"/>
              </a:solidFill>
              <a:prstDash val="solid"/>
              <a:miter lim="400000"/>
            </a:ln>
          </a:insideH>
          <a:insideV>
            <a:ln w="3175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643465" y="7533359"/>
            <a:ext cx="11717870" cy="339723"/>
          </a:xfrm>
          <a:prstGeom prst="rect">
            <a:avLst/>
          </a:prstGeom>
        </p:spPr>
        <p:txBody>
          <a:bodyPr lIns="24383" tIns="24383" rIns="24383" bIns="24383" anchor="b"/>
          <a:lstStyle>
            <a:lvl1pPr defTabSz="487228">
              <a:defRPr sz="1992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quarter" idx="1" hasCustomPrompt="1"/>
          </p:nvPr>
        </p:nvSpPr>
        <p:spPr>
          <a:xfrm>
            <a:off x="643466" y="3843649"/>
            <a:ext cx="11717868" cy="2066302"/>
          </a:xfrm>
          <a:prstGeom prst="rect">
            <a:avLst/>
          </a:prstGeom>
        </p:spPr>
        <p:txBody>
          <a:bodyPr anchor="ctr"/>
          <a:lstStyle>
            <a:lvl1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13" hasCustomPrompt="1"/>
          </p:nvPr>
        </p:nvSpPr>
        <p:spPr>
          <a:xfrm>
            <a:off x="643466" y="5625696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algn="ctr" defTabSz="457877">
              <a:defRPr sz="2964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643466" y="1718004"/>
            <a:ext cx="11717868" cy="3924834"/>
          </a:xfrm>
          <a:prstGeom prst="rect">
            <a:avLst/>
          </a:prstGeom>
        </p:spPr>
        <p:txBody>
          <a:bodyPr anchor="b"/>
          <a:lstStyle>
            <a:lvl1pPr algn="ctr" defTabSz="1733930">
              <a:lnSpc>
                <a:spcPct val="80000"/>
              </a:lnSpc>
              <a:defRPr spc="-176" sz="17600"/>
            </a:lvl1pPr>
            <a:lvl2pPr algn="ctr" defTabSz="1733930">
              <a:lnSpc>
                <a:spcPct val="80000"/>
              </a:lnSpc>
              <a:defRPr spc="-176" sz="17600"/>
            </a:lvl2pPr>
            <a:lvl3pPr algn="ctr" defTabSz="1733930">
              <a:lnSpc>
                <a:spcPct val="80000"/>
              </a:lnSpc>
              <a:defRPr spc="-176" sz="17600"/>
            </a:lvl3pPr>
            <a:lvl4pPr algn="ctr" defTabSz="1733930">
              <a:lnSpc>
                <a:spcPct val="80000"/>
              </a:lnSpc>
              <a:defRPr spc="-176" sz="17600"/>
            </a:lvl4pPr>
            <a:lvl5pPr algn="ctr" defTabSz="1733930">
              <a:lnSpc>
                <a:spcPct val="80000"/>
              </a:lnSpc>
              <a:defRPr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1323106" y="6912775"/>
            <a:ext cx="10746268" cy="339723"/>
          </a:xfrm>
          <a:prstGeom prst="rect">
            <a:avLst/>
          </a:prstGeom>
        </p:spPr>
        <p:txBody>
          <a:bodyPr lIns="24383" tIns="24383" rIns="24383" bIns="24383"/>
          <a:lstStyle>
            <a:lvl1pPr defTabSz="487228">
              <a:defRPr sz="1992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quarter" idx="1" hasCustomPrompt="1"/>
          </p:nvPr>
        </p:nvSpPr>
        <p:spPr>
          <a:xfrm>
            <a:off x="935425" y="3853792"/>
            <a:ext cx="11133950" cy="2046016"/>
          </a:xfrm>
          <a:prstGeom prst="rect">
            <a:avLst/>
          </a:prstGeom>
        </p:spPr>
        <p:txBody>
          <a:bodyPr anchor="ctr"/>
          <a:lstStyle>
            <a:lvl1pPr marL="454345" indent="-334151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4345" indent="-334151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4345" indent="-334151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4345" indent="-334151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4345" indent="-334151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eg"/>
          <p:cNvSpPr/>
          <p:nvPr>
            <p:ph type="pic" sz="quarter" idx="13"/>
          </p:nvPr>
        </p:nvSpPr>
        <p:spPr>
          <a:xfrm>
            <a:off x="8229600" y="4998084"/>
            <a:ext cx="4334934" cy="28854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eg"/>
          <p:cNvSpPr/>
          <p:nvPr>
            <p:ph type="pic" idx="14"/>
          </p:nvPr>
        </p:nvSpPr>
        <p:spPr>
          <a:xfrm>
            <a:off x="-1564641" y="1896533"/>
            <a:ext cx="12106206" cy="60147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eg"/>
          <p:cNvSpPr/>
          <p:nvPr>
            <p:ph type="pic" sz="quarter" idx="15"/>
          </p:nvPr>
        </p:nvSpPr>
        <p:spPr>
          <a:xfrm>
            <a:off x="8229600" y="1896533"/>
            <a:ext cx="4334934" cy="28854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806028" y="-765387"/>
            <a:ext cx="15206135" cy="101494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-230294" y="-934721"/>
            <a:ext cx="15714135" cy="96181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643466" y="5019040"/>
            <a:ext cx="11717868" cy="2479041"/>
          </a:xfrm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644101" y="1809140"/>
            <a:ext cx="11716599" cy="339722"/>
          </a:xfrm>
          <a:prstGeom prst="rect">
            <a:avLst/>
          </a:prstGeom>
        </p:spPr>
        <p:txBody>
          <a:bodyPr lIns="24383" tIns="24383" rIns="24383" bIns="24383"/>
          <a:lstStyle>
            <a:lvl1pPr defTabSz="487228">
              <a:defRPr sz="1992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643466" y="7411152"/>
            <a:ext cx="11717868" cy="610500"/>
          </a:xfrm>
          <a:prstGeom prst="rect">
            <a:avLst/>
          </a:prstGeom>
        </p:spPr>
        <p:txBody>
          <a:bodyPr/>
          <a:lstStyle/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643466" y="1896533"/>
            <a:ext cx="5215468" cy="3137213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43466" y="4984841"/>
            <a:ext cx="5215468" cy="2870615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13"/>
          </p:nvPr>
        </p:nvSpPr>
        <p:spPr>
          <a:xfrm>
            <a:off x="6427895" y="1896533"/>
            <a:ext cx="5967150" cy="59786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6380889" y="8170057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643466" y="1727199"/>
            <a:ext cx="11717868" cy="764355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643466" y="2417046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/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 numCol="2" spcCol="585893"/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643466" y="1727199"/>
            <a:ext cx="5215468" cy="765388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13" hasCustomPrompt="1"/>
          </p:nvPr>
        </p:nvSpPr>
        <p:spPr>
          <a:xfrm>
            <a:off x="643466" y="2417046"/>
            <a:ext cx="52154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quarter" idx="1" hasCustomPrompt="1"/>
          </p:nvPr>
        </p:nvSpPr>
        <p:spPr>
          <a:xfrm>
            <a:off x="643466" y="3485069"/>
            <a:ext cx="5215468" cy="4403207"/>
          </a:xfrm>
          <a:prstGeom prst="rect">
            <a:avLst/>
          </a:prstGeom>
        </p:spPr>
        <p:txBody>
          <a:bodyPr/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eg"/>
          <p:cNvSpPr/>
          <p:nvPr>
            <p:ph type="pic" idx="14"/>
          </p:nvPr>
        </p:nvSpPr>
        <p:spPr>
          <a:xfrm>
            <a:off x="3402773" y="1893252"/>
            <a:ext cx="12015895" cy="5969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643464" y="3637279"/>
            <a:ext cx="11717870" cy="2479042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6380889" y="8170057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643466" y="1727199"/>
            <a:ext cx="11717868" cy="765307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643466" y="2417046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643466" y="1727199"/>
            <a:ext cx="11717868" cy="765388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643466" y="2417046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b="0" spc="-38"/>
            </a:lvl1pPr>
            <a:lvl2pPr>
              <a:spcBef>
                <a:spcPts val="1200"/>
              </a:spcBef>
              <a:defRPr b="0" spc="-38"/>
            </a:lvl2pPr>
            <a:lvl3pPr>
              <a:spcBef>
                <a:spcPts val="1200"/>
              </a:spcBef>
              <a:defRPr b="0" spc="-38"/>
            </a:lvl3pPr>
            <a:lvl4pPr>
              <a:spcBef>
                <a:spcPts val="1200"/>
              </a:spcBef>
              <a:defRPr b="0" spc="-38"/>
            </a:lvl4pPr>
            <a:lvl5pPr>
              <a:spcBef>
                <a:spcPts val="1200"/>
              </a:spcBef>
              <a:defRPr b="0" spc="-38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643464" y="2592528"/>
            <a:ext cx="11717870" cy="2479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643466" y="5057528"/>
            <a:ext cx="11717868" cy="1016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84222" y="8167799"/>
            <a:ext cx="236356" cy="227721"/>
          </a:xfrm>
          <a:prstGeom prst="rect">
            <a:avLst/>
          </a:prstGeom>
          <a:ln w="3175">
            <a:miter lim="400000"/>
          </a:ln>
        </p:spPr>
        <p:txBody>
          <a:bodyPr wrap="none" lIns="27093" tIns="27093" rIns="27093" bIns="27093" anchor="b">
            <a:spAutoFit/>
          </a:bodyPr>
          <a:lstStyle>
            <a:lvl1pPr algn="ctr" defTabSz="415431"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邱韜 @ April.13, 2020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22656">
              <a:defRPr sz="1728"/>
            </a:lvl1pPr>
          </a:lstStyle>
          <a:p>
            <a:pPr/>
            <a:r>
              <a:t>邱韜 @ April.13, 2020</a:t>
            </a:r>
          </a:p>
        </p:txBody>
      </p:sp>
      <p:sp>
        <p:nvSpPr>
          <p:cNvPr id="152" name="PWN bas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PWN basics</a:t>
            </a:r>
          </a:p>
        </p:txBody>
      </p:sp>
      <p:sp>
        <p:nvSpPr>
          <p:cNvPr id="153" name="Briefing of gdb and pwntools with an examp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Briefing of gdb and pwntools with an 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isassemb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69804">
              <a:defRPr spc="-94" sz="4740"/>
            </a:lvl1pPr>
          </a:lstStyle>
          <a:p>
            <a:pPr/>
            <a:r>
              <a:t>Disassembly</a:t>
            </a:r>
          </a:p>
        </p:txBody>
      </p:sp>
      <p:sp>
        <p:nvSpPr>
          <p:cNvPr id="200" name="objdump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objdump</a:t>
            </a:r>
          </a:p>
        </p:txBody>
      </p:sp>
      <p:sp>
        <p:nvSpPr>
          <p:cNvPr id="201" name="Use “disassemble” in gd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“disassemble” in gdb</a:t>
            </a:r>
          </a:p>
          <a:p>
            <a:pPr/>
            <a:r>
              <a:t>Or “objdump -d”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WN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69804">
              <a:defRPr spc="-94" sz="4740"/>
            </a:lvl1pPr>
          </a:lstStyle>
          <a:p>
            <a:pPr/>
            <a:r>
              <a:t>PWN tools</a:t>
            </a:r>
          </a:p>
        </p:txBody>
      </p:sp>
      <p:sp>
        <p:nvSpPr>
          <p:cNvPr id="204" name="CTF framework and exploit development library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CTF framework and exploit development library</a:t>
            </a:r>
          </a:p>
        </p:txBody>
      </p:sp>
      <p:sp>
        <p:nvSpPr>
          <p:cNvPr id="20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6" name="Screen Shot 2020-04-13 at 3.37.08 PM.png" descr="Screen Shot 2020-04-13 at 3.37.0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900" y="4061071"/>
            <a:ext cx="9779000" cy="32512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irst glimp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69804">
              <a:defRPr spc="-94" sz="4740"/>
            </a:lvl1pPr>
          </a:lstStyle>
          <a:p>
            <a:pPr/>
            <a:r>
              <a:t>First glimpse</a:t>
            </a:r>
          </a:p>
        </p:txBody>
      </p:sp>
      <p:sp>
        <p:nvSpPr>
          <p:cNvPr id="156" name="When we get a binary file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49625">
              <a:lnSpc>
                <a:spcPct val="80000"/>
              </a:lnSpc>
              <a:defRPr spc="-58" sz="2940"/>
            </a:lvl1pPr>
          </a:lstStyle>
          <a:p>
            <a:pPr/>
            <a:r>
              <a:t>When we get a binary file</a:t>
            </a:r>
          </a:p>
        </p:txBody>
      </p:sp>
      <p:sp>
        <p:nvSpPr>
          <p:cNvPr id="157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8" name="Screen Shot 2020-04-13 at 3.18.59 PM.png" descr="Screen Shot 2020-04-13 at 3.18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368985"/>
            <a:ext cx="13004801" cy="4635375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irst glimp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69804">
              <a:defRPr spc="-94" sz="4740"/>
            </a:lvl1pPr>
          </a:lstStyle>
          <a:p>
            <a:pPr/>
            <a:r>
              <a:t>First glimpse</a:t>
            </a:r>
          </a:p>
        </p:txBody>
      </p:sp>
      <p:sp>
        <p:nvSpPr>
          <p:cNvPr id="161" name="When we get a binary file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49625">
              <a:lnSpc>
                <a:spcPct val="80000"/>
              </a:lnSpc>
              <a:defRPr spc="-58" sz="2940"/>
            </a:lvl1pPr>
          </a:lstStyle>
          <a:p>
            <a:pPr/>
            <a:r>
              <a:t>When we get a binary file</a:t>
            </a:r>
          </a:p>
        </p:txBody>
      </p:sp>
      <p:sp>
        <p:nvSpPr>
          <p:cNvPr id="162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3" name="Screen Shot 2020-04-13 at 3.24.43 PM.png" descr="Screen Shot 2020-04-13 at 3.24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3848" y="1310501"/>
            <a:ext cx="6705601" cy="7480301"/>
          </a:xfrm>
          <a:prstGeom prst="rect">
            <a:avLst/>
          </a:prstGeom>
          <a:ln w="3175">
            <a:miter lim="400000"/>
          </a:ln>
        </p:spPr>
      </p:pic>
      <p:sp>
        <p:nvSpPr>
          <p:cNvPr id="164" name="Rectangle"/>
          <p:cNvSpPr/>
          <p:nvPr/>
        </p:nvSpPr>
        <p:spPr>
          <a:xfrm>
            <a:off x="5318252" y="7608347"/>
            <a:ext cx="6535358" cy="581607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7022">
              <a:lnSpc>
                <a:spcPct val="100000"/>
              </a:lnSpc>
              <a:spcBef>
                <a:spcPts val="0"/>
              </a:spcBef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D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69804">
              <a:defRPr spc="-94" sz="4740"/>
            </a:lvl1pPr>
          </a:lstStyle>
          <a:p>
            <a:pPr/>
            <a:r>
              <a:t>GDB</a:t>
            </a:r>
          </a:p>
        </p:txBody>
      </p:sp>
      <p:sp>
        <p:nvSpPr>
          <p:cNvPr id="167" name="Useful commands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Useful commands</a:t>
            </a:r>
          </a:p>
        </p:txBody>
      </p:sp>
      <p:sp>
        <p:nvSpPr>
          <p:cNvPr id="168" name="Start…"/>
          <p:cNvSpPr txBox="1"/>
          <p:nvPr>
            <p:ph type="body" idx="1"/>
          </p:nvPr>
        </p:nvSpPr>
        <p:spPr>
          <a:xfrm>
            <a:off x="643466" y="3485069"/>
            <a:ext cx="11717868" cy="4953865"/>
          </a:xfrm>
          <a:prstGeom prst="rect">
            <a:avLst/>
          </a:prstGeom>
        </p:spPr>
        <p:txBody>
          <a:bodyPr/>
          <a:lstStyle/>
          <a:p>
            <a:pPr marL="319531" indent="-319531" defTabSz="1283108">
              <a:spcBef>
                <a:spcPts val="2300"/>
              </a:spcBef>
              <a:defRPr sz="2516"/>
            </a:pPr>
            <a:r>
              <a:t>Start</a:t>
            </a:r>
          </a:p>
          <a:p>
            <a:pPr marL="319531" indent="-319531" defTabSz="1283108">
              <a:spcBef>
                <a:spcPts val="2300"/>
              </a:spcBef>
              <a:defRPr sz="2516"/>
            </a:pPr>
            <a:r>
              <a:t>Next command (n, ni)</a:t>
            </a:r>
          </a:p>
          <a:p>
            <a:pPr marL="319531" indent="-319531" defTabSz="1283108">
              <a:spcBef>
                <a:spcPts val="2300"/>
              </a:spcBef>
              <a:defRPr sz="2516"/>
            </a:pPr>
            <a:r>
              <a:t>Break points (b)</a:t>
            </a:r>
          </a:p>
          <a:p>
            <a:pPr marL="319531" indent="-319531" defTabSz="1283108">
              <a:spcBef>
                <a:spcPts val="2300"/>
              </a:spcBef>
              <a:defRPr sz="2516"/>
            </a:pPr>
            <a:r>
              <a:t>Step in (s, si)</a:t>
            </a:r>
          </a:p>
          <a:p>
            <a:pPr marL="319531" indent="-319531" defTabSz="1283108">
              <a:spcBef>
                <a:spcPts val="2300"/>
              </a:spcBef>
              <a:defRPr sz="2516"/>
            </a:pPr>
            <a:r>
              <a:t>Print (print)</a:t>
            </a:r>
          </a:p>
          <a:p>
            <a:pPr marL="319531" indent="-319531" defTabSz="1283108">
              <a:spcBef>
                <a:spcPts val="2300"/>
              </a:spcBef>
              <a:defRPr sz="2516"/>
            </a:pPr>
            <a:r>
              <a:t>Read address (x) </a:t>
            </a:r>
          </a:p>
          <a:p>
            <a:pPr marL="319531" indent="-319531" defTabSz="1283108">
              <a:spcBef>
                <a:spcPts val="2300"/>
              </a:spcBef>
              <a:defRPr sz="2516"/>
            </a:pPr>
            <a:r>
              <a:t>Write (set)</a:t>
            </a:r>
          </a:p>
          <a:p>
            <a:pPr marL="319531" indent="-319531" defTabSz="1283108">
              <a:spcBef>
                <a:spcPts val="2300"/>
              </a:spcBef>
              <a:defRPr sz="2516"/>
            </a:pPr>
            <a:r>
              <a:t>Memory layout (vmmap)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“x” com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69804">
              <a:defRPr spc="-94" sz="4740"/>
            </a:lvl1pPr>
          </a:lstStyle>
          <a:p>
            <a:pPr/>
            <a:r>
              <a:t>“x” command</a:t>
            </a:r>
          </a:p>
        </p:txBody>
      </p:sp>
      <p:sp>
        <p:nvSpPr>
          <p:cNvPr id="171" name="Address expression: x(/[Number][i,s,b,w,g,d])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Address expression: x(/[Number][i,s,b,w,g,d])</a:t>
            </a:r>
          </a:p>
        </p:txBody>
      </p:sp>
      <p:sp>
        <p:nvSpPr>
          <p:cNvPr id="172" name="“ｓ”: address of str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“ｓ”: address of string</a:t>
            </a:r>
          </a:p>
          <a:p>
            <a:pPr/>
            <a:r>
              <a:t>“ｉ”: address of instruction</a:t>
            </a:r>
          </a:p>
          <a:p>
            <a:pPr/>
            <a:r>
              <a:t>“ｂ”: address of byte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DB—Pe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69804">
              <a:defRPr spc="-94" sz="4740"/>
            </a:lvl1pPr>
          </a:lstStyle>
          <a:p>
            <a:pPr/>
            <a:r>
              <a:t>GDB—Peda</a:t>
            </a:r>
          </a:p>
        </p:txBody>
      </p:sp>
      <p:sp>
        <p:nvSpPr>
          <p:cNvPr id="175" name="Python Exploit Development Assistance for GDB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Python Exploit Development Assistance for GDB</a:t>
            </a:r>
          </a:p>
        </p:txBody>
      </p:sp>
      <p:sp>
        <p:nvSpPr>
          <p:cNvPr id="176" name="https://github.com/longld/ped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https://github.com/longld/peda</a:t>
            </a:r>
          </a:p>
          <a:p>
            <a:pPr/>
            <a:r>
              <a:t>checksec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369804">
              <a:defRPr spc="-94" sz="4740"/>
            </a:pPr>
          </a:p>
        </p:txBody>
      </p:sp>
      <p:sp>
        <p:nvSpPr>
          <p:cNvPr id="179" name="Slide Subtit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lide bullet tex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1" name="Screen Shot 2020-04-13 at 3.32.20 PM.png" descr="Screen Shot 2020-04-13 at 3.32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5951" y="-1"/>
            <a:ext cx="7812898" cy="9753601"/>
          </a:xfrm>
          <a:prstGeom prst="rect">
            <a:avLst/>
          </a:prstGeom>
          <a:ln w="3175">
            <a:miter lim="400000"/>
          </a:ln>
        </p:spPr>
      </p:pic>
      <p:sp>
        <p:nvSpPr>
          <p:cNvPr id="182" name="Rectangle"/>
          <p:cNvSpPr/>
          <p:nvPr/>
        </p:nvSpPr>
        <p:spPr>
          <a:xfrm>
            <a:off x="2397740" y="5400352"/>
            <a:ext cx="4872901" cy="22475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7022">
              <a:lnSpc>
                <a:spcPct val="100000"/>
              </a:lnSpc>
              <a:spcBef>
                <a:spcPts val="0"/>
              </a:spcBef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3" name="Rectangle"/>
          <p:cNvSpPr/>
          <p:nvPr/>
        </p:nvSpPr>
        <p:spPr>
          <a:xfrm>
            <a:off x="2385260" y="6962623"/>
            <a:ext cx="8031812" cy="22475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7022">
              <a:lnSpc>
                <a:spcPct val="100000"/>
              </a:lnSpc>
              <a:spcBef>
                <a:spcPts val="0"/>
              </a:spcBef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creen Shot 2020-04-13 at 3.35.21 PM.png" descr="Screen Shot 2020-04-13 at 3.35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475" y="0"/>
            <a:ext cx="6985850" cy="9753601"/>
          </a:xfrm>
          <a:prstGeom prst="rect">
            <a:avLst/>
          </a:prstGeom>
          <a:ln w="3175">
            <a:miter lim="400000"/>
          </a:ln>
        </p:spPr>
      </p:pic>
      <p:sp>
        <p:nvSpPr>
          <p:cNvPr id="186" name="Rectangle"/>
          <p:cNvSpPr/>
          <p:nvPr/>
        </p:nvSpPr>
        <p:spPr>
          <a:xfrm>
            <a:off x="2472624" y="6536087"/>
            <a:ext cx="4872900" cy="224757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7022">
              <a:lnSpc>
                <a:spcPct val="100000"/>
              </a:lnSpc>
              <a:spcBef>
                <a:spcPts val="0"/>
              </a:spcBef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369804">
              <a:defRPr spc="-94" sz="4740"/>
            </a:pPr>
          </a:p>
        </p:txBody>
      </p:sp>
      <p:sp>
        <p:nvSpPr>
          <p:cNvPr id="189" name="Slide Subtit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1" name="Screen Shot 2020-04-13 at 3.46.22 PM.png" descr="Screen Shot 2020-04-13 at 3.46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0" y="336550"/>
            <a:ext cx="12077700" cy="9080500"/>
          </a:xfrm>
          <a:prstGeom prst="rect">
            <a:avLst/>
          </a:prstGeom>
          <a:ln w="3175">
            <a:miter lim="400000"/>
          </a:ln>
        </p:spPr>
      </p:pic>
      <p:sp>
        <p:nvSpPr>
          <p:cNvPr id="192" name="Rectangle"/>
          <p:cNvSpPr/>
          <p:nvPr/>
        </p:nvSpPr>
        <p:spPr>
          <a:xfrm>
            <a:off x="463245" y="2692058"/>
            <a:ext cx="8135801" cy="22475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7022">
              <a:lnSpc>
                <a:spcPct val="100000"/>
              </a:lnSpc>
              <a:spcBef>
                <a:spcPts val="0"/>
              </a:spcBef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3" name="Rectangle"/>
          <p:cNvSpPr/>
          <p:nvPr/>
        </p:nvSpPr>
        <p:spPr>
          <a:xfrm>
            <a:off x="463245" y="5202856"/>
            <a:ext cx="12078310" cy="2760904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7022">
              <a:lnSpc>
                <a:spcPct val="100000"/>
              </a:lnSpc>
              <a:spcBef>
                <a:spcPts val="0"/>
              </a:spcBef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4" name="Rectangle"/>
          <p:cNvSpPr/>
          <p:nvPr/>
        </p:nvSpPr>
        <p:spPr>
          <a:xfrm>
            <a:off x="463245" y="8389209"/>
            <a:ext cx="4797822" cy="738955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7022">
              <a:lnSpc>
                <a:spcPct val="100000"/>
              </a:lnSpc>
              <a:spcBef>
                <a:spcPts val="0"/>
              </a:spcBef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5" name="Return Address"/>
          <p:cNvSpPr txBox="1"/>
          <p:nvPr/>
        </p:nvSpPr>
        <p:spPr>
          <a:xfrm>
            <a:off x="8047342" y="2248156"/>
            <a:ext cx="2336124" cy="4136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587022">
              <a:lnSpc>
                <a:spcPct val="100000"/>
              </a:lnSpc>
              <a:spcBef>
                <a:spcPts val="0"/>
              </a:spcBef>
              <a:defRPr b="1" sz="2400"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Return Address</a:t>
            </a:r>
          </a:p>
        </p:txBody>
      </p:sp>
      <p:sp>
        <p:nvSpPr>
          <p:cNvPr id="196" name="Shellcode"/>
          <p:cNvSpPr txBox="1"/>
          <p:nvPr/>
        </p:nvSpPr>
        <p:spPr>
          <a:xfrm>
            <a:off x="11044883" y="7554611"/>
            <a:ext cx="1500058" cy="4136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587022">
              <a:lnSpc>
                <a:spcPct val="100000"/>
              </a:lnSpc>
              <a:spcBef>
                <a:spcPts val="0"/>
              </a:spcBef>
              <a:defRPr b="1" sz="2400"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Shellcode</a:t>
            </a:r>
          </a:p>
        </p:txBody>
      </p:sp>
      <p:sp>
        <p:nvSpPr>
          <p:cNvPr id="197" name="Modifying Return Address"/>
          <p:cNvSpPr txBox="1"/>
          <p:nvPr/>
        </p:nvSpPr>
        <p:spPr>
          <a:xfrm>
            <a:off x="3795840" y="8881790"/>
            <a:ext cx="3853723" cy="4136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587022">
              <a:lnSpc>
                <a:spcPct val="100000"/>
              </a:lnSpc>
              <a:spcBef>
                <a:spcPts val="0"/>
              </a:spcBef>
              <a:defRPr b="1" sz="2400"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Modifying Return Address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