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48"/>
  </p:notesMasterIdLst>
  <p:sldIdLst>
    <p:sldId id="257" r:id="rId3"/>
    <p:sldId id="256" r:id="rId4"/>
    <p:sldId id="259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2" r:id="rId14"/>
    <p:sldId id="261" r:id="rId15"/>
    <p:sldId id="275" r:id="rId16"/>
    <p:sldId id="271" r:id="rId17"/>
    <p:sldId id="276" r:id="rId18"/>
    <p:sldId id="277" r:id="rId19"/>
    <p:sldId id="279" r:id="rId20"/>
    <p:sldId id="280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91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272" r:id="rId45"/>
    <p:sldId id="273" r:id="rId46"/>
    <p:sldId id="25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110"/>
    <a:srgbClr val="F0E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57964" autoAdjust="0"/>
  </p:normalViewPr>
  <p:slideViewPr>
    <p:cSldViewPr>
      <p:cViewPr varScale="1">
        <p:scale>
          <a:sx n="80" d="100"/>
          <a:sy n="80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simple5" qsCatId="simple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3">
                  <a:lumMod val="75000"/>
                </a:schemeClr>
              </a:solidFill>
            </a:rPr>
            <a:t>CUDA</a:t>
          </a:r>
          <a:endParaRPr lang="en-US" sz="2400" dirty="0">
            <a:solidFill>
              <a:schemeClr val="accent3">
                <a:lumMod val="75000"/>
              </a:schemeClr>
            </a:solidFill>
          </a:endParaRPr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5">
                  <a:lumMod val="75000"/>
                </a:schemeClr>
              </a:solidFill>
            </a:rPr>
            <a:t>CUDA Basics</a:t>
          </a:r>
          <a:endParaRPr lang="en-US" sz="2400" dirty="0">
            <a:solidFill>
              <a:schemeClr val="accent5">
                <a:lumMod val="75000"/>
              </a:schemeClr>
            </a:solidFill>
          </a:endParaRPr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4">
                  <a:lumMod val="75000"/>
                </a:schemeClr>
              </a:solidFill>
            </a:rPr>
            <a:t>GPU memory</a:t>
          </a:r>
          <a:endParaRPr lang="en-US" sz="2400" dirty="0">
            <a:solidFill>
              <a:schemeClr val="accent4">
                <a:lumMod val="75000"/>
              </a:schemeClr>
            </a:solidFill>
          </a:endParaRPr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Architecture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DEF39E0C-1076-4950-84DB-E241F00DFEA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Terminology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33D9B19-0E55-49EA-8275-6A84017B23A0}" type="parTrans" cxnId="{7A96E0CD-A676-4D58-8EC7-914796ADD2C9}">
      <dgm:prSet/>
      <dgm:spPr/>
      <dgm:t>
        <a:bodyPr/>
        <a:lstStyle/>
        <a:p>
          <a:endParaRPr lang="en-US" sz="2400"/>
        </a:p>
      </dgm:t>
    </dgm:pt>
    <dgm:pt modelId="{E7614D5D-A789-4B2C-9262-C0C39E06F154}" type="sibTrans" cxnId="{7A96E0CD-A676-4D58-8EC7-914796ADD2C9}">
      <dgm:prSet/>
      <dgm:spPr/>
      <dgm:t>
        <a:bodyPr/>
        <a:lstStyle/>
        <a:p>
          <a:endParaRPr lang="en-US" sz="2400"/>
        </a:p>
      </dgm:t>
    </dgm:pt>
    <dgm:pt modelId="{86D81CFB-F54A-46E4-B7E5-D24A5CE38795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Hello, World!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3775BF49-DE6E-4EBF-A2DF-2460ADA048B8}" type="parTrans" cxnId="{71DDA4D0-5FBC-4E96-9D27-DB866C90E8D3}">
      <dgm:prSet/>
      <dgm:spPr/>
      <dgm:t>
        <a:bodyPr/>
        <a:lstStyle/>
        <a:p>
          <a:endParaRPr lang="en-US" sz="2400"/>
        </a:p>
      </dgm:t>
    </dgm:pt>
    <dgm:pt modelId="{07CDAB1E-D698-4474-BDA6-A540A9C37F57}" type="sibTrans" cxnId="{71DDA4D0-5FBC-4E96-9D27-DB866C90E8D3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CUDA kernels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83BD2615-1E47-477E-9FFC-632A610AAB1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Memory management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4DC936C-67EC-4D25-9829-766BCCFB22C2}" type="parTrans" cxnId="{B52ED331-2191-4B9C-9347-9595826606C3}">
      <dgm:prSet/>
      <dgm:spPr/>
      <dgm:t>
        <a:bodyPr/>
        <a:lstStyle/>
        <a:p>
          <a:endParaRPr lang="en-US" sz="2400"/>
        </a:p>
      </dgm:t>
    </dgm:pt>
    <dgm:pt modelId="{9A9195A4-F34F-4AB6-8E17-B7F4916EBBC2}" type="sibTrans" cxnId="{B52ED331-2191-4B9C-9347-9595826606C3}">
      <dgm:prSet/>
      <dgm:spPr/>
      <dgm:t>
        <a:bodyPr/>
        <a:lstStyle/>
        <a:p>
          <a:endParaRPr lang="en-US" sz="2400"/>
        </a:p>
      </dgm:t>
    </dgm:pt>
    <dgm:pt modelId="{4F0DEAE9-EEF8-4B88-B627-230EB30076A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Parallel kernels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63C9F8C-90D3-4B2E-9E35-FBB51377161A}" type="parTrans" cxnId="{72CCAF25-5B08-4140-9190-AF86C0EC5AC4}">
      <dgm:prSet/>
      <dgm:spPr/>
      <dgm:t>
        <a:bodyPr/>
        <a:lstStyle/>
        <a:p>
          <a:endParaRPr lang="en-US" sz="2400"/>
        </a:p>
      </dgm:t>
    </dgm:pt>
    <dgm:pt modelId="{7B9098CB-9B5B-43B7-A37E-42690584F249}" type="sibTrans" cxnId="{72CCAF25-5B08-4140-9190-AF86C0EC5AC4}">
      <dgm:prSet/>
      <dgm:spPr/>
      <dgm:t>
        <a:bodyPr/>
        <a:lstStyle/>
        <a:p>
          <a:endParaRPr lang="en-US" sz="2400"/>
        </a:p>
      </dgm:t>
    </dgm:pt>
    <dgm:pt modelId="{48C463D3-5F7F-48C4-A379-96FA3CF1536B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Threads synchronization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561B562-5A8E-4ACA-9999-9F6BDD62A958}" type="parTrans" cxnId="{7FFA653A-AF94-4225-8161-308A4D3674FC}">
      <dgm:prSet/>
      <dgm:spPr/>
      <dgm:t>
        <a:bodyPr/>
        <a:lstStyle/>
        <a:p>
          <a:endParaRPr lang="en-US"/>
        </a:p>
      </dgm:t>
    </dgm:pt>
    <dgm:pt modelId="{C8E3A2F5-62DC-4C03-AE5C-1FADBA2971E0}" type="sibTrans" cxnId="{7FFA653A-AF94-4225-8161-308A4D3674FC}">
      <dgm:prSet/>
      <dgm:spPr/>
      <dgm:t>
        <a:bodyPr/>
        <a:lstStyle/>
        <a:p>
          <a:endParaRPr lang="en-US"/>
        </a:p>
      </dgm:t>
    </dgm:pt>
    <dgm:pt modelId="{31064D2C-0807-4E28-B83C-FB51683FD336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Race conditions and atomic operations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E8178EC-1B9B-4FFB-941A-30430BFBA1D3}" type="parTrans" cxnId="{28A9B6FF-016E-4116-A3AF-67DE7E1951A1}">
      <dgm:prSet/>
      <dgm:spPr/>
      <dgm:t>
        <a:bodyPr/>
        <a:lstStyle/>
        <a:p>
          <a:endParaRPr lang="en-US"/>
        </a:p>
      </dgm:t>
    </dgm:pt>
    <dgm:pt modelId="{C8F97241-63C4-44CB-81E3-6AF72ABEB483}" type="sibTrans" cxnId="{28A9B6FF-016E-4116-A3AF-67DE7E1951A1}">
      <dgm:prSet/>
      <dgm:spPr/>
      <dgm:t>
        <a:bodyPr/>
        <a:lstStyle/>
        <a:p>
          <a:endParaRPr lang="en-US"/>
        </a:p>
      </dgm:t>
    </dgm:pt>
    <dgm:pt modelId="{D4FB7B4F-BF2B-4E5D-9DE3-F08F71F1FD28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Blocks and threads overview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937B38E-8C4C-45D6-9478-7CFB5BA3D79E}" type="parTrans" cxnId="{1ED7D5D1-DC9F-4F13-8010-59AC69244EA7}">
      <dgm:prSet/>
      <dgm:spPr/>
      <dgm:t>
        <a:bodyPr/>
        <a:lstStyle/>
        <a:p>
          <a:endParaRPr lang="en-US"/>
        </a:p>
      </dgm:t>
    </dgm:pt>
    <dgm:pt modelId="{F9913A7C-EE21-4BB1-AE34-57F6CAD779D1}" type="sibTrans" cxnId="{1ED7D5D1-DC9F-4F13-8010-59AC69244EA7}">
      <dgm:prSet/>
      <dgm:spPr/>
      <dgm:t>
        <a:bodyPr/>
        <a:lstStyle/>
        <a:p>
          <a:endParaRPr lang="en-US"/>
        </a:p>
      </dgm:t>
    </dgm:pt>
    <dgm:pt modelId="{1E3AA2DD-AE5E-4F86-9556-02D689860509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>
                  <a:lumMod val="65000"/>
                  <a:lumOff val="35000"/>
                </a:schemeClr>
              </a:solidFill>
            </a:rPr>
            <a:t>C Language extensions</a:t>
          </a:r>
          <a:endParaRPr lang="en-US" sz="18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2A7FE3F-C88C-43C3-98BC-F278FEBE1FD5}" type="parTrans" cxnId="{F9F1EF19-B355-4CC1-8883-CD9AED2C8E50}">
      <dgm:prSet/>
      <dgm:spPr/>
      <dgm:t>
        <a:bodyPr/>
        <a:lstStyle/>
        <a:p>
          <a:endParaRPr lang="en-US"/>
        </a:p>
      </dgm:t>
    </dgm:pt>
    <dgm:pt modelId="{032F7651-855A-4AB8-AA15-912D01C103F1}" type="sibTrans" cxnId="{F9F1EF19-B355-4CC1-8883-CD9AED2C8E50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8833E236-2CC7-4843-AA88-61BE7CDEEBAC}" type="pres">
      <dgm:prSet presAssocID="{455C831A-CCF5-4391-A2BE-9DF065D37587}" presName="arrowDiagram3" presStyleCnt="0"/>
      <dgm:spPr/>
    </dgm:pt>
    <dgm:pt modelId="{E0648BBC-DC91-4F50-80A4-7E064850F484}" type="pres">
      <dgm:prSet presAssocID="{1E3A074B-8EC3-4AC7-ADB8-C53A583CA2D1}" presName="bullet3a" presStyleLbl="node1" presStyleIdx="0" presStyleCnt="3"/>
      <dgm:spPr/>
    </dgm:pt>
    <dgm:pt modelId="{A471E0E9-11D0-4B66-AA4A-5B4169E1409D}" type="pres">
      <dgm:prSet presAssocID="{1E3A074B-8EC3-4AC7-ADB8-C53A583CA2D1}" presName="textBox3a" presStyleLbl="revTx" presStyleIdx="0" presStyleCnt="3" custScaleX="123520" custLinFactNeighborX="-14478" custLinFactNeighborY="2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9DBF5-5962-4881-9FFB-5530F437DA17}" type="pres">
      <dgm:prSet presAssocID="{C7CCB8C4-BA8F-435B-96D2-651E5BBEE204}" presName="bullet3b" presStyleLbl="node1" presStyleIdx="1" presStyleCnt="3"/>
      <dgm:spPr/>
    </dgm:pt>
    <dgm:pt modelId="{F4986922-B691-4462-BBDE-8F15C925C2F0}" type="pres">
      <dgm:prSet presAssocID="{C7CCB8C4-BA8F-435B-96D2-651E5BBEE204}" presName="textBox3b" presStyleLbl="revTx" presStyleIdx="1" presStyleCnt="3" custScaleY="72661" custLinFactNeighborX="-22917" custLinFactNeighborY="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5F218-5C01-4C1C-8397-BCF6D73F3E3F}" type="pres">
      <dgm:prSet presAssocID="{A75DE5EA-0E88-4A1C-B1EA-B4EE477D7AA1}" presName="bullet3c" presStyleLbl="node1" presStyleIdx="2" presStyleCnt="3"/>
      <dgm:spPr/>
    </dgm:pt>
    <dgm:pt modelId="{7DEB51E1-A188-4778-8CDC-C9158454425D}" type="pres">
      <dgm:prSet presAssocID="{A75DE5EA-0E88-4A1C-B1EA-B4EE477D7AA1}" presName="textBox3c" presStyleLbl="revTx" presStyleIdx="2" presStyleCnt="3" custScaleX="174648" custScaleY="64549" custLinFactNeighborX="20657" custLinFactNeighborY="-4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6A2C9B-B852-405E-B1E4-C24E817DAF4C}" type="presOf" srcId="{86D81CFB-F54A-46E4-B7E5-D24A5CE38795}" destId="{F4986922-B691-4462-BBDE-8F15C925C2F0}" srcOrd="0" destOrd="1" presId="urn:microsoft.com/office/officeart/2005/8/layout/arrow2"/>
    <dgm:cxn modelId="{483664AF-709D-43BC-B179-6F45DFDFCF2E}" type="presOf" srcId="{5175B6B0-3CA6-4535-A09B-108E0999A356}" destId="{F4986922-B691-4462-BBDE-8F15C925C2F0}" srcOrd="0" destOrd="2" presId="urn:microsoft.com/office/officeart/2005/8/layout/arrow2"/>
    <dgm:cxn modelId="{FF5AF1E5-111C-4299-8870-CE0E9BBD54B3}" type="presOf" srcId="{48C463D3-5F7F-48C4-A379-96FA3CF1536B}" destId="{7DEB51E1-A188-4778-8CDC-C9158454425D}" srcOrd="0" destOrd="3" presId="urn:microsoft.com/office/officeart/2005/8/layout/arrow2"/>
    <dgm:cxn modelId="{89BEDB5D-5EC7-42C9-9D60-35816FC46FB2}" type="presOf" srcId="{1E3AA2DD-AE5E-4F86-9556-02D689860509}" destId="{A471E0E9-11D0-4B66-AA4A-5B4169E1409D}" srcOrd="0" destOrd="2" presId="urn:microsoft.com/office/officeart/2005/8/layout/arrow2"/>
    <dgm:cxn modelId="{345AD6EC-90F1-4BA3-A053-C21366541189}" srcId="{C7CCB8C4-BA8F-435B-96D2-651E5BBEE204}" destId="{5175B6B0-3CA6-4535-A09B-108E0999A356}" srcOrd="1" destOrd="0" parTransId="{ECD96492-1092-4631-A208-D9A5DA08372E}" sibTransId="{F900535F-E882-46D4-B632-4B8ACBE851E4}"/>
    <dgm:cxn modelId="{11546B9A-39E8-49A1-9CC2-46E495CBDC25}" type="presOf" srcId="{A75DE5EA-0E88-4A1C-B1EA-B4EE477D7AA1}" destId="{7DEB51E1-A188-4778-8CDC-C9158454425D}" srcOrd="0" destOrd="0" presId="urn:microsoft.com/office/officeart/2005/8/layout/arrow2"/>
    <dgm:cxn modelId="{7FFA653A-AF94-4225-8161-308A4D3674FC}" srcId="{A75DE5EA-0E88-4A1C-B1EA-B4EE477D7AA1}" destId="{48C463D3-5F7F-48C4-A379-96FA3CF1536B}" srcOrd="2" destOrd="0" parTransId="{6561B562-5A8E-4ACA-9999-9F6BDD62A958}" sibTransId="{C8E3A2F5-62DC-4C03-AE5C-1FADBA2971E0}"/>
    <dgm:cxn modelId="{97FC6A26-E34A-4426-B97F-6AE9DD0D8BC0}" type="presOf" srcId="{83BD2615-1E47-477E-9FFC-632A610AAB1C}" destId="{7DEB51E1-A188-4778-8CDC-C9158454425D}" srcOrd="0" destOrd="1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D13EDD21-1D48-4C3F-9820-33FDD823525F}" type="presOf" srcId="{DEF39E0C-1076-4950-84DB-E241F00DFEAA}" destId="{A471E0E9-11D0-4B66-AA4A-5B4169E1409D}" srcOrd="0" destOrd="3" presId="urn:microsoft.com/office/officeart/2005/8/layout/arrow2"/>
    <dgm:cxn modelId="{1ED7D5D1-DC9F-4F13-8010-59AC69244EA7}" srcId="{C7CCB8C4-BA8F-435B-96D2-651E5BBEE204}" destId="{D4FB7B4F-BF2B-4E5D-9DE3-F08F71F1FD28}" srcOrd="2" destOrd="0" parTransId="{8937B38E-8C4C-45D6-9478-7CFB5BA3D79E}" sibTransId="{F9913A7C-EE21-4BB1-AE34-57F6CAD779D1}"/>
    <dgm:cxn modelId="{40C633B7-6EE9-4368-AFB6-725486B37D95}" type="presOf" srcId="{4F0DEAE9-EEF8-4B88-B627-230EB30076A3}" destId="{7DEB51E1-A188-4778-8CDC-C9158454425D}" srcOrd="0" destOrd="2" presId="urn:microsoft.com/office/officeart/2005/8/layout/arrow2"/>
    <dgm:cxn modelId="{C99C6A0A-5FEA-41EB-AB15-0B8BDEEBCF9A}" type="presOf" srcId="{D4FB7B4F-BF2B-4E5D-9DE3-F08F71F1FD28}" destId="{F4986922-B691-4462-BBDE-8F15C925C2F0}" srcOrd="0" destOrd="3" presId="urn:microsoft.com/office/officeart/2005/8/layout/arrow2"/>
    <dgm:cxn modelId="{5C9236C0-A213-42D1-BC0B-3F873946CE1E}" type="presOf" srcId="{455C831A-CCF5-4391-A2BE-9DF065D37587}" destId="{E220828C-C958-4FCF-B52F-02D7F5D17607}" srcOrd="0" destOrd="0" presId="urn:microsoft.com/office/officeart/2005/8/layout/arrow2"/>
    <dgm:cxn modelId="{72CCAF25-5B08-4140-9190-AF86C0EC5AC4}" srcId="{A75DE5EA-0E88-4A1C-B1EA-B4EE477D7AA1}" destId="{4F0DEAE9-EEF8-4B88-B627-230EB30076A3}" srcOrd="1" destOrd="0" parTransId="{863C9F8C-90D3-4B2E-9E35-FBB51377161A}" sibTransId="{7B9098CB-9B5B-43B7-A37E-42690584F249}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F9F1EF19-B355-4CC1-8883-CD9AED2C8E50}" srcId="{1E3A074B-8EC3-4AC7-ADB8-C53A583CA2D1}" destId="{1E3AA2DD-AE5E-4F86-9556-02D689860509}" srcOrd="1" destOrd="0" parTransId="{62A7FE3F-C88C-43C3-98BC-F278FEBE1FD5}" sibTransId="{032F7651-855A-4AB8-AA15-912D01C103F1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7A96E0CD-A676-4D58-8EC7-914796ADD2C9}" srcId="{1E3A074B-8EC3-4AC7-ADB8-C53A583CA2D1}" destId="{DEF39E0C-1076-4950-84DB-E241F00DFEAA}" srcOrd="2" destOrd="0" parTransId="{933D9B19-0E55-49EA-8275-6A84017B23A0}" sibTransId="{E7614D5D-A789-4B2C-9262-C0C39E06F15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24E33AAB-ADF6-4DC8-8019-2B4200A46A48}" type="presOf" srcId="{1E3A074B-8EC3-4AC7-ADB8-C53A583CA2D1}" destId="{A471E0E9-11D0-4B66-AA4A-5B4169E1409D}" srcOrd="0" destOrd="0" presId="urn:microsoft.com/office/officeart/2005/8/layout/arrow2"/>
    <dgm:cxn modelId="{71DDA4D0-5FBC-4E96-9D27-DB866C90E8D3}" srcId="{C7CCB8C4-BA8F-435B-96D2-651E5BBEE204}" destId="{86D81CFB-F54A-46E4-B7E5-D24A5CE38795}" srcOrd="0" destOrd="0" parTransId="{3775BF49-DE6E-4EBF-A2DF-2460ADA048B8}" sibTransId="{07CDAB1E-D698-4474-BDA6-A540A9C37F57}"/>
    <dgm:cxn modelId="{28A9B6FF-016E-4116-A3AF-67DE7E1951A1}" srcId="{A75DE5EA-0E88-4A1C-B1EA-B4EE477D7AA1}" destId="{31064D2C-0807-4E28-B83C-FB51683FD336}" srcOrd="3" destOrd="0" parTransId="{2E8178EC-1B9B-4FFB-941A-30430BFBA1D3}" sibTransId="{C8F97241-63C4-44CB-81E3-6AF72ABEB483}"/>
    <dgm:cxn modelId="{CE6A6BB8-5A72-456E-B44C-93EEA77F4762}" type="presOf" srcId="{A39C9339-F7BC-4A9F-AF8A-3B9741B27413}" destId="{A471E0E9-11D0-4B66-AA4A-5B4169E1409D}" srcOrd="0" destOrd="1" presId="urn:microsoft.com/office/officeart/2005/8/layout/arrow2"/>
    <dgm:cxn modelId="{B52ED331-2191-4B9C-9347-9595826606C3}" srcId="{A75DE5EA-0E88-4A1C-B1EA-B4EE477D7AA1}" destId="{83BD2615-1E47-477E-9FFC-632A610AAB1C}" srcOrd="0" destOrd="0" parTransId="{74DC936C-67EC-4D25-9829-766BCCFB22C2}" sibTransId="{9A9195A4-F34F-4AB6-8E17-B7F4916EBBC2}"/>
    <dgm:cxn modelId="{C7321C1A-AC6E-4582-8150-5A263EFDB655}" type="presOf" srcId="{31064D2C-0807-4E28-B83C-FB51683FD336}" destId="{7DEB51E1-A188-4778-8CDC-C9158454425D}" srcOrd="0" destOrd="4" presId="urn:microsoft.com/office/officeart/2005/8/layout/arrow2"/>
    <dgm:cxn modelId="{DCE9F84C-7E99-4AF7-AD94-E6F7E77E3278}" type="presOf" srcId="{C7CCB8C4-BA8F-435B-96D2-651E5BBEE204}" destId="{F4986922-B691-4462-BBDE-8F15C925C2F0}" srcOrd="0" destOrd="0" presId="urn:microsoft.com/office/officeart/2005/8/layout/arrow2"/>
    <dgm:cxn modelId="{471B2987-7454-4F74-9125-A55D760A5DA5}" type="presParOf" srcId="{E220828C-C958-4FCF-B52F-02D7F5D17607}" destId="{82ED47FD-CD8E-4EC8-A7E3-BF3AC4BC5C1A}" srcOrd="0" destOrd="0" presId="urn:microsoft.com/office/officeart/2005/8/layout/arrow2"/>
    <dgm:cxn modelId="{3ACAF41F-A00F-432C-8834-FFDF780AA539}" type="presParOf" srcId="{E220828C-C958-4FCF-B52F-02D7F5D17607}" destId="{8833E236-2CC7-4843-AA88-61BE7CDEEBAC}" srcOrd="1" destOrd="0" presId="urn:microsoft.com/office/officeart/2005/8/layout/arrow2"/>
    <dgm:cxn modelId="{067AAE43-2B12-40D0-9906-309BEB59B89E}" type="presParOf" srcId="{8833E236-2CC7-4843-AA88-61BE7CDEEBAC}" destId="{E0648BBC-DC91-4F50-80A4-7E064850F484}" srcOrd="0" destOrd="0" presId="urn:microsoft.com/office/officeart/2005/8/layout/arrow2"/>
    <dgm:cxn modelId="{6CB80E1D-579D-496C-852E-7DEB402AF5E7}" type="presParOf" srcId="{8833E236-2CC7-4843-AA88-61BE7CDEEBAC}" destId="{A471E0E9-11D0-4B66-AA4A-5B4169E1409D}" srcOrd="1" destOrd="0" presId="urn:microsoft.com/office/officeart/2005/8/layout/arrow2"/>
    <dgm:cxn modelId="{7C0DF8F5-0BE5-465F-A986-4AA74A9A12E8}" type="presParOf" srcId="{8833E236-2CC7-4843-AA88-61BE7CDEEBAC}" destId="{5349DBF5-5962-4881-9FFB-5530F437DA17}" srcOrd="2" destOrd="0" presId="urn:microsoft.com/office/officeart/2005/8/layout/arrow2"/>
    <dgm:cxn modelId="{B0A64AFC-1A9D-496F-ACCA-EF03D293F719}" type="presParOf" srcId="{8833E236-2CC7-4843-AA88-61BE7CDEEBAC}" destId="{F4986922-B691-4462-BBDE-8F15C925C2F0}" srcOrd="3" destOrd="0" presId="urn:microsoft.com/office/officeart/2005/8/layout/arrow2"/>
    <dgm:cxn modelId="{EFFA5C4B-59CE-4E8D-BAE5-0396CCF9DAFF}" type="presParOf" srcId="{8833E236-2CC7-4843-AA88-61BE7CDEEBAC}" destId="{CF65F218-5C01-4C1C-8397-BCF6D73F3E3F}" srcOrd="4" destOrd="0" presId="urn:microsoft.com/office/officeart/2005/8/layout/arrow2"/>
    <dgm:cxn modelId="{876F4E3F-B347-45DD-B7C8-8E390301798A}" type="presParOf" srcId="{8833E236-2CC7-4843-AA88-61BE7CDEEBAC}" destId="{7DEB51E1-A188-4778-8CDC-C9158454425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829E6-BD44-4034-9623-199620A9587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E2FFB-B279-4C45-AB25-72A932AF1BB5}">
      <dgm:prSet phldrT="[Text]" custT="1"/>
      <dgm:spPr>
        <a:solidFill>
          <a:schemeClr val="accent3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dirty="0" smtClean="0"/>
            <a:t>1. </a:t>
          </a:r>
        </a:p>
        <a:p>
          <a:pPr>
            <a:spcAft>
              <a:spcPts val="0"/>
            </a:spcAft>
          </a:pPr>
          <a:r>
            <a:rPr lang="en-US" sz="1600" dirty="0" smtClean="0"/>
            <a:t>Assess</a:t>
          </a:r>
          <a:endParaRPr lang="en-US" sz="1600" dirty="0"/>
        </a:p>
      </dgm:t>
    </dgm:pt>
    <dgm:pt modelId="{28E7ABA3-2893-4691-90E9-9B405DC9CEAA}" type="parTrans" cxnId="{273B983B-259E-4ACE-AA83-73168F166707}">
      <dgm:prSet/>
      <dgm:spPr/>
      <dgm:t>
        <a:bodyPr/>
        <a:lstStyle/>
        <a:p>
          <a:endParaRPr lang="en-US"/>
        </a:p>
      </dgm:t>
    </dgm:pt>
    <dgm:pt modelId="{09524DD3-B35E-4A6E-87D7-217381F97F3C}" type="sibTrans" cxnId="{273B983B-259E-4ACE-AA83-73168F166707}">
      <dgm:prSet/>
      <dgm:spPr/>
      <dgm:t>
        <a:bodyPr/>
        <a:lstStyle/>
        <a:p>
          <a:endParaRPr lang="en-US"/>
        </a:p>
      </dgm:t>
    </dgm:pt>
    <dgm:pt modelId="{D0EAE945-5BC6-4A10-861F-6EA0F416AD6C}">
      <dgm:prSet phldrT="[Text]"/>
      <dgm:spPr/>
      <dgm:t>
        <a:bodyPr/>
        <a:lstStyle/>
        <a:p>
          <a:r>
            <a:rPr lang="en-US" dirty="0" smtClean="0"/>
            <a:t>2. Parallelize</a:t>
          </a:r>
          <a:endParaRPr lang="en-US" dirty="0"/>
        </a:p>
      </dgm:t>
    </dgm:pt>
    <dgm:pt modelId="{6295A3C2-5987-49F4-A1F6-2A8B4B3D9236}" type="parTrans" cxnId="{C7B23749-8DCC-46F6-B263-66FF0AC5123E}">
      <dgm:prSet/>
      <dgm:spPr/>
      <dgm:t>
        <a:bodyPr/>
        <a:lstStyle/>
        <a:p>
          <a:endParaRPr lang="en-US"/>
        </a:p>
      </dgm:t>
    </dgm:pt>
    <dgm:pt modelId="{331D39CE-BA0D-4FCF-A831-A9D34ACCDF08}" type="sibTrans" cxnId="{C7B23749-8DCC-46F6-B263-66FF0AC5123E}">
      <dgm:prSet/>
      <dgm:spPr/>
      <dgm:t>
        <a:bodyPr/>
        <a:lstStyle/>
        <a:p>
          <a:endParaRPr lang="en-US"/>
        </a:p>
      </dgm:t>
    </dgm:pt>
    <dgm:pt modelId="{756FFF06-3BBE-4B30-A0AD-189F2C2777A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3. Optimize</a:t>
          </a:r>
          <a:endParaRPr lang="en-US" dirty="0"/>
        </a:p>
      </dgm:t>
    </dgm:pt>
    <dgm:pt modelId="{D79DB412-0DC4-49F8-A2B4-89EF0FF0E84B}" type="parTrans" cxnId="{11FADB84-6F45-4699-9A54-18DE51D4591B}">
      <dgm:prSet/>
      <dgm:spPr/>
      <dgm:t>
        <a:bodyPr/>
        <a:lstStyle/>
        <a:p>
          <a:endParaRPr lang="en-US"/>
        </a:p>
      </dgm:t>
    </dgm:pt>
    <dgm:pt modelId="{F4B2F2A0-6F3E-4F37-8510-B6943BB9B59E}" type="sibTrans" cxnId="{11FADB84-6F45-4699-9A54-18DE51D4591B}">
      <dgm:prSet/>
      <dgm:spPr/>
      <dgm:t>
        <a:bodyPr/>
        <a:lstStyle/>
        <a:p>
          <a:endParaRPr lang="en-US"/>
        </a:p>
      </dgm:t>
    </dgm:pt>
    <dgm:pt modelId="{EB96D111-B45B-45EC-9082-52EA79751871}">
      <dgm:prSet phldrT="[Text]"/>
      <dgm:spPr>
        <a:solidFill>
          <a:schemeClr val="accent2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dirty="0" smtClean="0"/>
            <a:t>4. </a:t>
          </a:r>
        </a:p>
        <a:p>
          <a:pPr>
            <a:spcAft>
              <a:spcPts val="0"/>
            </a:spcAft>
          </a:pPr>
          <a:r>
            <a:rPr lang="en-US" dirty="0" smtClean="0"/>
            <a:t>Deploy</a:t>
          </a:r>
        </a:p>
      </dgm:t>
    </dgm:pt>
    <dgm:pt modelId="{FACB1C73-42B6-457F-815A-3465ABE8BB4E}" type="parTrans" cxnId="{F63ECF51-A531-452D-82F3-8A0946194B8E}">
      <dgm:prSet/>
      <dgm:spPr/>
      <dgm:t>
        <a:bodyPr/>
        <a:lstStyle/>
        <a:p>
          <a:endParaRPr lang="en-US"/>
        </a:p>
      </dgm:t>
    </dgm:pt>
    <dgm:pt modelId="{F01F8F8A-F418-4693-ADA2-5D84085779E0}" type="sibTrans" cxnId="{F63ECF51-A531-452D-82F3-8A0946194B8E}">
      <dgm:prSet/>
      <dgm:spPr/>
      <dgm:t>
        <a:bodyPr/>
        <a:lstStyle/>
        <a:p>
          <a:endParaRPr lang="en-US"/>
        </a:p>
      </dgm:t>
    </dgm:pt>
    <dgm:pt modelId="{C0C49561-5765-473B-A216-9E98A5125BA0}" type="pres">
      <dgm:prSet presAssocID="{6CE829E6-BD44-4034-9623-199620A9587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693CA-920E-4BC8-B42B-9750A9303C1F}" type="pres">
      <dgm:prSet presAssocID="{B77E2FFB-B279-4C45-AB25-72A932AF1BB5}" presName="node" presStyleLbl="node1" presStyleIdx="0" presStyleCnt="4" custScaleX="100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227F1-4171-4886-B6B9-05E020CF29F5}" type="pres">
      <dgm:prSet presAssocID="{09524DD3-B35E-4A6E-87D7-217381F97F3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858A305-DF32-4F4C-A0EE-B2272C821451}" type="pres">
      <dgm:prSet presAssocID="{09524DD3-B35E-4A6E-87D7-217381F97F3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475E22B-9A02-4269-B15A-0DE2188C0B7E}" type="pres">
      <dgm:prSet presAssocID="{D0EAE945-5BC6-4A10-861F-6EA0F416AD6C}" presName="node" presStyleLbl="node1" presStyleIdx="1" presStyleCnt="4" custScaleX="106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1D1D-DB6C-4417-B959-B97B31811B05}" type="pres">
      <dgm:prSet presAssocID="{331D39CE-BA0D-4FCF-A831-A9D34ACCDF0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BED7728-A9F8-4E24-AC2A-F9C2702818DA}" type="pres">
      <dgm:prSet presAssocID="{331D39CE-BA0D-4FCF-A831-A9D34ACCDF0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74FBCAE-644B-4640-AC7E-FF744DEB0B9B}" type="pres">
      <dgm:prSet presAssocID="{756FFF06-3BBE-4B30-A0AD-189F2C2777AF}" presName="node" presStyleLbl="node1" presStyleIdx="2" presStyleCnt="4" custScaleX="100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E147F-AA37-4877-8F9E-6DA18C8BA768}" type="pres">
      <dgm:prSet presAssocID="{F4B2F2A0-6F3E-4F37-8510-B6943BB9B59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E457C22-97DB-485C-B153-46FB00708247}" type="pres">
      <dgm:prSet presAssocID="{F4B2F2A0-6F3E-4F37-8510-B6943BB9B59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5C50980-4D88-44FD-8EDF-FB5F07B6C8DA}" type="pres">
      <dgm:prSet presAssocID="{EB96D111-B45B-45EC-9082-52EA79751871}" presName="node" presStyleLbl="node1" presStyleIdx="3" presStyleCnt="4" custScaleX="108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B3B38-BF52-4E0F-A804-513F97E25B64}" type="pres">
      <dgm:prSet presAssocID="{F01F8F8A-F418-4693-ADA2-5D84085779E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5F3B7E5-7FFE-4BBC-A22E-B014B7B13CE5}" type="pres">
      <dgm:prSet presAssocID="{F01F8F8A-F418-4693-ADA2-5D84085779E0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E072744-2A0E-49B3-B6EA-B6320BEB1344}" type="presOf" srcId="{09524DD3-B35E-4A6E-87D7-217381F97F3C}" destId="{EF9227F1-4171-4886-B6B9-05E020CF29F5}" srcOrd="0" destOrd="0" presId="urn:microsoft.com/office/officeart/2005/8/layout/cycle2"/>
    <dgm:cxn modelId="{90231EAD-EECC-4429-96C4-5CC41413EDDA}" type="presOf" srcId="{6CE829E6-BD44-4034-9623-199620A95870}" destId="{C0C49561-5765-473B-A216-9E98A5125BA0}" srcOrd="0" destOrd="0" presId="urn:microsoft.com/office/officeart/2005/8/layout/cycle2"/>
    <dgm:cxn modelId="{5893A268-49B5-4D9E-A8BA-2A0E176209BC}" type="presOf" srcId="{EB96D111-B45B-45EC-9082-52EA79751871}" destId="{F5C50980-4D88-44FD-8EDF-FB5F07B6C8DA}" srcOrd="0" destOrd="0" presId="urn:microsoft.com/office/officeart/2005/8/layout/cycle2"/>
    <dgm:cxn modelId="{F63ECF51-A531-452D-82F3-8A0946194B8E}" srcId="{6CE829E6-BD44-4034-9623-199620A95870}" destId="{EB96D111-B45B-45EC-9082-52EA79751871}" srcOrd="3" destOrd="0" parTransId="{FACB1C73-42B6-457F-815A-3465ABE8BB4E}" sibTransId="{F01F8F8A-F418-4693-ADA2-5D84085779E0}"/>
    <dgm:cxn modelId="{6013059D-976A-46B2-A9F0-8E0F69BC147C}" type="presOf" srcId="{F4B2F2A0-6F3E-4F37-8510-B6943BB9B59E}" destId="{BE457C22-97DB-485C-B153-46FB00708247}" srcOrd="1" destOrd="0" presId="urn:microsoft.com/office/officeart/2005/8/layout/cycle2"/>
    <dgm:cxn modelId="{ACD8BA28-E1AC-4538-BE71-E5ACC4272DA4}" type="presOf" srcId="{D0EAE945-5BC6-4A10-861F-6EA0F416AD6C}" destId="{3475E22B-9A02-4269-B15A-0DE2188C0B7E}" srcOrd="0" destOrd="0" presId="urn:microsoft.com/office/officeart/2005/8/layout/cycle2"/>
    <dgm:cxn modelId="{E21ACA15-DDBF-4DBF-9833-FC1E4B2EE62A}" type="presOf" srcId="{09524DD3-B35E-4A6E-87D7-217381F97F3C}" destId="{C858A305-DF32-4F4C-A0EE-B2272C821451}" srcOrd="1" destOrd="0" presId="urn:microsoft.com/office/officeart/2005/8/layout/cycle2"/>
    <dgm:cxn modelId="{273B983B-259E-4ACE-AA83-73168F166707}" srcId="{6CE829E6-BD44-4034-9623-199620A95870}" destId="{B77E2FFB-B279-4C45-AB25-72A932AF1BB5}" srcOrd="0" destOrd="0" parTransId="{28E7ABA3-2893-4691-90E9-9B405DC9CEAA}" sibTransId="{09524DD3-B35E-4A6E-87D7-217381F97F3C}"/>
    <dgm:cxn modelId="{355C53FB-5946-49CA-A039-F1E9EDBFEB9D}" type="presOf" srcId="{F01F8F8A-F418-4693-ADA2-5D84085779E0}" destId="{297B3B38-BF52-4E0F-A804-513F97E25B64}" srcOrd="0" destOrd="0" presId="urn:microsoft.com/office/officeart/2005/8/layout/cycle2"/>
    <dgm:cxn modelId="{C7B23749-8DCC-46F6-B263-66FF0AC5123E}" srcId="{6CE829E6-BD44-4034-9623-199620A95870}" destId="{D0EAE945-5BC6-4A10-861F-6EA0F416AD6C}" srcOrd="1" destOrd="0" parTransId="{6295A3C2-5987-49F4-A1F6-2A8B4B3D9236}" sibTransId="{331D39CE-BA0D-4FCF-A831-A9D34ACCDF08}"/>
    <dgm:cxn modelId="{5782CA5D-D68E-458A-9C2B-05F3A58D3E14}" type="presOf" srcId="{331D39CE-BA0D-4FCF-A831-A9D34ACCDF08}" destId="{ABED7728-A9F8-4E24-AC2A-F9C2702818DA}" srcOrd="1" destOrd="0" presId="urn:microsoft.com/office/officeart/2005/8/layout/cycle2"/>
    <dgm:cxn modelId="{D9B1584A-A06F-4E53-82BC-4A2AB91C787D}" type="presOf" srcId="{331D39CE-BA0D-4FCF-A831-A9D34ACCDF08}" destId="{0A781D1D-DB6C-4417-B959-B97B31811B05}" srcOrd="0" destOrd="0" presId="urn:microsoft.com/office/officeart/2005/8/layout/cycle2"/>
    <dgm:cxn modelId="{13CCEAE0-4551-4F16-8BF4-BD7951112F58}" type="presOf" srcId="{F01F8F8A-F418-4693-ADA2-5D84085779E0}" destId="{65F3B7E5-7FFE-4BBC-A22E-B014B7B13CE5}" srcOrd="1" destOrd="0" presId="urn:microsoft.com/office/officeart/2005/8/layout/cycle2"/>
    <dgm:cxn modelId="{F5AC8B7D-AB88-4BFB-B2B8-7C6FE6907B02}" type="presOf" srcId="{F4B2F2A0-6F3E-4F37-8510-B6943BB9B59E}" destId="{86EE147F-AA37-4877-8F9E-6DA18C8BA768}" srcOrd="0" destOrd="0" presId="urn:microsoft.com/office/officeart/2005/8/layout/cycle2"/>
    <dgm:cxn modelId="{02F6FCAF-4728-4127-A087-54E8923BB0DA}" type="presOf" srcId="{B77E2FFB-B279-4C45-AB25-72A932AF1BB5}" destId="{4B1693CA-920E-4BC8-B42B-9750A9303C1F}" srcOrd="0" destOrd="0" presId="urn:microsoft.com/office/officeart/2005/8/layout/cycle2"/>
    <dgm:cxn modelId="{11FADB84-6F45-4699-9A54-18DE51D4591B}" srcId="{6CE829E6-BD44-4034-9623-199620A95870}" destId="{756FFF06-3BBE-4B30-A0AD-189F2C2777AF}" srcOrd="2" destOrd="0" parTransId="{D79DB412-0DC4-49F8-A2B4-89EF0FF0E84B}" sibTransId="{F4B2F2A0-6F3E-4F37-8510-B6943BB9B59E}"/>
    <dgm:cxn modelId="{85496342-D8A5-4668-9AB1-4836646F92E4}" type="presOf" srcId="{756FFF06-3BBE-4B30-A0AD-189F2C2777AF}" destId="{A74FBCAE-644B-4640-AC7E-FF744DEB0B9B}" srcOrd="0" destOrd="0" presId="urn:microsoft.com/office/officeart/2005/8/layout/cycle2"/>
    <dgm:cxn modelId="{78C53DA2-79A7-4F51-BC2F-6F42803A4431}" type="presParOf" srcId="{C0C49561-5765-473B-A216-9E98A5125BA0}" destId="{4B1693CA-920E-4BC8-B42B-9750A9303C1F}" srcOrd="0" destOrd="0" presId="urn:microsoft.com/office/officeart/2005/8/layout/cycle2"/>
    <dgm:cxn modelId="{A2499EE1-3532-4E7D-87A5-26FFFAADB65A}" type="presParOf" srcId="{C0C49561-5765-473B-A216-9E98A5125BA0}" destId="{EF9227F1-4171-4886-B6B9-05E020CF29F5}" srcOrd="1" destOrd="0" presId="urn:microsoft.com/office/officeart/2005/8/layout/cycle2"/>
    <dgm:cxn modelId="{EB678AAB-A950-4621-A60F-C8966DBAC509}" type="presParOf" srcId="{EF9227F1-4171-4886-B6B9-05E020CF29F5}" destId="{C858A305-DF32-4F4C-A0EE-B2272C821451}" srcOrd="0" destOrd="0" presId="urn:microsoft.com/office/officeart/2005/8/layout/cycle2"/>
    <dgm:cxn modelId="{5B769DE8-84D1-49B6-A346-52565ED04E66}" type="presParOf" srcId="{C0C49561-5765-473B-A216-9E98A5125BA0}" destId="{3475E22B-9A02-4269-B15A-0DE2188C0B7E}" srcOrd="2" destOrd="0" presId="urn:microsoft.com/office/officeart/2005/8/layout/cycle2"/>
    <dgm:cxn modelId="{13854A2F-2917-46AA-AC7A-1CA8DF13A8BA}" type="presParOf" srcId="{C0C49561-5765-473B-A216-9E98A5125BA0}" destId="{0A781D1D-DB6C-4417-B959-B97B31811B05}" srcOrd="3" destOrd="0" presId="urn:microsoft.com/office/officeart/2005/8/layout/cycle2"/>
    <dgm:cxn modelId="{7A65B658-3FE7-4A7F-B04E-90BC36A1B6DC}" type="presParOf" srcId="{0A781D1D-DB6C-4417-B959-B97B31811B05}" destId="{ABED7728-A9F8-4E24-AC2A-F9C2702818DA}" srcOrd="0" destOrd="0" presId="urn:microsoft.com/office/officeart/2005/8/layout/cycle2"/>
    <dgm:cxn modelId="{9402E745-74C1-4B3E-8081-AE8C5D2D56A9}" type="presParOf" srcId="{C0C49561-5765-473B-A216-9E98A5125BA0}" destId="{A74FBCAE-644B-4640-AC7E-FF744DEB0B9B}" srcOrd="4" destOrd="0" presId="urn:microsoft.com/office/officeart/2005/8/layout/cycle2"/>
    <dgm:cxn modelId="{B010A4BE-4945-423C-AAD1-2D2F04D4E3FB}" type="presParOf" srcId="{C0C49561-5765-473B-A216-9E98A5125BA0}" destId="{86EE147F-AA37-4877-8F9E-6DA18C8BA768}" srcOrd="5" destOrd="0" presId="urn:microsoft.com/office/officeart/2005/8/layout/cycle2"/>
    <dgm:cxn modelId="{53931AB6-6F30-493D-B44E-E1744A8CCEFF}" type="presParOf" srcId="{86EE147F-AA37-4877-8F9E-6DA18C8BA768}" destId="{BE457C22-97DB-485C-B153-46FB00708247}" srcOrd="0" destOrd="0" presId="urn:microsoft.com/office/officeart/2005/8/layout/cycle2"/>
    <dgm:cxn modelId="{D540D003-0972-44D2-A90A-ABB4F20727C9}" type="presParOf" srcId="{C0C49561-5765-473B-A216-9E98A5125BA0}" destId="{F5C50980-4D88-44FD-8EDF-FB5F07B6C8DA}" srcOrd="6" destOrd="0" presId="urn:microsoft.com/office/officeart/2005/8/layout/cycle2"/>
    <dgm:cxn modelId="{DAD30CBB-56AD-4DEF-8342-34C5D2D85FC3}" type="presParOf" srcId="{C0C49561-5765-473B-A216-9E98A5125BA0}" destId="{297B3B38-BF52-4E0F-A804-513F97E25B64}" srcOrd="7" destOrd="0" presId="urn:microsoft.com/office/officeart/2005/8/layout/cycle2"/>
    <dgm:cxn modelId="{3DF0F87C-359A-4D93-9FF9-2F60EA253F9E}" type="presParOf" srcId="{297B3B38-BF52-4E0F-A804-513F97E25B64}" destId="{65F3B7E5-7FFE-4BBC-A22E-B014B7B13CE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0" y="433387"/>
          <a:ext cx="8610600" cy="5381624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648BBC-DC91-4F50-80A4-7E064850F484}">
      <dsp:nvSpPr>
        <dsp:cNvPr id="0" name=""/>
        <dsp:cNvSpPr/>
      </dsp:nvSpPr>
      <dsp:spPr>
        <a:xfrm>
          <a:off x="1093546" y="4147785"/>
          <a:ext cx="223875" cy="2238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71E0E9-11D0-4B66-AA4A-5B4169E1409D}">
      <dsp:nvSpPr>
        <dsp:cNvPr id="0" name=""/>
        <dsp:cNvSpPr/>
      </dsp:nvSpPr>
      <dsp:spPr>
        <a:xfrm>
          <a:off x="679078" y="4600782"/>
          <a:ext cx="2478144" cy="1555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3">
                  <a:lumMod val="75000"/>
                </a:schemeClr>
              </a:solidFill>
            </a:rPr>
            <a:t>CUDA</a:t>
          </a:r>
          <a:endParaRPr lang="en-US" sz="2400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Architecture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 Language extensions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Terminology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679078" y="4600782"/>
        <a:ext cx="2478144" cy="1555289"/>
      </dsp:txXfrm>
    </dsp:sp>
    <dsp:sp modelId="{5349DBF5-5962-4881-9FFB-5530F437DA17}">
      <dsp:nvSpPr>
        <dsp:cNvPr id="0" name=""/>
        <dsp:cNvSpPr/>
      </dsp:nvSpPr>
      <dsp:spPr>
        <a:xfrm>
          <a:off x="3069678" y="2685059"/>
          <a:ext cx="404698" cy="404698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986922-B691-4462-BBDE-8F15C925C2F0}">
      <dsp:nvSpPr>
        <dsp:cNvPr id="0" name=""/>
        <dsp:cNvSpPr/>
      </dsp:nvSpPr>
      <dsp:spPr>
        <a:xfrm>
          <a:off x="2798438" y="3288446"/>
          <a:ext cx="2066544" cy="212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44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5">
                  <a:lumMod val="75000"/>
                </a:schemeClr>
              </a:solidFill>
            </a:rPr>
            <a:t>CUDA Basics</a:t>
          </a:r>
          <a:endParaRPr lang="en-US" sz="2400" kern="1200" dirty="0">
            <a:solidFill>
              <a:schemeClr val="accent5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Hello, World!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CUDA kernels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Blocks and threads overview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798438" y="3288446"/>
        <a:ext cx="2066544" cy="2127226"/>
      </dsp:txXfrm>
    </dsp:sp>
    <dsp:sp modelId="{CF65F218-5C01-4C1C-8397-BCF6D73F3E3F}">
      <dsp:nvSpPr>
        <dsp:cNvPr id="0" name=""/>
        <dsp:cNvSpPr/>
      </dsp:nvSpPr>
      <dsp:spPr>
        <a:xfrm>
          <a:off x="5446204" y="1794938"/>
          <a:ext cx="559689" cy="559689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EB51E1-A188-4778-8CDC-C9158454425D}">
      <dsp:nvSpPr>
        <dsp:cNvPr id="0" name=""/>
        <dsp:cNvSpPr/>
      </dsp:nvSpPr>
      <dsp:spPr>
        <a:xfrm>
          <a:off x="5001422" y="2570905"/>
          <a:ext cx="3609177" cy="2414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56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75000"/>
                </a:schemeClr>
              </a:solidFill>
            </a:rPr>
            <a:t>GPU memory</a:t>
          </a:r>
          <a:endParaRPr lang="en-US" sz="2400" kern="1200" dirty="0">
            <a:solidFill>
              <a:schemeClr val="accent4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Memory management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Parallel kernels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Threads synchronization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Race conditions and atomic operations</a:t>
          </a:r>
          <a:endParaRPr lang="en-US" sz="18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001422" y="2570905"/>
        <a:ext cx="3609177" cy="241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FA7C4-BD5D-4A1E-A7D6-A13DD0190487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D404-8C13-4F5D-81ED-8C23AFC16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94691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4835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8557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67052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957559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38675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824319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254566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15317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86847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01629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03507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582135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826160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047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392661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282326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111061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72123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78351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665167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54281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412386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3271245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98011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29808732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08122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4676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1664050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417270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6738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00" b="1" dirty="0" smtClean="0"/>
              <a:t>Animated upward process arrow with colored</a:t>
            </a:r>
            <a:r>
              <a:rPr lang="en-US" sz="1400" b="1" baseline="0" dirty="0" smtClean="0"/>
              <a:t> bullets</a:t>
            </a:r>
            <a:endParaRPr lang="en-US" sz="1400" b="1" dirty="0" smtClean="0"/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SmartArt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SmartArt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Process</a:t>
            </a:r>
            <a:r>
              <a:rPr lang="en-US" sz="1200" b="0" baseline="0" dirty="0" smtClean="0"/>
              <a:t> pane, click </a:t>
            </a:r>
            <a:r>
              <a:rPr lang="en-US" sz="1200" b="1" baseline="0" dirty="0" smtClean="0"/>
              <a:t>Upward Arrow </a:t>
            </a:r>
            <a:r>
              <a:rPr lang="en-US" sz="1200" baseline="0" dirty="0" smtClean="0"/>
              <a:t>(eighth row, third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text. (</a:t>
            </a:r>
            <a:r>
              <a:rPr lang="en-US" sz="1200" b="0" baseline="0" dirty="0" smtClean="0"/>
              <a:t>Note: To create a bulleted list below each heading, select the heading text box in the </a:t>
            </a:r>
            <a:r>
              <a:rPr lang="en-US" sz="1200" b="1" baseline="0" dirty="0" smtClean="0"/>
              <a:t>Type your text here  </a:t>
            </a:r>
            <a:r>
              <a:rPr lang="en-US" sz="1200" b="0" baseline="0" dirty="0" smtClean="0"/>
              <a:t>dialog box,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 Enter text into the new bullet text box.)</a:t>
            </a:r>
            <a:endParaRPr lang="en-US" sz="1200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slide,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graphic.</a:t>
            </a:r>
            <a:r>
              <a:rPr lang="en-US" sz="1200" b="0" baseline="0" dirty="0" smtClean="0"/>
              <a:t>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Colors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Colorful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Colorful  Range - Accent Colors 3 to 4 </a:t>
            </a:r>
            <a:r>
              <a:rPr lang="en-US" sz="1200" b="0" baseline="0" dirty="0" smtClean="0"/>
              <a:t>(third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Best Match for Document</a:t>
            </a:r>
            <a:r>
              <a:rPr lang="en-US" sz="1200" b="0" baseline="0" dirty="0" smtClean="0"/>
              <a:t> click </a:t>
            </a:r>
            <a:r>
              <a:rPr lang="en-US" sz="1200" b="1" baseline="0" dirty="0" smtClean="0"/>
              <a:t>Intense Effect </a:t>
            </a:r>
            <a:r>
              <a:rPr lang="en-US" sz="1200" b="0" baseline="0" dirty="0" smtClean="0"/>
              <a:t>(fifth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select </a:t>
            </a:r>
            <a:r>
              <a:rPr lang="en-US" sz="1200" b="1" baseline="0" dirty="0" smtClean="0"/>
              <a:t>Calibri </a:t>
            </a:r>
            <a:r>
              <a:rPr lang="en-US" sz="1200" b="0" baseline="0" dirty="0" smtClean="0"/>
              <a:t>from the </a:t>
            </a:r>
            <a:r>
              <a:rPr lang="en-US" sz="1200" b="1" baseline="0" dirty="0" smtClean="0"/>
              <a:t>Font </a:t>
            </a:r>
            <a:r>
              <a:rPr lang="en-US" sz="1200" b="0" baseline="0" dirty="0" smtClean="0"/>
              <a:t>list, and then select </a:t>
            </a:r>
            <a:r>
              <a:rPr lang="en-US" sz="1200" b="1" baseline="0" dirty="0" smtClean="0"/>
              <a:t>24 </a:t>
            </a:r>
            <a:r>
              <a:rPr lang="en-US" sz="1200" b="0" i="0" baseline="0" dirty="0" smtClean="0"/>
              <a:t>from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first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Olive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Green, Accent 3, Darker 25% </a:t>
            </a:r>
            <a:r>
              <a:rPr lang="en-US" sz="1200" b="0" baseline="0" dirty="0" smtClean="0"/>
              <a:t>(fifth row, seventh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second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Aqua, Accent 5, Darker 25% </a:t>
            </a:r>
            <a:r>
              <a:rPr lang="en-US" sz="1200" b="0" baseline="0" dirty="0" smtClean="0"/>
              <a:t>(fifth row, ninth option from the left).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en-US" sz="1200" b="0" baseline="0" dirty="0" smtClean="0"/>
              <a:t>Select the text in the third text box from the left. Under</a:t>
            </a:r>
            <a:r>
              <a:rPr lang="en-US" sz="1200" b="1" baseline="0" dirty="0" smtClean="0"/>
              <a:t> 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WordArt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the arrow next to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Fill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Purple, Accent 4, Darker 25% </a:t>
            </a:r>
            <a:r>
              <a:rPr lang="en-US" sz="1200" b="0" baseline="0" dirty="0" smtClean="0"/>
              <a:t>(fifth row, eighth option from the left).</a:t>
            </a:r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r>
              <a:rPr lang="en-US" sz="1200" baseline="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Advanced 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O</a:t>
            </a:r>
            <a:r>
              <a:rPr lang="en-US" sz="1200" b="0" baseline="0" dirty="0" smtClean="0"/>
              <a:t>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at the side of the Effects Gallery, and under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Wipe</a:t>
            </a:r>
            <a:r>
              <a:rPr lang="en-US" sz="120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</a:t>
            </a:r>
            <a:r>
              <a:rPr lang="en-US" sz="1200" baseline="0" dirty="0" smtClean="0"/>
              <a:t>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do the following: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6858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list, click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wipe effect </a:t>
            </a:r>
            <a:r>
              <a:rPr lang="en-US" sz="1200" b="0" i="0" baseline="0" dirty="0" smtClean="0"/>
              <a:t>to expand the contents of the list of effects.</a:t>
            </a:r>
            <a:endParaRPr lang="en-US" sz="1200" baseline="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second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third wipe effect and then 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</a:t>
            </a:r>
            <a:r>
              <a:rPr lang="en-US" sz="1200" baseline="0" dirty="0" smtClean="0"/>
              <a:t> select the fourth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fifth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sixth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Exciting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Curve Up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On Click</a:t>
            </a:r>
            <a:r>
              <a:rPr lang="en-US" sz="1200" baseline="0" dirty="0" smtClean="0"/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sz="1200" baseline="0" dirty="0" smtClean="0"/>
              <a:t>Also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select the seventh wipe effect,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="0" baseline="0" dirty="0" smtClean="0"/>
              <a:t> arrow on the Effects Gallery,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Change Entrance Effect </a:t>
            </a:r>
            <a:r>
              <a:rPr lang="en-US" sz="1200" b="0" baseline="0" dirty="0" smtClean="0"/>
              <a:t>dialog box,</a:t>
            </a:r>
            <a:r>
              <a:rPr lang="en-US" sz="1200" baseline="0" dirty="0" smtClean="0"/>
              <a:t>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Peek In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From Top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Start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With Previous</a:t>
            </a:r>
            <a:r>
              <a:rPr lang="en-US" sz="1200" baseline="0" dirty="0" smtClean="0"/>
              <a:t>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00.50</a:t>
            </a:r>
            <a:r>
              <a:rPr lang="en-US" sz="1200" b="0" baseline="0" dirty="0" smtClean="0"/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Delay </a:t>
            </a:r>
            <a:r>
              <a:rPr lang="en-US" sz="1200" b="0" baseline="0" dirty="0" smtClean="0"/>
              <a:t>list</a:t>
            </a:r>
            <a:r>
              <a:rPr lang="en-US" sz="1200" baseline="0" dirty="0" smtClean="0"/>
              <a:t>, enter </a:t>
            </a:r>
            <a:r>
              <a:rPr lang="en-US" sz="1200" b="1" baseline="0" dirty="0" smtClean="0"/>
              <a:t>00.50.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 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 slider,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stop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 Colors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3, Lighter 60%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(third row, seventh option from the left)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None/>
            </a:pPr>
            <a:r>
              <a:rPr lang="en-US" sz="1200" dirty="0" smtClean="0"/>
              <a:t>To increase the size of the SmartArt graphic</a:t>
            </a:r>
            <a:r>
              <a:rPr lang="en-US" sz="1200" baseline="0" dirty="0" smtClean="0"/>
              <a:t> so that it spans the entire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On the slide, select the graphic.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Point to the top right corner of the graphic border, until a two-headed arrow appears. Drag the top right corner of the graphic border into the top right corner of the slide.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Point to the bottom left corner of the graphic border, until a two-headed arrow appears. Drag the bottom left corner of the graphic border into the bottom left corner of the slide. </a:t>
            </a:r>
          </a:p>
          <a:p>
            <a:pPr marL="342900" indent="-342900">
              <a:buFont typeface="+mj-lt"/>
              <a:buNone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  <p:extLst>
      <p:ext uri="{BB962C8B-B14F-4D97-AF65-F5344CB8AC3E}">
        <p14:creationId xmlns:p14="http://schemas.microsoft.com/office/powerpoint/2010/main" val="62699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3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9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4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1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6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gi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://docs.nvidia.com/cuda/cuda-c-best-practices-guide/index.html" TargetMode="External"/><Relationship Id="rId9" Type="http://schemas.microsoft.com/office/2007/relationships/diagramDrawing" Target="../diagrams/drawing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eveloper.nvidia.com/nvidia-parallel-nsight" TargetMode="External"/><Relationship Id="rId4" Type="http://schemas.openxmlformats.org/officeDocument/2006/relationships/hyperlink" Target="http://developer.nvidia.com/cuda-gdb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bu.edu/tech/research/training/tutorials/li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</a:rPr>
              <a:t>Introduction to CUDA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heterogeneous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Katia Oleinik</a:t>
            </a:r>
            <a:br>
              <a:rPr lang="en-US" sz="3400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i="1" dirty="0">
                <a:solidFill>
                  <a:schemeClr val="tx2"/>
                </a:solidFill>
              </a:rPr>
              <a:t>koleinik@bu.edu</a:t>
            </a:r>
            <a:r>
              <a:rPr lang="en-US" dirty="0">
                <a:latin typeface="Segoe UI Light" pitchFamily="34" charset="0"/>
                <a:cs typeface="Arial" pitchFamily="34" charset="0"/>
              </a:rPr>
              <a:t/>
            </a:r>
            <a:br>
              <a:rPr lang="en-US" dirty="0">
                <a:latin typeface="Segoe UI Light" pitchFamily="34" charset="0"/>
                <a:cs typeface="Arial" pitchFamily="34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itchFamily="34" charset="0"/>
              </a:rPr>
              <a:t>Scientific Computing and Visualization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800" dirty="0">
                <a:solidFill>
                  <a:srgbClr val="C00000"/>
                </a:solidFill>
              </a:rPr>
              <a:t>Boston </a:t>
            </a:r>
            <a:r>
              <a:rPr lang="en-US" sz="4800" dirty="0" smtClean="0">
                <a:solidFill>
                  <a:srgbClr val="C00000"/>
                </a:solidFill>
              </a:rPr>
              <a:t>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 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2209800"/>
            <a:ext cx="86106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Warp size:                                     32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 number of threads per multiprocessor:  1536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 number of threads per block:           1024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 sizes of each dimension of a block:    1024 x 1024 x 64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 sizes of each dimension of a grid:     65535 x 65535 x 65535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41763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that we will need later in this tutorial: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8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 </a:t>
            </a:r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2943761"/>
            <a:ext cx="861060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directory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scc1-ha1 %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bandwidthTest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bandwidthTest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scc1-ha1 %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bandwidthTest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417638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device capabilities and measure GPU/CPU </a:t>
            </a:r>
            <a:r>
              <a:rPr lang="en-US" dirty="0" smtClean="0"/>
              <a:t>bandwidth.</a:t>
            </a:r>
          </a:p>
          <a:p>
            <a:r>
              <a:rPr lang="en-US" dirty="0"/>
              <a:t>This is a simple test program to measure the </a:t>
            </a:r>
            <a:r>
              <a:rPr lang="en-US" dirty="0" err="1"/>
              <a:t>memcopy</a:t>
            </a:r>
            <a:r>
              <a:rPr lang="en-US" dirty="0"/>
              <a:t> bandwidth of the GPU and </a:t>
            </a:r>
            <a:r>
              <a:rPr lang="en-US" dirty="0" err="1"/>
              <a:t>memcpy</a:t>
            </a:r>
            <a:r>
              <a:rPr lang="en-US" dirty="0"/>
              <a:t> bandwidth across PCI-e</a:t>
            </a:r>
          </a:p>
        </p:txBody>
      </p:sp>
    </p:spTree>
    <p:extLst>
      <p:ext uri="{BB962C8B-B14F-4D97-AF65-F5344CB8AC3E}">
        <p14:creationId xmlns:p14="http://schemas.microsoft.com/office/powerpoint/2010/main" val="202920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 Terminology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4" b="100000" l="43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000" y="4289888"/>
            <a:ext cx="2289553" cy="1901324"/>
          </a:xfrm>
          <a:prstGeom prst="rect">
            <a:avLst/>
          </a:prstGeom>
        </p:spPr>
      </p:pic>
      <p:pic>
        <p:nvPicPr>
          <p:cNvPr id="1026" name="Picture 2" descr="http://ak1.ostkcdn.com/images/products/etilize/images/250/101657068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53" y="379105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5800" y="3559168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Device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GPU and its memory (device memory)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635838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Host</a:t>
            </a:r>
            <a:r>
              <a:rPr lang="en-US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CPU and its memory (host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51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CUDA: C Language Extensions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Based on industry-standard 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Language extensions allow heterogeneous programming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APIs for memory and device managing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42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HelloCuda1.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438400"/>
            <a:ext cx="6019800" cy="20313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\n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85173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To build the program, use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nvcc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compiler:</a:t>
            </a:r>
          </a:p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scc-he1: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helloCuda1 helloCuda1.cu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35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732782"/>
            <a:ext cx="7010400" cy="107721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to be executed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the device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(GPU) and called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host code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foo(){ . . . }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59127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CUDA Language closely follows C/C++ syntax with minimum set of extensions: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659868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NVCC compiler will compile the function that run on the device and host compiler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gcc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will take care about all other functions that run on the host (e.g. main() 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32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HelloCuda2.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741474"/>
            <a:ext cx="8229600" cy="175432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global__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I am CUDA kernel ! Nice to meet you!\n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HelloCuda2.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8229600" cy="31393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1,1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to meet you too! Bye, CUDA\n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51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HelloCuda2.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8229600" cy="120032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068" y="4130706"/>
            <a:ext cx="807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Triple angle brackets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 that the function will be executed on the device (GPU).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function is called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kernel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 is always of type void.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returns immediately after launching the kernel. To prevent program to finish before kernel is completed, we have call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cudaDeviceSynchronize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04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CUDA: C Language Extensions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There is a number of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cuda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functions: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14600"/>
            <a:ext cx="82296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 management: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cudaGetDeviceCount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cudaGetDeviceProperties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cudaSafeCall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cudaCheckError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 memory management: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38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2615328"/>
              </p:ext>
            </p:extLst>
          </p:nvPr>
        </p:nvGraphicFramePr>
        <p:xfrm>
          <a:off x="304800" y="152400"/>
          <a:ext cx="86106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50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E0648BBC-DC91-4F50-80A4-7E064850F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A471E0E9-11D0-4B66-AA4A-5B4169E14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5349DBF5-5962-4881-9FFB-5530F437D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F4986922-B691-4462-BBDE-8F15C925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CF65F218-5C01-4C1C-8397-BCF6D73F3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7DEB51E1-A188-4778-8CDC-C91584544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HelloCuda2.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514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To build the program, use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nvcc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compiler:</a:t>
            </a:r>
          </a:p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scc-he1: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helloCuda2 helloCuda2.cu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–arch sm_20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068" y="3810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ability to print from within the kernel was added in a later generation of architectural evolution. To request the support of Compute Capability 2.0, we need to add this option into compilation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0976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3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HelloCudaBlock.cu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8229600" cy="36933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global__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I am CUDA block %d !\n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5508248"/>
            <a:ext cx="4572000" cy="8925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simplify compilation process we will use </a:t>
            </a:r>
            <a:r>
              <a:rPr lang="en-US" sz="1600" dirty="0" err="1" smtClean="0"/>
              <a:t>Makefile</a:t>
            </a:r>
            <a:r>
              <a:rPr lang="en-US" sz="1600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% make </a:t>
            </a:r>
            <a:r>
              <a:rPr lang="en-US" dirty="0" err="1" smtClean="0"/>
              <a:t>HelloCudaBlock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83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CUDA: C Language Extensions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 provides special variable for thread identification in the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kernal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797076"/>
            <a:ext cx="82296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im3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thread ID within the block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dim3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block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within the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dim3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threads per block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dim3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gridDim</a:t>
            </a:r>
            <a:r>
              <a:rPr 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 in the grid</a:t>
            </a:r>
            <a:endParaRPr lang="en-US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38513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the simple 1-dimentional case, we use only the first component of each variable, e.g. 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72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CUDA: Blocks and Threads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1676400"/>
            <a:ext cx="8305800" cy="426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1828800"/>
            <a:ext cx="50292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3886200"/>
            <a:ext cx="50292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2057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Code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4050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Serial Code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048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 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 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39069" y="1828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Host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3821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Host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75249" y="1918010"/>
            <a:ext cx="132528" cy="748990"/>
            <a:chOff x="5475249" y="1918010"/>
            <a:chExt cx="132528" cy="748990"/>
          </a:xfrm>
        </p:grpSpPr>
        <p:sp>
          <p:nvSpPr>
            <p:cNvPr id="22" name="Freeform 21"/>
            <p:cNvSpPr/>
            <p:nvPr/>
          </p:nvSpPr>
          <p:spPr>
            <a:xfrm>
              <a:off x="5475249" y="1918010"/>
              <a:ext cx="112657" cy="635197"/>
            </a:xfrm>
            <a:custGeom>
              <a:avLst/>
              <a:gdLst>
                <a:gd name="connsiteX0" fmla="*/ 0 w 112657"/>
                <a:gd name="connsiteY0" fmla="*/ 0 h 635197"/>
                <a:gd name="connsiteX1" fmla="*/ 111512 w 112657"/>
                <a:gd name="connsiteY1" fmla="*/ 66907 h 635197"/>
                <a:gd name="connsiteX2" fmla="*/ 0 w 112657"/>
                <a:gd name="connsiteY2" fmla="*/ 133814 h 635197"/>
                <a:gd name="connsiteX3" fmla="*/ 111512 w 112657"/>
                <a:gd name="connsiteY3" fmla="*/ 223024 h 635197"/>
                <a:gd name="connsiteX4" fmla="*/ 11151 w 112657"/>
                <a:gd name="connsiteY4" fmla="*/ 267629 h 635197"/>
                <a:gd name="connsiteX5" fmla="*/ 111512 w 112657"/>
                <a:gd name="connsiteY5" fmla="*/ 356839 h 635197"/>
                <a:gd name="connsiteX6" fmla="*/ 11151 w 112657"/>
                <a:gd name="connsiteY6" fmla="*/ 434897 h 635197"/>
                <a:gd name="connsiteX7" fmla="*/ 111512 w 112657"/>
                <a:gd name="connsiteY7" fmla="*/ 512956 h 635197"/>
                <a:gd name="connsiteX8" fmla="*/ 66907 w 112657"/>
                <a:gd name="connsiteY8" fmla="*/ 624468 h 635197"/>
                <a:gd name="connsiteX9" fmla="*/ 89210 w 112657"/>
                <a:gd name="connsiteY9" fmla="*/ 624468 h 63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657" h="635197">
                  <a:moveTo>
                    <a:pt x="0" y="0"/>
                  </a:moveTo>
                  <a:cubicBezTo>
                    <a:pt x="55756" y="22302"/>
                    <a:pt x="111512" y="44605"/>
                    <a:pt x="111512" y="66907"/>
                  </a:cubicBezTo>
                  <a:cubicBezTo>
                    <a:pt x="111512" y="89209"/>
                    <a:pt x="0" y="107795"/>
                    <a:pt x="0" y="133814"/>
                  </a:cubicBezTo>
                  <a:cubicBezTo>
                    <a:pt x="0" y="159833"/>
                    <a:pt x="109654" y="200722"/>
                    <a:pt x="111512" y="223024"/>
                  </a:cubicBezTo>
                  <a:cubicBezTo>
                    <a:pt x="113370" y="245326"/>
                    <a:pt x="11151" y="245327"/>
                    <a:pt x="11151" y="267629"/>
                  </a:cubicBezTo>
                  <a:cubicBezTo>
                    <a:pt x="11151" y="289931"/>
                    <a:pt x="111512" y="328961"/>
                    <a:pt x="111512" y="356839"/>
                  </a:cubicBezTo>
                  <a:cubicBezTo>
                    <a:pt x="111512" y="384717"/>
                    <a:pt x="11151" y="408878"/>
                    <a:pt x="11151" y="434897"/>
                  </a:cubicBezTo>
                  <a:cubicBezTo>
                    <a:pt x="11151" y="460916"/>
                    <a:pt x="102219" y="481361"/>
                    <a:pt x="111512" y="512956"/>
                  </a:cubicBezTo>
                  <a:cubicBezTo>
                    <a:pt x="120805" y="544551"/>
                    <a:pt x="70624" y="605883"/>
                    <a:pt x="66907" y="624468"/>
                  </a:cubicBezTo>
                  <a:cubicBezTo>
                    <a:pt x="63190" y="643053"/>
                    <a:pt x="76200" y="633760"/>
                    <a:pt x="89210" y="6244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5531577" y="2481137"/>
              <a:ext cx="76200" cy="1858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6272" y="3975410"/>
            <a:ext cx="132528" cy="748990"/>
            <a:chOff x="5475249" y="1918010"/>
            <a:chExt cx="132528" cy="748990"/>
          </a:xfrm>
        </p:grpSpPr>
        <p:sp>
          <p:nvSpPr>
            <p:cNvPr id="27" name="Freeform 26"/>
            <p:cNvSpPr/>
            <p:nvPr/>
          </p:nvSpPr>
          <p:spPr>
            <a:xfrm>
              <a:off x="5475249" y="1918010"/>
              <a:ext cx="112657" cy="635197"/>
            </a:xfrm>
            <a:custGeom>
              <a:avLst/>
              <a:gdLst>
                <a:gd name="connsiteX0" fmla="*/ 0 w 112657"/>
                <a:gd name="connsiteY0" fmla="*/ 0 h 635197"/>
                <a:gd name="connsiteX1" fmla="*/ 111512 w 112657"/>
                <a:gd name="connsiteY1" fmla="*/ 66907 h 635197"/>
                <a:gd name="connsiteX2" fmla="*/ 0 w 112657"/>
                <a:gd name="connsiteY2" fmla="*/ 133814 h 635197"/>
                <a:gd name="connsiteX3" fmla="*/ 111512 w 112657"/>
                <a:gd name="connsiteY3" fmla="*/ 223024 h 635197"/>
                <a:gd name="connsiteX4" fmla="*/ 11151 w 112657"/>
                <a:gd name="connsiteY4" fmla="*/ 267629 h 635197"/>
                <a:gd name="connsiteX5" fmla="*/ 111512 w 112657"/>
                <a:gd name="connsiteY5" fmla="*/ 356839 h 635197"/>
                <a:gd name="connsiteX6" fmla="*/ 11151 w 112657"/>
                <a:gd name="connsiteY6" fmla="*/ 434897 h 635197"/>
                <a:gd name="connsiteX7" fmla="*/ 111512 w 112657"/>
                <a:gd name="connsiteY7" fmla="*/ 512956 h 635197"/>
                <a:gd name="connsiteX8" fmla="*/ 66907 w 112657"/>
                <a:gd name="connsiteY8" fmla="*/ 624468 h 635197"/>
                <a:gd name="connsiteX9" fmla="*/ 89210 w 112657"/>
                <a:gd name="connsiteY9" fmla="*/ 624468 h 63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657" h="635197">
                  <a:moveTo>
                    <a:pt x="0" y="0"/>
                  </a:moveTo>
                  <a:cubicBezTo>
                    <a:pt x="55756" y="22302"/>
                    <a:pt x="111512" y="44605"/>
                    <a:pt x="111512" y="66907"/>
                  </a:cubicBezTo>
                  <a:cubicBezTo>
                    <a:pt x="111512" y="89209"/>
                    <a:pt x="0" y="107795"/>
                    <a:pt x="0" y="133814"/>
                  </a:cubicBezTo>
                  <a:cubicBezTo>
                    <a:pt x="0" y="159833"/>
                    <a:pt x="109654" y="200722"/>
                    <a:pt x="111512" y="223024"/>
                  </a:cubicBezTo>
                  <a:cubicBezTo>
                    <a:pt x="113370" y="245326"/>
                    <a:pt x="11151" y="245327"/>
                    <a:pt x="11151" y="267629"/>
                  </a:cubicBezTo>
                  <a:cubicBezTo>
                    <a:pt x="11151" y="289931"/>
                    <a:pt x="111512" y="328961"/>
                    <a:pt x="111512" y="356839"/>
                  </a:cubicBezTo>
                  <a:cubicBezTo>
                    <a:pt x="111512" y="384717"/>
                    <a:pt x="11151" y="408878"/>
                    <a:pt x="11151" y="434897"/>
                  </a:cubicBezTo>
                  <a:cubicBezTo>
                    <a:pt x="11151" y="460916"/>
                    <a:pt x="102219" y="481361"/>
                    <a:pt x="111512" y="512956"/>
                  </a:cubicBezTo>
                  <a:cubicBezTo>
                    <a:pt x="120805" y="544551"/>
                    <a:pt x="70624" y="605883"/>
                    <a:pt x="66907" y="624468"/>
                  </a:cubicBezTo>
                  <a:cubicBezTo>
                    <a:pt x="63190" y="643053"/>
                    <a:pt x="76200" y="633760"/>
                    <a:pt x="89210" y="62446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5531577" y="2481137"/>
              <a:ext cx="76200" cy="1858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124200" y="2819400"/>
            <a:ext cx="5029200" cy="914400"/>
            <a:chOff x="3124200" y="2819400"/>
            <a:chExt cx="5029200" cy="914400"/>
          </a:xfrm>
        </p:grpSpPr>
        <p:sp>
          <p:nvSpPr>
            <p:cNvPr id="11" name="Rectangle 10"/>
            <p:cNvSpPr/>
            <p:nvPr/>
          </p:nvSpPr>
          <p:spPr>
            <a:xfrm>
              <a:off x="3124200" y="2819400"/>
              <a:ext cx="5029200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283106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Device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19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43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67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05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419600" y="2983468"/>
              <a:ext cx="152400" cy="674132"/>
              <a:chOff x="5475249" y="1918010"/>
              <a:chExt cx="132528" cy="74899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95800" y="2983468"/>
              <a:ext cx="152400" cy="674132"/>
              <a:chOff x="5475249" y="1918010"/>
              <a:chExt cx="132528" cy="748990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572000" y="2983468"/>
              <a:ext cx="152400" cy="674132"/>
              <a:chOff x="5475249" y="1918010"/>
              <a:chExt cx="132528" cy="748990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648200" y="2983468"/>
              <a:ext cx="152400" cy="674132"/>
              <a:chOff x="5475249" y="1918010"/>
              <a:chExt cx="132528" cy="748990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724400" y="2983468"/>
              <a:ext cx="152400" cy="674132"/>
              <a:chOff x="5475249" y="1918010"/>
              <a:chExt cx="132528" cy="748990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00600" y="2983468"/>
              <a:ext cx="152400" cy="674132"/>
              <a:chOff x="5475249" y="1918010"/>
              <a:chExt cx="132528" cy="748990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81600" y="2983468"/>
              <a:ext cx="152400" cy="674132"/>
              <a:chOff x="5475249" y="1918010"/>
              <a:chExt cx="132528" cy="748990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257800" y="2983468"/>
              <a:ext cx="152400" cy="674132"/>
              <a:chOff x="5475249" y="1918010"/>
              <a:chExt cx="132528" cy="748990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334000" y="2983468"/>
              <a:ext cx="152400" cy="674132"/>
              <a:chOff x="5475249" y="1918010"/>
              <a:chExt cx="132528" cy="748990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410200" y="2983468"/>
              <a:ext cx="152400" cy="674132"/>
              <a:chOff x="5475249" y="1918010"/>
              <a:chExt cx="132528" cy="748990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486400" y="2983468"/>
              <a:ext cx="152400" cy="674132"/>
              <a:chOff x="5475249" y="1918010"/>
              <a:chExt cx="132528" cy="74899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5562600" y="2983468"/>
              <a:ext cx="152400" cy="674132"/>
              <a:chOff x="5475249" y="1918010"/>
              <a:chExt cx="132528" cy="748990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943600" y="2971800"/>
              <a:ext cx="152400" cy="674132"/>
              <a:chOff x="5475249" y="1918010"/>
              <a:chExt cx="132528" cy="74899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019800" y="2971800"/>
              <a:ext cx="152400" cy="674132"/>
              <a:chOff x="5475249" y="1918010"/>
              <a:chExt cx="132528" cy="748990"/>
            </a:xfrm>
          </p:grpSpPr>
          <p:sp>
            <p:nvSpPr>
              <p:cNvPr id="87" name="Freeform 86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096000" y="2971800"/>
              <a:ext cx="152400" cy="674132"/>
              <a:chOff x="5475249" y="1918010"/>
              <a:chExt cx="132528" cy="74899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172200" y="2971800"/>
              <a:ext cx="152400" cy="674132"/>
              <a:chOff x="5475249" y="1918010"/>
              <a:chExt cx="132528" cy="748990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Isosceles Triangle 93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248400" y="2971800"/>
              <a:ext cx="152400" cy="674132"/>
              <a:chOff x="5475249" y="1918010"/>
              <a:chExt cx="132528" cy="748990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324600" y="2971800"/>
              <a:ext cx="152400" cy="674132"/>
              <a:chOff x="5475249" y="1918010"/>
              <a:chExt cx="132528" cy="74899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705600" y="2971800"/>
              <a:ext cx="152400" cy="674132"/>
              <a:chOff x="5475249" y="1918010"/>
              <a:chExt cx="132528" cy="74899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781800" y="2971800"/>
              <a:ext cx="152400" cy="674132"/>
              <a:chOff x="5475249" y="1918010"/>
              <a:chExt cx="132528" cy="748990"/>
            </a:xfrm>
          </p:grpSpPr>
          <p:sp>
            <p:nvSpPr>
              <p:cNvPr id="105" name="Freeform 104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58000" y="2971800"/>
              <a:ext cx="152400" cy="674132"/>
              <a:chOff x="5475249" y="1918010"/>
              <a:chExt cx="132528" cy="748990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934200" y="2971800"/>
              <a:ext cx="152400" cy="674132"/>
              <a:chOff x="5475249" y="1918010"/>
              <a:chExt cx="132528" cy="748990"/>
            </a:xfrm>
          </p:grpSpPr>
          <p:sp>
            <p:nvSpPr>
              <p:cNvPr id="111" name="Freeform 110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010400" y="2971800"/>
              <a:ext cx="152400" cy="674132"/>
              <a:chOff x="5475249" y="1918010"/>
              <a:chExt cx="132528" cy="748990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086600" y="2971800"/>
              <a:ext cx="152400" cy="674132"/>
              <a:chOff x="5475249" y="1918010"/>
              <a:chExt cx="132528" cy="74899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7467600" y="2971800"/>
              <a:ext cx="152400" cy="674132"/>
              <a:chOff x="5475249" y="1918010"/>
              <a:chExt cx="132528" cy="748990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543800" y="2971800"/>
              <a:ext cx="152400" cy="674132"/>
              <a:chOff x="5475249" y="1918010"/>
              <a:chExt cx="132528" cy="748990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620000" y="2971800"/>
              <a:ext cx="152400" cy="674132"/>
              <a:chOff x="5475249" y="1918010"/>
              <a:chExt cx="132528" cy="748990"/>
            </a:xfrm>
          </p:grpSpPr>
          <p:sp>
            <p:nvSpPr>
              <p:cNvPr id="126" name="Freeform 12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7696200" y="2971800"/>
              <a:ext cx="152400" cy="674132"/>
              <a:chOff x="5475249" y="1918010"/>
              <a:chExt cx="132528" cy="748990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772400" y="2971800"/>
              <a:ext cx="152400" cy="674132"/>
              <a:chOff x="5475249" y="1918010"/>
              <a:chExt cx="132528" cy="74899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848600" y="2971800"/>
              <a:ext cx="152400" cy="674132"/>
              <a:chOff x="5475249" y="1918010"/>
              <a:chExt cx="132528" cy="748990"/>
            </a:xfrm>
          </p:grpSpPr>
          <p:sp>
            <p:nvSpPr>
              <p:cNvPr id="135" name="Freeform 134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3124200" y="4876800"/>
            <a:ext cx="5029200" cy="914400"/>
            <a:chOff x="3124200" y="2819400"/>
            <a:chExt cx="5029200" cy="914400"/>
          </a:xfrm>
        </p:grpSpPr>
        <p:sp>
          <p:nvSpPr>
            <p:cNvPr id="139" name="Rectangle 138"/>
            <p:cNvSpPr/>
            <p:nvPr/>
          </p:nvSpPr>
          <p:spPr>
            <a:xfrm>
              <a:off x="3124200" y="2819400"/>
              <a:ext cx="5029200" cy="914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00400" y="283106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Device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19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181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43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467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705600" y="2928958"/>
              <a:ext cx="594731" cy="72864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4419600" y="2983468"/>
              <a:ext cx="152400" cy="674132"/>
              <a:chOff x="5475249" y="1918010"/>
              <a:chExt cx="132528" cy="748990"/>
            </a:xfrm>
          </p:grpSpPr>
          <p:sp>
            <p:nvSpPr>
              <p:cNvPr id="234" name="Freeform 23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495800" y="2983468"/>
              <a:ext cx="152400" cy="674132"/>
              <a:chOff x="5475249" y="1918010"/>
              <a:chExt cx="132528" cy="748990"/>
            </a:xfrm>
          </p:grpSpPr>
          <p:sp>
            <p:nvSpPr>
              <p:cNvPr id="232" name="Freeform 23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572000" y="2983468"/>
              <a:ext cx="152400" cy="674132"/>
              <a:chOff x="5475249" y="1918010"/>
              <a:chExt cx="132528" cy="74899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648200" y="2983468"/>
              <a:ext cx="152400" cy="674132"/>
              <a:chOff x="5475249" y="1918010"/>
              <a:chExt cx="132528" cy="748990"/>
            </a:xfrm>
          </p:grpSpPr>
          <p:sp>
            <p:nvSpPr>
              <p:cNvPr id="228" name="Freeform 22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724400" y="2983468"/>
              <a:ext cx="152400" cy="674132"/>
              <a:chOff x="5475249" y="1918010"/>
              <a:chExt cx="132528" cy="748990"/>
            </a:xfrm>
          </p:grpSpPr>
          <p:sp>
            <p:nvSpPr>
              <p:cNvPr id="226" name="Freeform 22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4800600" y="2983468"/>
              <a:ext cx="152400" cy="674132"/>
              <a:chOff x="5475249" y="1918010"/>
              <a:chExt cx="132528" cy="748990"/>
            </a:xfrm>
          </p:grpSpPr>
          <p:sp>
            <p:nvSpPr>
              <p:cNvPr id="224" name="Freeform 22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5181600" y="2983468"/>
              <a:ext cx="152400" cy="674132"/>
              <a:chOff x="5475249" y="1918010"/>
              <a:chExt cx="132528" cy="74899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Isosceles Triangle 22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257800" y="2983468"/>
              <a:ext cx="152400" cy="674132"/>
              <a:chOff x="5475249" y="1918010"/>
              <a:chExt cx="132528" cy="748990"/>
            </a:xfrm>
          </p:grpSpPr>
          <p:sp>
            <p:nvSpPr>
              <p:cNvPr id="220" name="Freeform 21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Isosceles Triangle 22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334000" y="2983468"/>
              <a:ext cx="152400" cy="674132"/>
              <a:chOff x="5475249" y="1918010"/>
              <a:chExt cx="132528" cy="748990"/>
            </a:xfrm>
          </p:grpSpPr>
          <p:sp>
            <p:nvSpPr>
              <p:cNvPr id="218" name="Freeform 21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Isosceles Triangle 21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5410200" y="2983468"/>
              <a:ext cx="152400" cy="674132"/>
              <a:chOff x="5475249" y="1918010"/>
              <a:chExt cx="132528" cy="74899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Isosceles Triangle 21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486400" y="2983468"/>
              <a:ext cx="152400" cy="674132"/>
              <a:chOff x="5475249" y="1918010"/>
              <a:chExt cx="132528" cy="74899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562600" y="2983468"/>
              <a:ext cx="152400" cy="674132"/>
              <a:chOff x="5475249" y="1918010"/>
              <a:chExt cx="132528" cy="748990"/>
            </a:xfrm>
          </p:grpSpPr>
          <p:sp>
            <p:nvSpPr>
              <p:cNvPr id="212" name="Freeform 21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5943600" y="2971800"/>
              <a:ext cx="152400" cy="674132"/>
              <a:chOff x="5475249" y="1918010"/>
              <a:chExt cx="132528" cy="748990"/>
            </a:xfrm>
          </p:grpSpPr>
          <p:sp>
            <p:nvSpPr>
              <p:cNvPr id="210" name="Freeform 20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019800" y="2971800"/>
              <a:ext cx="152400" cy="674132"/>
              <a:chOff x="5475249" y="1918010"/>
              <a:chExt cx="132528" cy="748990"/>
            </a:xfrm>
          </p:grpSpPr>
          <p:sp>
            <p:nvSpPr>
              <p:cNvPr id="208" name="Freeform 20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6096000" y="2971800"/>
              <a:ext cx="152400" cy="674132"/>
              <a:chOff x="5475249" y="1918010"/>
              <a:chExt cx="132528" cy="74899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6172200" y="2971800"/>
              <a:ext cx="152400" cy="674132"/>
              <a:chOff x="5475249" y="1918010"/>
              <a:chExt cx="132528" cy="748990"/>
            </a:xfrm>
          </p:grpSpPr>
          <p:sp>
            <p:nvSpPr>
              <p:cNvPr id="204" name="Freeform 20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6248400" y="2971800"/>
              <a:ext cx="152400" cy="674132"/>
              <a:chOff x="5475249" y="1918010"/>
              <a:chExt cx="132528" cy="748990"/>
            </a:xfrm>
          </p:grpSpPr>
          <p:sp>
            <p:nvSpPr>
              <p:cNvPr id="202" name="Freeform 20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6324600" y="2971800"/>
              <a:ext cx="152400" cy="674132"/>
              <a:chOff x="5475249" y="1918010"/>
              <a:chExt cx="132528" cy="748990"/>
            </a:xfrm>
          </p:grpSpPr>
          <p:sp>
            <p:nvSpPr>
              <p:cNvPr id="200" name="Freeform 19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6705600" y="2971800"/>
              <a:ext cx="152400" cy="674132"/>
              <a:chOff x="5475249" y="1918010"/>
              <a:chExt cx="132528" cy="74899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6781800" y="2971800"/>
              <a:ext cx="152400" cy="674132"/>
              <a:chOff x="5475249" y="1918010"/>
              <a:chExt cx="132528" cy="748990"/>
            </a:xfrm>
          </p:grpSpPr>
          <p:sp>
            <p:nvSpPr>
              <p:cNvPr id="196" name="Freeform 19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858000" y="2971800"/>
              <a:ext cx="152400" cy="674132"/>
              <a:chOff x="5475249" y="1918010"/>
              <a:chExt cx="132528" cy="748990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934200" y="2971800"/>
              <a:ext cx="152400" cy="674132"/>
              <a:chOff x="5475249" y="1918010"/>
              <a:chExt cx="132528" cy="748990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7010400" y="2971800"/>
              <a:ext cx="152400" cy="674132"/>
              <a:chOff x="5475249" y="1918010"/>
              <a:chExt cx="132528" cy="74899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Isosceles Triangle 19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7086600" y="2971800"/>
              <a:ext cx="152400" cy="674132"/>
              <a:chOff x="5475249" y="1918010"/>
              <a:chExt cx="132528" cy="748990"/>
            </a:xfrm>
          </p:grpSpPr>
          <p:sp>
            <p:nvSpPr>
              <p:cNvPr id="188" name="Freeform 18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Isosceles Triangle 18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7467600" y="2971800"/>
              <a:ext cx="152400" cy="674132"/>
              <a:chOff x="5475249" y="1918010"/>
              <a:chExt cx="132528" cy="748990"/>
            </a:xfrm>
          </p:grpSpPr>
          <p:sp>
            <p:nvSpPr>
              <p:cNvPr id="186" name="Freeform 18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Isosceles Triangle 18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543800" y="2971800"/>
              <a:ext cx="152400" cy="674132"/>
              <a:chOff x="5475249" y="1918010"/>
              <a:chExt cx="132528" cy="748990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Isosceles Triangle 184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620000" y="2971800"/>
              <a:ext cx="152400" cy="674132"/>
              <a:chOff x="5475249" y="1918010"/>
              <a:chExt cx="132528" cy="74899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Isosceles Triangle 182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7696200" y="2971800"/>
              <a:ext cx="152400" cy="674132"/>
              <a:chOff x="5475249" y="1918010"/>
              <a:chExt cx="132528" cy="748990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772400" y="2971800"/>
              <a:ext cx="152400" cy="674132"/>
              <a:chOff x="5475249" y="1918010"/>
              <a:chExt cx="132528" cy="748990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Isosceles Triangle 178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848600" y="2971800"/>
              <a:ext cx="152400" cy="674132"/>
              <a:chOff x="5475249" y="1918010"/>
              <a:chExt cx="132528" cy="74899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5475249" y="1918010"/>
                <a:ext cx="112657" cy="635197"/>
              </a:xfrm>
              <a:custGeom>
                <a:avLst/>
                <a:gdLst>
                  <a:gd name="connsiteX0" fmla="*/ 0 w 112657"/>
                  <a:gd name="connsiteY0" fmla="*/ 0 h 635197"/>
                  <a:gd name="connsiteX1" fmla="*/ 111512 w 112657"/>
                  <a:gd name="connsiteY1" fmla="*/ 66907 h 635197"/>
                  <a:gd name="connsiteX2" fmla="*/ 0 w 112657"/>
                  <a:gd name="connsiteY2" fmla="*/ 133814 h 635197"/>
                  <a:gd name="connsiteX3" fmla="*/ 111512 w 112657"/>
                  <a:gd name="connsiteY3" fmla="*/ 223024 h 635197"/>
                  <a:gd name="connsiteX4" fmla="*/ 11151 w 112657"/>
                  <a:gd name="connsiteY4" fmla="*/ 267629 h 635197"/>
                  <a:gd name="connsiteX5" fmla="*/ 111512 w 112657"/>
                  <a:gd name="connsiteY5" fmla="*/ 356839 h 635197"/>
                  <a:gd name="connsiteX6" fmla="*/ 11151 w 112657"/>
                  <a:gd name="connsiteY6" fmla="*/ 434897 h 635197"/>
                  <a:gd name="connsiteX7" fmla="*/ 111512 w 112657"/>
                  <a:gd name="connsiteY7" fmla="*/ 512956 h 635197"/>
                  <a:gd name="connsiteX8" fmla="*/ 66907 w 112657"/>
                  <a:gd name="connsiteY8" fmla="*/ 624468 h 635197"/>
                  <a:gd name="connsiteX9" fmla="*/ 89210 w 112657"/>
                  <a:gd name="connsiteY9" fmla="*/ 624468 h 63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657" h="635197">
                    <a:moveTo>
                      <a:pt x="0" y="0"/>
                    </a:moveTo>
                    <a:cubicBezTo>
                      <a:pt x="55756" y="22302"/>
                      <a:pt x="111512" y="44605"/>
                      <a:pt x="111512" y="66907"/>
                    </a:cubicBezTo>
                    <a:cubicBezTo>
                      <a:pt x="111512" y="89209"/>
                      <a:pt x="0" y="107795"/>
                      <a:pt x="0" y="133814"/>
                    </a:cubicBezTo>
                    <a:cubicBezTo>
                      <a:pt x="0" y="159833"/>
                      <a:pt x="109654" y="200722"/>
                      <a:pt x="111512" y="223024"/>
                    </a:cubicBezTo>
                    <a:cubicBezTo>
                      <a:pt x="113370" y="245326"/>
                      <a:pt x="11151" y="245327"/>
                      <a:pt x="11151" y="267629"/>
                    </a:cubicBezTo>
                    <a:cubicBezTo>
                      <a:pt x="11151" y="289931"/>
                      <a:pt x="111512" y="328961"/>
                      <a:pt x="111512" y="356839"/>
                    </a:cubicBezTo>
                    <a:cubicBezTo>
                      <a:pt x="111512" y="384717"/>
                      <a:pt x="11151" y="408878"/>
                      <a:pt x="11151" y="434897"/>
                    </a:cubicBezTo>
                    <a:cubicBezTo>
                      <a:pt x="11151" y="460916"/>
                      <a:pt x="102219" y="481361"/>
                      <a:pt x="111512" y="512956"/>
                    </a:cubicBezTo>
                    <a:cubicBezTo>
                      <a:pt x="120805" y="544551"/>
                      <a:pt x="70624" y="605883"/>
                      <a:pt x="66907" y="624468"/>
                    </a:cubicBezTo>
                    <a:cubicBezTo>
                      <a:pt x="63190" y="643053"/>
                      <a:pt x="76200" y="633760"/>
                      <a:pt x="89210" y="624468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Isosceles Triangle 176"/>
              <p:cNvSpPr/>
              <p:nvPr/>
            </p:nvSpPr>
            <p:spPr>
              <a:xfrm rot="10800000">
                <a:off x="5531577" y="2481137"/>
                <a:ext cx="76200" cy="185863"/>
              </a:xfrm>
              <a:prstGeom prst="triangl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50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CUDA: C Language Extensions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Basic example 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HelloCudaThread.cu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8229600" cy="369331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global__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I am CUDA thread %d !\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cudakernel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&lt;&lt;&lt;1,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CUDA: Blocks and Threads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19200"/>
            <a:ext cx="8229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One kernel is executed on the device at a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Many threads execute each kernel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Each thread execute the same code (SPMD)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Threads are grouped into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thread 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Kernel is 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grid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of thread blocks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Threads are scheduled as sets of warps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Warp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is a group of 32 threads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SM executes same instruction on all threads in the warp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Blocks cannot synchronize and can run in any order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56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 Addition Example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vectorAdd.cu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8229600" cy="31393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global__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*B,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*C,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956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 Addition Example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vectorAdd.cu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2667000"/>
            <a:ext cx="7315200" cy="533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0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860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146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43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290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576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86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48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006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29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78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864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50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436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72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08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294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580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66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15200" y="2615863"/>
            <a:ext cx="0" cy="584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7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8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44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430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71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0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88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43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718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004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90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7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74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148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434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78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864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6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3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72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008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80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866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315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150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7" name="Left Brace 76"/>
          <p:cNvSpPr/>
          <p:nvPr/>
        </p:nvSpPr>
        <p:spPr>
          <a:xfrm rot="16200000">
            <a:off x="2811967" y="2522034"/>
            <a:ext cx="304801" cy="1813934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/>
          <p:cNvSpPr/>
          <p:nvPr/>
        </p:nvSpPr>
        <p:spPr>
          <a:xfrm rot="16200000">
            <a:off x="4640767" y="2522032"/>
            <a:ext cx="304801" cy="1813934"/>
          </a:xfrm>
          <a:prstGeom prst="leftBrace">
            <a:avLst/>
          </a:prstGeom>
          <a:ln>
            <a:solidFill>
              <a:srgbClr val="CAC11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/>
          <p:cNvSpPr/>
          <p:nvPr/>
        </p:nvSpPr>
        <p:spPr>
          <a:xfrm rot="16200000">
            <a:off x="6484432" y="2522034"/>
            <a:ext cx="304801" cy="1813934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/>
          <p:cNvSpPr/>
          <p:nvPr/>
        </p:nvSpPr>
        <p:spPr>
          <a:xfrm rot="16200000">
            <a:off x="998032" y="2522034"/>
            <a:ext cx="304801" cy="1813934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43465" y="2362200"/>
            <a:ext cx="181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57400" y="2362200"/>
            <a:ext cx="181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10000" y="2362200"/>
            <a:ext cx="181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CAC1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endParaRPr lang="en-US" sz="1600" b="1" dirty="0">
              <a:solidFill>
                <a:srgbClr val="CAC11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38800" y="2362200"/>
            <a:ext cx="181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endParaRPr lang="en-US" sz="16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600" y="3581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33600" y="3581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62400" y="3581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CAC1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400" b="1" dirty="0" smtClean="0">
                <a:solidFill>
                  <a:srgbClr val="CAC11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sz="1400" b="1" dirty="0">
              <a:solidFill>
                <a:srgbClr val="CAC11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15000" y="3581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3400" y="46598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33400" y="54980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blocks, threads have mechanisms to communicate and synchronize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9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 Addition Example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vectorAdd.cu  </a:t>
            </a:r>
            <a:r>
              <a:rPr lang="en-US" sz="2400" dirty="0" smtClean="0"/>
              <a:t>device memory allocation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96277"/>
            <a:ext cx="8229600" cy="341632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**)&amp;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**)&amp;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**)&amp;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19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 Addition Example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vectorAdd.cu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96277"/>
            <a:ext cx="8229600" cy="28623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input values to the device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&amp;A, size,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&amp;A, size,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cudaMemcpyHostToDevice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3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NVIDIA Tesla M2070: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Core clock: 1.15GHz </a:t>
            </a:r>
          </a:p>
          <a:p>
            <a:r>
              <a:rPr lang="en-US" dirty="0"/>
              <a:t>Single instruction </a:t>
            </a:r>
          </a:p>
          <a:p>
            <a:r>
              <a:rPr lang="en-US" dirty="0"/>
              <a:t>448 CUDA cores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1.15 x 1 x 448 = </a:t>
            </a:r>
          </a:p>
          <a:p>
            <a:r>
              <a:rPr lang="en-US" dirty="0"/>
              <a:t>515 Gigaflops double </a:t>
            </a:r>
            <a:r>
              <a:rPr lang="en-US" dirty="0" smtClean="0"/>
              <a:t>precision (peak)</a:t>
            </a:r>
          </a:p>
          <a:p>
            <a:endParaRPr lang="en-US" dirty="0"/>
          </a:p>
          <a:p>
            <a:r>
              <a:rPr lang="en-US" dirty="0" smtClean="0"/>
              <a:t>1.03 </a:t>
            </a:r>
            <a:r>
              <a:rPr lang="en-US" dirty="0" err="1" smtClean="0"/>
              <a:t>Tflops</a:t>
            </a:r>
            <a:r>
              <a:rPr lang="en-US" dirty="0" smtClean="0"/>
              <a:t> single precision (peak)</a:t>
            </a:r>
          </a:p>
          <a:p>
            <a:endParaRPr lang="en-US" dirty="0"/>
          </a:p>
          <a:p>
            <a:r>
              <a:rPr lang="en-US" dirty="0" smtClean="0"/>
              <a:t>3GB total dedicated memory</a:t>
            </a:r>
          </a:p>
          <a:p>
            <a:endParaRPr lang="en-US" dirty="0"/>
          </a:p>
          <a:p>
            <a:r>
              <a:rPr lang="en-US" dirty="0" smtClean="0"/>
              <a:t>Delivers performance at about 10% of the cost and 5% the power of CPU 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4" b="100000" l="43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3900" y="1524426"/>
            <a:ext cx="4381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 Addition Example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vectorAdd.cu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596277"/>
            <a:ext cx="8458200" cy="292387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09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Vector Addition Example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vectorAdd.cu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596277"/>
            <a:ext cx="8229600" cy="286232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result back to host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(&amp;C,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cudaMemcpyDeviceToHost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Clean-up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0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Timing CUDA kernel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vectorAddTime.cu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9534" y="1981200"/>
            <a:ext cx="8229600" cy="427809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cudaEvent_t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start, stop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CUDA timer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(&amp;start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(&amp;stop);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cudaEventRecord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(start,0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CUDA Kernel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 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stop CUDA timer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cudaEventRecord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(stop,0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cudaEventSynchronize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cudaEventElapsedTime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memsettime,start,stop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*** CUDA execution time: %f *** 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cudaEventDestroy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cudaEventDestroy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79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Timing CUDA kernel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vectorAddTime.cu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9534" y="1981200"/>
            <a:ext cx="8229600" cy="107721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scc-ha1 %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 the number of threads per block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scc-ha1 %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vectorAddTime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5052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Explore the CUDA kernel execution time based on the block size:</a:t>
            </a:r>
          </a:p>
          <a:p>
            <a:endParaRPr lang="en-US" dirty="0"/>
          </a:p>
          <a:p>
            <a:r>
              <a:rPr lang="en-US" dirty="0" smtClean="0"/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CUDA Streaming Multiprocessor executes threads in warps (32 threads)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maximum of 1024 threads per block (for our GPU)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maximum of 1536 threads per </a:t>
            </a:r>
            <a:r>
              <a:rPr lang="en-US" dirty="0"/>
              <a:t>multiprocessor (for our GPU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69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Dot Product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dotProd1.cu</a:t>
            </a:r>
            <a:endParaRPr lang="en-US" sz="2400" dirty="0" smtClean="0"/>
          </a:p>
        </p:txBody>
      </p:sp>
      <p:grpSp>
        <p:nvGrpSpPr>
          <p:cNvPr id="71" name="Group 70"/>
          <p:cNvGrpSpPr/>
          <p:nvPr/>
        </p:nvGrpSpPr>
        <p:grpSpPr>
          <a:xfrm>
            <a:off x="2057400" y="2514600"/>
            <a:ext cx="4648200" cy="2057400"/>
            <a:chOff x="2057400" y="2514600"/>
            <a:chExt cx="4648200" cy="2057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400" y="2514600"/>
              <a:ext cx="457200" cy="457200"/>
              <a:chOff x="1219200" y="2209800"/>
              <a:chExt cx="4572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057400" y="3048000"/>
              <a:ext cx="457200" cy="457200"/>
              <a:chOff x="1219200" y="2209800"/>
              <a:chExt cx="457200" cy="457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057400" y="3581400"/>
              <a:ext cx="457200" cy="457200"/>
              <a:chOff x="1219200" y="2209800"/>
              <a:chExt cx="457200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057400" y="4114800"/>
              <a:ext cx="457200" cy="457200"/>
              <a:chOff x="1219200" y="2209800"/>
              <a:chExt cx="4572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48000" y="2514600"/>
              <a:ext cx="457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8000" y="25585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48000" y="3048000"/>
              <a:ext cx="457200" cy="457200"/>
              <a:chOff x="1219200" y="2209800"/>
              <a:chExt cx="45720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48000" y="3581400"/>
              <a:ext cx="457200" cy="457200"/>
              <a:chOff x="1219200" y="2209800"/>
              <a:chExt cx="457200" cy="4572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048000" y="4114800"/>
              <a:ext cx="457200" cy="457200"/>
              <a:chOff x="1219200" y="2209800"/>
              <a:chExt cx="457200" cy="4572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667000" y="2602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67000" y="31358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67000" y="3669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67000" y="42026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876800" y="3276600"/>
              <a:ext cx="533400" cy="533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9200" y="3364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581400" y="2787134"/>
              <a:ext cx="1295400" cy="5334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581400" y="3276600"/>
              <a:ext cx="1219200" cy="184666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581400" y="3625334"/>
              <a:ext cx="1219200" cy="1778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81400" y="3733800"/>
              <a:ext cx="1295400" cy="590034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486400" y="3536434"/>
              <a:ext cx="647700" cy="127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6248400" y="3340669"/>
              <a:ext cx="457200" cy="457200"/>
              <a:chOff x="1219200" y="2209800"/>
              <a:chExt cx="457200" cy="4572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457200" y="502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A * B  = (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) * </a:t>
            </a:r>
            <a:r>
              <a:rPr lang="en-US" dirty="0"/>
              <a:t>(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 ) = a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* b</a:t>
            </a:r>
            <a:r>
              <a:rPr lang="en-US" baseline="-25000" dirty="0" smtClean="0"/>
              <a:t>0 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b</a:t>
            </a:r>
            <a:r>
              <a:rPr lang="en-US" baseline="-25000" dirty="0" smtClean="0"/>
              <a:t>1 </a:t>
            </a:r>
            <a:r>
              <a:rPr lang="en-US" dirty="0"/>
              <a:t>+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b</a:t>
            </a:r>
            <a:r>
              <a:rPr lang="en-US" baseline="-25000" dirty="0" smtClean="0"/>
              <a:t>2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b</a:t>
            </a:r>
            <a:r>
              <a:rPr lang="en-US" baseline="-25000" dirty="0"/>
              <a:t>3</a:t>
            </a:r>
            <a:r>
              <a:rPr lang="en-US" baseline="-25000" dirty="0" smtClean="0"/>
              <a:t>  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38200" y="5105400"/>
            <a:ext cx="2619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19200" y="5105400"/>
            <a:ext cx="2619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29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Dot Product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dotProd1.cu</a:t>
            </a:r>
            <a:endParaRPr lang="en-US" sz="24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533400" y="22098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block of threads shares common memory, called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shared memory</a:t>
            </a:r>
          </a:p>
          <a:p>
            <a:endParaRPr lang="en-US" dirty="0"/>
          </a:p>
          <a:p>
            <a:r>
              <a:rPr lang="en-US" dirty="0" smtClean="0"/>
              <a:t>Shared Memory is extremely fast on-chip memory</a:t>
            </a:r>
          </a:p>
          <a:p>
            <a:endParaRPr lang="en-US" dirty="0"/>
          </a:p>
          <a:p>
            <a:r>
              <a:rPr lang="en-US" dirty="0" smtClean="0"/>
              <a:t>To declare shared memory use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__shared__    </a:t>
            </a:r>
            <a:r>
              <a:rPr lang="en-US" dirty="0" smtClean="0"/>
              <a:t>keyword</a:t>
            </a:r>
          </a:p>
          <a:p>
            <a:endParaRPr lang="en-US" dirty="0"/>
          </a:p>
          <a:p>
            <a:r>
              <a:rPr lang="en-US" dirty="0" smtClean="0"/>
              <a:t>Shared Memory is not visible to the threads in other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90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Dot Product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dotProd1.cu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534" y="1981200"/>
            <a:ext cx="8229600" cy="35394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512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voiddot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*b,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 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 memory for results of multiplication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shared__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0 sums the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pairwise products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sum;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715000"/>
            <a:ext cx="81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if thread 0 starts to calculate sum before other threads completed their calculations?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8101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Thread Synchronization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dotProd1.cu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534" y="1981200"/>
            <a:ext cx="8229600" cy="403187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512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voiddot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*b,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 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 memory for results of multiplication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shared__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0 sums the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pairwise products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temp[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sum;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Thread Synchronization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dotProd1.cu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534" y="1981200"/>
            <a:ext cx="8229600" cy="304698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input vectors to the device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Launch CUDA kernel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dotProductKernel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&lt;&lt;&lt;1, N &gt;&gt;&gt; 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dev_A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dev_B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dev_C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input vectors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534" y="5486400"/>
            <a:ext cx="81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 our vector is limited to the maximum block size. Can we use blocks?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757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Race Condition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14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dotProd2.cu</a:t>
            </a:r>
            <a:endParaRPr lang="en-US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609600" y="1962950"/>
            <a:ext cx="3810000" cy="1707464"/>
            <a:chOff x="2057400" y="2514600"/>
            <a:chExt cx="4648200" cy="2072957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400" y="2514600"/>
              <a:ext cx="457200" cy="457200"/>
              <a:chOff x="1219200" y="2209800"/>
              <a:chExt cx="457200" cy="4572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0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057400" y="3048000"/>
              <a:ext cx="457200" cy="457200"/>
              <a:chOff x="1219200" y="2209800"/>
              <a:chExt cx="457200" cy="4572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57400" y="3581400"/>
              <a:ext cx="457200" cy="457200"/>
              <a:chOff x="1219200" y="2209800"/>
              <a:chExt cx="4572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57400" y="4114800"/>
              <a:ext cx="457200" cy="457200"/>
              <a:chOff x="1219200" y="2209800"/>
              <a:chExt cx="457200" cy="4572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219200" y="2253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048000" y="2514600"/>
              <a:ext cx="457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7999" y="2558534"/>
              <a:ext cx="533400" cy="44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048000" y="3048000"/>
              <a:ext cx="533399" cy="492324"/>
              <a:chOff x="1219200" y="2209800"/>
              <a:chExt cx="533399" cy="49232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219200" y="2253734"/>
                <a:ext cx="533399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1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047999" y="3581400"/>
              <a:ext cx="533400" cy="492324"/>
              <a:chOff x="1219199" y="2209800"/>
              <a:chExt cx="533400" cy="49232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9199" y="2253734"/>
                <a:ext cx="5334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048000" y="4114800"/>
              <a:ext cx="533398" cy="472757"/>
              <a:chOff x="1219200" y="2209800"/>
              <a:chExt cx="533398" cy="47275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57298" y="2234167"/>
                <a:ext cx="4953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667000" y="2602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31358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7000" y="3669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67000" y="42026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3276600"/>
              <a:ext cx="533400" cy="533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3364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581400" y="2787134"/>
              <a:ext cx="1295400" cy="5334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581400" y="3276600"/>
              <a:ext cx="1219200" cy="184666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581400" y="3625334"/>
              <a:ext cx="1219200" cy="1778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81400" y="3733800"/>
              <a:ext cx="1295400" cy="590034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486400" y="3536434"/>
              <a:ext cx="647700" cy="127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134101" y="3340669"/>
              <a:ext cx="571499" cy="457200"/>
              <a:chOff x="1104901" y="2209800"/>
              <a:chExt cx="571499" cy="457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04901" y="2253734"/>
                <a:ext cx="571499" cy="33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sum</a:t>
                </a:r>
                <a:endParaRPr lang="en-US" sz="1200" baseline="-25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609600" y="4096550"/>
            <a:ext cx="3810000" cy="1723581"/>
            <a:chOff x="2057400" y="2514600"/>
            <a:chExt cx="4648200" cy="2092524"/>
          </a:xfrm>
        </p:grpSpPr>
        <p:grpSp>
          <p:nvGrpSpPr>
            <p:cNvPr id="49" name="Group 48"/>
            <p:cNvGrpSpPr/>
            <p:nvPr/>
          </p:nvGrpSpPr>
          <p:grpSpPr>
            <a:xfrm>
              <a:off x="2057400" y="2514600"/>
              <a:ext cx="457200" cy="492324"/>
              <a:chOff x="1219200" y="2209800"/>
              <a:chExt cx="457200" cy="49232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219200" y="2253734"/>
                <a:ext cx="4572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057400" y="3048000"/>
              <a:ext cx="457200" cy="492324"/>
              <a:chOff x="1219200" y="2209800"/>
              <a:chExt cx="457200" cy="49232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9200" y="2253734"/>
                <a:ext cx="4572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5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057400" y="3581400"/>
              <a:ext cx="457200" cy="492324"/>
              <a:chOff x="1219200" y="2209800"/>
              <a:chExt cx="457200" cy="49232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219200" y="2253734"/>
                <a:ext cx="4572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6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057400" y="4114800"/>
              <a:ext cx="457200" cy="492324"/>
              <a:chOff x="1219200" y="2209800"/>
              <a:chExt cx="457200" cy="49232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19200" y="2253734"/>
                <a:ext cx="4572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7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048000" y="2514600"/>
              <a:ext cx="457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7999" y="2558534"/>
              <a:ext cx="533400" cy="44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r>
                <a:rPr lang="en-US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047999" y="3048000"/>
              <a:ext cx="533400" cy="492324"/>
              <a:chOff x="1219199" y="2209800"/>
              <a:chExt cx="533400" cy="49232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219199" y="2253734"/>
                <a:ext cx="533400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5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047999" y="3581400"/>
              <a:ext cx="533398" cy="492324"/>
              <a:chOff x="1219199" y="2209800"/>
              <a:chExt cx="533398" cy="49232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219199" y="2253734"/>
                <a:ext cx="533398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6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048000" y="4114800"/>
              <a:ext cx="533396" cy="492324"/>
              <a:chOff x="1219200" y="2209800"/>
              <a:chExt cx="533396" cy="49232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19200" y="2253734"/>
                <a:ext cx="533396" cy="4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b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667000" y="2602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7000" y="31358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67000" y="3669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67000" y="42026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876800" y="3276600"/>
              <a:ext cx="533400" cy="533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29200" y="3364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3581400" y="2787134"/>
              <a:ext cx="1295400" cy="5334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581400" y="3276600"/>
              <a:ext cx="1219200" cy="184666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581400" y="3625334"/>
              <a:ext cx="1219200" cy="1778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581400" y="3733800"/>
              <a:ext cx="1295400" cy="590034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5486400" y="3536434"/>
              <a:ext cx="647700" cy="12700"/>
            </a:xfrm>
            <a:prstGeom prst="straightConnector1">
              <a:avLst/>
            </a:prstGeom>
            <a:ln w="25400" cap="rnd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134101" y="3340669"/>
              <a:ext cx="571499" cy="457200"/>
              <a:chOff x="1104901" y="2209800"/>
              <a:chExt cx="571499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219200" y="22098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104901" y="2253734"/>
                <a:ext cx="571499" cy="33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</a:rPr>
                  <a:t>sum</a:t>
                </a:r>
                <a:endParaRPr lang="en-US" sz="1200" baseline="-25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685707" y="2151244"/>
            <a:ext cx="111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685707" y="4355068"/>
            <a:ext cx="111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653197" y="2819400"/>
            <a:ext cx="1214203" cy="80201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653197" y="4096550"/>
            <a:ext cx="1214203" cy="809052"/>
          </a:xfrm>
          <a:prstGeom prst="straightConnector1">
            <a:avLst/>
          </a:prstGeom>
          <a:ln w="25400" cap="rnd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04560" y="3657600"/>
            <a:ext cx="548640" cy="438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004560" y="365760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28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Unified Device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Purpose Parallel Computing Architecture by NVIDIA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traditional OpenGL graphics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10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Race Condition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dotProd2.cu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534" y="1752600"/>
            <a:ext cx="8229600" cy="403187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 (2048*2048)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THREADS_PER_BLOCK 512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dotProductKernel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*b,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__shared__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temp[THREADS_PER_BLOCK];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temp[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a[index] * b[index];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THREADS_PER_BLOCK;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)sum += temp[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*c += sum;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81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Blocks interfere with each other – Race condition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7103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Race Condition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dotProd2.cu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9534" y="1752600"/>
            <a:ext cx="8229600" cy="403187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 (2048*2048)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THREADS_PER_BLOCK 512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dotProductKernel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*b,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__shared__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temp[THREADS_PER_BLOCK];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temp[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a[index] * b[index];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</a:t>
            </a:r>
            <a:r>
              <a:rPr 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THREADS_PER_BLOCK;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)sum += temp[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c,sum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13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Atomic Operations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219200"/>
            <a:ext cx="8122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Race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conditions </a:t>
            </a:r>
            <a:r>
              <a:rPr lang="en-US" sz="2400" dirty="0" smtClean="0"/>
              <a:t>- behavior </a:t>
            </a:r>
            <a:r>
              <a:rPr lang="en-US" sz="2400" dirty="0"/>
              <a:t>depends upon relative timing of multiple event </a:t>
            </a:r>
            <a:r>
              <a:rPr lang="en-US" sz="2400" dirty="0" smtClean="0"/>
              <a:t>sequences.</a:t>
            </a:r>
            <a:endParaRPr lang="en-US" sz="2400" dirty="0"/>
          </a:p>
          <a:p>
            <a:r>
              <a:rPr lang="en-US" sz="2400" dirty="0"/>
              <a:t>Can occur when an implied read-modify-write is </a:t>
            </a:r>
            <a:r>
              <a:rPr lang="en-US" sz="2400" dirty="0" smtClean="0"/>
              <a:t>interruptible</a:t>
            </a:r>
          </a:p>
          <a:p>
            <a:endParaRPr lang="en-US" sz="2400" dirty="0"/>
          </a:p>
          <a:p>
            <a:r>
              <a:rPr lang="en-US" sz="2400" dirty="0" smtClean="0"/>
              <a:t>Read-Modify-Write uninterruptible –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atomic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atomicDec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atomicExch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atomicCAS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5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 Best Practices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NVIDIA’s link:  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://docs.nvidia.com/cuda/cuda-c-best-practices-guide/index.html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4286855"/>
              </p:ext>
            </p:extLst>
          </p:nvPr>
        </p:nvGraphicFramePr>
        <p:xfrm>
          <a:off x="533400" y="2615863"/>
          <a:ext cx="7848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269949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Locate part of the slowest part of the code</a:t>
            </a:r>
          </a:p>
          <a:p>
            <a:r>
              <a:rPr lang="en-US" sz="1400" dirty="0" err="1"/>
              <a:t>gcc</a:t>
            </a:r>
            <a:r>
              <a:rPr lang="en-US" sz="1400" dirty="0"/>
              <a:t> -O2 -g -</a:t>
            </a:r>
            <a:r>
              <a:rPr lang="en-US" sz="1400" dirty="0" err="1"/>
              <a:t>pg</a:t>
            </a:r>
            <a:r>
              <a:rPr lang="en-US" sz="1400" dirty="0"/>
              <a:t> </a:t>
            </a:r>
            <a:r>
              <a:rPr lang="en-US" sz="1400" dirty="0" err="1"/>
              <a:t>myprog.c</a:t>
            </a:r>
            <a:endParaRPr lang="en-US" sz="1400" dirty="0"/>
          </a:p>
          <a:p>
            <a:r>
              <a:rPr lang="en-US" sz="1400" dirty="0" err="1"/>
              <a:t>gprof</a:t>
            </a:r>
            <a:r>
              <a:rPr lang="en-US" sz="1400" dirty="0"/>
              <a:t> ./</a:t>
            </a:r>
            <a:r>
              <a:rPr lang="en-US" sz="1400" dirty="0" err="1"/>
              <a:t>a.out</a:t>
            </a:r>
            <a:r>
              <a:rPr lang="en-US" sz="1400" dirty="0"/>
              <a:t> &gt; profile.txt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4267053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CUDA to parallelize code;</a:t>
            </a:r>
          </a:p>
          <a:p>
            <a:r>
              <a:rPr lang="en-US" sz="1400" dirty="0" smtClean="0"/>
              <a:t>Use optimize cu* libraries if possible;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5486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Overlapping data transfers, fine-tuning operation sequences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114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Compare the outcome with the original expectations.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051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CUDA Debugging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8120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CUDA-GDB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GNU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Debugger that runs on Linux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developer.nvidia.com/cuda-gdb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NVIDIA Parallel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Nsight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debugging and profiling tool for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Vista and Windows 7 is available as a free plugin for Microsoft Visual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Studio: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developer.nvidia.com/nvidia-parallel-nsight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49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52826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tutorial has been made possible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Scientific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Computing and Visualization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group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2400" dirty="0">
                <a:solidFill>
                  <a:srgbClr val="C00000"/>
                </a:solidFill>
              </a:rPr>
              <a:t>Boston University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>
                <a:latin typeface="Segoe UI Light" pitchFamily="34" charset="0"/>
                <a:cs typeface="Arial" pitchFamily="34" charset="0"/>
              </a:rPr>
              <a:t>Katia Oleinik</a:t>
            </a:r>
            <a:br>
              <a:rPr lang="en-US" sz="2400" dirty="0">
                <a:latin typeface="Segoe UI Light" pitchFamily="34" charset="0"/>
                <a:cs typeface="Arial" pitchFamily="34" charset="0"/>
              </a:rPr>
            </a:br>
            <a:r>
              <a:rPr lang="en-US" sz="2400" i="1" dirty="0">
                <a:solidFill>
                  <a:schemeClr val="tx2"/>
                </a:solidFill>
              </a:rPr>
              <a:t>koleinik@bu.edu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  <a:latin typeface="Segoe Print" pitchFamily="2" charset="0"/>
              <a:ea typeface="Segoe UI" pitchFamily="34" charset="0"/>
              <a:cs typeface="Courier New" pitchFamily="49" charset="0"/>
            </a:endParaRPr>
          </a:p>
          <a:p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http://www.bu.edu/tech/research/training/tutorials/list/</a:t>
            </a:r>
            <a:endParaRPr lang="en-US" sz="1400" b="1" dirty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Memory Bandwidth: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dirty="0"/>
              <a:t>the rate at which data can be read </a:t>
            </a:r>
            <a:r>
              <a:rPr lang="en-US" dirty="0" smtClean="0"/>
              <a:t>from or stored into </a:t>
            </a:r>
            <a:r>
              <a:rPr lang="en-US" dirty="0"/>
              <a:t>memory, expressed in bytes per second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4" b="100000" l="43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000" y="4289888"/>
            <a:ext cx="2289553" cy="1901324"/>
          </a:xfrm>
          <a:prstGeom prst="rect">
            <a:avLst/>
          </a:prstGeom>
        </p:spPr>
      </p:pic>
      <p:pic>
        <p:nvPicPr>
          <p:cNvPr id="9" name="Picture 2" descr="http://ak1.ostkcdn.com/images/products/etilize/images/250/101657068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53" y="4191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360034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Intel Xeon X5650</a:t>
            </a:r>
            <a:r>
              <a:rPr lang="en-US" dirty="0" smtClean="0"/>
              <a:t>:  32 GB/s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5930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Tesla M2070</a:t>
            </a:r>
            <a:r>
              <a:rPr lang="en-US" dirty="0" smtClean="0"/>
              <a:t>:  148 GB/s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600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Tesla M2070 Processor:</a:t>
            </a: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Multiprocessors (SM):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Processors on each SM: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32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7400" y="3429000"/>
            <a:ext cx="33528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36576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Total: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3657600"/>
            <a:ext cx="275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14 x 32 = 448 Cores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4419600"/>
            <a:ext cx="694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Streaming Multiprocessor supports 1024 threads.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22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6002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CUDA: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 smtClean="0"/>
              <a:t>      Single Instruction Multiple Thread</a:t>
            </a:r>
          </a:p>
          <a:p>
            <a:endParaRPr lang="en-US" dirty="0"/>
          </a:p>
          <a:p>
            <a:r>
              <a:rPr lang="en-US" b="1" dirty="0"/>
              <a:t>Computationally intensive</a:t>
            </a:r>
            <a:r>
              <a:rPr lang="en-US" dirty="0"/>
              <a:t>—The time spent on computation significantly </a:t>
            </a:r>
          </a:p>
          <a:p>
            <a:r>
              <a:rPr lang="en-US" dirty="0"/>
              <a:t>exceeds the time spent on transferring data to and from GPU memory.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Massively parallel</a:t>
            </a:r>
            <a:r>
              <a:rPr lang="en-US" dirty="0"/>
              <a:t>—The computations can be broken down into </a:t>
            </a:r>
          </a:p>
          <a:p>
            <a:r>
              <a:rPr lang="en-US" dirty="0"/>
              <a:t>hundreds or thousands of independent units of work.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823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447800"/>
            <a:ext cx="8229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Copy tutorial files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scc1 %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–r /scratch/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katia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Request interactive session on the node with GPU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scc1 %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qrsh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581400"/>
            <a:ext cx="82296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directory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scc1-ha1 %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deviceQuery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Environment variables to link to CUDA 5/0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scc1-ha1 %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/5.0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deviceQuery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scc1-ha1 %  ./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deviceQuery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15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/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SCV-Work\Tutorials\bu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533799"/>
            <a:ext cx="2828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Architecture</a:t>
            </a:r>
            <a:endParaRPr lang="en-US" sz="3600" i="1" dirty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914400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2209800"/>
            <a:ext cx="8229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 Driver Version / Runtime Version          5.0 / 5.0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 Capability Major/Minor version number:    2.0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amount of global memory:                 5375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MBytes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(14) Multiprocessors x ( 32) CUDA Cores/MP:    448 CUDA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Total amount of constant memory:               65536 bytes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of shared memory per block:       49152 bytes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registers available per block: 32768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41763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that we will need later in this tutorial: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28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F0A7C2-3EE9-40C4-A5F7-79C82DE249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process arrow for presentation slides</Template>
  <TotalTime>0</TotalTime>
  <Words>67266</Words>
  <Application>Microsoft Office PowerPoint</Application>
  <PresentationFormat>On-screen Show (4:3)</PresentationFormat>
  <Paragraphs>3967</Paragraphs>
  <Slides>45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Introduction to CUDA heterogeneous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2013-10-08T01:10:44Z</dcterms:created>
  <dcterms:modified xsi:type="dcterms:W3CDTF">2013-10-10T14:01:48Z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TC020116559991</vt:lpwstr>
  </property>
</Properties>
</file>