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8" r:id="rId7"/>
    <p:sldId id="259" r:id="rId8"/>
    <p:sldId id="267" r:id="rId9"/>
    <p:sldId id="269" r:id="rId10"/>
    <p:sldId id="262" r:id="rId11"/>
    <p:sldId id="263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36153-BF09-9E13-19F7-BCBA14043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595DB-2009-6513-7C77-75A9B59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96700-7220-1CB5-6678-E8129B9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24.11.2022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A5722-1C6D-1DBD-169B-E0A0D19F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F22BC-8AE9-014F-EB34-6056340F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110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27746-03A3-1068-CC47-EC063EF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39A201-3973-C0EE-9539-16740C409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B987-7977-95F3-A7E3-0CC75B0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8AC2B-26A6-C237-A926-7B34808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CC652-2ED3-9EBF-BB70-B63F9BB3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0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738BE-44E9-378C-6C84-8E42FDEF3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0EDC6C-4AFA-AE4F-A3C6-BAD12D02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5CA169-D9EB-1994-DCB2-DB835A9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7385-2589-13F9-2CFA-A334F01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A5D4C-0739-06E3-739C-3C016ABA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D03FF-5A92-11D3-64B0-5DCBD63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8F37-05CC-9DF1-87A3-072321FF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9E5CD-2BCC-AED5-EEF7-8184920C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82F8D-F0A0-2741-1D7C-1D8D0B0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E672E-F29D-B760-BFFE-F673486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93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5F42-87A0-9E12-877F-27CA5250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68581-290F-05BE-7E23-AF5D425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6770F-C947-B1FB-5C6A-404B29A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24.11.2022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3CD78-520B-4837-3EFA-7A4199B5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97003-4689-403A-D7A1-F7188C66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36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997-0E89-0E2E-075D-61FE7D07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D7CFC-00D8-D1E9-981C-AE6F8EFA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A10B4-ABE6-E35C-347E-5862DD699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51FCC-E58C-9828-7E7E-E8BB880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67A4A1-12D7-AD20-E3C1-95694753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9CC9F-AABD-BC11-8DA8-019B5F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59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D1BDD-092D-79B1-869F-5A42FF1A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0905D-F5AB-DC85-382B-7F39C8FA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A4F3F-50D5-0B1B-E806-97CB61FB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D58C67-7A16-82FA-B49A-60F22BA4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A75252-9243-7E36-1890-D85B6580F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F6294F-346F-6FA6-E03E-79B7D42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06708-F179-3BC5-B940-7BB00241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A08CDC-D952-3AA6-61D5-955CD005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2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A360C-1513-C66C-8031-5030B43F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4BD8B-B2A3-1B2B-D2F1-F9513338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AA5A99-695E-180F-D48E-63FA4AD1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35C4B-D602-5701-A203-27CDBFA6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0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9743C6-BB0C-1936-0F98-845A3C3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57340F-967A-5CD5-2625-42994AD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4D7B05-9670-8D5B-2842-659E1D29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158A1-0DD8-AE4D-3BA9-2E93CCA5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998FF-4ACE-5573-0232-1D37CFF9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157BC2-D970-72EB-57FF-9E1B3E05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B6C35B-8471-B72A-4AE0-278C2550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05D46-334E-EE57-EBC4-31331CA7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086ED-EDB0-F057-3BF7-6D201CCB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68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0975-6B28-AFBF-515B-2070D8C7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8130DC-B600-0AB4-FFC9-6D751B19D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ACE1A-212F-81C7-02C2-86AFEDA4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F3F52D-3866-498F-AFB2-3588FB23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7570-53A1-459B-AA66-F38DF90E72D9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214DF-F508-5348-3B4C-A00AB22E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7CFC00-B6A0-30F7-4EFF-EDB3D9C9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6F6-4885-4471-A8C4-36DA903546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844BDA-FE54-A073-E322-6C119AC3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F04183-4656-ED7A-1C6A-F7945D62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2A866-A38E-4863-138E-3F3B59912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20.11.2022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B3611-488A-3363-2A6F-68871BA5B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Mario Pfob, Marius </a:t>
            </a:r>
            <a:r>
              <a:rPr lang="de-DE" dirty="0" err="1"/>
              <a:t>Harrass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97E2-90DE-9BA9-2266-AAABDD9C0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6F6-4885-4471-A8C4-36DA9035461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5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2FCE2-616B-0CA2-9035-B3A6EF48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265" y="2468336"/>
            <a:ext cx="8401470" cy="960664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50E96A-09BF-4144-6CE8-2EE6A7AD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6904" y="3602039"/>
            <a:ext cx="2218192" cy="42212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</a:t>
            </a:r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Scikit-Learn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266A0-17DB-1FE7-10DE-6F31C5A0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26103CD-6751-0F4A-8E97-0B3FC475B569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0D5D73-6156-E50D-D258-4C4235FCF40E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939628-4971-DF89-7FDD-F7AEF6F451EF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4FADA5-C012-9155-FD2D-367245FE11BB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89316D-F9FC-5615-3231-6059A2639202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</a:t>
            </a:r>
            <a:r>
              <a:rPr lang="de-DE" sz="3200" b="1" dirty="0" err="1">
                <a:solidFill>
                  <a:srgbClr val="E30019"/>
                </a:solidFill>
              </a:rPr>
              <a:t>kMeans</a:t>
            </a:r>
            <a:endParaRPr lang="de-DE" sz="3200" b="1" dirty="0">
              <a:solidFill>
                <a:srgbClr val="E30019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10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4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11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 err="1">
                <a:solidFill>
                  <a:srgbClr val="E30019"/>
                </a:solidFill>
              </a:rPr>
              <a:t>Agglomerative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Cluster-Analyse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Darstellung in </a:t>
            </a:r>
            <a:r>
              <a:rPr lang="de-DE" sz="2000" b="1" dirty="0" err="1">
                <a:solidFill>
                  <a:srgbClr val="E30019"/>
                </a:solidFill>
              </a:rPr>
              <a:t>Dendogramm</a:t>
            </a:r>
            <a:endParaRPr lang="de-DE" sz="2000" b="1" dirty="0">
              <a:solidFill>
                <a:srgbClr val="E30019"/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Abstandfunktion: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b="1" dirty="0">
                <a:solidFill>
                  <a:srgbClr val="E30019"/>
                </a:solidFill>
              </a:rPr>
              <a:t>Euklidische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Distanz</a:t>
            </a:r>
          </a:p>
          <a:p>
            <a:pPr>
              <a:lnSpc>
                <a:spcPct val="200000"/>
              </a:lnSpc>
            </a:pPr>
            <a:r>
              <a:rPr lang="de-DE" sz="20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Fusionsvorschrift: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b="1" dirty="0">
                <a:solidFill>
                  <a:srgbClr val="E30019"/>
                </a:solidFill>
              </a:rPr>
              <a:t>Ward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Methode</a:t>
            </a:r>
          </a:p>
        </p:txBody>
      </p:sp>
    </p:spTree>
    <p:extLst>
      <p:ext uri="{BB962C8B-B14F-4D97-AF65-F5344CB8AC3E}">
        <p14:creationId xmlns:p14="http://schemas.microsoft.com/office/powerpoint/2010/main" val="355644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Cluster-Analyse: Hierarchisch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50D088-2F15-04F6-FDDA-D5BCE1AE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1761362"/>
            <a:ext cx="5084069" cy="370471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82BA0CB-6FC6-AE48-C63B-A5C2BA6C0ADC}"/>
              </a:ext>
            </a:extLst>
          </p:cNvPr>
          <p:cNvSpPr txBox="1"/>
          <p:nvPr/>
        </p:nvSpPr>
        <p:spPr>
          <a:xfrm>
            <a:off x="10327639" y="126880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8FF4DA-EDC3-3F46-DDE7-BE2E691D3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917" y="1761362"/>
            <a:ext cx="4596443" cy="370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3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Ausblick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Anzahl Features (d): &gt; 2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Hyperparameter-Tuning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Bias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Over- &amp;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Underfitting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Vergleich der unterschiedlichen Cluster-Scores</a:t>
            </a:r>
          </a:p>
        </p:txBody>
      </p:sp>
    </p:spTree>
    <p:extLst>
      <p:ext uri="{BB962C8B-B14F-4D97-AF65-F5344CB8AC3E}">
        <p14:creationId xmlns:p14="http://schemas.microsoft.com/office/powerpoint/2010/main" val="210175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Quellen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23626" y="6460379"/>
            <a:ext cx="344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14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García, S., Ramírez-Gallego, S.,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Luengo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J., Benítez, J.M. and Herrera, F., 2016. Big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methods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prospects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Big Data Analytics, 1(1), pp.1-22.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Agenda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2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4274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 Cluster-Analyse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Kontext Datensatz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 visualisieren &amp; aufbereiten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Mario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</a:t>
            </a:r>
            <a:r>
              <a:rPr lang="de-DE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kMeans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Cluster-Analyse: Hierarchisch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Mario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Kritische Reflexion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Marius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Fazit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Mario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3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Definition Cluster-Analyse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3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Verfahren des </a:t>
            </a:r>
            <a:r>
              <a:rPr lang="de-DE" sz="2000" u="sng" dirty="0">
                <a:solidFill>
                  <a:srgbClr val="E30019"/>
                </a:solidFill>
              </a:rPr>
              <a:t>maschinellen Lernens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einer Menge von </a:t>
            </a:r>
            <a:r>
              <a:rPr lang="de-DE" sz="2000" b="1" dirty="0">
                <a:solidFill>
                  <a:srgbClr val="E30019"/>
                </a:solidFill>
              </a:rPr>
              <a:t>Daten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„ähnliche “ </a:t>
            </a:r>
            <a:r>
              <a:rPr lang="de-DE" sz="2000" b="1" dirty="0">
                <a:solidFill>
                  <a:srgbClr val="E30019"/>
                </a:solidFill>
              </a:rPr>
              <a:t>Gruppierungen (Cluster)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erkennen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Einsatz unterschiedlicher </a:t>
            </a:r>
            <a:r>
              <a:rPr lang="de-DE" sz="2000" b="1" dirty="0">
                <a:solidFill>
                  <a:srgbClr val="E30019"/>
                </a:solidFill>
              </a:rPr>
              <a:t>Algorithmen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zur Bildung der Cluster</a:t>
            </a:r>
          </a:p>
        </p:txBody>
      </p:sp>
    </p:spTree>
    <p:extLst>
      <p:ext uri="{BB962C8B-B14F-4D97-AF65-F5344CB8AC3E}">
        <p14:creationId xmlns:p14="http://schemas.microsoft.com/office/powerpoint/2010/main" val="11130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Kontext Datensatz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4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000" b="1" dirty="0">
                <a:solidFill>
                  <a:srgbClr val="E30019"/>
                </a:solidFill>
              </a:rPr>
              <a:t>Raumklima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-Datensatz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 Messungen mit </a:t>
            </a:r>
            <a:r>
              <a:rPr lang="de-DE" sz="2000" u="sng" dirty="0">
                <a:solidFill>
                  <a:srgbClr val="E30019"/>
                </a:solidFill>
              </a:rPr>
              <a:t>Temperatur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(°C) und </a:t>
            </a:r>
            <a:r>
              <a:rPr lang="de-DE" sz="2000" u="sng" dirty="0">
                <a:solidFill>
                  <a:srgbClr val="E30019"/>
                </a:solidFill>
              </a:rPr>
              <a:t>Luftfeuchtigkeit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(%)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Unterschiedliche Kombinationen und damit </a:t>
            </a:r>
            <a:r>
              <a:rPr lang="de-DE" sz="2000" u="sng" dirty="0">
                <a:solidFill>
                  <a:srgbClr val="E30019"/>
                </a:solidFill>
              </a:rPr>
              <a:t>Klima-Arten</a:t>
            </a:r>
          </a:p>
          <a:p>
            <a:pPr>
              <a:lnSpc>
                <a:spcPct val="200000"/>
              </a:lnSpc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Gibt es ein </a:t>
            </a:r>
            <a:r>
              <a:rPr lang="de-DE" sz="2000" b="1" dirty="0">
                <a:solidFill>
                  <a:srgbClr val="E30019"/>
                </a:solidFill>
              </a:rPr>
              <a:t>optimales Klima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378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5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CDD850B6-019B-8266-103D-0A7808C0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647825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9393767" y="5346859"/>
            <a:ext cx="245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Knowledge Discovery in Databases - Prozess</a:t>
            </a:r>
          </a:p>
        </p:txBody>
      </p:sp>
    </p:spTree>
    <p:extLst>
      <p:ext uri="{BB962C8B-B14F-4D97-AF65-F5344CB8AC3E}">
        <p14:creationId xmlns:p14="http://schemas.microsoft.com/office/powerpoint/2010/main" val="326963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6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CFE08F-7CE8-1ABF-1F39-7855420CA5CB}"/>
              </a:ext>
            </a:extLst>
          </p:cNvPr>
          <p:cNvSpPr txBox="1"/>
          <p:nvPr/>
        </p:nvSpPr>
        <p:spPr>
          <a:xfrm>
            <a:off x="339711" y="1271762"/>
            <a:ext cx="442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baseline="0" dirty="0" err="1">
                <a:latin typeface="Calibri" panose="020F0502020204030204" pitchFamily="34" charset="0"/>
              </a:rPr>
              <a:t>Entnommen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800" b="0" u="none" strike="noStrike" baseline="0" dirty="0" err="1">
                <a:latin typeface="Calibri" panose="020F0502020204030204" pitchFamily="34" charset="0"/>
              </a:rPr>
              <a:t>aus</a:t>
            </a:r>
            <a:r>
              <a:rPr lang="en-US" sz="1800" b="0" u="none" strike="noStrike" baseline="0" dirty="0">
                <a:latin typeface="Calibri" panose="020F0502020204030204" pitchFamily="34" charset="0"/>
              </a:rPr>
              <a:t>: </a:t>
            </a:r>
            <a:r>
              <a:rPr lang="en-US" sz="1800" b="0" u="sng" strike="noStrike" baseline="0" dirty="0">
                <a:solidFill>
                  <a:srgbClr val="E30019"/>
                </a:solidFill>
                <a:latin typeface="Calibri" panose="020F0502020204030204" pitchFamily="34" charset="0"/>
              </a:rPr>
              <a:t>García, Salvador u. a. (2016)</a:t>
            </a:r>
            <a:endParaRPr lang="de-DE" u="sng" dirty="0">
              <a:solidFill>
                <a:srgbClr val="E30019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16C3E5-E8DD-9662-2F7D-39613CE6961B}"/>
              </a:ext>
            </a:extLst>
          </p:cNvPr>
          <p:cNvSpPr txBox="1"/>
          <p:nvPr/>
        </p:nvSpPr>
        <p:spPr>
          <a:xfrm>
            <a:off x="8115300" y="5346859"/>
            <a:ext cx="158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reduction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approaches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4" name="Picture 6" descr="figure 2">
            <a:extLst>
              <a:ext uri="{FF2B5EF4-FFF2-40B4-BE49-F238E27FC236}">
                <a16:creationId xmlns:a16="http://schemas.microsoft.com/office/drawing/2014/main" id="{C5C5DC53-EB20-5862-9EDD-F4368589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2003695"/>
            <a:ext cx="3710094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gure 3">
            <a:extLst>
              <a:ext uri="{FF2B5EF4-FFF2-40B4-BE49-F238E27FC236}">
                <a16:creationId xmlns:a16="http://schemas.microsoft.com/office/drawing/2014/main" id="{2BF4EE42-C538-4B20-89DA-E05C432B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55" y="2003695"/>
            <a:ext cx="2177438" cy="287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D555AA-9160-2AAA-419E-F53C3189B695}"/>
              </a:ext>
            </a:extLst>
          </p:cNvPr>
          <p:cNvSpPr txBox="1"/>
          <p:nvPr/>
        </p:nvSpPr>
        <p:spPr>
          <a:xfrm>
            <a:off x="1001707" y="5346859"/>
            <a:ext cx="1474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preprocessing</a:t>
            </a:r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tasks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visualisieren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7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402030-A262-A55C-2834-D01BBCE7AE12}"/>
              </a:ext>
            </a:extLst>
          </p:cNvPr>
          <p:cNvSpPr txBox="1"/>
          <p:nvPr/>
        </p:nvSpPr>
        <p:spPr>
          <a:xfrm>
            <a:off x="10327639" y="5346859"/>
            <a:ext cx="1524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Visualisiert mit </a:t>
            </a:r>
            <a:r>
              <a:rPr lang="de-DE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Matplotlib</a:t>
            </a:r>
            <a:endParaRPr lang="de-DE" sz="1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161036-EE6C-572F-530D-57CCCF1D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261" y="1449640"/>
            <a:ext cx="5011477" cy="39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8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de-DE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diesem Datensatz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Cleaning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bspw. 1.001,57 zu 1001.57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</a:t>
            </a:r>
            <a:r>
              <a:rPr lang="de-DE" sz="1800" b="1" dirty="0" err="1">
                <a:solidFill>
                  <a:srgbClr val="E30019"/>
                </a:solidFill>
              </a:rPr>
              <a:t>Normalization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Data Integration </a:t>
            </a: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Volumen ausrechnen</a:t>
            </a: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Noise </a:t>
            </a:r>
            <a:r>
              <a:rPr lang="de-DE" sz="1800" b="1" dirty="0" err="1">
                <a:solidFill>
                  <a:srgbClr val="E30019"/>
                </a:solidFill>
              </a:rPr>
              <a:t>identification</a:t>
            </a:r>
            <a:endParaRPr lang="de-DE" sz="1800" b="1" dirty="0">
              <a:solidFill>
                <a:srgbClr val="E30019"/>
              </a:solidFill>
            </a:endParaRPr>
          </a:p>
          <a:p>
            <a:pPr lvl="1">
              <a:lnSpc>
                <a:spcPct val="200000"/>
              </a:lnSpc>
            </a:pPr>
            <a:r>
              <a:rPr lang="de-DE" sz="1800" b="1" dirty="0">
                <a:solidFill>
                  <a:srgbClr val="E30019"/>
                </a:solidFill>
              </a:rPr>
              <a:t>Feature </a:t>
            </a:r>
            <a:r>
              <a:rPr lang="de-DE" sz="1800" b="1" dirty="0" err="1">
                <a:solidFill>
                  <a:srgbClr val="E30019"/>
                </a:solidFill>
              </a:rPr>
              <a:t>Selection</a:t>
            </a:r>
            <a:endParaRPr lang="de-DE" sz="1800" b="1" dirty="0">
              <a:solidFill>
                <a:srgbClr val="E3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9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FB751DBA-581A-56F8-C75A-125395E04E48}"/>
              </a:ext>
            </a:extLst>
          </p:cNvPr>
          <p:cNvSpPr txBox="1">
            <a:spLocks/>
          </p:cNvSpPr>
          <p:nvPr/>
        </p:nvSpPr>
        <p:spPr>
          <a:xfrm>
            <a:off x="1056640" y="548497"/>
            <a:ext cx="10078720" cy="52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rgbClr val="E30019"/>
                </a:solidFill>
              </a:rPr>
              <a:t>Daten aufbereiten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DA09022-552B-A354-9843-60926F14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4" t="12640" r="12482" b="23891"/>
          <a:stretch/>
        </p:blipFill>
        <p:spPr>
          <a:xfrm>
            <a:off x="10606087" y="201056"/>
            <a:ext cx="1250434" cy="35063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DD2ADF0D-5381-4564-861F-BD36A9663E48}"/>
              </a:ext>
            </a:extLst>
          </p:cNvPr>
          <p:cNvSpPr txBox="1"/>
          <p:nvPr/>
        </p:nvSpPr>
        <p:spPr>
          <a:xfrm>
            <a:off x="339711" y="6460380"/>
            <a:ext cx="189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Pfob, Marius </a:t>
            </a:r>
            <a:r>
              <a:rPr lang="de-DE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Harrass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820D81-1AF9-A56F-7297-4F2F6FE6EC87}"/>
              </a:ext>
            </a:extLst>
          </p:cNvPr>
          <p:cNvSpPr txBox="1"/>
          <p:nvPr/>
        </p:nvSpPr>
        <p:spPr>
          <a:xfrm>
            <a:off x="5995630" y="6460379"/>
            <a:ext cx="20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12B8DA5-8C8F-4660-8140-E24812EB3368}" type="slidenum">
              <a:rPr lang="de-DE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9</a:t>
            </a:fld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290850-4D07-5D59-234F-836B35FA39E1}"/>
              </a:ext>
            </a:extLst>
          </p:cNvPr>
          <p:cNvSpPr txBox="1"/>
          <p:nvPr/>
        </p:nvSpPr>
        <p:spPr>
          <a:xfrm>
            <a:off x="9254066" y="6460379"/>
            <a:ext cx="259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Applied Data Analysis and Visualization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720E9F-EC3B-85B4-47EC-E94600D47CD4}"/>
              </a:ext>
            </a:extLst>
          </p:cNvPr>
          <p:cNvSpPr/>
          <p:nvPr/>
        </p:nvSpPr>
        <p:spPr>
          <a:xfrm>
            <a:off x="339711" y="6310177"/>
            <a:ext cx="11512578" cy="45719"/>
          </a:xfrm>
          <a:prstGeom prst="rect">
            <a:avLst/>
          </a:prstGeom>
          <a:solidFill>
            <a:srgbClr val="E30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C639A9E-7A3E-D351-98A6-01B16BFBE344}"/>
              </a:ext>
            </a:extLst>
          </p:cNvPr>
          <p:cNvSpPr txBox="1"/>
          <p:nvPr/>
        </p:nvSpPr>
        <p:spPr>
          <a:xfrm>
            <a:off x="339711" y="271497"/>
            <a:ext cx="892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08.12.2022</a:t>
            </a:r>
          </a:p>
        </p:txBody>
      </p:sp>
      <p:sp>
        <p:nvSpPr>
          <p:cNvPr id="26" name="Untertitel 2">
            <a:extLst>
              <a:ext uri="{FF2B5EF4-FFF2-40B4-BE49-F238E27FC236}">
                <a16:creationId xmlns:a16="http://schemas.microsoft.com/office/drawing/2014/main" id="{EC61D599-D662-CA33-DCC2-8A2753B3A12C}"/>
              </a:ext>
            </a:extLst>
          </p:cNvPr>
          <p:cNvSpPr txBox="1">
            <a:spLocks/>
          </p:cNvSpPr>
          <p:nvPr/>
        </p:nvSpPr>
        <p:spPr>
          <a:xfrm>
            <a:off x="1056640" y="1634362"/>
            <a:ext cx="10078720" cy="39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A1BE85D-C30D-6D05-EF87-EEE5A5674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53407"/>
              </p:ext>
            </p:extLst>
          </p:nvPr>
        </p:nvGraphicFramePr>
        <p:xfrm>
          <a:off x="6819732" y="1999321"/>
          <a:ext cx="5032560" cy="286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8760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38760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</a:tblGrid>
              <a:tr h="41439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Gross</a:t>
                      </a:r>
                      <a:r>
                        <a:rPr lang="de-DE" sz="1200" b="1" dirty="0">
                          <a:effectLst/>
                        </a:rPr>
                        <a:t> </a:t>
                      </a:r>
                      <a:r>
                        <a:rPr lang="de-DE" sz="1200" b="1" dirty="0" err="1">
                          <a:effectLst/>
                        </a:rPr>
                        <a:t>Weight</a:t>
                      </a:r>
                      <a:r>
                        <a:rPr lang="de-DE" sz="1200" b="1" dirty="0">
                          <a:effectLst/>
                        </a:rPr>
                        <a:t>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 err="1">
                          <a:effectLst/>
                        </a:rPr>
                        <a:t>Length</a:t>
                      </a:r>
                      <a:r>
                        <a:rPr lang="de-DE" sz="1200" b="1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Volume (cm³)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23.0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36750.0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60.0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264000.0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14.0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3990.0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1000.0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82.0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797040.0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41.0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80.0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326400.0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1340.0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10003840.0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0.5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11600.0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4466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dirty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45.0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effectLst/>
                        </a:rPr>
                        <a:t>70875.0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57499251-2E0E-CEA9-DD7E-4F3A916F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9430"/>
              </p:ext>
            </p:extLst>
          </p:nvPr>
        </p:nvGraphicFramePr>
        <p:xfrm>
          <a:off x="339711" y="1366520"/>
          <a:ext cx="5883815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0545">
                  <a:extLst>
                    <a:ext uri="{9D8B030D-6E8A-4147-A177-3AD203B41FA5}">
                      <a16:colId xmlns:a16="http://schemas.microsoft.com/office/drawing/2014/main" val="35504011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688696326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08424453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140873991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991376135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1488564222"/>
                    </a:ext>
                  </a:extLst>
                </a:gridCol>
                <a:gridCol w="840545">
                  <a:extLst>
                    <a:ext uri="{9D8B030D-6E8A-4147-A177-3AD203B41FA5}">
                      <a16:colId xmlns:a16="http://schemas.microsoft.com/office/drawing/2014/main" val="2698067641"/>
                    </a:ext>
                  </a:extLst>
                </a:gridCol>
              </a:tblGrid>
              <a:tr h="31521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dirty="0">
                          <a:effectLst/>
                        </a:rPr>
                        <a:t>#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Package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Shipment No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Gross Weight (kg)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>
                          <a:effectLst/>
                        </a:rPr>
                        <a:t>Width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>
                          <a:effectLst/>
                        </a:rPr>
                        <a:t>Height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dirty="0" err="1">
                          <a:effectLst/>
                        </a:rPr>
                        <a:t>Length</a:t>
                      </a:r>
                      <a:r>
                        <a:rPr lang="de-DE" sz="1200" dirty="0">
                          <a:effectLst/>
                        </a:rPr>
                        <a:t> (cm)</a:t>
                      </a:r>
                    </a:p>
                  </a:txBody>
                  <a:tcPr marL="50800" marR="50800" marT="25400" marB="25400" anchor="ctr">
                    <a:solidFill>
                      <a:srgbClr val="E3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9843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1007530-2011-03239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1000088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23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31947297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60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38819951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1000346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9021999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1000456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696174009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1000796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3837673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23698542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1000957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80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120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264764426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1001184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1.340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112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406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40962550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1007530-2011-03249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1001408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0,5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29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748720281"/>
                  </a:ext>
                </a:extLst>
              </a:tr>
              <a:tr h="25480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050" b="0">
                          <a:effectLst/>
                        </a:rPr>
                        <a:t>9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1007530-2011-03250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1001563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>
                          <a:effectLst/>
                        </a:rPr>
                        <a:t>35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76178726"/>
                  </a:ext>
                </a:extLst>
              </a:tr>
            </a:tbl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1DCA223-7BA5-F744-E5E3-1030A90E1CB4}"/>
              </a:ext>
            </a:extLst>
          </p:cNvPr>
          <p:cNvSpPr/>
          <p:nvPr/>
        </p:nvSpPr>
        <p:spPr>
          <a:xfrm>
            <a:off x="6102799" y="3191336"/>
            <a:ext cx="837655" cy="475327"/>
          </a:xfrm>
          <a:custGeom>
            <a:avLst/>
            <a:gdLst>
              <a:gd name="connsiteX0" fmla="*/ 0 w 837655"/>
              <a:gd name="connsiteY0" fmla="*/ 118832 h 475327"/>
              <a:gd name="connsiteX1" fmla="*/ 599992 w 837655"/>
              <a:gd name="connsiteY1" fmla="*/ 118832 h 475327"/>
              <a:gd name="connsiteX2" fmla="*/ 599992 w 837655"/>
              <a:gd name="connsiteY2" fmla="*/ 0 h 475327"/>
              <a:gd name="connsiteX3" fmla="*/ 837655 w 837655"/>
              <a:gd name="connsiteY3" fmla="*/ 237664 h 475327"/>
              <a:gd name="connsiteX4" fmla="*/ 599992 w 837655"/>
              <a:gd name="connsiteY4" fmla="*/ 475327 h 475327"/>
              <a:gd name="connsiteX5" fmla="*/ 599992 w 837655"/>
              <a:gd name="connsiteY5" fmla="*/ 356495 h 475327"/>
              <a:gd name="connsiteX6" fmla="*/ 0 w 837655"/>
              <a:gd name="connsiteY6" fmla="*/ 356495 h 475327"/>
              <a:gd name="connsiteX7" fmla="*/ 0 w 837655"/>
              <a:gd name="connsiteY7" fmla="*/ 118832 h 47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7655" h="475327" extrusionOk="0">
                <a:moveTo>
                  <a:pt x="0" y="118832"/>
                </a:moveTo>
                <a:cubicBezTo>
                  <a:pt x="259133" y="68979"/>
                  <a:pt x="488017" y="141785"/>
                  <a:pt x="599992" y="118832"/>
                </a:cubicBezTo>
                <a:cubicBezTo>
                  <a:pt x="606571" y="60144"/>
                  <a:pt x="597422" y="22341"/>
                  <a:pt x="599992" y="0"/>
                </a:cubicBezTo>
                <a:cubicBezTo>
                  <a:pt x="634320" y="35370"/>
                  <a:pt x="742440" y="184852"/>
                  <a:pt x="837655" y="237664"/>
                </a:cubicBezTo>
                <a:cubicBezTo>
                  <a:pt x="821423" y="272533"/>
                  <a:pt x="605741" y="431185"/>
                  <a:pt x="599992" y="475327"/>
                </a:cubicBezTo>
                <a:cubicBezTo>
                  <a:pt x="591597" y="456090"/>
                  <a:pt x="609819" y="398108"/>
                  <a:pt x="599992" y="356495"/>
                </a:cubicBezTo>
                <a:cubicBezTo>
                  <a:pt x="427017" y="372800"/>
                  <a:pt x="276104" y="408722"/>
                  <a:pt x="0" y="356495"/>
                </a:cubicBezTo>
                <a:cubicBezTo>
                  <a:pt x="11173" y="251876"/>
                  <a:pt x="-4002" y="230626"/>
                  <a:pt x="0" y="118832"/>
                </a:cubicBezTo>
                <a:close/>
              </a:path>
            </a:pathLst>
          </a:custGeom>
          <a:noFill/>
          <a:ln w="28575">
            <a:solidFill>
              <a:srgbClr val="E30019"/>
            </a:solidFill>
            <a:extLst>
              <a:ext uri="{C807C97D-BFC1-408E-A445-0C87EB9F89A2}">
                <ask:lineSketchStyleProps xmlns:ask="http://schemas.microsoft.com/office/drawing/2018/sketchyshapes" sd="1363887920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A4BE95-2C2E-BB6E-5BD8-D22870CA0FFE}"/>
              </a:ext>
            </a:extLst>
          </p:cNvPr>
          <p:cNvSpPr txBox="1"/>
          <p:nvPr/>
        </p:nvSpPr>
        <p:spPr>
          <a:xfrm>
            <a:off x="339709" y="5593080"/>
            <a:ext cx="2198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Original-Datensatz (erste zehn Spalten)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2FB03E-5097-6313-94C8-7CA415A73CCF}"/>
              </a:ext>
            </a:extLst>
          </p:cNvPr>
          <p:cNvSpPr txBox="1"/>
          <p:nvPr/>
        </p:nvSpPr>
        <p:spPr>
          <a:xfrm>
            <a:off x="9107746" y="5593080"/>
            <a:ext cx="2744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Datensatz nach Aufbereitung (erste zehn Spalten)</a:t>
            </a:r>
          </a:p>
        </p:txBody>
      </p:sp>
    </p:spTree>
    <p:extLst>
      <p:ext uri="{BB962C8B-B14F-4D97-AF65-F5344CB8AC3E}">
        <p14:creationId xmlns:p14="http://schemas.microsoft.com/office/powerpoint/2010/main" val="229374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Breitbild</PresentationFormat>
  <Paragraphs>254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Clustering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Mario Pfob</dc:creator>
  <cp:lastModifiedBy>Mario Pfob</cp:lastModifiedBy>
  <cp:revision>6</cp:revision>
  <dcterms:created xsi:type="dcterms:W3CDTF">2022-11-20T15:28:32Z</dcterms:created>
  <dcterms:modified xsi:type="dcterms:W3CDTF">2022-11-25T09:12:18Z</dcterms:modified>
</cp:coreProperties>
</file>