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0" r:id="rId6"/>
    <p:sldId id="268" r:id="rId7"/>
    <p:sldId id="270" r:id="rId8"/>
    <p:sldId id="267" r:id="rId9"/>
    <p:sldId id="259" r:id="rId10"/>
    <p:sldId id="269" r:id="rId11"/>
    <p:sldId id="282" r:id="rId12"/>
    <p:sldId id="283" r:id="rId13"/>
    <p:sldId id="284" r:id="rId14"/>
    <p:sldId id="285" r:id="rId15"/>
    <p:sldId id="286" r:id="rId16"/>
    <p:sldId id="263" r:id="rId17"/>
    <p:sldId id="272" r:id="rId18"/>
    <p:sldId id="273" r:id="rId19"/>
    <p:sldId id="274" r:id="rId20"/>
    <p:sldId id="275" r:id="rId21"/>
    <p:sldId id="276" r:id="rId22"/>
    <p:sldId id="265" r:id="rId23"/>
    <p:sldId id="277" r:id="rId24"/>
    <p:sldId id="278" r:id="rId25"/>
    <p:sldId id="279" r:id="rId26"/>
    <p:sldId id="264" r:id="rId27"/>
    <p:sldId id="287" r:id="rId28"/>
    <p:sldId id="26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chemeClr val="tx1"/>
              </a:solidFill>
            </a:rPr>
            <a:t>Minimal-Distanz-Verfahren </a:t>
          </a:r>
          <a:br>
            <a:rPr lang="de-DE" sz="1200" dirty="0">
              <a:solidFill>
                <a:schemeClr val="tx1"/>
              </a:solidFill>
            </a:rPr>
          </a:br>
          <a:r>
            <a:rPr lang="de-DE" sz="1200" dirty="0">
              <a:solidFill>
                <a:schemeClr val="tx1"/>
              </a:solidFill>
            </a:rPr>
            <a:t>(K-</a:t>
          </a:r>
          <a:r>
            <a:rPr lang="de-DE" sz="1200" dirty="0" err="1">
              <a:solidFill>
                <a:schemeClr val="tx1"/>
              </a:solidFill>
            </a:rPr>
            <a:t>Means</a:t>
          </a:r>
          <a:r>
            <a:rPr lang="de-DE" sz="1200" dirty="0">
              <a:solidFill>
                <a:schemeClr val="tx1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</a:rPr>
            <a:t>Minimal-Distanz-Verfahren </a:t>
          </a:r>
          <a:br>
            <a:rPr lang="de-DE" sz="1200" kern="1200" dirty="0">
              <a:solidFill>
                <a:schemeClr val="tx1"/>
              </a:solidFill>
            </a:rPr>
          </a:br>
          <a:r>
            <a:rPr lang="de-DE" sz="1200" kern="1200" dirty="0">
              <a:solidFill>
                <a:schemeClr val="tx1"/>
              </a:solidFill>
            </a:rPr>
            <a:t>(K-</a:t>
          </a:r>
          <a:r>
            <a:rPr lang="de-DE" sz="1200" kern="1200" dirty="0" err="1">
              <a:solidFill>
                <a:schemeClr val="tx1"/>
              </a:solidFill>
            </a:rPr>
            <a:t>Means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shindler/shindler-kMedian-survey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334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208450" y="5593080"/>
            <a:ext cx="264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Partitionierung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eines Datensatzes in </a:t>
                </a:r>
                <a:r>
                  <a:rPr lang="de-DE" sz="2000" b="1" i="1" dirty="0">
                    <a:solidFill>
                      <a:srgbClr val="E30019"/>
                    </a:solidFill>
                  </a:rPr>
                  <a:t>k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 Cluster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Zufällige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Definition von </a:t>
                </a:r>
                <a: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Clusterzentren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Zuordnung der Datenpunkte 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basierend auf der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euklidischen Distanz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DE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Neuberechnung der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Clusterzentren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als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Mittelwert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aller Datenpunkte innerhalb eines Clusters</a:t>
                </a:r>
                <a:b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  <m:sSubSup>
                          <m:sSubSup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  <a:blipFill>
                <a:blip r:embed="rId3"/>
                <a:stretch>
                  <a:fillRect l="-996" b="-4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2A51D18-A8F6-218D-E9FD-D038271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38" y="2162686"/>
            <a:ext cx="4204539" cy="32766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E079D6-7518-27B4-76F9-E241BE69D9C9}"/>
              </a:ext>
            </a:extLst>
          </p:cNvPr>
          <p:cNvSpPr txBox="1"/>
          <p:nvPr/>
        </p:nvSpPr>
        <p:spPr>
          <a:xfrm>
            <a:off x="10068728" y="5543771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 (2021), S.567</a:t>
            </a:r>
          </a:p>
        </p:txBody>
      </p:sp>
    </p:spTree>
    <p:extLst>
      <p:ext uri="{BB962C8B-B14F-4D97-AF65-F5344CB8AC3E}">
        <p14:creationId xmlns:p14="http://schemas.microsoft.com/office/powerpoint/2010/main" val="251951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A0C7B2C-1414-4847-3CD2-71939C9D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05078"/>
            <a:ext cx="6696075" cy="37719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AC4028D1-F67B-79AB-C9C1-384B1428D122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3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Eines der Cluster zeigt sehr unterschiedliche Varianzen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Ist die Anzahl der Cluster richtig gewählt?</a:t>
            </a:r>
          </a:p>
        </p:txBody>
      </p:sp>
    </p:spTree>
    <p:extLst>
      <p:ext uri="{BB962C8B-B14F-4D97-AF65-F5344CB8AC3E}">
        <p14:creationId xmlns:p14="http://schemas.microsoft.com/office/powerpoint/2010/main" val="172219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5B6DA-AF65-F0E1-DE77-015DB29B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266" y="1986799"/>
            <a:ext cx="5181600" cy="3038475"/>
          </a:xfrm>
          <a:prstGeom prst="rect">
            <a:avLst/>
          </a:prstGeom>
          <a:ln>
            <a:noFill/>
          </a:ln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E45A714-E0F3-BDC5-571E-4B895B1D996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5509623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E0898-69CC-5329-FEAA-55D7E88CC5B7}"/>
              </a:ext>
            </a:extLst>
          </p:cNvPr>
          <p:cNvSpPr txBox="1">
            <a:spLocks/>
          </p:cNvSpPr>
          <p:nvPr/>
        </p:nvSpPr>
        <p:spPr>
          <a:xfrm>
            <a:off x="1056639" y="2210571"/>
            <a:ext cx="5039360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Ermittlung der Varianz als </a:t>
            </a:r>
            <a:r>
              <a:rPr lang="de-DE" sz="2000" b="1" dirty="0">
                <a:solidFill>
                  <a:srgbClr val="E30019"/>
                </a:solidFill>
              </a:rPr>
              <a:t>Durchschnitt der quadrierten euklidischen Distanz </a:t>
            </a:r>
            <a:r>
              <a:rPr lang="de-DE" sz="2000" dirty="0"/>
              <a:t>zum Zentrum des Clusters für </a:t>
            </a:r>
            <a:r>
              <a:rPr lang="de-DE" sz="2000" i="1" dirty="0"/>
              <a:t>k</a:t>
            </a:r>
            <a:r>
              <a:rPr lang="de-DE" sz="2000" dirty="0"/>
              <a:t> Cluster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Der Übergang von einem zu zwei Clustern wird nicht berücksichtigt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(Backhaus, K (2021), S.529)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4 Cluster sind eine geeignetere Anzahl</a:t>
            </a:r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495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55311EB-9212-A256-4054-54A3E78109F5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gleichförmig zufällige Auswahl initialer Cluster Zentren kann das Ergebnis negativ beeinflussen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(Arthur, D. (2007))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Verwendung von k-</a:t>
            </a:r>
            <a:r>
              <a:rPr lang="de-DE" sz="2000" dirty="0" err="1"/>
              <a:t>means</a:t>
            </a:r>
            <a:r>
              <a:rPr lang="de-DE" sz="20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7972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10C0A93E-F528-B7D2-2C6A-A372F3DCC31C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E30019"/>
                </a:solidFill>
              </a:rPr>
              <a:t>k-</a:t>
            </a:r>
            <a:r>
              <a:rPr lang="de-DE" sz="2000" dirty="0" err="1">
                <a:solidFill>
                  <a:srgbClr val="E30019"/>
                </a:solidFill>
              </a:rPr>
              <a:t>means</a:t>
            </a:r>
            <a:r>
              <a:rPr lang="de-DE" sz="2000" dirty="0">
                <a:solidFill>
                  <a:srgbClr val="E30019"/>
                </a:solidFill>
              </a:rPr>
              <a:t>++ </a:t>
            </a:r>
            <a:r>
              <a:rPr lang="de-DE" sz="2000" dirty="0"/>
              <a:t>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Zufällige Auswahl der ersten Zentrums, Auswahl weiterer Zentren basierend auf einer Wahrscheinlichkeitsverteilung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M.(kein Datum))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In diesem Fall kein Unterschied zu k-</a:t>
            </a:r>
            <a:r>
              <a:rPr lang="de-DE" sz="2000" dirty="0" err="1"/>
              <a:t>means</a:t>
            </a:r>
            <a:endParaRPr lang="de-DE" sz="2000" dirty="0"/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FF0000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FF0000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FF0000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FF0000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Interpretation des Ergebnisses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8B61495-7E4B-CCDA-FAFB-2C741B9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2" y="1419321"/>
            <a:ext cx="2861712" cy="22605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1241CF-FAE7-EB07-DC34-99926B7A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301" y="3894916"/>
            <a:ext cx="3931895" cy="221483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49541106-0619-8C17-0754-7D217E6AFB15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110514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9999908-32E9-EA3C-2A4C-B0A430A0C62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554112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Welche Gruppen gleichartiger Packstücke können gebildet werden, um diese mit spezialisierten Teams zu bearbeiten?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Ergebnisse der hierarchischen und 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Umsetzbarkeit in der Praxis zu berücksichtigen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von 2 Teams entsprechend hierarchischer Analyse fraglich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der 4. Gruppe laut </a:t>
            </a: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Verfahren fraglich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Bilden von 3 Gruppen anhand definierter Gewichtsgrenzen</a:t>
            </a:r>
          </a:p>
        </p:txBody>
      </p:sp>
    </p:spTree>
    <p:extLst>
      <p:ext uri="{BB962C8B-B14F-4D97-AF65-F5344CB8AC3E}">
        <p14:creationId xmlns:p14="http://schemas.microsoft.com/office/powerpoint/2010/main" val="164823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431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Arthur, D.;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Vassilvitskii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S. (2007). k-means++: the advantages of careful seeding. Proceedings of the eighteenth annual ACM-SIAM symposium on Discrete algorithms. Society for Industrial and Applied Mathematics Philadelphia, PA, USA. pp. 1027–1035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Bacher, J., Pöge, A.,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Wenzig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K., 2010, Clusteranalyse: Anwendungsorientierte Einführung in Klassifikationsverfahren. München: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Oldenbourg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Wissenschaftsverlag GmbH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date, Approximation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k-Median Problem, Zugriff via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http://www.cs.ucla.edu/~shindler/shindler-kMedian-survey.pdf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2022-11-27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2096271"/>
            <a:ext cx="7172959" cy="3189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Primäres Ziel clusteranalytischer Auswertungsverfahren ist, eine </a:t>
            </a:r>
            <a:r>
              <a:rPr lang="de-DE" sz="2000" b="1" dirty="0">
                <a:solidFill>
                  <a:srgbClr val="E30019"/>
                </a:solidFill>
              </a:rPr>
              <a:t>Menge von Klassifikationsobjekten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000" b="1" dirty="0">
                <a:solidFill>
                  <a:srgbClr val="E30019"/>
                </a:solidFill>
              </a:rPr>
              <a:t>homogene Gruppen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(Klassen, Cluster, Typen) </a:t>
            </a:r>
            <a:r>
              <a:rPr lang="de-DE" sz="2000" b="1" dirty="0">
                <a:solidFill>
                  <a:srgbClr val="E30019"/>
                </a:solidFill>
              </a:rPr>
              <a:t>zusammenzufassen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(Bacher, J. (2010))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Exploratives Datenanalyseverfahren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Anwendung im Bereich des </a:t>
            </a:r>
            <a:r>
              <a:rPr lang="de-DE" sz="2000" b="1" dirty="0">
                <a:solidFill>
                  <a:srgbClr val="E30019"/>
                </a:solidFill>
              </a:rPr>
              <a:t>maschinellen Lernens </a:t>
            </a:r>
            <a:r>
              <a:rPr lang="de-DE" sz="2000" dirty="0"/>
              <a:t>(unüberwacht)</a:t>
            </a:r>
            <a:endParaRPr lang="de-DE" sz="2000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Cluster-Analyse ≠ Klassifizierung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/>
        </p:nvGraphicFramePr>
        <p:xfrm>
          <a:off x="8343730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8251C1F-6FEA-C7B9-5E31-9EA461DB9A9C}"/>
              </a:ext>
            </a:extLst>
          </p:cNvPr>
          <p:cNvSpPr txBox="1"/>
          <p:nvPr/>
        </p:nvSpPr>
        <p:spPr>
          <a:xfrm>
            <a:off x="8418407" y="5633127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Eigene Darstellung nach Backhaus, K (2021)</a:t>
            </a:r>
          </a:p>
        </p:txBody>
      </p:sp>
    </p:spTree>
    <p:extLst>
      <p:ext uri="{BB962C8B-B14F-4D97-AF65-F5344CB8AC3E}">
        <p14:creationId xmlns:p14="http://schemas.microsoft.com/office/powerpoint/2010/main" val="25846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Gruppen gleichartiger Packstücke können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/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37977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z.B. Volumen ausrechnen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Breitbild</PresentationFormat>
  <Paragraphs>477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17</cp:revision>
  <dcterms:created xsi:type="dcterms:W3CDTF">2022-11-20T15:28:32Z</dcterms:created>
  <dcterms:modified xsi:type="dcterms:W3CDTF">2022-11-30T20:20:02Z</dcterms:modified>
</cp:coreProperties>
</file>