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8" r:id="rId7"/>
    <p:sldId id="270" r:id="rId8"/>
    <p:sldId id="267" r:id="rId9"/>
    <p:sldId id="259" r:id="rId10"/>
    <p:sldId id="269" r:id="rId11"/>
    <p:sldId id="262" r:id="rId12"/>
    <p:sldId id="263" r:id="rId13"/>
    <p:sldId id="272" r:id="rId14"/>
    <p:sldId id="273" r:id="rId15"/>
    <p:sldId id="274" r:id="rId16"/>
    <p:sldId id="275" r:id="rId17"/>
    <p:sldId id="276" r:id="rId18"/>
    <p:sldId id="265" r:id="rId19"/>
    <p:sldId id="277" r:id="rId20"/>
    <p:sldId id="278" r:id="rId21"/>
    <p:sldId id="279" r:id="rId22"/>
    <p:sldId id="264" r:id="rId23"/>
    <p:sldId id="266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0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68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36153-BF09-9E13-19F7-BCBA14043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B595DB-2009-6513-7C77-75A9B5943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896700-7220-1CB5-6678-E8129B94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25.11.2022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2A5722-1C6D-1DBD-169B-E0A0D19F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EF22BC-8AE9-014F-EB34-6056340F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1102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27746-03A3-1068-CC47-EC063EF6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39A201-3973-C0EE-9539-16740C409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01B987-7977-95F3-A7E3-0CC75B091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25.11.2022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8AC2B-26A6-C237-A926-7B348084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4CC652-2ED3-9EBF-BB70-B63F9BB3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50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6738BE-44E9-378C-6C84-8E42FDEF3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0EDC6C-4AFA-AE4F-A3C6-BAD12D025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5CA169-D9EB-1994-DCB2-DB835A92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25.11.2022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A37385-2589-13F9-2CFA-A334F01C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DA5D4C-0739-06E3-739C-3C016ABA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39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AD03FF-5A92-11D3-64B0-5DCBD633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838F37-05CC-9DF1-87A3-072321FF3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F9E5CD-2BCC-AED5-EEF7-8184920C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25.11.2022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282F8D-F0A0-2741-1D7C-1D8D0B0A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3E672E-F29D-B760-BFFE-F6734863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893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05F42-87A0-9E12-877F-27CA5250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068581-290F-05BE-7E23-AF5D4256B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C6770F-C947-B1FB-5C6A-404B29A3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25.11.2022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F3CD78-520B-4837-3EFA-7A4199B5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797003-4689-403A-D7A1-F7188C66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36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A2997-0E89-0E2E-075D-61FE7D07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DD7CFC-00D8-D1E9-981C-AE6F8EFAE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FA10B4-ABE6-E35C-347E-5862DD699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651FCC-E58C-9828-7E7E-E8BB8808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25.11.2022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67A4A1-12D7-AD20-E3C1-95694753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D9CC9F-AABD-BC11-8DA8-019B5F9B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59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D1BDD-092D-79B1-869F-5A42FF1A1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90905D-F5AB-DC85-382B-7F39C8FAB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DA4F3F-50D5-0B1B-E806-97CB61FBC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1D58C67-7A16-82FA-B49A-60F22BA4B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A75252-9243-7E36-1890-D85B6580F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FF6294F-346F-6FA6-E03E-79B7D420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25.11.2022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7506708-F179-3BC5-B940-7BB00241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A08CDC-D952-3AA6-61D5-955CD005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92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A360C-1513-C66C-8031-5030B43F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D4BD8B-B2A3-1B2B-D2F1-F9513338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25.11.2022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AA5A99-695E-180F-D48E-63FA4AD1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835C4B-D602-5701-A203-27CDBFA6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80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9743C6-BB0C-1936-0F98-845A3C37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25.11.2022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57340F-967A-5CD5-2625-42994AD8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4D7B05-9670-8D5B-2842-659E1D29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04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158A1-0DD8-AE4D-3BA9-2E93CCA5C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A998FF-4ACE-5573-0232-1D37CFF97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157BC2-D970-72EB-57FF-9E1B3E058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B6C35B-8471-B72A-4AE0-278C2550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25.11.2022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205D46-334E-EE57-EBC4-31331CA7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086ED-EDB0-F057-3BF7-6D201CCB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68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C0975-6B28-AFBF-515B-2070D8C7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8130DC-B600-0AB4-FFC9-6D751B19D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CACE1A-212F-81C7-02C2-86AFEDA45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F3F52D-3866-498F-AFB2-3588FB23F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25.11.2022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B214DF-F508-5348-3B4C-A00AB22E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7CFC00-B6A0-30F7-4EFF-EDB3D9C9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7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2844BDA-FE54-A073-E322-6C119AC3A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F04183-4656-ED7A-1C6A-F7945D629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F2A866-A38E-4863-138E-3F3B59912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20.11.2022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CB3611-488A-3363-2A6F-68871BA5B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6C97E2-90DE-9BA9-2266-AAABDD9C0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606F6-4885-4471-A8C4-36DA9035461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435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2FCE2-616B-0CA2-9035-B3A6EF482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5265" y="2468336"/>
            <a:ext cx="8401470" cy="960664"/>
          </a:xfrm>
        </p:spPr>
        <p:txBody>
          <a:bodyPr/>
          <a:lstStyle/>
          <a:p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50E96A-09BF-4144-6CE8-2EE6A7AD5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6904" y="3602039"/>
            <a:ext cx="2218192" cy="422128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mit 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Scikit-Learn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A8266A0-17DB-1FE7-10DE-6F31C5A051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26103CD-6751-0F4A-8E97-0B3FC475B569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10D5D73-6156-E50D-D258-4C4235FCF40E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F939628-4971-DF89-7FDD-F7AEF6F451EF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D4FADA5-C012-9155-FD2D-367245FE11BB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C89316D-F9FC-5615-3231-6059A2639202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0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aufbereiten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1612" y="6460379"/>
            <a:ext cx="34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10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DA1BE85D-C30D-6D05-EF87-EEE5A5674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153407"/>
              </p:ext>
            </p:extLst>
          </p:nvPr>
        </p:nvGraphicFramePr>
        <p:xfrm>
          <a:off x="6819732" y="1999321"/>
          <a:ext cx="5032560" cy="28632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8760">
                  <a:extLst>
                    <a:ext uri="{9D8B030D-6E8A-4147-A177-3AD203B41FA5}">
                      <a16:colId xmlns:a16="http://schemas.microsoft.com/office/drawing/2014/main" val="3550401153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688696326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1908424453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1140873991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1991376135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1488564222"/>
                    </a:ext>
                  </a:extLst>
                </a:gridCol>
              </a:tblGrid>
              <a:tr h="41439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#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 err="1">
                          <a:effectLst/>
                        </a:rPr>
                        <a:t>Gross</a:t>
                      </a:r>
                      <a:r>
                        <a:rPr lang="de-DE" sz="1200" b="1" dirty="0">
                          <a:effectLst/>
                        </a:rPr>
                        <a:t> </a:t>
                      </a:r>
                      <a:r>
                        <a:rPr lang="de-DE" sz="1200" b="1" dirty="0" err="1">
                          <a:effectLst/>
                        </a:rPr>
                        <a:t>Weight</a:t>
                      </a:r>
                      <a:r>
                        <a:rPr lang="de-DE" sz="1200" b="1" dirty="0">
                          <a:effectLst/>
                        </a:rPr>
                        <a:t> (kg)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Width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Height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 err="1">
                          <a:effectLst/>
                        </a:rPr>
                        <a:t>Length</a:t>
                      </a:r>
                      <a:r>
                        <a:rPr lang="de-DE" sz="1200" b="1" dirty="0">
                          <a:effectLst/>
                        </a:rPr>
                        <a:t>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Volume (cm³)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98432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23.0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35.0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36750.0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331947297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dirty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150.0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60.0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55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80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264000.0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388199513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0.5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14.0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19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3990.0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890219992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1.5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11600.0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696174009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1000.0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823837673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75.0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82.0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81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797040.0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23698542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41.0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80.0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326400.0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264764426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1340.0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220.0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112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406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10003840.0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640962550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0.5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11600.0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748720281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dirty="0">
                          <a:effectLst/>
                        </a:rPr>
                        <a:t>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5.0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45.0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45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70875.0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676178726"/>
                  </a:ext>
                </a:extLst>
              </a:tr>
            </a:tbl>
          </a:graphicData>
        </a:graphic>
      </p:graphicFrame>
      <p:graphicFrame>
        <p:nvGraphicFramePr>
          <p:cNvPr id="2" name="Tabelle 5">
            <a:extLst>
              <a:ext uri="{FF2B5EF4-FFF2-40B4-BE49-F238E27FC236}">
                <a16:creationId xmlns:a16="http://schemas.microsoft.com/office/drawing/2014/main" id="{57499251-2E0E-CEA9-DD7E-4F3A916F3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59430"/>
              </p:ext>
            </p:extLst>
          </p:nvPr>
        </p:nvGraphicFramePr>
        <p:xfrm>
          <a:off x="339711" y="1366520"/>
          <a:ext cx="5883815" cy="412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0545">
                  <a:extLst>
                    <a:ext uri="{9D8B030D-6E8A-4147-A177-3AD203B41FA5}">
                      <a16:colId xmlns:a16="http://schemas.microsoft.com/office/drawing/2014/main" val="3550401153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688696326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908424453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140873991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991376135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488564222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2698067641"/>
                    </a:ext>
                  </a:extLst>
                </a:gridCol>
              </a:tblGrid>
              <a:tr h="31521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#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Package No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Shipment No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Gross Weight (kg)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Width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dirty="0">
                          <a:effectLst/>
                        </a:rPr>
                        <a:t>Height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dirty="0" err="1">
                          <a:effectLst/>
                        </a:rPr>
                        <a:t>Length</a:t>
                      </a:r>
                      <a:r>
                        <a:rPr lang="de-DE" sz="1200" dirty="0">
                          <a:effectLst/>
                        </a:rPr>
                        <a:t>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98432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1007530-2011-03239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1000088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23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331947297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1000310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150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60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55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388199513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1000346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0,5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19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890219992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1000456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1,5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696174009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1000796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823837673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1000957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75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23698542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1000957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41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264764426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1001184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1.340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112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406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640962550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1001408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0,5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748720281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1007530-2011-03250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1001563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45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45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676178726"/>
                  </a:ext>
                </a:extLst>
              </a:tr>
            </a:tbl>
          </a:graphicData>
        </a:graphic>
      </p:graphicFrame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E1DCA223-7BA5-F744-E5E3-1030A90E1CB4}"/>
              </a:ext>
            </a:extLst>
          </p:cNvPr>
          <p:cNvSpPr/>
          <p:nvPr/>
        </p:nvSpPr>
        <p:spPr>
          <a:xfrm>
            <a:off x="6102799" y="3191336"/>
            <a:ext cx="837655" cy="475327"/>
          </a:xfrm>
          <a:custGeom>
            <a:avLst/>
            <a:gdLst>
              <a:gd name="connsiteX0" fmla="*/ 0 w 837655"/>
              <a:gd name="connsiteY0" fmla="*/ 118832 h 475327"/>
              <a:gd name="connsiteX1" fmla="*/ 599992 w 837655"/>
              <a:gd name="connsiteY1" fmla="*/ 118832 h 475327"/>
              <a:gd name="connsiteX2" fmla="*/ 599992 w 837655"/>
              <a:gd name="connsiteY2" fmla="*/ 0 h 475327"/>
              <a:gd name="connsiteX3" fmla="*/ 837655 w 837655"/>
              <a:gd name="connsiteY3" fmla="*/ 237664 h 475327"/>
              <a:gd name="connsiteX4" fmla="*/ 599992 w 837655"/>
              <a:gd name="connsiteY4" fmla="*/ 475327 h 475327"/>
              <a:gd name="connsiteX5" fmla="*/ 599992 w 837655"/>
              <a:gd name="connsiteY5" fmla="*/ 356495 h 475327"/>
              <a:gd name="connsiteX6" fmla="*/ 0 w 837655"/>
              <a:gd name="connsiteY6" fmla="*/ 356495 h 475327"/>
              <a:gd name="connsiteX7" fmla="*/ 0 w 837655"/>
              <a:gd name="connsiteY7" fmla="*/ 118832 h 475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7655" h="475327" extrusionOk="0">
                <a:moveTo>
                  <a:pt x="0" y="118832"/>
                </a:moveTo>
                <a:cubicBezTo>
                  <a:pt x="259133" y="68979"/>
                  <a:pt x="488017" y="141785"/>
                  <a:pt x="599992" y="118832"/>
                </a:cubicBezTo>
                <a:cubicBezTo>
                  <a:pt x="606571" y="60144"/>
                  <a:pt x="597422" y="22341"/>
                  <a:pt x="599992" y="0"/>
                </a:cubicBezTo>
                <a:cubicBezTo>
                  <a:pt x="634320" y="35370"/>
                  <a:pt x="742440" y="184852"/>
                  <a:pt x="837655" y="237664"/>
                </a:cubicBezTo>
                <a:cubicBezTo>
                  <a:pt x="821423" y="272533"/>
                  <a:pt x="605741" y="431185"/>
                  <a:pt x="599992" y="475327"/>
                </a:cubicBezTo>
                <a:cubicBezTo>
                  <a:pt x="591597" y="456090"/>
                  <a:pt x="609819" y="398108"/>
                  <a:pt x="599992" y="356495"/>
                </a:cubicBezTo>
                <a:cubicBezTo>
                  <a:pt x="427017" y="372800"/>
                  <a:pt x="276104" y="408722"/>
                  <a:pt x="0" y="356495"/>
                </a:cubicBezTo>
                <a:cubicBezTo>
                  <a:pt x="11173" y="251876"/>
                  <a:pt x="-4002" y="230626"/>
                  <a:pt x="0" y="118832"/>
                </a:cubicBezTo>
                <a:close/>
              </a:path>
            </a:pathLst>
          </a:custGeom>
          <a:noFill/>
          <a:ln w="28575">
            <a:solidFill>
              <a:srgbClr val="E30019"/>
            </a:solidFill>
            <a:extLst>
              <a:ext uri="{C807C97D-BFC1-408E-A445-0C87EB9F89A2}">
                <ask:lineSketchStyleProps xmlns:ask="http://schemas.microsoft.com/office/drawing/2018/sketchyshapes" sd="1363887920">
                  <a:prstGeom prst="righ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3A4BE95-2C2E-BB6E-5BD8-D22870CA0FFE}"/>
              </a:ext>
            </a:extLst>
          </p:cNvPr>
          <p:cNvSpPr txBox="1"/>
          <p:nvPr/>
        </p:nvSpPr>
        <p:spPr>
          <a:xfrm>
            <a:off x="339709" y="5593080"/>
            <a:ext cx="2198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Original-Datensatz (erste zehn Spalten)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72FB03E-5097-6313-94C8-7CA415A73CCF}"/>
              </a:ext>
            </a:extLst>
          </p:cNvPr>
          <p:cNvSpPr txBox="1"/>
          <p:nvPr/>
        </p:nvSpPr>
        <p:spPr>
          <a:xfrm>
            <a:off x="9107746" y="5593080"/>
            <a:ext cx="2744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Datensatz nach Aufbereitung (erste zehn Spalten)</a:t>
            </a:r>
          </a:p>
        </p:txBody>
      </p:sp>
    </p:spTree>
    <p:extLst>
      <p:ext uri="{BB962C8B-B14F-4D97-AF65-F5344CB8AC3E}">
        <p14:creationId xmlns:p14="http://schemas.microsoft.com/office/powerpoint/2010/main" val="2293741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</a:t>
            </a:r>
            <a:r>
              <a:rPr lang="de-DE" sz="3200" b="1" dirty="0" err="1">
                <a:solidFill>
                  <a:srgbClr val="E30019"/>
                </a:solidFill>
              </a:rPr>
              <a:t>kMeans</a:t>
            </a:r>
            <a:endParaRPr lang="de-DE" sz="3200" b="1" dirty="0">
              <a:solidFill>
                <a:srgbClr val="E30019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5640" y="6460379"/>
            <a:ext cx="340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11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Lorem</a:t>
            </a: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043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12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Nach </a:t>
            </a:r>
            <a:r>
              <a:rPr lang="de-DE" sz="2000" u="sng" dirty="0" err="1">
                <a:solidFill>
                  <a:srgbClr val="E30019"/>
                </a:solidFill>
              </a:rPr>
              <a:t>Schonlau</a:t>
            </a:r>
            <a:r>
              <a:rPr lang="de-DE" sz="2000" u="sng" dirty="0">
                <a:solidFill>
                  <a:srgbClr val="E30019"/>
                </a:solidFill>
              </a:rPr>
              <a:t>, Matthias (2002)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dient das </a:t>
            </a:r>
            <a:r>
              <a:rPr lang="de-DE" sz="2000" b="1" dirty="0">
                <a:solidFill>
                  <a:srgbClr val="E30019"/>
                </a:solidFill>
              </a:rPr>
              <a:t>Dendrogramm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zur übersichtlichen Darstellung der </a:t>
            </a:r>
            <a:r>
              <a:rPr lang="de-DE" sz="2000" b="1" dirty="0">
                <a:solidFill>
                  <a:srgbClr val="E30019"/>
                </a:solidFill>
              </a:rPr>
              <a:t>hierarchischen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Cluster-Bildung.</a:t>
            </a:r>
          </a:p>
          <a:p>
            <a:pPr lvl="1">
              <a:lnSpc>
                <a:spcPct val="20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Wie Baumstruktur aufgebaut, vergleichbar mit Familienstammbaum</a:t>
            </a:r>
            <a:endParaRPr lang="de-DE" sz="1800" dirty="0">
              <a:solidFill>
                <a:srgbClr val="E300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443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7583" y="6460379"/>
            <a:ext cx="35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13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1800" dirty="0">
              <a:solidFill>
                <a:srgbClr val="E30019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B4482AE-C4E6-D1D1-C94B-8E3D558D6215}"/>
              </a:ext>
            </a:extLst>
          </p:cNvPr>
          <p:cNvSpPr txBox="1"/>
          <p:nvPr/>
        </p:nvSpPr>
        <p:spPr>
          <a:xfrm>
            <a:off x="9309157" y="5986852"/>
            <a:ext cx="2543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Linkage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ist ‘ward‘)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9859B1E-06AC-E507-48A1-21841D128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49" y="1090604"/>
            <a:ext cx="11361840" cy="481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08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14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000" u="sng" dirty="0" err="1">
                <a:solidFill>
                  <a:srgbClr val="E30019"/>
                </a:solidFill>
              </a:rPr>
              <a:t>Sasirekha</a:t>
            </a:r>
            <a:r>
              <a:rPr lang="en-US" sz="2000" u="sng" dirty="0">
                <a:solidFill>
                  <a:srgbClr val="E30019"/>
                </a:solidFill>
              </a:rPr>
              <a:t>, K./Baby, P. (2013)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beschreiben zwei unterschiedliche </a:t>
            </a:r>
            <a:r>
              <a:rPr lang="de-DE" sz="2000" b="1" dirty="0">
                <a:solidFill>
                  <a:srgbClr val="E30019"/>
                </a:solidFill>
              </a:rPr>
              <a:t>Vorgehensweisen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zur Cluster-Bildung:</a:t>
            </a:r>
          </a:p>
          <a:p>
            <a:pPr lvl="1">
              <a:lnSpc>
                <a:spcPct val="200000"/>
              </a:lnSpc>
            </a:pPr>
            <a:r>
              <a:rPr lang="de-DE" sz="1800" b="1" dirty="0" err="1">
                <a:solidFill>
                  <a:srgbClr val="E30019"/>
                </a:solidFill>
              </a:rPr>
              <a:t>Divisive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d.h. von oben nach unten, d.h. von einem Cluster rekursiv nach unten aufteilen</a:t>
            </a:r>
          </a:p>
          <a:p>
            <a:pPr lvl="1">
              <a:lnSpc>
                <a:spcPct val="200000"/>
              </a:lnSpc>
            </a:pPr>
            <a:r>
              <a:rPr lang="de-DE" sz="1800" b="1" dirty="0" err="1">
                <a:solidFill>
                  <a:srgbClr val="E30019"/>
                </a:solidFill>
              </a:rPr>
              <a:t>Agglomerative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d.h. von unten nach oben, d.h. jede Observierung bekommt zu Beginn ein eigenes Cluster und werden immer weiter verschmolzen</a:t>
            </a:r>
            <a:endParaRPr lang="de-DE" sz="1800" dirty="0">
              <a:solidFill>
                <a:srgbClr val="E300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861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15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60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000" u="sng" dirty="0" err="1">
                <a:solidFill>
                  <a:srgbClr val="E30019"/>
                </a:solidFill>
              </a:rPr>
              <a:t>Sasirekha</a:t>
            </a:r>
            <a:r>
              <a:rPr lang="en-US" sz="2000" u="sng" dirty="0">
                <a:solidFill>
                  <a:srgbClr val="E30019"/>
                </a:solidFill>
              </a:rPr>
              <a:t>, K./Baby, P. (2013)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zählen folgende Verfahren auf, um die </a:t>
            </a:r>
            <a:r>
              <a:rPr lang="de-DE" sz="2000" b="1" dirty="0">
                <a:solidFill>
                  <a:srgbClr val="E30019"/>
                </a:solidFill>
              </a:rPr>
              <a:t>Distanz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zwischen zwei Observationen zu messen: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Euklidische Distanz</a:t>
            </a:r>
          </a:p>
          <a:p>
            <a:pPr lvl="1">
              <a:lnSpc>
                <a:spcPct val="15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Quadratische euklidische Distanz (nicht in </a:t>
            </a: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scikit-learn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Manhattan Distanz</a:t>
            </a:r>
          </a:p>
          <a:p>
            <a:pPr lvl="1">
              <a:lnSpc>
                <a:spcPct val="15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Maximum Distanz (nicht in </a:t>
            </a: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scikit-learn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Mahalanobis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Distanz (nicht in </a:t>
            </a:r>
            <a:r>
              <a:rPr lang="de-DE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scikit-learn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Kosinus Ähnlichkeit</a:t>
            </a:r>
          </a:p>
        </p:txBody>
      </p:sp>
    </p:spTree>
    <p:extLst>
      <p:ext uri="{BB962C8B-B14F-4D97-AF65-F5344CB8AC3E}">
        <p14:creationId xmlns:p14="http://schemas.microsoft.com/office/powerpoint/2010/main" val="2492187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16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pt-BR" sz="2000" u="sng" dirty="0">
                <a:solidFill>
                  <a:srgbClr val="E30019"/>
                </a:solidFill>
              </a:rPr>
              <a:t>Carvalho, Alexandre X. Y. u. a. (2009)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beschreiben zwei weitere Distanz-Metriken: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L2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(euklidische Norm)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L1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(Summennorm)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551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17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000" u="sng" dirty="0">
                <a:solidFill>
                  <a:srgbClr val="E30019"/>
                </a:solidFill>
              </a:rPr>
              <a:t>Murtagh, F. (1983)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beschreibt mehrere Methoden, anhand welchen die </a:t>
            </a:r>
            <a:r>
              <a:rPr lang="de-DE" sz="2000" b="1" dirty="0">
                <a:solidFill>
                  <a:srgbClr val="E30019"/>
                </a:solidFill>
              </a:rPr>
              <a:t>Cluster-Bildung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abhängig gemacht werden kann (engl. </a:t>
            </a:r>
            <a:r>
              <a:rPr lang="de-DE" sz="2000" b="1" dirty="0" err="1">
                <a:solidFill>
                  <a:srgbClr val="E30019"/>
                </a:solidFill>
              </a:rPr>
              <a:t>Linkage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):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Single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(minimaler Abstand)</a:t>
            </a:r>
          </a:p>
          <a:p>
            <a:pPr lvl="1">
              <a:lnSpc>
                <a:spcPct val="150000"/>
              </a:lnSpc>
            </a:pPr>
            <a:r>
              <a:rPr lang="de-DE" sz="1600" b="1" dirty="0" err="1">
                <a:solidFill>
                  <a:srgbClr val="E30019"/>
                </a:solidFill>
              </a:rPr>
              <a:t>Complete</a:t>
            </a:r>
            <a:r>
              <a:rPr lang="de-DE" sz="1600" b="1" dirty="0">
                <a:solidFill>
                  <a:srgbClr val="E30019"/>
                </a:solidFill>
              </a:rPr>
              <a:t>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(maximaler Abstand)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Average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r>
              <a:rPr lang="de-DE" sz="1600" b="1" dirty="0">
                <a:solidFill>
                  <a:srgbClr val="E30019"/>
                </a:solidFill>
              </a:rPr>
              <a:t> 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(Mittelwert)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Median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endParaRPr lang="de-DE" sz="1600" b="1" dirty="0">
              <a:solidFill>
                <a:srgbClr val="E30019"/>
              </a:solidFill>
            </a:endParaRPr>
          </a:p>
          <a:p>
            <a:pPr lvl="1">
              <a:lnSpc>
                <a:spcPct val="150000"/>
              </a:lnSpc>
            </a:pPr>
            <a:r>
              <a:rPr lang="de-DE" sz="1600" b="1" dirty="0" err="1">
                <a:solidFill>
                  <a:srgbClr val="E30019"/>
                </a:solidFill>
              </a:rPr>
              <a:t>Centroid</a:t>
            </a:r>
            <a:r>
              <a:rPr lang="de-DE" sz="1600" b="1" dirty="0">
                <a:solidFill>
                  <a:srgbClr val="E30019"/>
                </a:solidFill>
              </a:rPr>
              <a:t>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r>
              <a:rPr lang="de-DE" sz="1600" b="1" dirty="0">
                <a:solidFill>
                  <a:srgbClr val="E30019"/>
                </a:solidFill>
              </a:rPr>
              <a:t> 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(Cluster-Schwerpunkte)</a:t>
            </a:r>
          </a:p>
          <a:p>
            <a:pPr lvl="1">
              <a:lnSpc>
                <a:spcPct val="150000"/>
              </a:lnSpc>
            </a:pPr>
            <a:r>
              <a:rPr lang="de-DE" sz="1600" b="1" dirty="0">
                <a:solidFill>
                  <a:srgbClr val="E30019"/>
                </a:solidFill>
              </a:rPr>
              <a:t>Ward‘s </a:t>
            </a:r>
            <a:r>
              <a:rPr lang="de-DE" sz="1600" b="1" dirty="0" err="1">
                <a:solidFill>
                  <a:srgbClr val="E30019"/>
                </a:solidFill>
              </a:rPr>
              <a:t>linkage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(min. Zuwachs totaler Varianz)</a:t>
            </a:r>
          </a:p>
          <a:p>
            <a:pPr lvl="1">
              <a:lnSpc>
                <a:spcPct val="150000"/>
              </a:lnSpc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641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05499" y="6460379"/>
            <a:ext cx="381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18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u="sng" dirty="0" err="1">
                <a:solidFill>
                  <a:srgbClr val="E30019"/>
                </a:solidFill>
              </a:rPr>
              <a:t>Shahapure</a:t>
            </a:r>
            <a:r>
              <a:rPr lang="de-DE" sz="2000" u="sng" dirty="0">
                <a:solidFill>
                  <a:srgbClr val="E30019"/>
                </a:solidFill>
              </a:rPr>
              <a:t>, </a:t>
            </a:r>
            <a:r>
              <a:rPr lang="de-DE" sz="2000" u="sng" dirty="0" err="1">
                <a:solidFill>
                  <a:srgbClr val="E30019"/>
                </a:solidFill>
              </a:rPr>
              <a:t>Ketan</a:t>
            </a:r>
            <a:r>
              <a:rPr lang="de-DE" sz="2000" u="sng" dirty="0">
                <a:solidFill>
                  <a:srgbClr val="E30019"/>
                </a:solidFill>
              </a:rPr>
              <a:t> R./Nicholas, Charles (2020)</a:t>
            </a:r>
            <a:r>
              <a:rPr lang="de-DE" sz="2000" dirty="0">
                <a:solidFill>
                  <a:srgbClr val="E30019"/>
                </a:solidFill>
              </a:rPr>
              <a:t> 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zeigen eine Metrik für die Bewertung eines Clustering auf: der </a:t>
            </a:r>
            <a:r>
              <a:rPr lang="de-DE" sz="2000" b="1" dirty="0">
                <a:solidFill>
                  <a:srgbClr val="E30019"/>
                </a:solidFill>
              </a:rPr>
              <a:t>Silhouette-Score</a:t>
            </a:r>
            <a:endParaRPr lang="de-DE" sz="2000" dirty="0">
              <a:solidFill>
                <a:srgbClr val="E30019"/>
              </a:solidFill>
            </a:endParaRPr>
          </a:p>
          <a:p>
            <a:pPr lvl="1">
              <a:lnSpc>
                <a:spcPct val="20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 ist der Mittelwert aller Silhouetten-Koeffizienten der Observationen</a:t>
            </a:r>
          </a:p>
          <a:p>
            <a:pPr lvl="1">
              <a:lnSpc>
                <a:spcPct val="20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Silhouette-Score nahe </a:t>
            </a:r>
            <a:r>
              <a:rPr lang="de-DE" sz="1600" b="1" dirty="0">
                <a:solidFill>
                  <a:srgbClr val="E30019"/>
                </a:solidFill>
              </a:rPr>
              <a:t>1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=&gt; Daten sind in korrekten Clustern</a:t>
            </a:r>
          </a:p>
          <a:p>
            <a:pPr lvl="1">
              <a:lnSpc>
                <a:spcPct val="20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Silhouette-Score nahe </a:t>
            </a:r>
            <a:r>
              <a:rPr lang="de-DE" sz="1600" b="1" dirty="0">
                <a:solidFill>
                  <a:srgbClr val="E30019"/>
                </a:solidFill>
              </a:rPr>
              <a:t>0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=&gt; mögliche Überlappung von Clustern</a:t>
            </a:r>
          </a:p>
          <a:p>
            <a:pPr lvl="1">
              <a:lnSpc>
                <a:spcPct val="200000"/>
              </a:lnSpc>
            </a:pP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Silhouette-Score nahe </a:t>
            </a:r>
            <a:r>
              <a:rPr lang="de-DE" sz="1600" b="1" dirty="0">
                <a:solidFill>
                  <a:srgbClr val="E30019"/>
                </a:solidFill>
              </a:rPr>
              <a:t>-1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=&gt; Daten sind in falschen Clustern</a:t>
            </a:r>
          </a:p>
        </p:txBody>
      </p:sp>
    </p:spTree>
    <p:extLst>
      <p:ext uri="{BB962C8B-B14F-4D97-AF65-F5344CB8AC3E}">
        <p14:creationId xmlns:p14="http://schemas.microsoft.com/office/powerpoint/2010/main" val="3957634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19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2C9B603-F9CF-8D06-0BFA-FC3723080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912" y="1659255"/>
            <a:ext cx="5210175" cy="393382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7D82DF9-A3CB-DB78-44D3-61156B4834E8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F9EDD9C-BED8-0C49-82E5-84DEB96D5E55}"/>
              </a:ext>
            </a:extLst>
          </p:cNvPr>
          <p:cNvSpPr txBox="1"/>
          <p:nvPr/>
        </p:nvSpPr>
        <p:spPr>
          <a:xfrm>
            <a:off x="4486904" y="1357363"/>
            <a:ext cx="3218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Vergleich der Methoden zur Distanz-Berechnung</a:t>
            </a:r>
          </a:p>
        </p:txBody>
      </p:sp>
    </p:spTree>
    <p:extLst>
      <p:ext uri="{BB962C8B-B14F-4D97-AF65-F5344CB8AC3E}">
        <p14:creationId xmlns:p14="http://schemas.microsoft.com/office/powerpoint/2010/main" val="256044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Agenda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60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Definition Cluster-Analyse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Marius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Kontext Datensatz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Marius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Daten visualisieren &amp; aufbereiten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Cluster-Analyse: </a:t>
            </a:r>
            <a:r>
              <a:rPr lang="de-DE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kMeans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Marius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Cluster-Analyse: Hierarchisch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Kritische Reflexion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Marius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536631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20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7D82DF9-A3CB-DB78-44D3-61156B4834E8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A9F3FDD-C9CE-0AAD-8AD5-817FDCD64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925" y="1262062"/>
            <a:ext cx="57721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29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19598" y="6460379"/>
            <a:ext cx="35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21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7D82DF9-A3CB-DB78-44D3-61156B4834E8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7D0B079-1E70-ECCD-8BE7-8CD4C472D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262062"/>
            <a:ext cx="54864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9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Fazit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3626" y="6460379"/>
            <a:ext cx="344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22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Lorem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Ipsum</a:t>
            </a:r>
          </a:p>
        </p:txBody>
      </p:sp>
    </p:spTree>
    <p:extLst>
      <p:ext uri="{BB962C8B-B14F-4D97-AF65-F5344CB8AC3E}">
        <p14:creationId xmlns:p14="http://schemas.microsoft.com/office/powerpoint/2010/main" val="2101757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Quellen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3626" y="6460379"/>
            <a:ext cx="344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23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39" y="1281628"/>
            <a:ext cx="10078720" cy="3797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Carvalho, A.X.Y., Albuquerque, P.H.M., de Almeida Junior, G.R. and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Guimaraes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R.D., 2009.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Spatial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hierarchical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clustering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Revista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Brasileira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Biometria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27(3), pp.411-442.</a:t>
            </a:r>
          </a:p>
          <a:p>
            <a:pPr marL="0" indent="0">
              <a:lnSpc>
                <a:spcPct val="100000"/>
              </a:lnSpc>
              <a:buNone/>
            </a:pP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García, S., Ramírez-Gallego, S.,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Luengo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J., Benítez, J.M. and Herrera, F., 2016. Big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preprocessing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methods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prospects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Big Data Analytics, 1(1), pp.1-22.</a:t>
            </a:r>
          </a:p>
          <a:p>
            <a:pPr marL="0" indent="0">
              <a:lnSpc>
                <a:spcPct val="100000"/>
              </a:lnSpc>
              <a:buNone/>
            </a:pP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Murtagh, F., 1983. A survey of recent advances in hierarchical clustering algorithms. The computer journal, 26(4), pp.354-359.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Sasirekha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K. and Baby, P., 2013. Agglomerative hierarchical clustering algorithm-a. International Journal of Scientific and Research Publications, 83(3), p.83.</a:t>
            </a:r>
          </a:p>
          <a:p>
            <a:pPr marL="0" indent="0">
              <a:lnSpc>
                <a:spcPct val="100000"/>
              </a:lnSpc>
              <a:buNone/>
            </a:pP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Schonlau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M., 2002. The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clustergram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A graph for visualizing hierarchical and nonhierarchical cluster analyses. The Stata Journal, 2(4), pp.391-402.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Shahapure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K.R. and Nicholas, C., 2020,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October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Cluster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quality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analysis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using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silhouette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score. In 2020 IEEE 7th International Conference on Data Science and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Advanced</a:t>
            </a: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Analytics (DSAA) (pp. 747-748). IEEE.</a:t>
            </a:r>
          </a:p>
        </p:txBody>
      </p:sp>
    </p:spTree>
    <p:extLst>
      <p:ext uri="{BB962C8B-B14F-4D97-AF65-F5344CB8AC3E}">
        <p14:creationId xmlns:p14="http://schemas.microsoft.com/office/powerpoint/2010/main" val="19322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Definition Cluster-Analyse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3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Verfahren des </a:t>
            </a:r>
            <a:r>
              <a:rPr lang="de-DE" sz="2000" u="sng" dirty="0">
                <a:solidFill>
                  <a:srgbClr val="E30019"/>
                </a:solidFill>
              </a:rPr>
              <a:t>maschinellen Lernens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einer Menge von </a:t>
            </a:r>
            <a:r>
              <a:rPr lang="de-DE" sz="2000" b="1" dirty="0">
                <a:solidFill>
                  <a:srgbClr val="E30019"/>
                </a:solidFill>
              </a:rPr>
              <a:t>Daten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„ähnliche “ </a:t>
            </a:r>
            <a:r>
              <a:rPr lang="de-DE" sz="2000" b="1" dirty="0">
                <a:solidFill>
                  <a:srgbClr val="E30019"/>
                </a:solidFill>
              </a:rPr>
              <a:t>Gruppierungen (Cluster) 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erkennen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Einsatz unterschiedlicher </a:t>
            </a:r>
            <a:r>
              <a:rPr lang="de-DE" sz="2000" b="1" dirty="0">
                <a:solidFill>
                  <a:srgbClr val="E30019"/>
                </a:solidFill>
              </a:rPr>
              <a:t>Algorithmen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zur Bildung der Cluster</a:t>
            </a:r>
          </a:p>
        </p:txBody>
      </p:sp>
    </p:spTree>
    <p:extLst>
      <p:ext uri="{BB962C8B-B14F-4D97-AF65-F5344CB8AC3E}">
        <p14:creationId xmlns:p14="http://schemas.microsoft.com/office/powerpoint/2010/main" val="111306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Kontext Datensatz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4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b="1" dirty="0">
                <a:solidFill>
                  <a:srgbClr val="E30019"/>
                </a:solidFill>
              </a:rPr>
              <a:t>Raumklima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-Datensatz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15 Messungen mit </a:t>
            </a:r>
            <a:r>
              <a:rPr lang="de-DE" sz="2000" u="sng" dirty="0">
                <a:solidFill>
                  <a:srgbClr val="E30019"/>
                </a:solidFill>
              </a:rPr>
              <a:t>Temperatur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(°C) und </a:t>
            </a:r>
            <a:r>
              <a:rPr lang="de-DE" sz="2000" u="sng" dirty="0">
                <a:solidFill>
                  <a:srgbClr val="E30019"/>
                </a:solidFill>
              </a:rPr>
              <a:t>Luftfeuchtigkeit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(%)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Unterschiedliche Kombinationen und damit </a:t>
            </a:r>
            <a:r>
              <a:rPr lang="de-DE" sz="2000" u="sng" dirty="0">
                <a:solidFill>
                  <a:srgbClr val="E30019"/>
                </a:solidFill>
              </a:rPr>
              <a:t>Klima-Arten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Gibt es ein </a:t>
            </a:r>
            <a:r>
              <a:rPr lang="de-DE" sz="2000" b="1" dirty="0">
                <a:solidFill>
                  <a:srgbClr val="E30019"/>
                </a:solidFill>
              </a:rPr>
              <a:t>optimales Klima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2378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aufbereiten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5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DCFE08F-7CE8-1ABF-1F39-7855420CA5CB}"/>
              </a:ext>
            </a:extLst>
          </p:cNvPr>
          <p:cNvSpPr txBox="1"/>
          <p:nvPr/>
        </p:nvSpPr>
        <p:spPr>
          <a:xfrm>
            <a:off x="339711" y="1271762"/>
            <a:ext cx="442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u="none" strike="noStrike" baseline="0" dirty="0" err="1">
                <a:latin typeface="Calibri" panose="020F0502020204030204" pitchFamily="34" charset="0"/>
              </a:rPr>
              <a:t>Entnommen</a:t>
            </a:r>
            <a:r>
              <a:rPr lang="en-US" sz="1800" b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1800" b="0" u="none" strike="noStrike" baseline="0" dirty="0" err="1">
                <a:latin typeface="Calibri" panose="020F0502020204030204" pitchFamily="34" charset="0"/>
              </a:rPr>
              <a:t>aus</a:t>
            </a:r>
            <a:r>
              <a:rPr lang="en-US" sz="1800" b="0" u="none" strike="noStrike" baseline="0" dirty="0">
                <a:latin typeface="Calibri" panose="020F0502020204030204" pitchFamily="34" charset="0"/>
              </a:rPr>
              <a:t>: </a:t>
            </a:r>
            <a:r>
              <a:rPr lang="en-US" sz="1800" b="0" u="sng" strike="noStrike" baseline="0" dirty="0">
                <a:solidFill>
                  <a:srgbClr val="E30019"/>
                </a:solidFill>
                <a:latin typeface="Calibri" panose="020F0502020204030204" pitchFamily="34" charset="0"/>
              </a:rPr>
              <a:t>García, Salvador u. a. (2016)</a:t>
            </a:r>
            <a:endParaRPr lang="de-DE" u="sng" dirty="0">
              <a:solidFill>
                <a:srgbClr val="E30019"/>
              </a:solidFill>
            </a:endParaRPr>
          </a:p>
        </p:txBody>
      </p:sp>
      <p:pic>
        <p:nvPicPr>
          <p:cNvPr id="1028" name="Picture 4" descr="figure 1">
            <a:extLst>
              <a:ext uri="{FF2B5EF4-FFF2-40B4-BE49-F238E27FC236}">
                <a16:creationId xmlns:a16="http://schemas.microsoft.com/office/drawing/2014/main" id="{CDD850B6-019B-8266-103D-0A7808C0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7" y="1647825"/>
            <a:ext cx="450532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C16C3E5-E8DD-9662-2F7D-39613CE6961B}"/>
              </a:ext>
            </a:extLst>
          </p:cNvPr>
          <p:cNvSpPr txBox="1"/>
          <p:nvPr/>
        </p:nvSpPr>
        <p:spPr>
          <a:xfrm>
            <a:off x="9393767" y="5346859"/>
            <a:ext cx="2458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Knowledge Discovery in Databases - Prozess</a:t>
            </a:r>
          </a:p>
        </p:txBody>
      </p:sp>
    </p:spTree>
    <p:extLst>
      <p:ext uri="{BB962C8B-B14F-4D97-AF65-F5344CB8AC3E}">
        <p14:creationId xmlns:p14="http://schemas.microsoft.com/office/powerpoint/2010/main" val="326963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aufbereiten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6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DCFE08F-7CE8-1ABF-1F39-7855420CA5CB}"/>
              </a:ext>
            </a:extLst>
          </p:cNvPr>
          <p:cNvSpPr txBox="1"/>
          <p:nvPr/>
        </p:nvSpPr>
        <p:spPr>
          <a:xfrm>
            <a:off x="339711" y="1271762"/>
            <a:ext cx="442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u="none" strike="noStrike" baseline="0" dirty="0" err="1">
                <a:latin typeface="Calibri" panose="020F0502020204030204" pitchFamily="34" charset="0"/>
              </a:rPr>
              <a:t>Entnommen</a:t>
            </a:r>
            <a:r>
              <a:rPr lang="en-US" sz="1800" b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1800" b="0" u="none" strike="noStrike" baseline="0" dirty="0" err="1">
                <a:latin typeface="Calibri" panose="020F0502020204030204" pitchFamily="34" charset="0"/>
              </a:rPr>
              <a:t>aus</a:t>
            </a:r>
            <a:r>
              <a:rPr lang="en-US" sz="1800" b="0" u="none" strike="noStrike" baseline="0" dirty="0">
                <a:latin typeface="Calibri" panose="020F0502020204030204" pitchFamily="34" charset="0"/>
              </a:rPr>
              <a:t>: </a:t>
            </a:r>
            <a:r>
              <a:rPr lang="en-US" sz="1800" b="0" u="sng" strike="noStrike" baseline="0" dirty="0">
                <a:solidFill>
                  <a:srgbClr val="E30019"/>
                </a:solidFill>
                <a:latin typeface="Calibri" panose="020F0502020204030204" pitchFamily="34" charset="0"/>
              </a:rPr>
              <a:t>García, Salvador u. a. (2016)</a:t>
            </a:r>
            <a:endParaRPr lang="de-DE" u="sng" dirty="0">
              <a:solidFill>
                <a:srgbClr val="E30019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C16C3E5-E8DD-9662-2F7D-39613CE6961B}"/>
              </a:ext>
            </a:extLst>
          </p:cNvPr>
          <p:cNvSpPr txBox="1"/>
          <p:nvPr/>
        </p:nvSpPr>
        <p:spPr>
          <a:xfrm>
            <a:off x="8115300" y="5346859"/>
            <a:ext cx="158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reduction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approaches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4" name="Picture 6" descr="figure 2">
            <a:extLst>
              <a:ext uri="{FF2B5EF4-FFF2-40B4-BE49-F238E27FC236}">
                <a16:creationId xmlns:a16="http://schemas.microsoft.com/office/drawing/2014/main" id="{C5C5DC53-EB20-5862-9EDD-F4368589C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40" y="2003695"/>
            <a:ext cx="3710094" cy="287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igure 3">
            <a:extLst>
              <a:ext uri="{FF2B5EF4-FFF2-40B4-BE49-F238E27FC236}">
                <a16:creationId xmlns:a16="http://schemas.microsoft.com/office/drawing/2014/main" id="{2BF4EE42-C538-4B20-89DA-E05C432BA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055" y="2003695"/>
            <a:ext cx="2177438" cy="287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6D555AA-9160-2AAA-419E-F53C3189B695}"/>
              </a:ext>
            </a:extLst>
          </p:cNvPr>
          <p:cNvSpPr txBox="1"/>
          <p:nvPr/>
        </p:nvSpPr>
        <p:spPr>
          <a:xfrm>
            <a:off x="1001707" y="5346859"/>
            <a:ext cx="1474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preprocessing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tasks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26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visualisieren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7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C402030-A262-A55C-2834-D01BBCE7AE12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EB05C7F-F14A-2B42-0397-0A26FF06A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013" y="1446783"/>
            <a:ext cx="4967973" cy="39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12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aufbereiten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8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4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diesem Datensatz</a:t>
            </a:r>
          </a:p>
          <a:p>
            <a:pPr lvl="1">
              <a:lnSpc>
                <a:spcPct val="200000"/>
              </a:lnSpc>
            </a:pPr>
            <a:r>
              <a:rPr lang="de-DE" sz="1800" b="1" dirty="0">
                <a:solidFill>
                  <a:srgbClr val="E30019"/>
                </a:solidFill>
              </a:rPr>
              <a:t>Data </a:t>
            </a:r>
            <a:r>
              <a:rPr lang="de-DE" sz="1800" b="1" dirty="0" err="1">
                <a:solidFill>
                  <a:srgbClr val="E30019"/>
                </a:solidFill>
              </a:rPr>
              <a:t>Cleaning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bspw. 1.001,57 zu 1001.57</a:t>
            </a:r>
          </a:p>
          <a:p>
            <a:pPr lvl="1">
              <a:lnSpc>
                <a:spcPct val="200000"/>
              </a:lnSpc>
            </a:pPr>
            <a:r>
              <a:rPr lang="de-DE" sz="1800" b="1" dirty="0">
                <a:solidFill>
                  <a:srgbClr val="E30019"/>
                </a:solidFill>
              </a:rPr>
              <a:t>Data </a:t>
            </a:r>
            <a:r>
              <a:rPr lang="de-DE" sz="1800" b="1" dirty="0" err="1">
                <a:solidFill>
                  <a:srgbClr val="E30019"/>
                </a:solidFill>
              </a:rPr>
              <a:t>Normalization</a:t>
            </a:r>
            <a:endParaRPr lang="de-DE" sz="1800" b="1" dirty="0">
              <a:solidFill>
                <a:srgbClr val="E30019"/>
              </a:solidFill>
            </a:endParaRPr>
          </a:p>
          <a:p>
            <a:pPr lvl="1">
              <a:lnSpc>
                <a:spcPct val="200000"/>
              </a:lnSpc>
            </a:pPr>
            <a:r>
              <a:rPr lang="de-DE" sz="1800" b="1" dirty="0">
                <a:solidFill>
                  <a:srgbClr val="E30019"/>
                </a:solidFill>
              </a:rPr>
              <a:t>Data Integration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=&gt; Volumen ausrechnen</a:t>
            </a:r>
          </a:p>
          <a:p>
            <a:pPr lvl="1">
              <a:lnSpc>
                <a:spcPct val="200000"/>
              </a:lnSpc>
            </a:pPr>
            <a:r>
              <a:rPr lang="de-DE" sz="1800" b="1" strike="sngStrike" dirty="0">
                <a:solidFill>
                  <a:srgbClr val="E30019"/>
                </a:solidFill>
              </a:rPr>
              <a:t>Noise </a:t>
            </a:r>
            <a:r>
              <a:rPr lang="de-DE" sz="1800" b="1" strike="sngStrike" dirty="0" err="1">
                <a:solidFill>
                  <a:srgbClr val="E30019"/>
                </a:solidFill>
              </a:rPr>
              <a:t>identification</a:t>
            </a:r>
            <a:endParaRPr lang="de-DE" sz="1800" b="1" strike="sngStrike" dirty="0">
              <a:solidFill>
                <a:srgbClr val="E30019"/>
              </a:solidFill>
            </a:endParaRPr>
          </a:p>
          <a:p>
            <a:pPr lvl="1">
              <a:lnSpc>
                <a:spcPct val="200000"/>
              </a:lnSpc>
            </a:pPr>
            <a:r>
              <a:rPr lang="de-DE" sz="1800" b="1" dirty="0">
                <a:solidFill>
                  <a:srgbClr val="E30019"/>
                </a:solidFill>
              </a:rPr>
              <a:t>Feature </a:t>
            </a:r>
            <a:r>
              <a:rPr lang="de-DE" sz="1800" b="1" dirty="0" err="1">
                <a:solidFill>
                  <a:srgbClr val="E30019"/>
                </a:solidFill>
              </a:rPr>
              <a:t>Selection</a:t>
            </a:r>
            <a:endParaRPr lang="de-DE" sz="1800" b="1" dirty="0">
              <a:solidFill>
                <a:srgbClr val="E300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59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visualisieren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9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C402030-A262-A55C-2834-D01BBCE7AE12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7161036-EE6C-572F-530D-57CCCF1D9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40" y="1449640"/>
            <a:ext cx="5011477" cy="395871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67F515D-3570-540E-8321-42D618062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174" y="1449640"/>
            <a:ext cx="4745186" cy="389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57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1192</Words>
  <Application>Microsoft Office PowerPoint</Application>
  <PresentationFormat>Breitbild</PresentationFormat>
  <Paragraphs>333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</vt:lpstr>
      <vt:lpstr>Clustering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Mario Pfob</dc:creator>
  <cp:lastModifiedBy>Mario Pfob</cp:lastModifiedBy>
  <cp:revision>11</cp:revision>
  <dcterms:created xsi:type="dcterms:W3CDTF">2022-11-20T15:28:32Z</dcterms:created>
  <dcterms:modified xsi:type="dcterms:W3CDTF">2022-11-26T07:54:01Z</dcterms:modified>
</cp:coreProperties>
</file>