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0" r:id="rId6"/>
    <p:sldId id="268" r:id="rId7"/>
    <p:sldId id="270" r:id="rId8"/>
    <p:sldId id="267" r:id="rId9"/>
    <p:sldId id="259" r:id="rId10"/>
    <p:sldId id="269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77" r:id="rId19"/>
    <p:sldId id="278" r:id="rId20"/>
    <p:sldId id="282" r:id="rId21"/>
    <p:sldId id="288" r:id="rId22"/>
    <p:sldId id="283" r:id="rId23"/>
    <p:sldId id="286" r:id="rId24"/>
    <p:sldId id="264" r:id="rId25"/>
    <p:sldId id="287" r:id="rId26"/>
    <p:sldId id="26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chemeClr val="tx1"/>
              </a:solidFill>
            </a:rPr>
            <a:t>Minimal-Distanz-Verfahren </a:t>
          </a:r>
          <a:br>
            <a:rPr lang="de-DE" sz="1200" dirty="0">
              <a:solidFill>
                <a:schemeClr val="tx1"/>
              </a:solidFill>
            </a:rPr>
          </a:br>
          <a:r>
            <a:rPr lang="de-DE" sz="1200" dirty="0">
              <a:solidFill>
                <a:schemeClr val="tx1"/>
              </a:solidFill>
            </a:rPr>
            <a:t>(K-</a:t>
          </a:r>
          <a:r>
            <a:rPr lang="de-DE" sz="1200" dirty="0" err="1">
              <a:solidFill>
                <a:schemeClr val="tx1"/>
              </a:solidFill>
            </a:rPr>
            <a:t>Means</a:t>
          </a:r>
          <a:r>
            <a:rPr lang="de-DE" sz="1200" dirty="0">
              <a:solidFill>
                <a:schemeClr val="tx1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</a:rPr>
            <a:t>Minimal-Distanz-Verfahren </a:t>
          </a:r>
          <a:br>
            <a:rPr lang="de-DE" sz="1200" kern="1200" dirty="0">
              <a:solidFill>
                <a:schemeClr val="tx1"/>
              </a:solidFill>
            </a:rPr>
          </a:br>
          <a:r>
            <a:rPr lang="de-DE" sz="1200" kern="1200" dirty="0">
              <a:solidFill>
                <a:schemeClr val="tx1"/>
              </a:solidFill>
            </a:rPr>
            <a:t>(K-</a:t>
          </a:r>
          <a:r>
            <a:rPr lang="de-DE" sz="1200" kern="1200" dirty="0" err="1">
              <a:solidFill>
                <a:schemeClr val="tx1"/>
              </a:solidFill>
            </a:rPr>
            <a:t>Means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shindler/shindler-kMedian-survey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334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208450" y="5593080"/>
            <a:ext cx="264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Seaborn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720BBE-338D-B76C-305E-D1E2F98C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319"/>
            <a:ext cx="12192000" cy="36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C9067E-E765-AF2A-3EB4-BD932E32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2" y="1264920"/>
            <a:ext cx="5350026" cy="38972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5E2303-1201-FBDB-FBFC-6BE00039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819" y="1276253"/>
            <a:ext cx="5334469" cy="38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k-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Interpretation des Ergebnisses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Partitionierung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eines Datensatzes in </a:t>
                </a:r>
                <a:r>
                  <a:rPr lang="de-DE" sz="2000" b="1" i="1" dirty="0">
                    <a:solidFill>
                      <a:srgbClr val="E30019"/>
                    </a:solidFill>
                  </a:rPr>
                  <a:t>k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 Cluster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Zufällige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Definition von </a:t>
                </a:r>
                <a: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Clusterzentren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Zuordnung der Datenpunkte 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basierend auf der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euklidischen Distanz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DE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Neuberechnung der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Clusterzentren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als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Mittelwert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aller Datenpunkte innerhalb eines Clusters</a:t>
                </a:r>
                <a:b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  <m:sSubSup>
                          <m:sSubSup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  <a:blipFill>
                <a:blip r:embed="rId3"/>
                <a:stretch>
                  <a:fillRect l="-996" b="-4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2A51D18-A8F6-218D-E9FD-D038271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38" y="2162686"/>
            <a:ext cx="4204539" cy="32766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E079D6-7518-27B4-76F9-E241BE69D9C9}"/>
              </a:ext>
            </a:extLst>
          </p:cNvPr>
          <p:cNvSpPr txBox="1"/>
          <p:nvPr/>
        </p:nvSpPr>
        <p:spPr>
          <a:xfrm>
            <a:off x="10068728" y="5543771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 (2021), S.567</a:t>
            </a:r>
          </a:p>
        </p:txBody>
      </p:sp>
    </p:spTree>
    <p:extLst>
      <p:ext uri="{BB962C8B-B14F-4D97-AF65-F5344CB8AC3E}">
        <p14:creationId xmlns:p14="http://schemas.microsoft.com/office/powerpoint/2010/main" val="251951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1"/>
            <a:ext cx="10078720" cy="4780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Untertitel 2">
                <a:extLst>
                  <a:ext uri="{FF2B5EF4-FFF2-40B4-BE49-F238E27FC236}">
                    <a16:creationId xmlns:a16="http://schemas.microsoft.com/office/drawing/2014/main" id="{3E786BE9-143C-3D12-41EE-A3E27D1B9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9040" y="1786762"/>
                <a:ext cx="9849485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Optimierungen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der k-</a:t>
                </a:r>
                <a:r>
                  <a:rPr lang="de-DE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means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Methode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Verbesserte Wahl der initialen Clusterzentren mit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k-</a:t>
                </a:r>
                <a:r>
                  <a:rPr lang="de-DE" sz="2000" b="1" dirty="0" err="1">
                    <a:solidFill>
                      <a:srgbClr val="E30019"/>
                    </a:solidFill>
                  </a:rPr>
                  <a:t>means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++ </a:t>
                </a:r>
                <a:r>
                  <a:rPr lang="de-DE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(Arthur, D./</a:t>
                </a:r>
                <a:r>
                  <a:rPr lang="en-US" sz="1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Vassilvitskii</a:t>
                </a:r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S. (2007))</a:t>
                </a:r>
                <a:endParaRPr lang="de-DE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Auswahl des ersten Clusterzentrums mit gleichförmiger Wahrscheinlichkeit im gesamten Datenraum X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Auswahl der weiteren Clusterzentren nach einer Wahrscheinlichkeit von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de-DE" sz="160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66700" lvl="1"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Beschleunigung der Clusterzuordnung durch den </a:t>
                </a:r>
                <a:r>
                  <a:rPr lang="de-DE" sz="2000" b="1" dirty="0" err="1">
                    <a:solidFill>
                      <a:srgbClr val="E30019"/>
                    </a:solidFill>
                  </a:rPr>
                  <a:t>Elkan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-Algorithmus </a:t>
                </a:r>
                <a:r>
                  <a:rPr lang="de-DE" sz="1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Elkan</a:t>
                </a:r>
                <a:r>
                  <a:rPr lang="de-DE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C. (2003)</a:t>
                </a:r>
              </a:p>
              <a:p>
                <a:pPr marL="723900" lvl="2">
                  <a:lnSpc>
                    <a:spcPct val="100000"/>
                  </a:lnSpc>
                </a:pPr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Reduzierung der Berechnungen durch Anwendung der Dreiecksungleichung</a:t>
                </a:r>
              </a:p>
              <a:p>
                <a:pPr marL="723900" lvl="2">
                  <a:lnSpc>
                    <a:spcPct val="100000"/>
                  </a:lnSpc>
                </a:pPr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Wenn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de-DE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dann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723900" lvl="2">
                  <a:lnSpc>
                    <a:spcPct val="100000"/>
                  </a:lnSpc>
                </a:pPr>
                <a:endPara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723900" lvl="2">
                  <a:lnSpc>
                    <a:spcPct val="100000"/>
                  </a:lnSpc>
                </a:pPr>
                <a:endPara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723900" lvl="2">
                  <a:lnSpc>
                    <a:spcPct val="100000"/>
                  </a:lnSpc>
                </a:pPr>
                <a:endPara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723900" lvl="2">
                  <a:lnSpc>
                    <a:spcPct val="100000"/>
                  </a:lnSpc>
                </a:pPr>
                <a:endPara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61950" lvl="2" indent="-3429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Verwendung des </a:t>
                </a:r>
                <a:r>
                  <a:rPr lang="de-DE" b="1" dirty="0">
                    <a:solidFill>
                      <a:srgbClr val="E30019"/>
                    </a:solidFill>
                  </a:rPr>
                  <a:t>Silhouette-Score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zur Identifikation der besten k-</a:t>
                </a:r>
                <a:r>
                  <a:rPr lang="de-D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means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Methode</a:t>
                </a:r>
                <a:br>
                  <a:rPr lang="de-DE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de-DE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Untertitel 2">
                <a:extLst>
                  <a:ext uri="{FF2B5EF4-FFF2-40B4-BE49-F238E27FC236}">
                    <a16:creationId xmlns:a16="http://schemas.microsoft.com/office/drawing/2014/main" id="{3E786BE9-143C-3D12-41EE-A3E27D1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1786762"/>
                <a:ext cx="9849485" cy="3958718"/>
              </a:xfrm>
              <a:prstGeom prst="rect">
                <a:avLst/>
              </a:prstGeom>
              <a:blipFill>
                <a:blip r:embed="rId3"/>
                <a:stretch>
                  <a:fillRect l="-619"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F455F6E-3EC1-0423-A573-0ADA4B3EE8DF}"/>
              </a:ext>
            </a:extLst>
          </p:cNvPr>
          <p:cNvGrpSpPr/>
          <p:nvPr/>
        </p:nvGrpSpPr>
        <p:grpSpPr>
          <a:xfrm>
            <a:off x="8884495" y="4256374"/>
            <a:ext cx="2967793" cy="1641506"/>
            <a:chOff x="8884750" y="4687345"/>
            <a:chExt cx="2260135" cy="114013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039FE81-73CA-62E3-FC64-73909B60F8A9}"/>
                </a:ext>
              </a:extLst>
            </p:cNvPr>
            <p:cNvSpPr/>
            <p:nvPr/>
          </p:nvSpPr>
          <p:spPr>
            <a:xfrm>
              <a:off x="8993369" y="5260333"/>
              <a:ext cx="85725" cy="857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6DDB399-CAE6-1113-6AB0-B073953A544B}"/>
                </a:ext>
              </a:extLst>
            </p:cNvPr>
            <p:cNvSpPr/>
            <p:nvPr/>
          </p:nvSpPr>
          <p:spPr>
            <a:xfrm>
              <a:off x="10810875" y="5633567"/>
              <a:ext cx="85725" cy="857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88A88E1-BD62-09DB-5E06-6F31362ACB4E}"/>
                </a:ext>
              </a:extLst>
            </p:cNvPr>
            <p:cNvSpPr/>
            <p:nvPr/>
          </p:nvSpPr>
          <p:spPr>
            <a:xfrm>
              <a:off x="9610725" y="4869808"/>
              <a:ext cx="85725" cy="85725"/>
            </a:xfrm>
            <a:prstGeom prst="ellipse">
              <a:avLst/>
            </a:prstGeom>
            <a:solidFill>
              <a:srgbClr val="E3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5ADCEEE-0716-0FBE-286C-8A97B7C5C7DD}"/>
                </a:ext>
              </a:extLst>
            </p:cNvPr>
            <p:cNvCxnSpPr>
              <a:cxnSpLocks/>
              <a:stCxn id="6" idx="1"/>
              <a:endCxn id="5" idx="6"/>
            </p:cNvCxnSpPr>
            <p:nvPr/>
          </p:nvCxnSpPr>
          <p:spPr>
            <a:xfrm flipH="1" flipV="1">
              <a:off x="9079094" y="5303196"/>
              <a:ext cx="1744335" cy="3429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17CAE8D7-E83E-3285-082D-FBC3F5EC1071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9066540" y="4912670"/>
              <a:ext cx="544185" cy="360217"/>
            </a:xfrm>
            <a:prstGeom prst="line">
              <a:avLst/>
            </a:prstGeom>
            <a:ln w="12700">
              <a:solidFill>
                <a:srgbClr val="E300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27E36115-DBB1-7719-1A4F-E129B2B7B55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9696450" y="4912670"/>
              <a:ext cx="1126979" cy="73345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AFBA38E-FC8A-42B6-69ED-D42D159EBE65}"/>
                </a:ext>
              </a:extLst>
            </p:cNvPr>
            <p:cNvSpPr txBox="1"/>
            <p:nvPr/>
          </p:nvSpPr>
          <p:spPr>
            <a:xfrm>
              <a:off x="8884750" y="5117255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55FAF34-D538-E92C-67A2-9FEB1BC0C92A}"/>
                </a:ext>
              </a:extLst>
            </p:cNvPr>
            <p:cNvSpPr txBox="1"/>
            <p:nvPr/>
          </p:nvSpPr>
          <p:spPr>
            <a:xfrm>
              <a:off x="10787697" y="5550483"/>
              <a:ext cx="357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c‘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D40D0D1-F1B8-6B4C-EA13-7346EDA2D0FA}"/>
                </a:ext>
              </a:extLst>
            </p:cNvPr>
            <p:cNvSpPr txBox="1"/>
            <p:nvPr/>
          </p:nvSpPr>
          <p:spPr>
            <a:xfrm>
              <a:off x="9588198" y="4687345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x</a:t>
              </a:r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B044894-326A-5A23-036C-37FF55A1D185}"/>
                </a:ext>
              </a:extLst>
            </p:cNvPr>
            <p:cNvCxnSpPr/>
            <p:nvPr/>
          </p:nvCxnSpPr>
          <p:spPr>
            <a:xfrm>
              <a:off x="9079094" y="5308933"/>
              <a:ext cx="874800" cy="172800"/>
            </a:xfrm>
            <a:prstGeom prst="line">
              <a:avLst/>
            </a:prstGeom>
            <a:ln w="38100">
              <a:solidFill>
                <a:srgbClr val="E3001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C2A5AF95-DFB9-F356-64CF-4173BF4B30E1}"/>
                    </a:ext>
                  </a:extLst>
                </p:cNvPr>
                <p:cNvSpPr txBox="1"/>
                <p:nvPr/>
              </p:nvSpPr>
              <p:spPr>
                <a:xfrm>
                  <a:off x="9320332" y="5333640"/>
                  <a:ext cx="152400" cy="409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1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C2A5AF95-DFB9-F356-64CF-4173BF4B3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332" y="5333640"/>
                  <a:ext cx="152400" cy="409215"/>
                </a:xfrm>
                <a:prstGeom prst="rect">
                  <a:avLst/>
                </a:prstGeom>
                <a:blipFill>
                  <a:blip r:embed="rId4"/>
                  <a:stretch>
                    <a:fillRect l="-115152" r="-1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C6735213-833B-AAE1-E841-63E50E159B3D}"/>
                    </a:ext>
                  </a:extLst>
                </p:cNvPr>
                <p:cNvSpPr txBox="1"/>
                <p:nvPr/>
              </p:nvSpPr>
              <p:spPr>
                <a:xfrm>
                  <a:off x="9225847" y="4895627"/>
                  <a:ext cx="1524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C6735213-833B-AAE1-E841-63E50E159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47" y="4895627"/>
                  <a:ext cx="152400" cy="261610"/>
                </a:xfrm>
                <a:prstGeom prst="rect">
                  <a:avLst/>
                </a:prstGeom>
                <a:blipFill>
                  <a:blip r:embed="rId5"/>
                  <a:stretch>
                    <a:fillRect l="-84848" r="-757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372D60F-D06B-79B0-D935-F403E61A9FC8}"/>
                    </a:ext>
                  </a:extLst>
                </p:cNvPr>
                <p:cNvSpPr txBox="1"/>
                <p:nvPr/>
              </p:nvSpPr>
              <p:spPr>
                <a:xfrm>
                  <a:off x="10151881" y="4998559"/>
                  <a:ext cx="1524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100" b="0" i="1" dirty="0" smtClean="0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372D60F-D06B-79B0-D935-F403E61A9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881" y="4998559"/>
                  <a:ext cx="152400" cy="261610"/>
                </a:xfrm>
                <a:prstGeom prst="rect">
                  <a:avLst/>
                </a:prstGeom>
                <a:blipFill>
                  <a:blip r:embed="rId6"/>
                  <a:stretch>
                    <a:fillRect l="-90909" r="-878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679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8CB8D6-3B37-8E02-86A3-217A815AB12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Seaborn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533AB0-F38D-CB9F-9477-B0B4B64EC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24" y="2085177"/>
            <a:ext cx="9265950" cy="284172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5EB7F22-6974-9359-12B1-D40BA9F171F5}"/>
              </a:ext>
            </a:extLst>
          </p:cNvPr>
          <p:cNvSpPr/>
          <p:nvPr/>
        </p:nvSpPr>
        <p:spPr>
          <a:xfrm>
            <a:off x="2342605" y="2220685"/>
            <a:ext cx="496389" cy="2660493"/>
          </a:xfrm>
          <a:prstGeom prst="rect">
            <a:avLst/>
          </a:prstGeom>
          <a:noFill/>
          <a:ln w="28575">
            <a:solidFill>
              <a:srgbClr val="E3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9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FF05EF-076D-AF73-CF74-5BD00F18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896"/>
            <a:ext cx="5756288" cy="4193157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8AC3D-0DA5-D9BB-75F9-311DFA0BD258}"/>
              </a:ext>
            </a:extLst>
          </p:cNvPr>
          <p:cNvSpPr txBox="1">
            <a:spLocks/>
          </p:cNvSpPr>
          <p:nvPr/>
        </p:nvSpPr>
        <p:spPr>
          <a:xfrm>
            <a:off x="1056641" y="1634362"/>
            <a:ext cx="47955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Entsprechend des Ergebnisses der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Verwendung von </a:t>
            </a:r>
            <a:r>
              <a:rPr lang="de-DE" sz="2000" b="1" dirty="0">
                <a:solidFill>
                  <a:srgbClr val="E30019"/>
                </a:solidFill>
              </a:rPr>
              <a:t>k-</a:t>
            </a:r>
            <a:r>
              <a:rPr lang="de-DE" sz="2000" b="1" dirty="0" err="1">
                <a:solidFill>
                  <a:srgbClr val="E30019"/>
                </a:solidFill>
              </a:rPr>
              <a:t>means</a:t>
            </a:r>
            <a:r>
              <a:rPr lang="de-DE" sz="2000" b="1" dirty="0">
                <a:solidFill>
                  <a:srgbClr val="E30019"/>
                </a:solidFill>
              </a:rPr>
              <a:t>++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rgbClr val="E30019"/>
                </a:solidFill>
              </a:rPr>
              <a:t>Elkan</a:t>
            </a:r>
            <a:endParaRPr lang="de-DE" sz="2000" b="1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Vorgabe von </a:t>
            </a:r>
            <a:r>
              <a:rPr lang="de-DE" sz="2000" b="1" i="1" dirty="0">
                <a:solidFill>
                  <a:srgbClr val="E30019"/>
                </a:solidFill>
              </a:rPr>
              <a:t>k </a:t>
            </a:r>
            <a:r>
              <a:rPr lang="de-DE" sz="2000" b="1" dirty="0">
                <a:solidFill>
                  <a:srgbClr val="E30019"/>
                </a:solidFill>
              </a:rPr>
              <a:t>= 2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Clusterzentren</a:t>
            </a: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739942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Lessons-Learned</a:t>
            </a:r>
            <a:r>
              <a:rPr lang="de-DE" sz="2000" u="sng" dirty="0">
                <a:solidFill>
                  <a:srgbClr val="E30019"/>
                </a:solidFill>
              </a:rPr>
              <a:t> #1: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 verwendete Cluster-Methode hängt von </a:t>
            </a:r>
            <a:r>
              <a:rPr lang="de-DE" sz="2000" b="1" dirty="0">
                <a:solidFill>
                  <a:srgbClr val="E30019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ab. Die Daten-</a:t>
            </a:r>
            <a:r>
              <a:rPr lang="de-DE" sz="2000" b="1" dirty="0">
                <a:solidFill>
                  <a:srgbClr val="E30019"/>
                </a:solidFill>
              </a:rPr>
              <a:t>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Lessons-Learned</a:t>
            </a:r>
            <a:r>
              <a:rPr lang="de-DE" sz="2000" u="sng" dirty="0">
                <a:solidFill>
                  <a:srgbClr val="E30019"/>
                </a:solidFill>
              </a:rPr>
              <a:t> #2: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rgbClr val="E30019"/>
                </a:solidFill>
              </a:rPr>
              <a:t>Ausblick: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Weitere mögliche Cluster-Methoden: GMM, DBSCAN,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rgbClr val="E30019"/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Interpretation des Ergebnisses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49541106-0619-8C17-0754-7D217E6AFB15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110514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9999908-32E9-EA3C-2A4C-B0A430A0C62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554112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Welche Gruppen gleichartiger Packstücke können gebildet werden, um diese mit spezialisierten Teams zu bearbeiten?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Ergebnisse der hierarchischen und 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Umsetzbarkeit in der Praxis zu berücksichtigen</a:t>
            </a:r>
          </a:p>
          <a:p>
            <a:pPr lvl="1">
              <a:lnSpc>
                <a:spcPct val="1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Anzahl / Qualifikation der Mitarbeiter</a:t>
            </a:r>
          </a:p>
          <a:p>
            <a:pPr lvl="1">
              <a:lnSpc>
                <a:spcPct val="1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Unterschiede in Bearbeitungsprozessen (z.B. Sondergenehmigungen)</a:t>
            </a:r>
          </a:p>
          <a:p>
            <a:pPr lvl="1">
              <a:lnSpc>
                <a:spcPct val="1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Externe Einschränkungen (z.B. DHL Maximalgewicht 31,5 kg)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Bilden von 2 Gruppen: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„Paket- und Speditionsware“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Großware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Sondertransporte“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55373D-F5C0-4545-9F36-7DA94370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55" y="1249940"/>
            <a:ext cx="2223905" cy="162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59E7B7-1DFB-E19D-AD75-1176D0B57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455" y="2916938"/>
            <a:ext cx="2223906" cy="162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4BA585E-0E05-2345-C329-A4E997B8A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54" y="4583936"/>
            <a:ext cx="2223906" cy="1620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39D8123-3920-1A84-35C3-7D5E15D0F517}"/>
              </a:ext>
            </a:extLst>
          </p:cNvPr>
          <p:cNvSpPr/>
          <p:nvPr/>
        </p:nvSpPr>
        <p:spPr>
          <a:xfrm>
            <a:off x="9106857" y="3904936"/>
            <a:ext cx="865818" cy="467039"/>
          </a:xfrm>
          <a:prstGeom prst="rect">
            <a:avLst/>
          </a:prstGeom>
          <a:noFill/>
          <a:ln w="12700">
            <a:solidFill>
              <a:srgbClr val="E3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542D67-77CD-6904-27DB-E36788EBFEC7}"/>
              </a:ext>
            </a:extLst>
          </p:cNvPr>
          <p:cNvSpPr/>
          <p:nvPr/>
        </p:nvSpPr>
        <p:spPr>
          <a:xfrm>
            <a:off x="9525001" y="4641421"/>
            <a:ext cx="1514474" cy="883515"/>
          </a:xfrm>
          <a:prstGeom prst="rect">
            <a:avLst/>
          </a:prstGeom>
          <a:noFill/>
          <a:ln w="12700">
            <a:solidFill>
              <a:srgbClr val="E3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3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431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Arthur, D.;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Vassilvitskii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S. (2007). k-means++: the advantages of careful seeding. Proceedings of the eighteenth annual ACM-SIAM symposium on Discrete algorithms. Society for Industrial and Applied Mathematics Philadelphia, PA, USA. pp. 1027–1035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Bacher, J., Pöge, A.,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Wenzig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K., 2010, Clusteranalyse: Anwendungsorientierte Einführung in Klassifikationsverfahren. München: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Oldenbourg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Wissenschaftsverlag GmbH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Elkan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C. (2003),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Triangle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Inequality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Accelerate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In Proceedings of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Twentieth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International Conference in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Learning (ICML-2003), Washington DC, 2003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date, Approximation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k-Median Problem, Zugriff via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http://www.cs.ucla.edu/~shindler/shindler-kMedian-survey.pdf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2022-11-27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2096271"/>
            <a:ext cx="7172959" cy="3189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Primäres Ziel clusteranalytischer Auswertungsverfahren ist, eine </a:t>
            </a:r>
            <a:r>
              <a:rPr lang="de-DE" sz="2000" b="1" dirty="0">
                <a:solidFill>
                  <a:srgbClr val="E30019"/>
                </a:solidFill>
              </a:rPr>
              <a:t>Menge von Klassifikationsobjekten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000" b="1" dirty="0">
                <a:solidFill>
                  <a:srgbClr val="E30019"/>
                </a:solidFill>
              </a:rPr>
              <a:t>homogene Gruppen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(Klassen, Cluster, Typen) </a:t>
            </a:r>
            <a:r>
              <a:rPr lang="de-DE" sz="2000" b="1" dirty="0">
                <a:solidFill>
                  <a:srgbClr val="E30019"/>
                </a:solidFill>
              </a:rPr>
              <a:t>zusammenzufassen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(Bacher, J. (2010))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Exploratives Datenanalyseverfahren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Anwendung im Bereich des </a:t>
            </a:r>
            <a:r>
              <a:rPr lang="de-DE" sz="2000" b="1" dirty="0">
                <a:solidFill>
                  <a:srgbClr val="E30019"/>
                </a:solidFill>
              </a:rPr>
              <a:t>maschinellen Lernens </a:t>
            </a:r>
            <a:r>
              <a:rPr lang="de-DE" sz="2000" dirty="0"/>
              <a:t>(unüberwacht)</a:t>
            </a:r>
            <a:endParaRPr lang="de-DE" sz="2000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Cluster-Analyse ≠ Klassifizierung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/>
        </p:nvGraphicFramePr>
        <p:xfrm>
          <a:off x="8343730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8251C1F-6FEA-C7B9-5E31-9EA461DB9A9C}"/>
              </a:ext>
            </a:extLst>
          </p:cNvPr>
          <p:cNvSpPr txBox="1"/>
          <p:nvPr/>
        </p:nvSpPr>
        <p:spPr>
          <a:xfrm>
            <a:off x="8418407" y="5633127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Eigene Darstellung nach Backhaus, K (2021)</a:t>
            </a:r>
          </a:p>
        </p:txBody>
      </p:sp>
    </p:spTree>
    <p:extLst>
      <p:ext uri="{BB962C8B-B14F-4D97-AF65-F5344CB8AC3E}">
        <p14:creationId xmlns:p14="http://schemas.microsoft.com/office/powerpoint/2010/main" val="25846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Gruppen gleichartiger Packstücke können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/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37977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z.B. Volumen ausrechnen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Microsoft Office PowerPoint</Application>
  <PresentationFormat>Breitbild</PresentationFormat>
  <Paragraphs>477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Marius Harrass</cp:lastModifiedBy>
  <cp:revision>22</cp:revision>
  <dcterms:created xsi:type="dcterms:W3CDTF">2022-11-20T15:28:32Z</dcterms:created>
  <dcterms:modified xsi:type="dcterms:W3CDTF">2022-12-03T15:55:21Z</dcterms:modified>
</cp:coreProperties>
</file>