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8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21.11.2022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21.11.2022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Ausblick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Anzahl Features (d): &gt; 2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Hyperparameter-Tuning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Bias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Over- &amp;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Underfitting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Vergleich der unterschiedlichen Cluster-Scores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aufbereiten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kMeans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Erkenntnisse für Unternehmen</a:t>
            </a: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Verfahren des </a:t>
            </a:r>
            <a:r>
              <a:rPr lang="de-DE" sz="2000" u="sng" dirty="0">
                <a:solidFill>
                  <a:srgbClr val="E30019"/>
                </a:solidFill>
              </a:rPr>
              <a:t>maschinellen Lernens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einer Menge von </a:t>
            </a:r>
            <a:r>
              <a:rPr lang="de-DE" sz="2000" b="1" dirty="0">
                <a:solidFill>
                  <a:srgbClr val="E30019"/>
                </a:solidFill>
              </a:rPr>
              <a:t>Daten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„ähnliche “ </a:t>
            </a:r>
            <a:r>
              <a:rPr lang="de-DE" sz="2000" b="1" dirty="0">
                <a:solidFill>
                  <a:srgbClr val="E30019"/>
                </a:solidFill>
              </a:rPr>
              <a:t>Gruppierungen (Cluster)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erkennen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Einsatz unterschiedlicher </a:t>
            </a:r>
            <a:r>
              <a:rPr lang="de-DE" sz="2000" b="1" dirty="0">
                <a:solidFill>
                  <a:srgbClr val="E30019"/>
                </a:solidFill>
              </a:rPr>
              <a:t>Algorithmen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Bildung der Cluster</a:t>
            </a:r>
          </a:p>
        </p:txBody>
      </p:sp>
    </p:spTree>
    <p:extLst>
      <p:ext uri="{BB962C8B-B14F-4D97-AF65-F5344CB8AC3E}">
        <p14:creationId xmlns:p14="http://schemas.microsoft.com/office/powerpoint/2010/main" val="11130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Raumklima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 Messungen mit </a:t>
            </a:r>
            <a:r>
              <a:rPr lang="de-DE" sz="2000" u="sng" dirty="0">
                <a:solidFill>
                  <a:srgbClr val="E30019"/>
                </a:solidFill>
              </a:rPr>
              <a:t>Temperatur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(°C) und </a:t>
            </a:r>
            <a:r>
              <a:rPr lang="de-DE" sz="2000" u="sng" dirty="0">
                <a:solidFill>
                  <a:srgbClr val="E30019"/>
                </a:solidFill>
              </a:rPr>
              <a:t>Luftfeuchtigkeit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(%)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Unterschiedliche Kombinationen und damit </a:t>
            </a:r>
            <a:r>
              <a:rPr lang="de-DE" sz="2000" u="sng" dirty="0">
                <a:solidFill>
                  <a:srgbClr val="E30019"/>
                </a:solidFill>
              </a:rPr>
              <a:t>Klima-Arten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Gibt es ein </a:t>
            </a:r>
            <a:r>
              <a:rPr lang="de-DE" sz="2000" b="1" dirty="0">
                <a:solidFill>
                  <a:srgbClr val="E30019"/>
                </a:solidFill>
              </a:rPr>
              <a:t>optimales 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37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der Regel: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b="1" dirty="0">
                <a:solidFill>
                  <a:srgbClr val="FF0000"/>
                </a:solidFill>
              </a:rPr>
              <a:t>Dubletten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entfernen, </a:t>
            </a:r>
            <a:r>
              <a:rPr lang="de-DE" sz="2000" b="1" dirty="0">
                <a:solidFill>
                  <a:srgbClr val="FF0000"/>
                </a:solidFill>
              </a:rPr>
              <a:t>Metriken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anpassen, Umgang </a:t>
            </a:r>
            <a:r>
              <a:rPr lang="de-DE" sz="2000" b="1" dirty="0">
                <a:solidFill>
                  <a:srgbClr val="FF0000"/>
                </a:solidFill>
              </a:rPr>
              <a:t>Nullwerte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usw.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Fall: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Nicht notwendig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63BA5B38-3645-900D-DAAD-993F03F29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29922"/>
              </p:ext>
            </p:extLst>
          </p:nvPr>
        </p:nvGraphicFramePr>
        <p:xfrm>
          <a:off x="5114626" y="2519680"/>
          <a:ext cx="4997572" cy="3073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8786">
                  <a:extLst>
                    <a:ext uri="{9D8B030D-6E8A-4147-A177-3AD203B41FA5}">
                      <a16:colId xmlns:a16="http://schemas.microsoft.com/office/drawing/2014/main" val="2221039887"/>
                    </a:ext>
                  </a:extLst>
                </a:gridCol>
                <a:gridCol w="2498786">
                  <a:extLst>
                    <a:ext uri="{9D8B030D-6E8A-4147-A177-3AD203B41FA5}">
                      <a16:colId xmlns:a16="http://schemas.microsoft.com/office/drawing/2014/main" val="2599814503"/>
                    </a:ext>
                  </a:extLst>
                </a:gridCol>
              </a:tblGrid>
              <a:tr h="21757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500" dirty="0">
                          <a:effectLst/>
                        </a:rPr>
                        <a:t>Feuchte (in %)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500" dirty="0">
                          <a:effectLst/>
                        </a:rPr>
                        <a:t>Temperatur (in °C)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7764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21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4042259133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329224589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52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828816034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21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087478695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53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22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85489644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69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80312750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21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040250038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792044841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73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>
                          <a:effectLst/>
                        </a:rPr>
                        <a:t>25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112722223"/>
                  </a:ext>
                </a:extLst>
              </a:tr>
              <a:tr h="217571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>
                          <a:effectLst/>
                        </a:rPr>
                        <a:t>25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10794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8B7AEA-C67B-1F03-BB09-AF7D4812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208" y="1634361"/>
            <a:ext cx="4911583" cy="39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</a:t>
            </a:r>
            <a:r>
              <a:rPr lang="de-DE" sz="3200" b="1" dirty="0" err="1">
                <a:solidFill>
                  <a:srgbClr val="E30019"/>
                </a:solidFill>
              </a:rPr>
              <a:t>kMeans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4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 err="1">
                <a:solidFill>
                  <a:srgbClr val="E30019"/>
                </a:solidFill>
              </a:rPr>
              <a:t>Agglomerative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Cluster-Analyse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Darstellung in </a:t>
            </a:r>
            <a:r>
              <a:rPr lang="de-DE" sz="2000" b="1" dirty="0" err="1">
                <a:solidFill>
                  <a:srgbClr val="E30019"/>
                </a:solidFill>
              </a:rPr>
              <a:t>Dendogramm</a:t>
            </a:r>
            <a:endParaRPr lang="de-DE" sz="2000" b="1" dirty="0">
              <a:solidFill>
                <a:srgbClr val="E30019"/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Abstandfunktion: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b="1" dirty="0">
                <a:solidFill>
                  <a:srgbClr val="E30019"/>
                </a:solidFill>
              </a:rPr>
              <a:t>Euklidische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Fusionsvorschrift: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b="1" dirty="0">
                <a:solidFill>
                  <a:srgbClr val="E30019"/>
                </a:solidFill>
              </a:rPr>
              <a:t>Ward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Methode</a:t>
            </a: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50D088-2F15-04F6-FDDA-D5BCE1AE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761362"/>
            <a:ext cx="5084069" cy="37047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82BA0CB-6FC6-AE48-C63B-A5C2BA6C0ADC}"/>
              </a:ext>
            </a:extLst>
          </p:cNvPr>
          <p:cNvSpPr txBox="1"/>
          <p:nvPr/>
        </p:nvSpPr>
        <p:spPr>
          <a:xfrm>
            <a:off x="10327639" y="126880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8FF4DA-EDC3-3F46-DDE7-BE2E691D3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917" y="1761362"/>
            <a:ext cx="4596443" cy="37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101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Mario Pfob</cp:lastModifiedBy>
  <cp:revision>4</cp:revision>
  <dcterms:created xsi:type="dcterms:W3CDTF">2022-11-20T15:28:32Z</dcterms:created>
  <dcterms:modified xsi:type="dcterms:W3CDTF">2022-11-21T07:19:52Z</dcterms:modified>
</cp:coreProperties>
</file>