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8" r:id="rId7"/>
    <p:sldId id="270" r:id="rId8"/>
    <p:sldId id="267" r:id="rId9"/>
    <p:sldId id="259" r:id="rId10"/>
    <p:sldId id="269" r:id="rId11"/>
    <p:sldId id="262" r:id="rId12"/>
    <p:sldId id="280" r:id="rId13"/>
    <p:sldId id="282" r:id="rId14"/>
    <p:sldId id="283" r:id="rId15"/>
    <p:sldId id="285" r:id="rId16"/>
    <p:sldId id="263" r:id="rId17"/>
    <p:sldId id="272" r:id="rId18"/>
    <p:sldId id="273" r:id="rId19"/>
    <p:sldId id="274" r:id="rId20"/>
    <p:sldId id="275" r:id="rId21"/>
    <p:sldId id="276" r:id="rId22"/>
    <p:sldId id="265" r:id="rId23"/>
    <p:sldId id="277" r:id="rId24"/>
    <p:sldId id="278" r:id="rId25"/>
    <p:sldId id="279" r:id="rId26"/>
    <p:sldId id="264" r:id="rId27"/>
    <p:sldId id="284" r:id="rId28"/>
    <p:sldId id="266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0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2DD766-2C9F-4534-A3BD-2A5057E5F35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83D0FBC-7285-4B90-B0C2-F31BDC773785}">
      <dgm:prSet phldrT="[Text]" custT="1"/>
      <dgm:spPr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Clusterverfahren</a:t>
          </a:r>
        </a:p>
      </dgm:t>
    </dgm:pt>
    <dgm:pt modelId="{14D4F877-251B-48D0-9D7F-310CCC3E6F0E}" type="parTrans" cxnId="{1077B142-0F56-4976-B653-251FEF95247C}">
      <dgm:prSet/>
      <dgm:spPr/>
      <dgm:t>
        <a:bodyPr/>
        <a:lstStyle/>
        <a:p>
          <a:endParaRPr lang="de-DE"/>
        </a:p>
      </dgm:t>
    </dgm:pt>
    <dgm:pt modelId="{ABE40308-3C89-489F-A218-B22BADA62996}" type="sibTrans" cxnId="{1077B142-0F56-4976-B653-251FEF95247C}">
      <dgm:prSet/>
      <dgm:spPr/>
      <dgm:t>
        <a:bodyPr/>
        <a:lstStyle/>
        <a:p>
          <a:endParaRPr lang="de-DE"/>
        </a:p>
      </dgm:t>
    </dgm:pt>
    <dgm:pt modelId="{A354D818-0CF2-4407-9C6C-35D385959414}">
      <dgm:prSet phldrT="[Text]" custT="1"/>
      <dgm:spPr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Hierarchische</a:t>
          </a:r>
          <a:r>
            <a:rPr lang="de-DE" sz="1200" kern="1200" dirty="0">
              <a:solidFill>
                <a:srgbClr val="E30019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Verfahren</a:t>
          </a:r>
        </a:p>
      </dgm:t>
    </dgm:pt>
    <dgm:pt modelId="{09ED2A6F-5B36-49D0-9947-438E7E9F3281}" type="parTrans" cxnId="{1A09DDC3-315D-4ED5-8515-0D1ABF4FDF3A}">
      <dgm:prSet/>
      <dgm:spPr>
        <a:ln>
          <a:solidFill>
            <a:srgbClr val="E30019"/>
          </a:solidFill>
        </a:ln>
      </dgm:spPr>
      <dgm:t>
        <a:bodyPr/>
        <a:lstStyle/>
        <a:p>
          <a:endParaRPr lang="de-DE"/>
        </a:p>
      </dgm:t>
    </dgm:pt>
    <dgm:pt modelId="{DD4EC285-CDB4-4635-B63D-410320A41C5E}" type="sibTrans" cxnId="{1A09DDC3-315D-4ED5-8515-0D1ABF4FDF3A}">
      <dgm:prSet/>
      <dgm:spPr/>
      <dgm:t>
        <a:bodyPr/>
        <a:lstStyle/>
        <a:p>
          <a:endParaRPr lang="de-DE"/>
        </a:p>
      </dgm:t>
    </dgm:pt>
    <dgm:pt modelId="{020A9A8A-382B-4F75-A4BF-D669F6C75018}">
      <dgm:prSet phldrT="[Text]" custT="1"/>
      <dgm:spPr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Partitionierende Verfahren</a:t>
          </a:r>
        </a:p>
      </dgm:t>
    </dgm:pt>
    <dgm:pt modelId="{75DD93B0-79A3-4328-B8ED-466791F3E671}" type="parTrans" cxnId="{7B5318A5-DC24-4E50-94CD-9EFED944B0D5}">
      <dgm:prSet/>
      <dgm:spPr>
        <a:ln>
          <a:solidFill>
            <a:srgbClr val="E30019"/>
          </a:solidFill>
        </a:ln>
      </dgm:spPr>
      <dgm:t>
        <a:bodyPr/>
        <a:lstStyle/>
        <a:p>
          <a:endParaRPr lang="de-DE"/>
        </a:p>
      </dgm:t>
    </dgm:pt>
    <dgm:pt modelId="{71A72DC4-6AF4-4427-AF80-641532069F06}" type="sibTrans" cxnId="{7B5318A5-DC24-4E50-94CD-9EFED944B0D5}">
      <dgm:prSet/>
      <dgm:spPr/>
      <dgm:t>
        <a:bodyPr/>
        <a:lstStyle/>
        <a:p>
          <a:endParaRPr lang="de-DE"/>
        </a:p>
      </dgm:t>
    </dgm:pt>
    <dgm:pt modelId="{F8550B15-BAB3-4A89-8E4C-AC57F4FFCC8D}">
      <dgm:prSet phldrT="[Text]" custT="1"/>
      <dgm:spPr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Agglomerative</a:t>
          </a: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Verfahren</a:t>
          </a:r>
        </a:p>
      </dgm:t>
    </dgm:pt>
    <dgm:pt modelId="{5BFE0E3D-929E-4E9C-B1B5-18DA0AD7310E}" type="parTrans" cxnId="{E367C03C-F0B8-4897-9F3E-7E593156E9D7}">
      <dgm:prSet/>
      <dgm:spPr>
        <a:ln>
          <a:solidFill>
            <a:srgbClr val="E30019"/>
          </a:solidFill>
        </a:ln>
      </dgm:spPr>
      <dgm:t>
        <a:bodyPr/>
        <a:lstStyle/>
        <a:p>
          <a:endParaRPr lang="de-DE"/>
        </a:p>
      </dgm:t>
    </dgm:pt>
    <dgm:pt modelId="{60981B28-3315-4C74-BD33-CF1E2E9E2BFC}" type="sibTrans" cxnId="{E367C03C-F0B8-4897-9F3E-7E593156E9D7}">
      <dgm:prSet/>
      <dgm:spPr/>
      <dgm:t>
        <a:bodyPr/>
        <a:lstStyle/>
        <a:p>
          <a:endParaRPr lang="de-DE"/>
        </a:p>
      </dgm:t>
    </dgm:pt>
    <dgm:pt modelId="{67AA2299-B82C-4056-BBDD-F510B2597B2C}">
      <dgm:prSet phldrT="[Text]" custT="1"/>
      <dgm:spPr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Divisive</a:t>
          </a: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Verfahren</a:t>
          </a:r>
        </a:p>
      </dgm:t>
    </dgm:pt>
    <dgm:pt modelId="{F50B1136-218D-40DF-B6FD-1FF8384B8419}" type="parTrans" cxnId="{B02949F9-EFBC-42D1-A85C-F329E7C26846}">
      <dgm:prSet/>
      <dgm:spPr>
        <a:ln>
          <a:solidFill>
            <a:srgbClr val="E30019"/>
          </a:solidFill>
        </a:ln>
      </dgm:spPr>
      <dgm:t>
        <a:bodyPr/>
        <a:lstStyle/>
        <a:p>
          <a:endParaRPr lang="de-DE"/>
        </a:p>
      </dgm:t>
    </dgm:pt>
    <dgm:pt modelId="{4C4DE026-A56B-4DBC-8D38-44A6EE36293C}" type="sibTrans" cxnId="{B02949F9-EFBC-42D1-A85C-F329E7C26846}">
      <dgm:prSet/>
      <dgm:spPr/>
      <dgm:t>
        <a:bodyPr/>
        <a:lstStyle/>
        <a:p>
          <a:endParaRPr lang="de-DE"/>
        </a:p>
      </dgm:t>
    </dgm:pt>
    <dgm:pt modelId="{2E8035A9-C4E5-4C0A-A6A8-87E8D59D4CB5}">
      <dgm:prSet phldrT="[Text]" custT="1"/>
      <dgm:spPr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Teilungsverfahren</a:t>
          </a:r>
        </a:p>
      </dgm:t>
    </dgm:pt>
    <dgm:pt modelId="{33AAFBD6-A777-4041-9174-21A41AC8BC24}" type="parTrans" cxnId="{2C2086FA-0E92-4913-BB3E-2ED45B785500}">
      <dgm:prSet/>
      <dgm:spPr>
        <a:ln>
          <a:solidFill>
            <a:srgbClr val="E30019"/>
          </a:solidFill>
        </a:ln>
      </dgm:spPr>
      <dgm:t>
        <a:bodyPr/>
        <a:lstStyle/>
        <a:p>
          <a:endParaRPr lang="de-DE"/>
        </a:p>
      </dgm:t>
    </dgm:pt>
    <dgm:pt modelId="{B6B2471C-6725-4F29-820D-050CAA61B480}" type="sibTrans" cxnId="{2C2086FA-0E92-4913-BB3E-2ED45B785500}">
      <dgm:prSet/>
      <dgm:spPr/>
      <dgm:t>
        <a:bodyPr/>
        <a:lstStyle/>
        <a:p>
          <a:endParaRPr lang="de-DE"/>
        </a:p>
      </dgm:t>
    </dgm:pt>
    <dgm:pt modelId="{42A01EDA-A691-4077-AAFD-A60EF7ABDE4F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200" dirty="0">
              <a:solidFill>
                <a:schemeClr val="tx1"/>
              </a:solidFill>
            </a:rPr>
            <a:t>Minimal-Distanz-Verfahren </a:t>
          </a:r>
          <a:br>
            <a:rPr lang="de-DE" sz="1200" dirty="0">
              <a:solidFill>
                <a:schemeClr val="tx1"/>
              </a:solidFill>
            </a:rPr>
          </a:br>
          <a:r>
            <a:rPr lang="de-DE" sz="1200" dirty="0">
              <a:solidFill>
                <a:schemeClr val="tx1"/>
              </a:solidFill>
            </a:rPr>
            <a:t>(K-</a:t>
          </a:r>
          <a:r>
            <a:rPr lang="de-DE" sz="1200" dirty="0" err="1">
              <a:solidFill>
                <a:schemeClr val="tx1"/>
              </a:solidFill>
            </a:rPr>
            <a:t>Means</a:t>
          </a:r>
          <a:r>
            <a:rPr lang="de-DE" sz="1200" dirty="0">
              <a:solidFill>
                <a:schemeClr val="tx1"/>
              </a:solidFill>
            </a:rPr>
            <a:t>)</a:t>
          </a:r>
        </a:p>
      </dgm:t>
    </dgm:pt>
    <dgm:pt modelId="{94CB981E-43F7-47D5-BA29-4BDEE8F16881}" type="parTrans" cxnId="{6599347F-291D-4EF6-A225-3D2E2A851748}">
      <dgm:prSet/>
      <dgm:spPr>
        <a:ln>
          <a:solidFill>
            <a:srgbClr val="E30019"/>
          </a:solidFill>
        </a:ln>
      </dgm:spPr>
      <dgm:t>
        <a:bodyPr/>
        <a:lstStyle/>
        <a:p>
          <a:endParaRPr lang="de-DE"/>
        </a:p>
      </dgm:t>
    </dgm:pt>
    <dgm:pt modelId="{EFB4C5D1-3038-4969-93C3-56A1419E1A34}" type="sibTrans" cxnId="{6599347F-291D-4EF6-A225-3D2E2A851748}">
      <dgm:prSet/>
      <dgm:spPr/>
      <dgm:t>
        <a:bodyPr/>
        <a:lstStyle/>
        <a:p>
          <a:endParaRPr lang="de-DE"/>
        </a:p>
      </dgm:t>
    </dgm:pt>
    <dgm:pt modelId="{CBCB2CAC-71E3-4DCF-96DF-AD726191C67E}" type="pres">
      <dgm:prSet presAssocID="{252DD766-2C9F-4534-A3BD-2A5057E5F35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C347963-CAAD-4999-8199-E4BC4F45B234}" type="pres">
      <dgm:prSet presAssocID="{083D0FBC-7285-4B90-B0C2-F31BDC773785}" presName="hierRoot1" presStyleCnt="0">
        <dgm:presLayoutVars>
          <dgm:hierBranch val="init"/>
        </dgm:presLayoutVars>
      </dgm:prSet>
      <dgm:spPr/>
    </dgm:pt>
    <dgm:pt modelId="{B1643CE6-18DA-47EB-A437-7D3C01341D4A}" type="pres">
      <dgm:prSet presAssocID="{083D0FBC-7285-4B90-B0C2-F31BDC773785}" presName="rootComposite1" presStyleCnt="0"/>
      <dgm:spPr/>
    </dgm:pt>
    <dgm:pt modelId="{C47DC80A-5A1B-4925-9978-16B1881E4C0B}" type="pres">
      <dgm:prSet presAssocID="{083D0FBC-7285-4B90-B0C2-F31BDC773785}" presName="rootText1" presStyleLbl="node0" presStyleIdx="0" presStyleCnt="1">
        <dgm:presLayoutVars>
          <dgm:chPref val="3"/>
        </dgm:presLayoutVars>
      </dgm:prSet>
      <dgm:spPr>
        <a:xfrm>
          <a:off x="2777256" y="2025"/>
          <a:ext cx="2058789" cy="1029394"/>
        </a:xfrm>
        <a:prstGeom prst="rect">
          <a:avLst/>
        </a:prstGeom>
      </dgm:spPr>
    </dgm:pt>
    <dgm:pt modelId="{D6FD21A4-C161-43FA-82D1-CD7CB9E150F0}" type="pres">
      <dgm:prSet presAssocID="{083D0FBC-7285-4B90-B0C2-F31BDC773785}" presName="rootConnector1" presStyleLbl="node1" presStyleIdx="0" presStyleCnt="0"/>
      <dgm:spPr/>
    </dgm:pt>
    <dgm:pt modelId="{39E82128-1B2E-43B5-9DEB-E80A2535F807}" type="pres">
      <dgm:prSet presAssocID="{083D0FBC-7285-4B90-B0C2-F31BDC773785}" presName="hierChild2" presStyleCnt="0"/>
      <dgm:spPr/>
    </dgm:pt>
    <dgm:pt modelId="{2645D2E7-2B82-4F30-ACEA-E8B75A2D960C}" type="pres">
      <dgm:prSet presAssocID="{09ED2A6F-5B36-49D0-9947-438E7E9F3281}" presName="Name37" presStyleLbl="parChTrans1D2" presStyleIdx="0" presStyleCnt="2"/>
      <dgm:spPr/>
    </dgm:pt>
    <dgm:pt modelId="{DC42ED55-3AD5-4B4A-9C7E-7E6C80CD815F}" type="pres">
      <dgm:prSet presAssocID="{A354D818-0CF2-4407-9C6C-35D385959414}" presName="hierRoot2" presStyleCnt="0">
        <dgm:presLayoutVars>
          <dgm:hierBranch val="init"/>
        </dgm:presLayoutVars>
      </dgm:prSet>
      <dgm:spPr/>
    </dgm:pt>
    <dgm:pt modelId="{A2AF7757-09F3-462A-984E-317C16F65D01}" type="pres">
      <dgm:prSet presAssocID="{A354D818-0CF2-4407-9C6C-35D385959414}" presName="rootComposite" presStyleCnt="0"/>
      <dgm:spPr/>
    </dgm:pt>
    <dgm:pt modelId="{9D04A553-20E0-4E40-9BF1-1B69B0C523E8}" type="pres">
      <dgm:prSet presAssocID="{A354D818-0CF2-4407-9C6C-35D385959414}" presName="rootText" presStyleLbl="node2" presStyleIdx="0" presStyleCnt="2">
        <dgm:presLayoutVars>
          <dgm:chPref val="3"/>
        </dgm:presLayoutVars>
      </dgm:prSet>
      <dgm:spPr>
        <a:xfrm>
          <a:off x="1531689" y="1463766"/>
          <a:ext cx="2058789" cy="1029394"/>
        </a:xfrm>
        <a:prstGeom prst="rect">
          <a:avLst/>
        </a:prstGeom>
      </dgm:spPr>
    </dgm:pt>
    <dgm:pt modelId="{EA4BBEFA-0D10-4E92-A06F-56F8A43A95D3}" type="pres">
      <dgm:prSet presAssocID="{A354D818-0CF2-4407-9C6C-35D385959414}" presName="rootConnector" presStyleLbl="node2" presStyleIdx="0" presStyleCnt="2"/>
      <dgm:spPr/>
    </dgm:pt>
    <dgm:pt modelId="{45344046-857E-4A5C-B709-4BC9B596E855}" type="pres">
      <dgm:prSet presAssocID="{A354D818-0CF2-4407-9C6C-35D385959414}" presName="hierChild4" presStyleCnt="0"/>
      <dgm:spPr/>
    </dgm:pt>
    <dgm:pt modelId="{EFE3E4C3-1ADC-438E-80CE-B8E0A35E0936}" type="pres">
      <dgm:prSet presAssocID="{5BFE0E3D-929E-4E9C-B1B5-18DA0AD7310E}" presName="Name37" presStyleLbl="parChTrans1D3" presStyleIdx="0" presStyleCnt="4"/>
      <dgm:spPr/>
    </dgm:pt>
    <dgm:pt modelId="{3D50854F-55E3-4A64-A3FF-E20B154CF2E0}" type="pres">
      <dgm:prSet presAssocID="{F8550B15-BAB3-4A89-8E4C-AC57F4FFCC8D}" presName="hierRoot2" presStyleCnt="0">
        <dgm:presLayoutVars>
          <dgm:hierBranch val="init"/>
        </dgm:presLayoutVars>
      </dgm:prSet>
      <dgm:spPr/>
    </dgm:pt>
    <dgm:pt modelId="{CD909385-D78E-4478-9647-ED82D85B1E5F}" type="pres">
      <dgm:prSet presAssocID="{F8550B15-BAB3-4A89-8E4C-AC57F4FFCC8D}" presName="rootComposite" presStyleCnt="0"/>
      <dgm:spPr/>
    </dgm:pt>
    <dgm:pt modelId="{55EC1012-95AD-4067-A019-3A43CC43C75D}" type="pres">
      <dgm:prSet presAssocID="{F8550B15-BAB3-4A89-8E4C-AC57F4FFCC8D}" presName="rootText" presStyleLbl="node3" presStyleIdx="0" presStyleCnt="4">
        <dgm:presLayoutVars>
          <dgm:chPref val="3"/>
        </dgm:presLayoutVars>
      </dgm:prSet>
      <dgm:spPr>
        <a:xfrm>
          <a:off x="2046386" y="2925506"/>
          <a:ext cx="2058789" cy="1029394"/>
        </a:xfrm>
        <a:prstGeom prst="rect">
          <a:avLst/>
        </a:prstGeom>
      </dgm:spPr>
    </dgm:pt>
    <dgm:pt modelId="{47222F5E-FA1F-499F-A2B2-80A89E9B1598}" type="pres">
      <dgm:prSet presAssocID="{F8550B15-BAB3-4A89-8E4C-AC57F4FFCC8D}" presName="rootConnector" presStyleLbl="node3" presStyleIdx="0" presStyleCnt="4"/>
      <dgm:spPr/>
    </dgm:pt>
    <dgm:pt modelId="{55A987DA-E480-431F-8B57-218183901BE5}" type="pres">
      <dgm:prSet presAssocID="{F8550B15-BAB3-4A89-8E4C-AC57F4FFCC8D}" presName="hierChild4" presStyleCnt="0"/>
      <dgm:spPr/>
    </dgm:pt>
    <dgm:pt modelId="{0A4F7EC6-D762-47E8-85A5-8DC79A06EB84}" type="pres">
      <dgm:prSet presAssocID="{F8550B15-BAB3-4A89-8E4C-AC57F4FFCC8D}" presName="hierChild5" presStyleCnt="0"/>
      <dgm:spPr/>
    </dgm:pt>
    <dgm:pt modelId="{136634A0-5E39-483C-AE9E-6041702A3D08}" type="pres">
      <dgm:prSet presAssocID="{F50B1136-218D-40DF-B6FD-1FF8384B8419}" presName="Name37" presStyleLbl="parChTrans1D3" presStyleIdx="1" presStyleCnt="4"/>
      <dgm:spPr/>
    </dgm:pt>
    <dgm:pt modelId="{0110EB80-449F-4528-8059-37F4EB199B8C}" type="pres">
      <dgm:prSet presAssocID="{67AA2299-B82C-4056-BBDD-F510B2597B2C}" presName="hierRoot2" presStyleCnt="0">
        <dgm:presLayoutVars>
          <dgm:hierBranch val="init"/>
        </dgm:presLayoutVars>
      </dgm:prSet>
      <dgm:spPr/>
    </dgm:pt>
    <dgm:pt modelId="{113FBA3B-1424-4D94-B807-B5D414D11C26}" type="pres">
      <dgm:prSet presAssocID="{67AA2299-B82C-4056-BBDD-F510B2597B2C}" presName="rootComposite" presStyleCnt="0"/>
      <dgm:spPr/>
    </dgm:pt>
    <dgm:pt modelId="{063A486B-63AA-4CEC-AA06-B27B5113C761}" type="pres">
      <dgm:prSet presAssocID="{67AA2299-B82C-4056-BBDD-F510B2597B2C}" presName="rootText" presStyleLbl="node3" presStyleIdx="1" presStyleCnt="4">
        <dgm:presLayoutVars>
          <dgm:chPref val="3"/>
        </dgm:presLayoutVars>
      </dgm:prSet>
      <dgm:spPr>
        <a:xfrm>
          <a:off x="2046386" y="4387246"/>
          <a:ext cx="2058789" cy="1029394"/>
        </a:xfrm>
        <a:prstGeom prst="rect">
          <a:avLst/>
        </a:prstGeom>
      </dgm:spPr>
    </dgm:pt>
    <dgm:pt modelId="{D400CE87-601F-4333-98BB-0A334A5F5A50}" type="pres">
      <dgm:prSet presAssocID="{67AA2299-B82C-4056-BBDD-F510B2597B2C}" presName="rootConnector" presStyleLbl="node3" presStyleIdx="1" presStyleCnt="4"/>
      <dgm:spPr/>
    </dgm:pt>
    <dgm:pt modelId="{0D761B53-D4F5-44B9-924B-5F6E7FECC915}" type="pres">
      <dgm:prSet presAssocID="{67AA2299-B82C-4056-BBDD-F510B2597B2C}" presName="hierChild4" presStyleCnt="0"/>
      <dgm:spPr/>
    </dgm:pt>
    <dgm:pt modelId="{FE9951CA-1E44-494A-97B0-C0346E5748A8}" type="pres">
      <dgm:prSet presAssocID="{67AA2299-B82C-4056-BBDD-F510B2597B2C}" presName="hierChild5" presStyleCnt="0"/>
      <dgm:spPr/>
    </dgm:pt>
    <dgm:pt modelId="{0729DBE9-40D4-4DE9-BFCF-C97E54C4D876}" type="pres">
      <dgm:prSet presAssocID="{A354D818-0CF2-4407-9C6C-35D385959414}" presName="hierChild5" presStyleCnt="0"/>
      <dgm:spPr/>
    </dgm:pt>
    <dgm:pt modelId="{85F6D87C-72D9-4B7E-A82D-846877364D1F}" type="pres">
      <dgm:prSet presAssocID="{75DD93B0-79A3-4328-B8ED-466791F3E671}" presName="Name37" presStyleLbl="parChTrans1D2" presStyleIdx="1" presStyleCnt="2"/>
      <dgm:spPr/>
    </dgm:pt>
    <dgm:pt modelId="{99645125-A03C-4CA6-9464-8A4C5EC6110F}" type="pres">
      <dgm:prSet presAssocID="{020A9A8A-382B-4F75-A4BF-D669F6C75018}" presName="hierRoot2" presStyleCnt="0">
        <dgm:presLayoutVars>
          <dgm:hierBranch val="init"/>
        </dgm:presLayoutVars>
      </dgm:prSet>
      <dgm:spPr/>
    </dgm:pt>
    <dgm:pt modelId="{2C8C3A14-2B91-4382-9B4E-62FBAF3A0C36}" type="pres">
      <dgm:prSet presAssocID="{020A9A8A-382B-4F75-A4BF-D669F6C75018}" presName="rootComposite" presStyleCnt="0"/>
      <dgm:spPr/>
    </dgm:pt>
    <dgm:pt modelId="{7A578135-7E7B-412F-9546-9334E2505E40}" type="pres">
      <dgm:prSet presAssocID="{020A9A8A-382B-4F75-A4BF-D669F6C75018}" presName="rootText" presStyleLbl="node2" presStyleIdx="1" presStyleCnt="2">
        <dgm:presLayoutVars>
          <dgm:chPref val="3"/>
        </dgm:presLayoutVars>
      </dgm:prSet>
      <dgm:spPr>
        <a:xfrm>
          <a:off x="4022824" y="1463766"/>
          <a:ext cx="2058789" cy="1029394"/>
        </a:xfrm>
        <a:prstGeom prst="rect">
          <a:avLst/>
        </a:prstGeom>
      </dgm:spPr>
    </dgm:pt>
    <dgm:pt modelId="{501EAF87-1BE2-40F5-9A3D-3EBEE8FBA051}" type="pres">
      <dgm:prSet presAssocID="{020A9A8A-382B-4F75-A4BF-D669F6C75018}" presName="rootConnector" presStyleLbl="node2" presStyleIdx="1" presStyleCnt="2"/>
      <dgm:spPr/>
    </dgm:pt>
    <dgm:pt modelId="{236364BB-A939-4740-82E0-5FC9622C0CFF}" type="pres">
      <dgm:prSet presAssocID="{020A9A8A-382B-4F75-A4BF-D669F6C75018}" presName="hierChild4" presStyleCnt="0"/>
      <dgm:spPr/>
    </dgm:pt>
    <dgm:pt modelId="{7EA8549F-ECB1-4BB0-AC96-C710A680655B}" type="pres">
      <dgm:prSet presAssocID="{33AAFBD6-A777-4041-9174-21A41AC8BC24}" presName="Name37" presStyleLbl="parChTrans1D3" presStyleIdx="2" presStyleCnt="4"/>
      <dgm:spPr/>
    </dgm:pt>
    <dgm:pt modelId="{51F90E11-1A13-4ED7-8750-B1414841D380}" type="pres">
      <dgm:prSet presAssocID="{2E8035A9-C4E5-4C0A-A6A8-87E8D59D4CB5}" presName="hierRoot2" presStyleCnt="0">
        <dgm:presLayoutVars>
          <dgm:hierBranch val="init"/>
        </dgm:presLayoutVars>
      </dgm:prSet>
      <dgm:spPr/>
    </dgm:pt>
    <dgm:pt modelId="{EF8DA9C7-DAFE-444B-9DEB-CC6B9E493D7B}" type="pres">
      <dgm:prSet presAssocID="{2E8035A9-C4E5-4C0A-A6A8-87E8D59D4CB5}" presName="rootComposite" presStyleCnt="0"/>
      <dgm:spPr/>
    </dgm:pt>
    <dgm:pt modelId="{FADFC277-1744-4A36-8456-1B291B0A64C0}" type="pres">
      <dgm:prSet presAssocID="{2E8035A9-C4E5-4C0A-A6A8-87E8D59D4CB5}" presName="rootText" presStyleLbl="node3" presStyleIdx="2" presStyleCnt="4">
        <dgm:presLayoutVars>
          <dgm:chPref val="3"/>
        </dgm:presLayoutVars>
      </dgm:prSet>
      <dgm:spPr>
        <a:xfrm>
          <a:off x="4537521" y="2925506"/>
          <a:ext cx="2058789" cy="1029394"/>
        </a:xfrm>
        <a:prstGeom prst="rect">
          <a:avLst/>
        </a:prstGeom>
      </dgm:spPr>
    </dgm:pt>
    <dgm:pt modelId="{A5335C04-2793-4D41-9291-DA78B4061F01}" type="pres">
      <dgm:prSet presAssocID="{2E8035A9-C4E5-4C0A-A6A8-87E8D59D4CB5}" presName="rootConnector" presStyleLbl="node3" presStyleIdx="2" presStyleCnt="4"/>
      <dgm:spPr/>
    </dgm:pt>
    <dgm:pt modelId="{466B395F-33CC-46DD-AAE6-DA120D3D94EC}" type="pres">
      <dgm:prSet presAssocID="{2E8035A9-C4E5-4C0A-A6A8-87E8D59D4CB5}" presName="hierChild4" presStyleCnt="0"/>
      <dgm:spPr/>
    </dgm:pt>
    <dgm:pt modelId="{02CCDA0E-CC44-4179-A944-3C341AF59445}" type="pres">
      <dgm:prSet presAssocID="{2E8035A9-C4E5-4C0A-A6A8-87E8D59D4CB5}" presName="hierChild5" presStyleCnt="0"/>
      <dgm:spPr/>
    </dgm:pt>
    <dgm:pt modelId="{00B74552-DA45-4A90-91EF-1CE3DB00FCED}" type="pres">
      <dgm:prSet presAssocID="{94CB981E-43F7-47D5-BA29-4BDEE8F16881}" presName="Name37" presStyleLbl="parChTrans1D3" presStyleIdx="3" presStyleCnt="4"/>
      <dgm:spPr/>
    </dgm:pt>
    <dgm:pt modelId="{B4D2004A-A7E3-426D-A351-C1690A6257E8}" type="pres">
      <dgm:prSet presAssocID="{42A01EDA-A691-4077-AAFD-A60EF7ABDE4F}" presName="hierRoot2" presStyleCnt="0">
        <dgm:presLayoutVars>
          <dgm:hierBranch val="init"/>
        </dgm:presLayoutVars>
      </dgm:prSet>
      <dgm:spPr/>
    </dgm:pt>
    <dgm:pt modelId="{1A347FDB-A738-430B-8E4B-753524A74B56}" type="pres">
      <dgm:prSet presAssocID="{42A01EDA-A691-4077-AAFD-A60EF7ABDE4F}" presName="rootComposite" presStyleCnt="0"/>
      <dgm:spPr/>
    </dgm:pt>
    <dgm:pt modelId="{D1D57C49-4CEB-4CDF-A4E6-B331C249910C}" type="pres">
      <dgm:prSet presAssocID="{42A01EDA-A691-4077-AAFD-A60EF7ABDE4F}" presName="rootText" presStyleLbl="node3" presStyleIdx="3" presStyleCnt="4">
        <dgm:presLayoutVars>
          <dgm:chPref val="3"/>
        </dgm:presLayoutVars>
      </dgm:prSet>
      <dgm:spPr/>
    </dgm:pt>
    <dgm:pt modelId="{B0F5DA5B-498E-4AE5-AE71-B9B3DB35B183}" type="pres">
      <dgm:prSet presAssocID="{42A01EDA-A691-4077-AAFD-A60EF7ABDE4F}" presName="rootConnector" presStyleLbl="node3" presStyleIdx="3" presStyleCnt="4"/>
      <dgm:spPr/>
    </dgm:pt>
    <dgm:pt modelId="{CF050CA8-A960-4528-9439-792FE54C6212}" type="pres">
      <dgm:prSet presAssocID="{42A01EDA-A691-4077-AAFD-A60EF7ABDE4F}" presName="hierChild4" presStyleCnt="0"/>
      <dgm:spPr/>
    </dgm:pt>
    <dgm:pt modelId="{74599101-39BA-43B9-B85B-CF1FA53BFEFA}" type="pres">
      <dgm:prSet presAssocID="{42A01EDA-A691-4077-AAFD-A60EF7ABDE4F}" presName="hierChild5" presStyleCnt="0"/>
      <dgm:spPr/>
    </dgm:pt>
    <dgm:pt modelId="{F27EE0FC-AB4F-4BA4-ACCB-1D703DA7FCD7}" type="pres">
      <dgm:prSet presAssocID="{020A9A8A-382B-4F75-A4BF-D669F6C75018}" presName="hierChild5" presStyleCnt="0"/>
      <dgm:spPr/>
    </dgm:pt>
    <dgm:pt modelId="{08CAC926-E19D-47B7-B7C5-34CD40B713F4}" type="pres">
      <dgm:prSet presAssocID="{083D0FBC-7285-4B90-B0C2-F31BDC773785}" presName="hierChild3" presStyleCnt="0"/>
      <dgm:spPr/>
    </dgm:pt>
  </dgm:ptLst>
  <dgm:cxnLst>
    <dgm:cxn modelId="{631F710A-F274-4440-A763-FD1319B7201E}" type="presOf" srcId="{252DD766-2C9F-4534-A3BD-2A5057E5F352}" destId="{CBCB2CAC-71E3-4DCF-96DF-AD726191C67E}" srcOrd="0" destOrd="0" presId="urn:microsoft.com/office/officeart/2005/8/layout/orgChart1"/>
    <dgm:cxn modelId="{238ED620-AFDE-453A-86BF-3B15FEEB7673}" type="presOf" srcId="{F50B1136-218D-40DF-B6FD-1FF8384B8419}" destId="{136634A0-5E39-483C-AE9E-6041702A3D08}" srcOrd="0" destOrd="0" presId="urn:microsoft.com/office/officeart/2005/8/layout/orgChart1"/>
    <dgm:cxn modelId="{AFE5732D-9702-4F3C-902D-E66633A2021A}" type="presOf" srcId="{67AA2299-B82C-4056-BBDD-F510B2597B2C}" destId="{063A486B-63AA-4CEC-AA06-B27B5113C761}" srcOrd="0" destOrd="0" presId="urn:microsoft.com/office/officeart/2005/8/layout/orgChart1"/>
    <dgm:cxn modelId="{C75D672F-80E9-429C-A97C-713E953728C2}" type="presOf" srcId="{A354D818-0CF2-4407-9C6C-35D385959414}" destId="{EA4BBEFA-0D10-4E92-A06F-56F8A43A95D3}" srcOrd="1" destOrd="0" presId="urn:microsoft.com/office/officeart/2005/8/layout/orgChart1"/>
    <dgm:cxn modelId="{E367C03C-F0B8-4897-9F3E-7E593156E9D7}" srcId="{A354D818-0CF2-4407-9C6C-35D385959414}" destId="{F8550B15-BAB3-4A89-8E4C-AC57F4FFCC8D}" srcOrd="0" destOrd="0" parTransId="{5BFE0E3D-929E-4E9C-B1B5-18DA0AD7310E}" sibTransId="{60981B28-3315-4C74-BD33-CF1E2E9E2BFC}"/>
    <dgm:cxn modelId="{1077B142-0F56-4976-B653-251FEF95247C}" srcId="{252DD766-2C9F-4534-A3BD-2A5057E5F352}" destId="{083D0FBC-7285-4B90-B0C2-F31BDC773785}" srcOrd="0" destOrd="0" parTransId="{14D4F877-251B-48D0-9D7F-310CCC3E6F0E}" sibTransId="{ABE40308-3C89-489F-A218-B22BADA62996}"/>
    <dgm:cxn modelId="{7C4FC963-E1F8-4B6A-8B14-80EC9C177799}" type="presOf" srcId="{2E8035A9-C4E5-4C0A-A6A8-87E8D59D4CB5}" destId="{A5335C04-2793-4D41-9291-DA78B4061F01}" srcOrd="1" destOrd="0" presId="urn:microsoft.com/office/officeart/2005/8/layout/orgChart1"/>
    <dgm:cxn modelId="{58ACD567-4524-455A-A37E-4E0C6AC8D540}" type="presOf" srcId="{F8550B15-BAB3-4A89-8E4C-AC57F4FFCC8D}" destId="{55EC1012-95AD-4067-A019-3A43CC43C75D}" srcOrd="0" destOrd="0" presId="urn:microsoft.com/office/officeart/2005/8/layout/orgChart1"/>
    <dgm:cxn modelId="{FDF36B52-5475-4974-B6DE-4A312DDE4342}" type="presOf" srcId="{67AA2299-B82C-4056-BBDD-F510B2597B2C}" destId="{D400CE87-601F-4333-98BB-0A334A5F5A50}" srcOrd="1" destOrd="0" presId="urn:microsoft.com/office/officeart/2005/8/layout/orgChart1"/>
    <dgm:cxn modelId="{B5E74C53-FFAC-4D4F-95EC-3A2671064378}" type="presOf" srcId="{020A9A8A-382B-4F75-A4BF-D669F6C75018}" destId="{7A578135-7E7B-412F-9546-9334E2505E40}" srcOrd="0" destOrd="0" presId="urn:microsoft.com/office/officeart/2005/8/layout/orgChart1"/>
    <dgm:cxn modelId="{1CC9DC73-22AE-4238-9B2C-7ED4A6420713}" type="presOf" srcId="{33AAFBD6-A777-4041-9174-21A41AC8BC24}" destId="{7EA8549F-ECB1-4BB0-AC96-C710A680655B}" srcOrd="0" destOrd="0" presId="urn:microsoft.com/office/officeart/2005/8/layout/orgChart1"/>
    <dgm:cxn modelId="{99448954-984A-4603-AFA9-7908CD49D912}" type="presOf" srcId="{42A01EDA-A691-4077-AAFD-A60EF7ABDE4F}" destId="{D1D57C49-4CEB-4CDF-A4E6-B331C249910C}" srcOrd="0" destOrd="0" presId="urn:microsoft.com/office/officeart/2005/8/layout/orgChart1"/>
    <dgm:cxn modelId="{6599347F-291D-4EF6-A225-3D2E2A851748}" srcId="{020A9A8A-382B-4F75-A4BF-D669F6C75018}" destId="{42A01EDA-A691-4077-AAFD-A60EF7ABDE4F}" srcOrd="1" destOrd="0" parTransId="{94CB981E-43F7-47D5-BA29-4BDEE8F16881}" sibTransId="{EFB4C5D1-3038-4969-93C3-56A1419E1A34}"/>
    <dgm:cxn modelId="{05DDA184-C8C9-496F-A8FC-64E878F58399}" type="presOf" srcId="{5BFE0E3D-929E-4E9C-B1B5-18DA0AD7310E}" destId="{EFE3E4C3-1ADC-438E-80CE-B8E0A35E0936}" srcOrd="0" destOrd="0" presId="urn:microsoft.com/office/officeart/2005/8/layout/orgChart1"/>
    <dgm:cxn modelId="{621A018D-72DD-4E97-B9CE-88A7D54B84F6}" type="presOf" srcId="{42A01EDA-A691-4077-AAFD-A60EF7ABDE4F}" destId="{B0F5DA5B-498E-4AE5-AE71-B9B3DB35B183}" srcOrd="1" destOrd="0" presId="urn:microsoft.com/office/officeart/2005/8/layout/orgChart1"/>
    <dgm:cxn modelId="{6DE56AA4-0CF5-4FAF-ADB3-8B41962E0CA3}" type="presOf" srcId="{A354D818-0CF2-4407-9C6C-35D385959414}" destId="{9D04A553-20E0-4E40-9BF1-1B69B0C523E8}" srcOrd="0" destOrd="0" presId="urn:microsoft.com/office/officeart/2005/8/layout/orgChart1"/>
    <dgm:cxn modelId="{7B5318A5-DC24-4E50-94CD-9EFED944B0D5}" srcId="{083D0FBC-7285-4B90-B0C2-F31BDC773785}" destId="{020A9A8A-382B-4F75-A4BF-D669F6C75018}" srcOrd="1" destOrd="0" parTransId="{75DD93B0-79A3-4328-B8ED-466791F3E671}" sibTransId="{71A72DC4-6AF4-4427-AF80-641532069F06}"/>
    <dgm:cxn modelId="{1A09DDC3-315D-4ED5-8515-0D1ABF4FDF3A}" srcId="{083D0FBC-7285-4B90-B0C2-F31BDC773785}" destId="{A354D818-0CF2-4407-9C6C-35D385959414}" srcOrd="0" destOrd="0" parTransId="{09ED2A6F-5B36-49D0-9947-438E7E9F3281}" sibTransId="{DD4EC285-CDB4-4635-B63D-410320A41C5E}"/>
    <dgm:cxn modelId="{E861BEC4-DD96-40AC-BDE0-C78BA05E39D2}" type="presOf" srcId="{09ED2A6F-5B36-49D0-9947-438E7E9F3281}" destId="{2645D2E7-2B82-4F30-ACEA-E8B75A2D960C}" srcOrd="0" destOrd="0" presId="urn:microsoft.com/office/officeart/2005/8/layout/orgChart1"/>
    <dgm:cxn modelId="{A09D70CE-C1F1-44B0-BF78-0F03BEB0CC20}" type="presOf" srcId="{94CB981E-43F7-47D5-BA29-4BDEE8F16881}" destId="{00B74552-DA45-4A90-91EF-1CE3DB00FCED}" srcOrd="0" destOrd="0" presId="urn:microsoft.com/office/officeart/2005/8/layout/orgChart1"/>
    <dgm:cxn modelId="{AAD286D1-23AF-46E5-85BF-3018344E0805}" type="presOf" srcId="{083D0FBC-7285-4B90-B0C2-F31BDC773785}" destId="{C47DC80A-5A1B-4925-9978-16B1881E4C0B}" srcOrd="0" destOrd="0" presId="urn:microsoft.com/office/officeart/2005/8/layout/orgChart1"/>
    <dgm:cxn modelId="{565A1AED-5B27-4CAB-B2D7-0F93232FE74B}" type="presOf" srcId="{020A9A8A-382B-4F75-A4BF-D669F6C75018}" destId="{501EAF87-1BE2-40F5-9A3D-3EBEE8FBA051}" srcOrd="1" destOrd="0" presId="urn:microsoft.com/office/officeart/2005/8/layout/orgChart1"/>
    <dgm:cxn modelId="{0B0E93EE-B72B-43C2-8C16-146026F41989}" type="presOf" srcId="{F8550B15-BAB3-4A89-8E4C-AC57F4FFCC8D}" destId="{47222F5E-FA1F-499F-A2B2-80A89E9B1598}" srcOrd="1" destOrd="0" presId="urn:microsoft.com/office/officeart/2005/8/layout/orgChart1"/>
    <dgm:cxn modelId="{3F413DF6-742C-4940-8344-338699557BB3}" type="presOf" srcId="{75DD93B0-79A3-4328-B8ED-466791F3E671}" destId="{85F6D87C-72D9-4B7E-A82D-846877364D1F}" srcOrd="0" destOrd="0" presId="urn:microsoft.com/office/officeart/2005/8/layout/orgChart1"/>
    <dgm:cxn modelId="{B02949F9-EFBC-42D1-A85C-F329E7C26846}" srcId="{A354D818-0CF2-4407-9C6C-35D385959414}" destId="{67AA2299-B82C-4056-BBDD-F510B2597B2C}" srcOrd="1" destOrd="0" parTransId="{F50B1136-218D-40DF-B6FD-1FF8384B8419}" sibTransId="{4C4DE026-A56B-4DBC-8D38-44A6EE36293C}"/>
    <dgm:cxn modelId="{2C2086FA-0E92-4913-BB3E-2ED45B785500}" srcId="{020A9A8A-382B-4F75-A4BF-D669F6C75018}" destId="{2E8035A9-C4E5-4C0A-A6A8-87E8D59D4CB5}" srcOrd="0" destOrd="0" parTransId="{33AAFBD6-A777-4041-9174-21A41AC8BC24}" sibTransId="{B6B2471C-6725-4F29-820D-050CAA61B480}"/>
    <dgm:cxn modelId="{A12E4CFB-1521-41FD-A22A-073827183E11}" type="presOf" srcId="{083D0FBC-7285-4B90-B0C2-F31BDC773785}" destId="{D6FD21A4-C161-43FA-82D1-CD7CB9E150F0}" srcOrd="1" destOrd="0" presId="urn:microsoft.com/office/officeart/2005/8/layout/orgChart1"/>
    <dgm:cxn modelId="{200BB4FD-481B-414C-9D49-D79BE4DA6679}" type="presOf" srcId="{2E8035A9-C4E5-4C0A-A6A8-87E8D59D4CB5}" destId="{FADFC277-1744-4A36-8456-1B291B0A64C0}" srcOrd="0" destOrd="0" presId="urn:microsoft.com/office/officeart/2005/8/layout/orgChart1"/>
    <dgm:cxn modelId="{52247AD2-E965-4F2B-8D14-6CE70FD76B61}" type="presParOf" srcId="{CBCB2CAC-71E3-4DCF-96DF-AD726191C67E}" destId="{CC347963-CAAD-4999-8199-E4BC4F45B234}" srcOrd="0" destOrd="0" presId="urn:microsoft.com/office/officeart/2005/8/layout/orgChart1"/>
    <dgm:cxn modelId="{5F360BA2-AF32-4DB9-BC52-E2E8426FE3CA}" type="presParOf" srcId="{CC347963-CAAD-4999-8199-E4BC4F45B234}" destId="{B1643CE6-18DA-47EB-A437-7D3C01341D4A}" srcOrd="0" destOrd="0" presId="urn:microsoft.com/office/officeart/2005/8/layout/orgChart1"/>
    <dgm:cxn modelId="{1AF6C39D-A644-4A75-8D7B-D28CB545BD88}" type="presParOf" srcId="{B1643CE6-18DA-47EB-A437-7D3C01341D4A}" destId="{C47DC80A-5A1B-4925-9978-16B1881E4C0B}" srcOrd="0" destOrd="0" presId="urn:microsoft.com/office/officeart/2005/8/layout/orgChart1"/>
    <dgm:cxn modelId="{3AD30B77-873B-484A-A80F-7231FF6EA7A4}" type="presParOf" srcId="{B1643CE6-18DA-47EB-A437-7D3C01341D4A}" destId="{D6FD21A4-C161-43FA-82D1-CD7CB9E150F0}" srcOrd="1" destOrd="0" presId="urn:microsoft.com/office/officeart/2005/8/layout/orgChart1"/>
    <dgm:cxn modelId="{48CD0D3F-07AF-46B1-9CBE-D0E934C8A9B4}" type="presParOf" srcId="{CC347963-CAAD-4999-8199-E4BC4F45B234}" destId="{39E82128-1B2E-43B5-9DEB-E80A2535F807}" srcOrd="1" destOrd="0" presId="urn:microsoft.com/office/officeart/2005/8/layout/orgChart1"/>
    <dgm:cxn modelId="{606F6D6B-4979-4370-8C88-0EF26A8B0D30}" type="presParOf" srcId="{39E82128-1B2E-43B5-9DEB-E80A2535F807}" destId="{2645D2E7-2B82-4F30-ACEA-E8B75A2D960C}" srcOrd="0" destOrd="0" presId="urn:microsoft.com/office/officeart/2005/8/layout/orgChart1"/>
    <dgm:cxn modelId="{D9A7F97D-22E1-42BE-8677-33CFE12C4A39}" type="presParOf" srcId="{39E82128-1B2E-43B5-9DEB-E80A2535F807}" destId="{DC42ED55-3AD5-4B4A-9C7E-7E6C80CD815F}" srcOrd="1" destOrd="0" presId="urn:microsoft.com/office/officeart/2005/8/layout/orgChart1"/>
    <dgm:cxn modelId="{D166E24A-F3E9-475F-8E13-645ADE7432E9}" type="presParOf" srcId="{DC42ED55-3AD5-4B4A-9C7E-7E6C80CD815F}" destId="{A2AF7757-09F3-462A-984E-317C16F65D01}" srcOrd="0" destOrd="0" presId="urn:microsoft.com/office/officeart/2005/8/layout/orgChart1"/>
    <dgm:cxn modelId="{3BF2E60D-F7A6-48CD-BC07-79178A3A053C}" type="presParOf" srcId="{A2AF7757-09F3-462A-984E-317C16F65D01}" destId="{9D04A553-20E0-4E40-9BF1-1B69B0C523E8}" srcOrd="0" destOrd="0" presId="urn:microsoft.com/office/officeart/2005/8/layout/orgChart1"/>
    <dgm:cxn modelId="{661A217B-80B5-485C-B5E2-2D663478E7E9}" type="presParOf" srcId="{A2AF7757-09F3-462A-984E-317C16F65D01}" destId="{EA4BBEFA-0D10-4E92-A06F-56F8A43A95D3}" srcOrd="1" destOrd="0" presId="urn:microsoft.com/office/officeart/2005/8/layout/orgChart1"/>
    <dgm:cxn modelId="{D5E7865B-9E0D-474F-8C0B-F54BCA961257}" type="presParOf" srcId="{DC42ED55-3AD5-4B4A-9C7E-7E6C80CD815F}" destId="{45344046-857E-4A5C-B709-4BC9B596E855}" srcOrd="1" destOrd="0" presId="urn:microsoft.com/office/officeart/2005/8/layout/orgChart1"/>
    <dgm:cxn modelId="{A17062D7-8F85-48FB-93FD-F16B4DFAEE5C}" type="presParOf" srcId="{45344046-857E-4A5C-B709-4BC9B596E855}" destId="{EFE3E4C3-1ADC-438E-80CE-B8E0A35E0936}" srcOrd="0" destOrd="0" presId="urn:microsoft.com/office/officeart/2005/8/layout/orgChart1"/>
    <dgm:cxn modelId="{10A82FF5-5F8E-46DD-BE5C-38429E593607}" type="presParOf" srcId="{45344046-857E-4A5C-B709-4BC9B596E855}" destId="{3D50854F-55E3-4A64-A3FF-E20B154CF2E0}" srcOrd="1" destOrd="0" presId="urn:microsoft.com/office/officeart/2005/8/layout/orgChart1"/>
    <dgm:cxn modelId="{6F6D92AA-8994-4244-8709-C089B93DE6BA}" type="presParOf" srcId="{3D50854F-55E3-4A64-A3FF-E20B154CF2E0}" destId="{CD909385-D78E-4478-9647-ED82D85B1E5F}" srcOrd="0" destOrd="0" presId="urn:microsoft.com/office/officeart/2005/8/layout/orgChart1"/>
    <dgm:cxn modelId="{DCFC539D-954B-43DA-BFE8-143D019E88B5}" type="presParOf" srcId="{CD909385-D78E-4478-9647-ED82D85B1E5F}" destId="{55EC1012-95AD-4067-A019-3A43CC43C75D}" srcOrd="0" destOrd="0" presId="urn:microsoft.com/office/officeart/2005/8/layout/orgChart1"/>
    <dgm:cxn modelId="{5695E584-25A3-4E65-93D9-9033D16A18EC}" type="presParOf" srcId="{CD909385-D78E-4478-9647-ED82D85B1E5F}" destId="{47222F5E-FA1F-499F-A2B2-80A89E9B1598}" srcOrd="1" destOrd="0" presId="urn:microsoft.com/office/officeart/2005/8/layout/orgChart1"/>
    <dgm:cxn modelId="{0BD32DE7-8ED7-4BE3-9A11-1F9EE884F223}" type="presParOf" srcId="{3D50854F-55E3-4A64-A3FF-E20B154CF2E0}" destId="{55A987DA-E480-431F-8B57-218183901BE5}" srcOrd="1" destOrd="0" presId="urn:microsoft.com/office/officeart/2005/8/layout/orgChart1"/>
    <dgm:cxn modelId="{2FDCB4B8-E738-42B9-AD1C-BFA5293D25DE}" type="presParOf" srcId="{3D50854F-55E3-4A64-A3FF-E20B154CF2E0}" destId="{0A4F7EC6-D762-47E8-85A5-8DC79A06EB84}" srcOrd="2" destOrd="0" presId="urn:microsoft.com/office/officeart/2005/8/layout/orgChart1"/>
    <dgm:cxn modelId="{9E64E89D-AF86-4EA7-B66D-A304EC1AEDEE}" type="presParOf" srcId="{45344046-857E-4A5C-B709-4BC9B596E855}" destId="{136634A0-5E39-483C-AE9E-6041702A3D08}" srcOrd="2" destOrd="0" presId="urn:microsoft.com/office/officeart/2005/8/layout/orgChart1"/>
    <dgm:cxn modelId="{31F48C14-D7EC-4CE8-88FA-ECA40293F49C}" type="presParOf" srcId="{45344046-857E-4A5C-B709-4BC9B596E855}" destId="{0110EB80-449F-4528-8059-37F4EB199B8C}" srcOrd="3" destOrd="0" presId="urn:microsoft.com/office/officeart/2005/8/layout/orgChart1"/>
    <dgm:cxn modelId="{0CC6108D-D9BE-4C03-9484-80051052E6EE}" type="presParOf" srcId="{0110EB80-449F-4528-8059-37F4EB199B8C}" destId="{113FBA3B-1424-4D94-B807-B5D414D11C26}" srcOrd="0" destOrd="0" presId="urn:microsoft.com/office/officeart/2005/8/layout/orgChart1"/>
    <dgm:cxn modelId="{AC9BBE19-1093-47D5-AC7F-4F8632642882}" type="presParOf" srcId="{113FBA3B-1424-4D94-B807-B5D414D11C26}" destId="{063A486B-63AA-4CEC-AA06-B27B5113C761}" srcOrd="0" destOrd="0" presId="urn:microsoft.com/office/officeart/2005/8/layout/orgChart1"/>
    <dgm:cxn modelId="{F5D9FC77-9753-4D00-8511-6F6F092F8CCD}" type="presParOf" srcId="{113FBA3B-1424-4D94-B807-B5D414D11C26}" destId="{D400CE87-601F-4333-98BB-0A334A5F5A50}" srcOrd="1" destOrd="0" presId="urn:microsoft.com/office/officeart/2005/8/layout/orgChart1"/>
    <dgm:cxn modelId="{FB8923E2-6670-4FC0-875F-11C27ACD1B3D}" type="presParOf" srcId="{0110EB80-449F-4528-8059-37F4EB199B8C}" destId="{0D761B53-D4F5-44B9-924B-5F6E7FECC915}" srcOrd="1" destOrd="0" presId="urn:microsoft.com/office/officeart/2005/8/layout/orgChart1"/>
    <dgm:cxn modelId="{7F98243D-E0E9-4DF3-8F22-B37C9245B90F}" type="presParOf" srcId="{0110EB80-449F-4528-8059-37F4EB199B8C}" destId="{FE9951CA-1E44-494A-97B0-C0346E5748A8}" srcOrd="2" destOrd="0" presId="urn:microsoft.com/office/officeart/2005/8/layout/orgChart1"/>
    <dgm:cxn modelId="{0D76220F-761E-49DD-9282-39154394DA70}" type="presParOf" srcId="{DC42ED55-3AD5-4B4A-9C7E-7E6C80CD815F}" destId="{0729DBE9-40D4-4DE9-BFCF-C97E54C4D876}" srcOrd="2" destOrd="0" presId="urn:microsoft.com/office/officeart/2005/8/layout/orgChart1"/>
    <dgm:cxn modelId="{473E5E94-E66F-43F2-9CAC-FB8C2A152BAB}" type="presParOf" srcId="{39E82128-1B2E-43B5-9DEB-E80A2535F807}" destId="{85F6D87C-72D9-4B7E-A82D-846877364D1F}" srcOrd="2" destOrd="0" presId="urn:microsoft.com/office/officeart/2005/8/layout/orgChart1"/>
    <dgm:cxn modelId="{FF8CE29E-0618-4D50-A909-9A1F1D17297C}" type="presParOf" srcId="{39E82128-1B2E-43B5-9DEB-E80A2535F807}" destId="{99645125-A03C-4CA6-9464-8A4C5EC6110F}" srcOrd="3" destOrd="0" presId="urn:microsoft.com/office/officeart/2005/8/layout/orgChart1"/>
    <dgm:cxn modelId="{0881CB39-14D8-463D-9CE9-FE6FEBAE0E74}" type="presParOf" srcId="{99645125-A03C-4CA6-9464-8A4C5EC6110F}" destId="{2C8C3A14-2B91-4382-9B4E-62FBAF3A0C36}" srcOrd="0" destOrd="0" presId="urn:microsoft.com/office/officeart/2005/8/layout/orgChart1"/>
    <dgm:cxn modelId="{21201E01-4515-45F7-B0BC-3FF303604B17}" type="presParOf" srcId="{2C8C3A14-2B91-4382-9B4E-62FBAF3A0C36}" destId="{7A578135-7E7B-412F-9546-9334E2505E40}" srcOrd="0" destOrd="0" presId="urn:microsoft.com/office/officeart/2005/8/layout/orgChart1"/>
    <dgm:cxn modelId="{333CB7D1-B2DC-4B3C-9325-3CEC75BD1488}" type="presParOf" srcId="{2C8C3A14-2B91-4382-9B4E-62FBAF3A0C36}" destId="{501EAF87-1BE2-40F5-9A3D-3EBEE8FBA051}" srcOrd="1" destOrd="0" presId="urn:microsoft.com/office/officeart/2005/8/layout/orgChart1"/>
    <dgm:cxn modelId="{5BFB4A1B-FD49-433C-8194-805F048FC79F}" type="presParOf" srcId="{99645125-A03C-4CA6-9464-8A4C5EC6110F}" destId="{236364BB-A939-4740-82E0-5FC9622C0CFF}" srcOrd="1" destOrd="0" presId="urn:microsoft.com/office/officeart/2005/8/layout/orgChart1"/>
    <dgm:cxn modelId="{96AB955A-E92D-4727-9B21-2F2BE612DD78}" type="presParOf" srcId="{236364BB-A939-4740-82E0-5FC9622C0CFF}" destId="{7EA8549F-ECB1-4BB0-AC96-C710A680655B}" srcOrd="0" destOrd="0" presId="urn:microsoft.com/office/officeart/2005/8/layout/orgChart1"/>
    <dgm:cxn modelId="{586A65C8-7FD8-47E2-AC9D-842FEDF6AC24}" type="presParOf" srcId="{236364BB-A939-4740-82E0-5FC9622C0CFF}" destId="{51F90E11-1A13-4ED7-8750-B1414841D380}" srcOrd="1" destOrd="0" presId="urn:microsoft.com/office/officeart/2005/8/layout/orgChart1"/>
    <dgm:cxn modelId="{23250277-51B0-4A51-835A-CB0BFCEBCA5E}" type="presParOf" srcId="{51F90E11-1A13-4ED7-8750-B1414841D380}" destId="{EF8DA9C7-DAFE-444B-9DEB-CC6B9E493D7B}" srcOrd="0" destOrd="0" presId="urn:microsoft.com/office/officeart/2005/8/layout/orgChart1"/>
    <dgm:cxn modelId="{D2C1E3DC-0DF9-4DFC-B06E-6CAB871703C9}" type="presParOf" srcId="{EF8DA9C7-DAFE-444B-9DEB-CC6B9E493D7B}" destId="{FADFC277-1744-4A36-8456-1B291B0A64C0}" srcOrd="0" destOrd="0" presId="urn:microsoft.com/office/officeart/2005/8/layout/orgChart1"/>
    <dgm:cxn modelId="{255974A4-49EB-4E09-BD96-CF31D9F338AC}" type="presParOf" srcId="{EF8DA9C7-DAFE-444B-9DEB-CC6B9E493D7B}" destId="{A5335C04-2793-4D41-9291-DA78B4061F01}" srcOrd="1" destOrd="0" presId="urn:microsoft.com/office/officeart/2005/8/layout/orgChart1"/>
    <dgm:cxn modelId="{2A915D4B-7A2E-4456-BB96-585687A92B47}" type="presParOf" srcId="{51F90E11-1A13-4ED7-8750-B1414841D380}" destId="{466B395F-33CC-46DD-AAE6-DA120D3D94EC}" srcOrd="1" destOrd="0" presId="urn:microsoft.com/office/officeart/2005/8/layout/orgChart1"/>
    <dgm:cxn modelId="{2A922D62-4DFC-48AE-9CDE-35D4E55BCC9A}" type="presParOf" srcId="{51F90E11-1A13-4ED7-8750-B1414841D380}" destId="{02CCDA0E-CC44-4179-A944-3C341AF59445}" srcOrd="2" destOrd="0" presId="urn:microsoft.com/office/officeart/2005/8/layout/orgChart1"/>
    <dgm:cxn modelId="{E4902F83-CAE0-41AD-9895-5D5E720FA13A}" type="presParOf" srcId="{236364BB-A939-4740-82E0-5FC9622C0CFF}" destId="{00B74552-DA45-4A90-91EF-1CE3DB00FCED}" srcOrd="2" destOrd="0" presId="urn:microsoft.com/office/officeart/2005/8/layout/orgChart1"/>
    <dgm:cxn modelId="{5999458E-9CD9-4419-AB33-01761C7A5A16}" type="presParOf" srcId="{236364BB-A939-4740-82E0-5FC9622C0CFF}" destId="{B4D2004A-A7E3-426D-A351-C1690A6257E8}" srcOrd="3" destOrd="0" presId="urn:microsoft.com/office/officeart/2005/8/layout/orgChart1"/>
    <dgm:cxn modelId="{2F6F929F-47CE-48A9-B8BC-C9D155E0DA4F}" type="presParOf" srcId="{B4D2004A-A7E3-426D-A351-C1690A6257E8}" destId="{1A347FDB-A738-430B-8E4B-753524A74B56}" srcOrd="0" destOrd="0" presId="urn:microsoft.com/office/officeart/2005/8/layout/orgChart1"/>
    <dgm:cxn modelId="{6742C477-C849-4367-9351-1F4B305F6C54}" type="presParOf" srcId="{1A347FDB-A738-430B-8E4B-753524A74B56}" destId="{D1D57C49-4CEB-4CDF-A4E6-B331C249910C}" srcOrd="0" destOrd="0" presId="urn:microsoft.com/office/officeart/2005/8/layout/orgChart1"/>
    <dgm:cxn modelId="{F874D4C8-E490-4AFB-9440-2FEC42FDDB31}" type="presParOf" srcId="{1A347FDB-A738-430B-8E4B-753524A74B56}" destId="{B0F5DA5B-498E-4AE5-AE71-B9B3DB35B183}" srcOrd="1" destOrd="0" presId="urn:microsoft.com/office/officeart/2005/8/layout/orgChart1"/>
    <dgm:cxn modelId="{0F55FFDE-7FEF-4BDF-BDC3-E9FB3D740E19}" type="presParOf" srcId="{B4D2004A-A7E3-426D-A351-C1690A6257E8}" destId="{CF050CA8-A960-4528-9439-792FE54C6212}" srcOrd="1" destOrd="0" presId="urn:microsoft.com/office/officeart/2005/8/layout/orgChart1"/>
    <dgm:cxn modelId="{1256580F-C960-4DCD-A0B9-21379818DAD8}" type="presParOf" srcId="{B4D2004A-A7E3-426D-A351-C1690A6257E8}" destId="{74599101-39BA-43B9-B85B-CF1FA53BFEFA}" srcOrd="2" destOrd="0" presId="urn:microsoft.com/office/officeart/2005/8/layout/orgChart1"/>
    <dgm:cxn modelId="{88C7FBCD-CF57-4F6D-8D26-D8CA3E5496B7}" type="presParOf" srcId="{99645125-A03C-4CA6-9464-8A4C5EC6110F}" destId="{F27EE0FC-AB4F-4BA4-ACCB-1D703DA7FCD7}" srcOrd="2" destOrd="0" presId="urn:microsoft.com/office/officeart/2005/8/layout/orgChart1"/>
    <dgm:cxn modelId="{1AA17436-1C8F-4CA4-83DE-7A92C7D07A1F}" type="presParOf" srcId="{CC347963-CAAD-4999-8199-E4BC4F45B234}" destId="{08CAC926-E19D-47B7-B7C5-34CD40B713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74552-DA45-4A90-91EF-1CE3DB00FCED}">
      <dsp:nvSpPr>
        <dsp:cNvPr id="0" name=""/>
        <dsp:cNvSpPr/>
      </dsp:nvSpPr>
      <dsp:spPr>
        <a:xfrm>
          <a:off x="1754892" y="1511527"/>
          <a:ext cx="187279" cy="1460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0780"/>
              </a:lnTo>
              <a:lnTo>
                <a:pt x="187279" y="1460780"/>
              </a:lnTo>
            </a:path>
          </a:pathLst>
        </a:custGeom>
        <a:noFill/>
        <a:ln w="12700" cap="flat" cmpd="sng" algn="ctr">
          <a:solidFill>
            <a:srgbClr val="E300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A8549F-ECB1-4BB0-AC96-C710A680655B}">
      <dsp:nvSpPr>
        <dsp:cNvPr id="0" name=""/>
        <dsp:cNvSpPr/>
      </dsp:nvSpPr>
      <dsp:spPr>
        <a:xfrm>
          <a:off x="1754892" y="1511527"/>
          <a:ext cx="187279" cy="574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4324"/>
              </a:lnTo>
              <a:lnTo>
                <a:pt x="187279" y="574324"/>
              </a:lnTo>
            </a:path>
          </a:pathLst>
        </a:custGeom>
        <a:noFill/>
        <a:ln w="12700" cap="flat" cmpd="sng" algn="ctr">
          <a:solidFill>
            <a:srgbClr val="E300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F6D87C-72D9-4B7E-A82D-846877364D1F}">
      <dsp:nvSpPr>
        <dsp:cNvPr id="0" name=""/>
        <dsp:cNvSpPr/>
      </dsp:nvSpPr>
      <dsp:spPr>
        <a:xfrm>
          <a:off x="1498943" y="625071"/>
          <a:ext cx="755360" cy="262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095"/>
              </a:lnTo>
              <a:lnTo>
                <a:pt x="755360" y="131095"/>
              </a:lnTo>
              <a:lnTo>
                <a:pt x="755360" y="262191"/>
              </a:lnTo>
            </a:path>
          </a:pathLst>
        </a:custGeom>
        <a:noFill/>
        <a:ln w="12700" cap="flat" cmpd="sng" algn="ctr">
          <a:solidFill>
            <a:srgbClr val="E300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6634A0-5E39-483C-AE9E-6041702A3D08}">
      <dsp:nvSpPr>
        <dsp:cNvPr id="0" name=""/>
        <dsp:cNvSpPr/>
      </dsp:nvSpPr>
      <dsp:spPr>
        <a:xfrm>
          <a:off x="244170" y="1511527"/>
          <a:ext cx="187279" cy="1460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0780"/>
              </a:lnTo>
              <a:lnTo>
                <a:pt x="187279" y="1460780"/>
              </a:lnTo>
            </a:path>
          </a:pathLst>
        </a:custGeom>
        <a:noFill/>
        <a:ln w="12700" cap="flat" cmpd="sng" algn="ctr">
          <a:solidFill>
            <a:srgbClr val="E300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E3E4C3-1ADC-438E-80CE-B8E0A35E0936}">
      <dsp:nvSpPr>
        <dsp:cNvPr id="0" name=""/>
        <dsp:cNvSpPr/>
      </dsp:nvSpPr>
      <dsp:spPr>
        <a:xfrm>
          <a:off x="244170" y="1511527"/>
          <a:ext cx="187279" cy="574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4324"/>
              </a:lnTo>
              <a:lnTo>
                <a:pt x="187279" y="574324"/>
              </a:lnTo>
            </a:path>
          </a:pathLst>
        </a:custGeom>
        <a:noFill/>
        <a:ln w="12700" cap="flat" cmpd="sng" algn="ctr">
          <a:solidFill>
            <a:srgbClr val="E300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45D2E7-2B82-4F30-ACEA-E8B75A2D960C}">
      <dsp:nvSpPr>
        <dsp:cNvPr id="0" name=""/>
        <dsp:cNvSpPr/>
      </dsp:nvSpPr>
      <dsp:spPr>
        <a:xfrm>
          <a:off x="743582" y="625071"/>
          <a:ext cx="755360" cy="262191"/>
        </a:xfrm>
        <a:custGeom>
          <a:avLst/>
          <a:gdLst/>
          <a:ahLst/>
          <a:cxnLst/>
          <a:rect l="0" t="0" r="0" b="0"/>
          <a:pathLst>
            <a:path>
              <a:moveTo>
                <a:pt x="755360" y="0"/>
              </a:moveTo>
              <a:lnTo>
                <a:pt x="755360" y="131095"/>
              </a:lnTo>
              <a:lnTo>
                <a:pt x="0" y="131095"/>
              </a:lnTo>
              <a:lnTo>
                <a:pt x="0" y="262191"/>
              </a:lnTo>
            </a:path>
          </a:pathLst>
        </a:custGeom>
        <a:noFill/>
        <a:ln w="12700" cap="flat" cmpd="sng" algn="ctr">
          <a:solidFill>
            <a:srgbClr val="E300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7DC80A-5A1B-4925-9978-16B1881E4C0B}">
      <dsp:nvSpPr>
        <dsp:cNvPr id="0" name=""/>
        <dsp:cNvSpPr/>
      </dsp:nvSpPr>
      <dsp:spPr>
        <a:xfrm>
          <a:off x="874678" y="805"/>
          <a:ext cx="1248530" cy="624265"/>
        </a:xfrm>
        <a:prstGeom prst="rect">
          <a:avLst/>
        </a:prstGeom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Clusterverfahren</a:t>
          </a:r>
        </a:p>
      </dsp:txBody>
      <dsp:txXfrm>
        <a:off x="874678" y="805"/>
        <a:ext cx="1248530" cy="624265"/>
      </dsp:txXfrm>
    </dsp:sp>
    <dsp:sp modelId="{9D04A553-20E0-4E40-9BF1-1B69B0C523E8}">
      <dsp:nvSpPr>
        <dsp:cNvPr id="0" name=""/>
        <dsp:cNvSpPr/>
      </dsp:nvSpPr>
      <dsp:spPr>
        <a:xfrm>
          <a:off x="119317" y="887262"/>
          <a:ext cx="1248530" cy="624265"/>
        </a:xfrm>
        <a:prstGeom prst="rect">
          <a:avLst/>
        </a:prstGeom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Hierarchische</a:t>
          </a:r>
          <a:r>
            <a:rPr lang="de-DE" sz="1200" kern="1200" dirty="0">
              <a:solidFill>
                <a:srgbClr val="E30019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Verfahren</a:t>
          </a:r>
        </a:p>
      </dsp:txBody>
      <dsp:txXfrm>
        <a:off x="119317" y="887262"/>
        <a:ext cx="1248530" cy="624265"/>
      </dsp:txXfrm>
    </dsp:sp>
    <dsp:sp modelId="{55EC1012-95AD-4067-A019-3A43CC43C75D}">
      <dsp:nvSpPr>
        <dsp:cNvPr id="0" name=""/>
        <dsp:cNvSpPr/>
      </dsp:nvSpPr>
      <dsp:spPr>
        <a:xfrm>
          <a:off x="431450" y="1773719"/>
          <a:ext cx="1248530" cy="624265"/>
        </a:xfrm>
        <a:prstGeom prst="rect">
          <a:avLst/>
        </a:prstGeom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Agglomerative</a:t>
          </a: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Verfahren</a:t>
          </a:r>
        </a:p>
      </dsp:txBody>
      <dsp:txXfrm>
        <a:off x="431450" y="1773719"/>
        <a:ext cx="1248530" cy="624265"/>
      </dsp:txXfrm>
    </dsp:sp>
    <dsp:sp modelId="{063A486B-63AA-4CEC-AA06-B27B5113C761}">
      <dsp:nvSpPr>
        <dsp:cNvPr id="0" name=""/>
        <dsp:cNvSpPr/>
      </dsp:nvSpPr>
      <dsp:spPr>
        <a:xfrm>
          <a:off x="431450" y="2660175"/>
          <a:ext cx="1248530" cy="624265"/>
        </a:xfrm>
        <a:prstGeom prst="rect">
          <a:avLst/>
        </a:prstGeom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Divisive</a:t>
          </a: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Verfahren</a:t>
          </a:r>
        </a:p>
      </dsp:txBody>
      <dsp:txXfrm>
        <a:off x="431450" y="2660175"/>
        <a:ext cx="1248530" cy="624265"/>
      </dsp:txXfrm>
    </dsp:sp>
    <dsp:sp modelId="{7A578135-7E7B-412F-9546-9334E2505E40}">
      <dsp:nvSpPr>
        <dsp:cNvPr id="0" name=""/>
        <dsp:cNvSpPr/>
      </dsp:nvSpPr>
      <dsp:spPr>
        <a:xfrm>
          <a:off x="1630039" y="887262"/>
          <a:ext cx="1248530" cy="624265"/>
        </a:xfrm>
        <a:prstGeom prst="rect">
          <a:avLst/>
        </a:prstGeom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Partitionierende Verfahren</a:t>
          </a:r>
        </a:p>
      </dsp:txBody>
      <dsp:txXfrm>
        <a:off x="1630039" y="887262"/>
        <a:ext cx="1248530" cy="624265"/>
      </dsp:txXfrm>
    </dsp:sp>
    <dsp:sp modelId="{FADFC277-1744-4A36-8456-1B291B0A64C0}">
      <dsp:nvSpPr>
        <dsp:cNvPr id="0" name=""/>
        <dsp:cNvSpPr/>
      </dsp:nvSpPr>
      <dsp:spPr>
        <a:xfrm>
          <a:off x="1942172" y="1773719"/>
          <a:ext cx="1248530" cy="624265"/>
        </a:xfrm>
        <a:prstGeom prst="rect">
          <a:avLst/>
        </a:prstGeom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Teilungsverfahren</a:t>
          </a:r>
        </a:p>
      </dsp:txBody>
      <dsp:txXfrm>
        <a:off x="1942172" y="1773719"/>
        <a:ext cx="1248530" cy="624265"/>
      </dsp:txXfrm>
    </dsp:sp>
    <dsp:sp modelId="{D1D57C49-4CEB-4CDF-A4E6-B331C249910C}">
      <dsp:nvSpPr>
        <dsp:cNvPr id="0" name=""/>
        <dsp:cNvSpPr/>
      </dsp:nvSpPr>
      <dsp:spPr>
        <a:xfrm>
          <a:off x="1942172" y="2660175"/>
          <a:ext cx="1248530" cy="624265"/>
        </a:xfrm>
        <a:prstGeom prst="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schemeClr val="tx1"/>
              </a:solidFill>
            </a:rPr>
            <a:t>Minimal-Distanz-Verfahren </a:t>
          </a:r>
          <a:br>
            <a:rPr lang="de-DE" sz="1200" kern="1200" dirty="0">
              <a:solidFill>
                <a:schemeClr val="tx1"/>
              </a:solidFill>
            </a:rPr>
          </a:br>
          <a:r>
            <a:rPr lang="de-DE" sz="1200" kern="1200" dirty="0">
              <a:solidFill>
                <a:schemeClr val="tx1"/>
              </a:solidFill>
            </a:rPr>
            <a:t>(K-</a:t>
          </a:r>
          <a:r>
            <a:rPr lang="de-DE" sz="1200" kern="1200" dirty="0" err="1">
              <a:solidFill>
                <a:schemeClr val="tx1"/>
              </a:solidFill>
            </a:rPr>
            <a:t>Means</a:t>
          </a:r>
          <a:r>
            <a:rPr lang="de-DE" sz="1200" kern="1200" dirty="0">
              <a:solidFill>
                <a:schemeClr val="tx1"/>
              </a:solidFill>
            </a:rPr>
            <a:t>)</a:t>
          </a:r>
        </a:p>
      </dsp:txBody>
      <dsp:txXfrm>
        <a:off x="1942172" y="2660175"/>
        <a:ext cx="1248530" cy="624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A36153-BF09-9E13-19F7-BCBA14043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0B595DB-2009-6513-7C77-75A9B5943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896700-7220-1CB5-6678-E8129B94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29.11.2022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2A5722-1C6D-1DBD-169B-E0A0D19F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Mario Pfob, Marius </a:t>
            </a:r>
            <a:r>
              <a:rPr lang="de-DE" dirty="0" err="1"/>
              <a:t>Harrass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EF22BC-8AE9-014F-EB34-6056340F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1102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A27746-03A3-1068-CC47-EC063EF6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39A201-3973-C0EE-9539-16740C409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01B987-7977-95F3-A7E3-0CC75B091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18AC2B-26A6-C237-A926-7B348084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4CC652-2ED3-9EBF-BB70-B63F9BB3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50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86738BE-44E9-378C-6C84-8E42FDEF3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0EDC6C-4AFA-AE4F-A3C6-BAD12D025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5CA169-D9EB-1994-DCB2-DB835A92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A37385-2589-13F9-2CFA-A334F01C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DA5D4C-0739-06E3-739C-3C016ABA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39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AD03FF-5A92-11D3-64B0-5DCBD633B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838F37-05CC-9DF1-87A3-072321FF3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F9E5CD-2BCC-AED5-EEF7-8184920CA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282F8D-F0A0-2741-1D7C-1D8D0B0A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Mario Pfob, Marius </a:t>
            </a:r>
            <a:r>
              <a:rPr lang="de-DE" dirty="0" err="1"/>
              <a:t>Harrass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3E672E-F29D-B760-BFFE-F6734863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6893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05F42-87A0-9E12-877F-27CA52500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068581-290F-05BE-7E23-AF5D4256B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C6770F-C947-B1FB-5C6A-404B29A3C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29.11.2022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F3CD78-520B-4837-3EFA-7A4199B5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Mario Pfob, Marius </a:t>
            </a:r>
            <a:r>
              <a:rPr lang="de-DE" dirty="0" err="1"/>
              <a:t>Harrass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797003-4689-403A-D7A1-F7188C66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36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5A2997-0E89-0E2E-075D-61FE7D07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DD7CFC-00D8-D1E9-981C-AE6F8EFAE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FA10B4-ABE6-E35C-347E-5862DD699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651FCC-E58C-9828-7E7E-E8BB8808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67A4A1-12D7-AD20-E3C1-95694753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D9CC9F-AABD-BC11-8DA8-019B5F9B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59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D1BDD-092D-79B1-869F-5A42FF1A1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90905D-F5AB-DC85-382B-7F39C8FAB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DA4F3F-50D5-0B1B-E806-97CB61FBC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1D58C67-7A16-82FA-B49A-60F22BA4B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7A75252-9243-7E36-1890-D85B6580F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FF6294F-346F-6FA6-E03E-79B7D420C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7506708-F179-3BC5-B940-7BB002414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CA08CDC-D952-3AA6-61D5-955CD005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92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A360C-1513-C66C-8031-5030B43F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D4BD8B-B2A3-1B2B-D2F1-F9513338D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AA5A99-695E-180F-D48E-63FA4AD1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835C4B-D602-5701-A203-27CDBFA6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80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9743C6-BB0C-1936-0F98-845A3C37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57340F-967A-5CD5-2625-42994AD8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4D7B05-9670-8D5B-2842-659E1D29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04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158A1-0DD8-AE4D-3BA9-2E93CCA5C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A998FF-4ACE-5573-0232-1D37CFF97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157BC2-D970-72EB-57FF-9E1B3E058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B6C35B-8471-B72A-4AE0-278C25502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205D46-334E-EE57-EBC4-31331CA7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086ED-EDB0-F057-3BF7-6D201CCB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68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8C0975-6B28-AFBF-515B-2070D8C7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08130DC-B600-0AB4-FFC9-6D751B19D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CACE1A-212F-81C7-02C2-86AFEDA45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F3F52D-3866-498F-AFB2-3588FB23F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B214DF-F508-5348-3B4C-A00AB22E9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7CFC00-B6A0-30F7-4EFF-EDB3D9C9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7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2844BDA-FE54-A073-E322-6C119AC3A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F04183-4656-ED7A-1C6A-F7945D629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F2A866-A38E-4863-138E-3F3B59912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20.11.2022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CB3611-488A-3363-2A6F-68871BA5B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Mario Pfob, Marius </a:t>
            </a:r>
            <a:r>
              <a:rPr lang="de-DE" dirty="0" err="1"/>
              <a:t>Harrass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6C97E2-90DE-9BA9-2266-AAABDD9C0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606F6-4885-4471-A8C4-36DA9035461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435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cla.edu/~shindler/shindler-kMedian-survey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2FCE2-616B-0CA2-9035-B3A6EF482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5265" y="2468336"/>
            <a:ext cx="8401470" cy="960664"/>
          </a:xfrm>
        </p:spPr>
        <p:txBody>
          <a:bodyPr/>
          <a:lstStyle/>
          <a:p>
            <a:r>
              <a:rPr lang="de-D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50E96A-09BF-4144-6CE8-2EE6A7AD5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6904" y="3602039"/>
            <a:ext cx="2218192" cy="422128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mit 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Scikit-Learn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A8266A0-17DB-1FE7-10DE-6F31C5A051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26103CD-6751-0F4A-8E97-0B3FC475B569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10D5D73-6156-E50D-D258-4C4235FCF40E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F939628-4971-DF89-7FDD-F7AEF6F451EF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D4FADA5-C012-9155-FD2D-367245FE11BB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C89316D-F9FC-5615-3231-6059A2639202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02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aufbereiten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1612" y="6460379"/>
            <a:ext cx="34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10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DA1BE85D-C30D-6D05-EF87-EEE5A5674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153407"/>
              </p:ext>
            </p:extLst>
          </p:nvPr>
        </p:nvGraphicFramePr>
        <p:xfrm>
          <a:off x="6819732" y="1999321"/>
          <a:ext cx="5032560" cy="28632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8760">
                  <a:extLst>
                    <a:ext uri="{9D8B030D-6E8A-4147-A177-3AD203B41FA5}">
                      <a16:colId xmlns:a16="http://schemas.microsoft.com/office/drawing/2014/main" val="3550401153"/>
                    </a:ext>
                  </a:extLst>
                </a:gridCol>
                <a:gridCol w="838760">
                  <a:extLst>
                    <a:ext uri="{9D8B030D-6E8A-4147-A177-3AD203B41FA5}">
                      <a16:colId xmlns:a16="http://schemas.microsoft.com/office/drawing/2014/main" val="688696326"/>
                    </a:ext>
                  </a:extLst>
                </a:gridCol>
                <a:gridCol w="838760">
                  <a:extLst>
                    <a:ext uri="{9D8B030D-6E8A-4147-A177-3AD203B41FA5}">
                      <a16:colId xmlns:a16="http://schemas.microsoft.com/office/drawing/2014/main" val="1908424453"/>
                    </a:ext>
                  </a:extLst>
                </a:gridCol>
                <a:gridCol w="838760">
                  <a:extLst>
                    <a:ext uri="{9D8B030D-6E8A-4147-A177-3AD203B41FA5}">
                      <a16:colId xmlns:a16="http://schemas.microsoft.com/office/drawing/2014/main" val="1140873991"/>
                    </a:ext>
                  </a:extLst>
                </a:gridCol>
                <a:gridCol w="838760">
                  <a:extLst>
                    <a:ext uri="{9D8B030D-6E8A-4147-A177-3AD203B41FA5}">
                      <a16:colId xmlns:a16="http://schemas.microsoft.com/office/drawing/2014/main" val="1991376135"/>
                    </a:ext>
                  </a:extLst>
                </a:gridCol>
                <a:gridCol w="838760">
                  <a:extLst>
                    <a:ext uri="{9D8B030D-6E8A-4147-A177-3AD203B41FA5}">
                      <a16:colId xmlns:a16="http://schemas.microsoft.com/office/drawing/2014/main" val="1488564222"/>
                    </a:ext>
                  </a:extLst>
                </a:gridCol>
              </a:tblGrid>
              <a:tr h="41439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>
                          <a:effectLst/>
                        </a:rPr>
                        <a:t>#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 err="1">
                          <a:effectLst/>
                        </a:rPr>
                        <a:t>Gross</a:t>
                      </a:r>
                      <a:r>
                        <a:rPr lang="de-DE" sz="1200" b="1" dirty="0">
                          <a:effectLst/>
                        </a:rPr>
                        <a:t> </a:t>
                      </a:r>
                      <a:r>
                        <a:rPr lang="de-DE" sz="1200" b="1" dirty="0" err="1">
                          <a:effectLst/>
                        </a:rPr>
                        <a:t>Weight</a:t>
                      </a:r>
                      <a:r>
                        <a:rPr lang="de-DE" sz="1200" b="1" dirty="0">
                          <a:effectLst/>
                        </a:rPr>
                        <a:t> (kg)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>
                          <a:effectLst/>
                        </a:rPr>
                        <a:t>Width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>
                          <a:effectLst/>
                        </a:rPr>
                        <a:t>Height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 err="1">
                          <a:effectLst/>
                        </a:rPr>
                        <a:t>Length</a:t>
                      </a:r>
                      <a:r>
                        <a:rPr lang="de-DE" sz="1200" b="1" dirty="0">
                          <a:effectLst/>
                        </a:rPr>
                        <a:t>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>
                          <a:effectLst/>
                        </a:rPr>
                        <a:t>Volume (cm³)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98432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23.0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35.0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36750.0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331947297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dirty="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150.0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60.0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55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80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264000.0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388199513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0.5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14.0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19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3990.0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890219992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1.5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11600.0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696174009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1000.0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823837673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75.0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82.0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81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797040.0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23698542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41.0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80.0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326400.0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264764426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1340.0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220.0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112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406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10003840.0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640962550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0.5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11600.0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748720281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dirty="0">
                          <a:effectLst/>
                        </a:rPr>
                        <a:t>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5.0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45.0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45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70875.0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676178726"/>
                  </a:ext>
                </a:extLst>
              </a:tr>
            </a:tbl>
          </a:graphicData>
        </a:graphic>
      </p:graphicFrame>
      <p:graphicFrame>
        <p:nvGraphicFramePr>
          <p:cNvPr id="2" name="Tabelle 5">
            <a:extLst>
              <a:ext uri="{FF2B5EF4-FFF2-40B4-BE49-F238E27FC236}">
                <a16:creationId xmlns:a16="http://schemas.microsoft.com/office/drawing/2014/main" id="{57499251-2E0E-CEA9-DD7E-4F3A916F3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59430"/>
              </p:ext>
            </p:extLst>
          </p:nvPr>
        </p:nvGraphicFramePr>
        <p:xfrm>
          <a:off x="339711" y="1366520"/>
          <a:ext cx="5883815" cy="412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0545">
                  <a:extLst>
                    <a:ext uri="{9D8B030D-6E8A-4147-A177-3AD203B41FA5}">
                      <a16:colId xmlns:a16="http://schemas.microsoft.com/office/drawing/2014/main" val="3550401153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688696326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908424453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140873991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991376135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488564222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2698067641"/>
                    </a:ext>
                  </a:extLst>
                </a:gridCol>
              </a:tblGrid>
              <a:tr h="315214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>
                          <a:effectLst/>
                        </a:rPr>
                        <a:t>#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Package No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Shipment No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Gross Weight (kg)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Width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dirty="0">
                          <a:effectLst/>
                        </a:rPr>
                        <a:t>Height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dirty="0" err="1">
                          <a:effectLst/>
                        </a:rPr>
                        <a:t>Length</a:t>
                      </a:r>
                      <a:r>
                        <a:rPr lang="de-DE" sz="1200" dirty="0">
                          <a:effectLst/>
                        </a:rPr>
                        <a:t>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98432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1007530-2011-03239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1000088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23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331947297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1000310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150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60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55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388199513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1000346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0,5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19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890219992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1000456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1,5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29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696174009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1000796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823837673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1000957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75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120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23698542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1000957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41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120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264764426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1001184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1.340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112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406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640962550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1001408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0,5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29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748720281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1007530-2011-03250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1001563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45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45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676178726"/>
                  </a:ext>
                </a:extLst>
              </a:tr>
            </a:tbl>
          </a:graphicData>
        </a:graphic>
      </p:graphicFrame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E1DCA223-7BA5-F744-E5E3-1030A90E1CB4}"/>
              </a:ext>
            </a:extLst>
          </p:cNvPr>
          <p:cNvSpPr/>
          <p:nvPr/>
        </p:nvSpPr>
        <p:spPr>
          <a:xfrm>
            <a:off x="6102799" y="3191336"/>
            <a:ext cx="837655" cy="475327"/>
          </a:xfrm>
          <a:custGeom>
            <a:avLst/>
            <a:gdLst>
              <a:gd name="connsiteX0" fmla="*/ 0 w 837655"/>
              <a:gd name="connsiteY0" fmla="*/ 118832 h 475327"/>
              <a:gd name="connsiteX1" fmla="*/ 599992 w 837655"/>
              <a:gd name="connsiteY1" fmla="*/ 118832 h 475327"/>
              <a:gd name="connsiteX2" fmla="*/ 599992 w 837655"/>
              <a:gd name="connsiteY2" fmla="*/ 0 h 475327"/>
              <a:gd name="connsiteX3" fmla="*/ 837655 w 837655"/>
              <a:gd name="connsiteY3" fmla="*/ 237664 h 475327"/>
              <a:gd name="connsiteX4" fmla="*/ 599992 w 837655"/>
              <a:gd name="connsiteY4" fmla="*/ 475327 h 475327"/>
              <a:gd name="connsiteX5" fmla="*/ 599992 w 837655"/>
              <a:gd name="connsiteY5" fmla="*/ 356495 h 475327"/>
              <a:gd name="connsiteX6" fmla="*/ 0 w 837655"/>
              <a:gd name="connsiteY6" fmla="*/ 356495 h 475327"/>
              <a:gd name="connsiteX7" fmla="*/ 0 w 837655"/>
              <a:gd name="connsiteY7" fmla="*/ 118832 h 475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7655" h="475327" extrusionOk="0">
                <a:moveTo>
                  <a:pt x="0" y="118832"/>
                </a:moveTo>
                <a:cubicBezTo>
                  <a:pt x="259133" y="68979"/>
                  <a:pt x="488017" y="141785"/>
                  <a:pt x="599992" y="118832"/>
                </a:cubicBezTo>
                <a:cubicBezTo>
                  <a:pt x="606571" y="60144"/>
                  <a:pt x="597422" y="22341"/>
                  <a:pt x="599992" y="0"/>
                </a:cubicBezTo>
                <a:cubicBezTo>
                  <a:pt x="634320" y="35370"/>
                  <a:pt x="742440" y="184852"/>
                  <a:pt x="837655" y="237664"/>
                </a:cubicBezTo>
                <a:cubicBezTo>
                  <a:pt x="821423" y="272533"/>
                  <a:pt x="605741" y="431185"/>
                  <a:pt x="599992" y="475327"/>
                </a:cubicBezTo>
                <a:cubicBezTo>
                  <a:pt x="591597" y="456090"/>
                  <a:pt x="609819" y="398108"/>
                  <a:pt x="599992" y="356495"/>
                </a:cubicBezTo>
                <a:cubicBezTo>
                  <a:pt x="427017" y="372800"/>
                  <a:pt x="276104" y="408722"/>
                  <a:pt x="0" y="356495"/>
                </a:cubicBezTo>
                <a:cubicBezTo>
                  <a:pt x="11173" y="251876"/>
                  <a:pt x="-4002" y="230626"/>
                  <a:pt x="0" y="118832"/>
                </a:cubicBezTo>
                <a:close/>
              </a:path>
            </a:pathLst>
          </a:custGeom>
          <a:noFill/>
          <a:ln w="28575">
            <a:solidFill>
              <a:srgbClr val="E30019"/>
            </a:solidFill>
            <a:extLst>
              <a:ext uri="{C807C97D-BFC1-408E-A445-0C87EB9F89A2}">
                <ask:lineSketchStyleProps xmlns:ask="http://schemas.microsoft.com/office/drawing/2018/sketchyshapes" sd="1363887920">
                  <a:prstGeom prst="rightArrow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3A4BE95-2C2E-BB6E-5BD8-D22870CA0FFE}"/>
              </a:ext>
            </a:extLst>
          </p:cNvPr>
          <p:cNvSpPr txBox="1"/>
          <p:nvPr/>
        </p:nvSpPr>
        <p:spPr>
          <a:xfrm>
            <a:off x="339709" y="5593080"/>
            <a:ext cx="2198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Original-Datensatz (erste zehn Zeilen)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72FB03E-5097-6313-94C8-7CA415A73CCF}"/>
              </a:ext>
            </a:extLst>
          </p:cNvPr>
          <p:cNvSpPr txBox="1"/>
          <p:nvPr/>
        </p:nvSpPr>
        <p:spPr>
          <a:xfrm>
            <a:off x="9107746" y="5593080"/>
            <a:ext cx="27445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Datensatz nach Aufbereitung (erste zehn Zeilen)</a:t>
            </a:r>
          </a:p>
        </p:txBody>
      </p:sp>
    </p:spTree>
    <p:extLst>
      <p:ext uri="{BB962C8B-B14F-4D97-AF65-F5344CB8AC3E}">
        <p14:creationId xmlns:p14="http://schemas.microsoft.com/office/powerpoint/2010/main" val="2293741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k-</a:t>
            </a:r>
            <a:r>
              <a:rPr lang="de-DE" sz="3200" b="1" dirty="0" err="1">
                <a:solidFill>
                  <a:srgbClr val="E30019"/>
                </a:solidFill>
              </a:rPr>
              <a:t>Means</a:t>
            </a:r>
            <a:endParaRPr lang="de-DE" sz="3200" b="1" dirty="0">
              <a:solidFill>
                <a:srgbClr val="E30019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5640" y="6460379"/>
            <a:ext cx="340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11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Untertitel 2">
                <a:extLst>
                  <a:ext uri="{FF2B5EF4-FFF2-40B4-BE49-F238E27FC236}">
                    <a16:creationId xmlns:a16="http://schemas.microsoft.com/office/drawing/2014/main" id="{EC61D599-D662-CA33-DCC2-8A2753B3A1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6640" y="1634362"/>
                <a:ext cx="5509623" cy="39587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de-DE" sz="2000" b="1" dirty="0">
                    <a:solidFill>
                      <a:srgbClr val="E30019"/>
                    </a:solidFill>
                  </a:rPr>
                  <a:t>Partitionierung</a:t>
                </a:r>
                <a:r>
                  <a:rPr lang="de-DE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eines Datensatzes in </a:t>
                </a:r>
                <a:r>
                  <a:rPr lang="de-DE" sz="2000" b="1" i="1" dirty="0">
                    <a:solidFill>
                      <a:srgbClr val="E30019"/>
                    </a:solidFill>
                  </a:rPr>
                  <a:t>k</a:t>
                </a:r>
                <a:r>
                  <a:rPr lang="de-DE" sz="2000" b="1" dirty="0">
                    <a:solidFill>
                      <a:srgbClr val="E30019"/>
                    </a:solidFill>
                  </a:rPr>
                  <a:t> Cluster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sz="2000" b="1" dirty="0">
                    <a:solidFill>
                      <a:srgbClr val="E30019"/>
                    </a:solidFill>
                  </a:rPr>
                  <a:t>Zufällige</a:t>
                </a:r>
                <a:r>
                  <a:rPr lang="de-DE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Definition von </a:t>
                </a:r>
                <a:r>
                  <a:rPr lang="de-DE" sz="20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k</a:t>
                </a:r>
                <a:r>
                  <a:rPr lang="de-DE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de-DE" sz="2000" b="1" dirty="0">
                    <a:solidFill>
                      <a:srgbClr val="E30019"/>
                    </a:solidFill>
                  </a:rPr>
                  <a:t>Clusterzentren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sz="2000" b="1" dirty="0">
                    <a:solidFill>
                      <a:srgbClr val="E30019"/>
                    </a:solidFill>
                  </a:rPr>
                  <a:t>Zuordnung der Datenpunkte </a:t>
                </a:r>
                <a:r>
                  <a:rPr lang="de-DE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basierend auf der </a:t>
                </a:r>
                <a:r>
                  <a:rPr lang="de-DE" sz="2000" b="1" dirty="0">
                    <a:solidFill>
                      <a:srgbClr val="E30019"/>
                    </a:solidFill>
                  </a:rPr>
                  <a:t>euklidischen Distanz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sz="20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de-DE" sz="20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e-D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de-D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20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20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20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de-D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de-DE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de-DE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sym typeface="Wingdings" panose="05000000000000000000" pitchFamily="2" charset="2"/>
                  </a:rPr>
                  <a:t>Neuberechnung der </a:t>
                </a:r>
                <a:r>
                  <a:rPr lang="de-DE" sz="2000" b="1" dirty="0">
                    <a:solidFill>
                      <a:srgbClr val="E30019"/>
                    </a:solidFill>
                    <a:sym typeface="Wingdings" panose="05000000000000000000" pitchFamily="2" charset="2"/>
                  </a:rPr>
                  <a:t>Clusterzentren</a:t>
                </a:r>
                <a:r>
                  <a:rPr lang="de-DE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sym typeface="Wingdings" panose="05000000000000000000" pitchFamily="2" charset="2"/>
                  </a:rPr>
                  <a:t> als </a:t>
                </a:r>
                <a:r>
                  <a:rPr lang="de-DE" sz="2000" b="1" dirty="0">
                    <a:solidFill>
                      <a:srgbClr val="E30019"/>
                    </a:solidFill>
                    <a:sym typeface="Wingdings" panose="05000000000000000000" pitchFamily="2" charset="2"/>
                  </a:rPr>
                  <a:t>Mittelwert</a:t>
                </a:r>
                <a:r>
                  <a:rPr lang="de-DE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sym typeface="Wingdings" panose="05000000000000000000" pitchFamily="2" charset="2"/>
                  </a:rPr>
                  <a:t> aller Datenpunkte innerhalb eines Clusters</a:t>
                </a:r>
                <a:br>
                  <a:rPr lang="de-DE" sz="20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 panose="02040503050406030204" pitchFamily="18" charset="0"/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de-DE" sz="20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de-D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  <m:sup>
                        <m:r>
                          <a:rPr lang="de-D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de-D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de-D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+1)</m:t>
                        </m:r>
                      </m:sup>
                    </m:sSubSup>
                    <m:r>
                      <a:rPr lang="de-DE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de-D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de-D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de-D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SupPr>
                              <m:e>
                                <m:r>
                                  <a:rPr lang="de-D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de-D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(</m:t>
                                </m:r>
                                <m:r>
                                  <a:rPr lang="de-D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  <m:r>
                                  <a:rPr lang="de-D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)</m:t>
                                </m:r>
                              </m:sup>
                            </m:sSubSup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de-DE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de-DE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de-DE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𝜖</m:t>
                        </m:r>
                        <m:sSubSup>
                          <m:sSubSupPr>
                            <m:ctrlPr>
                              <a:rPr lang="de-DE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de-DE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𝑆</m:t>
                            </m:r>
                          </m:e>
                          <m:sub>
                            <m:r>
                              <a:rPr lang="de-DE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  <m:sup>
                            <m:r>
                              <a:rPr lang="de-DE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a:rPr lang="de-DE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de-DE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sup>
                        </m:sSubSup>
                      </m:sub>
                      <m:sup/>
                      <m:e>
                        <m:sSub>
                          <m:sSubPr>
                            <m:ctrlPr>
                              <a:rPr lang="de-DE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de-DE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Untertitel 2">
                <a:extLst>
                  <a:ext uri="{FF2B5EF4-FFF2-40B4-BE49-F238E27FC236}">
                    <a16:creationId xmlns:a16="http://schemas.microsoft.com/office/drawing/2014/main" id="{EC61D599-D662-CA33-DCC2-8A2753B3A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640" y="1634362"/>
                <a:ext cx="5509623" cy="3958718"/>
              </a:xfrm>
              <a:prstGeom prst="rect">
                <a:avLst/>
              </a:prstGeom>
              <a:blipFill>
                <a:blip r:embed="rId3"/>
                <a:stretch>
                  <a:fillRect l="-996" b="-49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2">
            <a:extLst>
              <a:ext uri="{FF2B5EF4-FFF2-40B4-BE49-F238E27FC236}">
                <a16:creationId xmlns:a16="http://schemas.microsoft.com/office/drawing/2014/main" id="{52A51D18-A8F6-218D-E9FD-D03827187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838" y="2162686"/>
            <a:ext cx="4204539" cy="327660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8E079D6-7518-27B4-76F9-E241BE69D9C9}"/>
              </a:ext>
            </a:extLst>
          </p:cNvPr>
          <p:cNvSpPr txBox="1"/>
          <p:nvPr/>
        </p:nvSpPr>
        <p:spPr>
          <a:xfrm>
            <a:off x="10068728" y="5543771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Backhaus, K (2021), S.567</a:t>
            </a:r>
          </a:p>
        </p:txBody>
      </p:sp>
    </p:spTree>
    <p:extLst>
      <p:ext uri="{BB962C8B-B14F-4D97-AF65-F5344CB8AC3E}">
        <p14:creationId xmlns:p14="http://schemas.microsoft.com/office/powerpoint/2010/main" val="3876043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9A0C7B2C-1414-4847-3CD2-71939C9DD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56213" y="1805078"/>
            <a:ext cx="6696075" cy="3771900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k-</a:t>
            </a:r>
            <a:r>
              <a:rPr lang="de-DE" sz="3200" b="1" dirty="0" err="1">
                <a:solidFill>
                  <a:srgbClr val="E30019"/>
                </a:solidFill>
              </a:rPr>
              <a:t>Means</a:t>
            </a:r>
            <a:endParaRPr lang="de-DE" sz="3200" b="1" dirty="0">
              <a:solidFill>
                <a:srgbClr val="E30019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5640" y="6460379"/>
            <a:ext cx="340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12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B8FE3CE-3359-5070-F12E-1EFBA835CE7F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AC4028D1-F67B-79AB-C9C1-384B1428D122}"/>
              </a:ext>
            </a:extLst>
          </p:cNvPr>
          <p:cNvSpPr txBox="1">
            <a:spLocks/>
          </p:cNvSpPr>
          <p:nvPr/>
        </p:nvSpPr>
        <p:spPr>
          <a:xfrm>
            <a:off x="1056640" y="2292530"/>
            <a:ext cx="3854994" cy="2960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2000" dirty="0"/>
              <a:t>K-</a:t>
            </a:r>
            <a:r>
              <a:rPr lang="de-DE" sz="2000" dirty="0" err="1"/>
              <a:t>means</a:t>
            </a:r>
            <a:r>
              <a:rPr lang="de-DE" sz="2000" dirty="0"/>
              <a:t> Verfahren mit </a:t>
            </a:r>
            <a:r>
              <a:rPr lang="de-DE" sz="2000" b="1" i="1" dirty="0">
                <a:solidFill>
                  <a:srgbClr val="E30019"/>
                </a:solidFill>
              </a:rPr>
              <a:t>k</a:t>
            </a:r>
            <a:r>
              <a:rPr lang="de-DE" sz="2000" b="1" dirty="0">
                <a:solidFill>
                  <a:srgbClr val="E30019"/>
                </a:solidFill>
              </a:rPr>
              <a:t> = 3 </a:t>
            </a:r>
            <a:r>
              <a:rPr lang="de-DE" sz="2000" dirty="0"/>
              <a:t>Clustern</a:t>
            </a:r>
          </a:p>
          <a:p>
            <a:pPr>
              <a:lnSpc>
                <a:spcPct val="100000"/>
              </a:lnSpc>
            </a:pPr>
            <a:r>
              <a:rPr lang="de-DE" sz="2000" dirty="0"/>
              <a:t>Eines der Cluster zeigt sehr unterschiedliche Varianzen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de-DE" sz="2000" dirty="0"/>
              <a:t>Ist die Anzahl der Cluster richtig gewählt?</a:t>
            </a:r>
          </a:p>
        </p:txBody>
      </p:sp>
    </p:spTree>
    <p:extLst>
      <p:ext uri="{BB962C8B-B14F-4D97-AF65-F5344CB8AC3E}">
        <p14:creationId xmlns:p14="http://schemas.microsoft.com/office/powerpoint/2010/main" val="1722198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k-</a:t>
            </a:r>
            <a:r>
              <a:rPr lang="de-DE" sz="3200" b="1" dirty="0" err="1">
                <a:solidFill>
                  <a:srgbClr val="E30019"/>
                </a:solidFill>
              </a:rPr>
              <a:t>Means</a:t>
            </a:r>
            <a:endParaRPr lang="de-DE" sz="3200" b="1" dirty="0">
              <a:solidFill>
                <a:srgbClr val="E30019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5640" y="6460379"/>
            <a:ext cx="340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13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B8FE3CE-3359-5070-F12E-1EFBA835CE7F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A75B6DA-AF65-F0E1-DE77-015DB29BA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266" y="1986799"/>
            <a:ext cx="5181600" cy="3038475"/>
          </a:xfrm>
          <a:prstGeom prst="rect">
            <a:avLst/>
          </a:prstGeom>
          <a:ln>
            <a:noFill/>
          </a:ln>
        </p:spPr>
      </p:pic>
      <p:sp>
        <p:nvSpPr>
          <p:cNvPr id="2" name="Untertitel 2">
            <a:extLst>
              <a:ext uri="{FF2B5EF4-FFF2-40B4-BE49-F238E27FC236}">
                <a16:creationId xmlns:a16="http://schemas.microsoft.com/office/drawing/2014/main" id="{9E45A714-E0F3-BDC5-571E-4B895B1D9968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5509623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8E0898-69CC-5329-FEAA-55D7E88CC5B7}"/>
              </a:ext>
            </a:extLst>
          </p:cNvPr>
          <p:cNvSpPr txBox="1">
            <a:spLocks/>
          </p:cNvSpPr>
          <p:nvPr/>
        </p:nvSpPr>
        <p:spPr>
          <a:xfrm>
            <a:off x="1056639" y="2210571"/>
            <a:ext cx="5039360" cy="2960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2000" dirty="0"/>
              <a:t>Ermittlung der Varianz als </a:t>
            </a:r>
            <a:r>
              <a:rPr lang="de-DE" sz="2000" b="1" dirty="0">
                <a:solidFill>
                  <a:srgbClr val="E30019"/>
                </a:solidFill>
              </a:rPr>
              <a:t>Durchschnitt der quadrierten euklidischen Distanz </a:t>
            </a:r>
            <a:r>
              <a:rPr lang="de-DE" sz="2000" dirty="0"/>
              <a:t>zum Zentrum des Clusters für </a:t>
            </a:r>
            <a:r>
              <a:rPr lang="de-DE" sz="2000" i="1" dirty="0"/>
              <a:t>k</a:t>
            </a:r>
            <a:r>
              <a:rPr lang="de-DE" sz="2000" dirty="0"/>
              <a:t> Cluster</a:t>
            </a:r>
          </a:p>
          <a:p>
            <a:pPr>
              <a:lnSpc>
                <a:spcPct val="100000"/>
              </a:lnSpc>
            </a:pPr>
            <a:r>
              <a:rPr lang="de-DE" sz="2000" dirty="0"/>
              <a:t>Der Übergang von einem zu zwei Clustern wird nicht berücksichtigt </a:t>
            </a:r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(Backhaus, K (2021), S.529)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000" dirty="0"/>
              <a:t>4 Cluster sind eine geeignetere Anzahl</a:t>
            </a:r>
          </a:p>
          <a:p>
            <a:pPr>
              <a:lnSpc>
                <a:spcPct val="100000"/>
              </a:lnSpc>
            </a:pP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649533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k-</a:t>
            </a:r>
            <a:r>
              <a:rPr lang="de-DE" sz="3200" b="1" dirty="0" err="1">
                <a:solidFill>
                  <a:srgbClr val="E30019"/>
                </a:solidFill>
              </a:rPr>
              <a:t>Means</a:t>
            </a:r>
            <a:endParaRPr lang="de-DE" sz="3200" b="1" dirty="0">
              <a:solidFill>
                <a:srgbClr val="E30019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5640" y="6460379"/>
            <a:ext cx="340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14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27B7FF7-7F28-594F-FD6A-5E37B0CFC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56213" y="1821180"/>
            <a:ext cx="6696075" cy="37719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B8FE3CE-3359-5070-F12E-1EFBA835CE7F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555311EB-9212-A256-4054-54A3E78109F5}"/>
              </a:ext>
            </a:extLst>
          </p:cNvPr>
          <p:cNvSpPr txBox="1">
            <a:spLocks/>
          </p:cNvSpPr>
          <p:nvPr/>
        </p:nvSpPr>
        <p:spPr>
          <a:xfrm>
            <a:off x="1056640" y="2292530"/>
            <a:ext cx="3854994" cy="2960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2000" dirty="0"/>
              <a:t>k-</a:t>
            </a:r>
            <a:r>
              <a:rPr lang="de-DE" sz="2000" dirty="0" err="1"/>
              <a:t>means</a:t>
            </a:r>
            <a:r>
              <a:rPr lang="de-DE" sz="2000" dirty="0"/>
              <a:t> Verfahren mit </a:t>
            </a:r>
            <a:r>
              <a:rPr lang="de-DE" sz="2000" b="1" i="1" dirty="0">
                <a:solidFill>
                  <a:srgbClr val="E30019"/>
                </a:solidFill>
              </a:rPr>
              <a:t>k</a:t>
            </a:r>
            <a:r>
              <a:rPr lang="de-DE" sz="2000" b="1" dirty="0">
                <a:solidFill>
                  <a:srgbClr val="E30019"/>
                </a:solidFill>
              </a:rPr>
              <a:t> = 4 </a:t>
            </a:r>
            <a:r>
              <a:rPr lang="de-DE" sz="2000" dirty="0"/>
              <a:t>Clustern</a:t>
            </a:r>
          </a:p>
          <a:p>
            <a:pPr>
              <a:lnSpc>
                <a:spcPct val="100000"/>
              </a:lnSpc>
            </a:pPr>
            <a:r>
              <a:rPr lang="de-DE" sz="2000" dirty="0"/>
              <a:t>gleichförmig zufällige Auswahl initialer Cluster Zentren kann das Ergebnis negativ beeinflussen </a:t>
            </a:r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(Arthur, D. (2007))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de-DE" sz="2000" dirty="0"/>
              <a:t>Verwendung von k-</a:t>
            </a:r>
            <a:r>
              <a:rPr lang="de-DE" sz="2000" dirty="0" err="1"/>
              <a:t>means</a:t>
            </a:r>
            <a:r>
              <a:rPr lang="de-DE" sz="2000" dirty="0"/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1279723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k-</a:t>
            </a:r>
            <a:r>
              <a:rPr lang="de-DE" sz="3200" b="1" dirty="0" err="1">
                <a:solidFill>
                  <a:srgbClr val="E30019"/>
                </a:solidFill>
              </a:rPr>
              <a:t>Means</a:t>
            </a:r>
            <a:endParaRPr lang="de-DE" sz="3200" b="1" dirty="0">
              <a:solidFill>
                <a:srgbClr val="E30019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5640" y="6460379"/>
            <a:ext cx="340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15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27B7FF7-7F28-594F-FD6A-5E37B0CFC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56213" y="1821180"/>
            <a:ext cx="6696075" cy="37719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B8FE3CE-3359-5070-F12E-1EFBA835CE7F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Untertitel 2">
            <a:extLst>
              <a:ext uri="{FF2B5EF4-FFF2-40B4-BE49-F238E27FC236}">
                <a16:creationId xmlns:a16="http://schemas.microsoft.com/office/drawing/2014/main" id="{10C0A93E-F528-B7D2-2C6A-A372F3DCC31C}"/>
              </a:ext>
            </a:extLst>
          </p:cNvPr>
          <p:cNvSpPr txBox="1">
            <a:spLocks/>
          </p:cNvSpPr>
          <p:nvPr/>
        </p:nvSpPr>
        <p:spPr>
          <a:xfrm>
            <a:off x="1056640" y="2292530"/>
            <a:ext cx="3854994" cy="2960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2000" dirty="0">
                <a:solidFill>
                  <a:srgbClr val="E30019"/>
                </a:solidFill>
              </a:rPr>
              <a:t>k-</a:t>
            </a:r>
            <a:r>
              <a:rPr lang="de-DE" sz="2000" dirty="0" err="1">
                <a:solidFill>
                  <a:srgbClr val="E30019"/>
                </a:solidFill>
              </a:rPr>
              <a:t>means</a:t>
            </a:r>
            <a:r>
              <a:rPr lang="de-DE" sz="2000" dirty="0">
                <a:solidFill>
                  <a:srgbClr val="E30019"/>
                </a:solidFill>
              </a:rPr>
              <a:t>++ </a:t>
            </a:r>
            <a:r>
              <a:rPr lang="de-DE" sz="2000" dirty="0"/>
              <a:t>Verfahren mit </a:t>
            </a:r>
            <a:r>
              <a:rPr lang="de-DE" sz="2000" b="1" i="1" dirty="0">
                <a:solidFill>
                  <a:srgbClr val="E30019"/>
                </a:solidFill>
              </a:rPr>
              <a:t>k</a:t>
            </a:r>
            <a:r>
              <a:rPr lang="de-DE" sz="2000" b="1" dirty="0">
                <a:solidFill>
                  <a:srgbClr val="E30019"/>
                </a:solidFill>
              </a:rPr>
              <a:t> = 4 </a:t>
            </a:r>
            <a:r>
              <a:rPr lang="de-DE" sz="2000" dirty="0"/>
              <a:t>Clustern</a:t>
            </a:r>
          </a:p>
          <a:p>
            <a:pPr>
              <a:lnSpc>
                <a:spcPct val="100000"/>
              </a:lnSpc>
            </a:pPr>
            <a:r>
              <a:rPr lang="de-DE" sz="2000" dirty="0"/>
              <a:t>Zufällige Auswahl der ersten Zentrums, Auswahl weiterer Zentren basierend auf einer Wahrscheinlichkeitsverteilung </a:t>
            </a:r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Shindler</a:t>
            </a:r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M.(kein Datum))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de-DE" sz="2000" dirty="0"/>
              <a:t>In diesem Fall kein Unterschied zu k-</a:t>
            </a:r>
            <a:r>
              <a:rPr lang="de-DE" sz="2000" dirty="0" err="1"/>
              <a:t>means</a:t>
            </a:r>
            <a:endParaRPr lang="de-DE" sz="2000" dirty="0"/>
          </a:p>
          <a:p>
            <a:pPr>
              <a:lnSpc>
                <a:spcPct val="100000"/>
              </a:lnSpc>
            </a:pP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276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16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Nach </a:t>
            </a:r>
            <a:r>
              <a:rPr lang="de-DE" sz="2000" u="sng" dirty="0" err="1">
                <a:solidFill>
                  <a:srgbClr val="E30019"/>
                </a:solidFill>
              </a:rPr>
              <a:t>Schonlau</a:t>
            </a:r>
            <a:r>
              <a:rPr lang="de-DE" sz="2000" u="sng" dirty="0">
                <a:solidFill>
                  <a:srgbClr val="E30019"/>
                </a:solidFill>
              </a:rPr>
              <a:t>, Matthias (2002)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dient das </a:t>
            </a:r>
            <a:r>
              <a:rPr lang="de-DE" sz="2000" b="1" dirty="0">
                <a:solidFill>
                  <a:srgbClr val="E30019"/>
                </a:solidFill>
              </a:rPr>
              <a:t>Dendrogramm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zur übersichtlichen Darstellung der </a:t>
            </a:r>
            <a:r>
              <a:rPr lang="de-DE" sz="2000" b="1" dirty="0">
                <a:solidFill>
                  <a:srgbClr val="E30019"/>
                </a:solidFill>
              </a:rPr>
              <a:t>hierarchischen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Cluster-Bildung.</a:t>
            </a:r>
          </a:p>
          <a:p>
            <a:pPr lvl="1">
              <a:lnSpc>
                <a:spcPct val="20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Wie Baumstruktur aufgebaut, vergleichbar mit Familienstammbaum</a:t>
            </a:r>
            <a:endParaRPr lang="de-DE" sz="1800" dirty="0">
              <a:solidFill>
                <a:srgbClr val="E300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443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7583" y="6460379"/>
            <a:ext cx="35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17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1800" dirty="0">
              <a:solidFill>
                <a:srgbClr val="E30019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B4482AE-C4E6-D1D1-C94B-8E3D558D6215}"/>
              </a:ext>
            </a:extLst>
          </p:cNvPr>
          <p:cNvSpPr txBox="1"/>
          <p:nvPr/>
        </p:nvSpPr>
        <p:spPr>
          <a:xfrm>
            <a:off x="9309157" y="5986852"/>
            <a:ext cx="2543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Linkage</a:t>
            </a:r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ist ‘ward‘)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9859B1E-06AC-E507-48A1-21841D128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49" y="1090604"/>
            <a:ext cx="11361840" cy="481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08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18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000" u="sng" dirty="0" err="1">
                <a:solidFill>
                  <a:srgbClr val="E30019"/>
                </a:solidFill>
              </a:rPr>
              <a:t>Sasirekha</a:t>
            </a:r>
            <a:r>
              <a:rPr lang="en-US" sz="2000" u="sng" dirty="0">
                <a:solidFill>
                  <a:srgbClr val="E30019"/>
                </a:solidFill>
              </a:rPr>
              <a:t>, K./Baby, P. (2013)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beschreiben zwei unterschiedliche </a:t>
            </a:r>
            <a:r>
              <a:rPr lang="de-DE" sz="2000" b="1" dirty="0">
                <a:solidFill>
                  <a:srgbClr val="E30019"/>
                </a:solidFill>
              </a:rPr>
              <a:t>Vorgehensweisen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zur Cluster-Bildung:</a:t>
            </a:r>
          </a:p>
          <a:p>
            <a:pPr lvl="1">
              <a:lnSpc>
                <a:spcPct val="200000"/>
              </a:lnSpc>
            </a:pPr>
            <a:r>
              <a:rPr lang="de-DE" sz="1800" b="1" dirty="0" err="1">
                <a:solidFill>
                  <a:srgbClr val="E30019"/>
                </a:solidFill>
              </a:rPr>
              <a:t>Divisive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d.h. von oben nach unten, d.h. von einem Cluster rekursiv nach unten aufteilen</a:t>
            </a:r>
          </a:p>
          <a:p>
            <a:pPr lvl="1">
              <a:lnSpc>
                <a:spcPct val="200000"/>
              </a:lnSpc>
            </a:pPr>
            <a:r>
              <a:rPr lang="de-DE" sz="1800" b="1" dirty="0" err="1">
                <a:solidFill>
                  <a:srgbClr val="E30019"/>
                </a:solidFill>
              </a:rPr>
              <a:t>Agglomerative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d.h. von unten nach oben, d.h. jede Observierung bekommt zu Beginn ein eigenes Cluster und werden immer weiter verschmolzen</a:t>
            </a:r>
            <a:endParaRPr lang="de-DE" sz="1800" dirty="0">
              <a:solidFill>
                <a:srgbClr val="E300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861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19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60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000" u="sng" dirty="0" err="1">
                <a:solidFill>
                  <a:srgbClr val="E30019"/>
                </a:solidFill>
              </a:rPr>
              <a:t>Sasirekha</a:t>
            </a:r>
            <a:r>
              <a:rPr lang="en-US" sz="2000" u="sng" dirty="0">
                <a:solidFill>
                  <a:srgbClr val="E30019"/>
                </a:solidFill>
              </a:rPr>
              <a:t>, K./Baby, P. (2013)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zählen folgende Verfahren auf, um die </a:t>
            </a:r>
            <a:r>
              <a:rPr lang="de-DE" sz="2000" b="1" dirty="0">
                <a:solidFill>
                  <a:srgbClr val="E30019"/>
                </a:solidFill>
              </a:rPr>
              <a:t>Distanz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zwischen zwei Observationen zu messen: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Euklidische Distanz</a:t>
            </a:r>
          </a:p>
          <a:p>
            <a:pPr lvl="1">
              <a:lnSpc>
                <a:spcPct val="150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Quadratische euklidische Distanz (nicht in </a:t>
            </a:r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scikit-learn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Manhattan Distanz</a:t>
            </a:r>
          </a:p>
          <a:p>
            <a:pPr lvl="1">
              <a:lnSpc>
                <a:spcPct val="150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Maximum Distanz (nicht in </a:t>
            </a:r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scikit-learn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Mahalanobis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Distanz (nicht in </a:t>
            </a:r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scikit-learn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Kosinus Ähnlichkeit</a:t>
            </a:r>
          </a:p>
        </p:txBody>
      </p:sp>
    </p:spTree>
    <p:extLst>
      <p:ext uri="{BB962C8B-B14F-4D97-AF65-F5344CB8AC3E}">
        <p14:creationId xmlns:p14="http://schemas.microsoft.com/office/powerpoint/2010/main" val="249218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Agenda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60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Definition Cluster-Analyse 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 Marius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Kontext Datensatz 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 Marius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Daten visualisieren &amp; aufbereiten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Cluster-Analyse: k-</a:t>
            </a:r>
            <a:r>
              <a:rPr lang="de-DE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Means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 Marius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Cluster-Analyse: Hierarchisch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Interpretation des Ergebnisses 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 Marius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631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20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pt-BR" sz="2000" u="sng" dirty="0">
                <a:solidFill>
                  <a:srgbClr val="E30019"/>
                </a:solidFill>
              </a:rPr>
              <a:t>Carvalho, Alexandre X. Y. u. a. (2009)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beschreiben zwei weitere Distanz-Metriken: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L2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(euklidische Norm)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L1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(Summennorm)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551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21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000" u="sng" dirty="0">
                <a:solidFill>
                  <a:srgbClr val="E30019"/>
                </a:solidFill>
              </a:rPr>
              <a:t>Murtagh, F. (1983)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beschreibt mehrere Methoden, anhand welchen die </a:t>
            </a:r>
            <a:r>
              <a:rPr lang="de-DE" sz="2000" b="1" dirty="0">
                <a:solidFill>
                  <a:srgbClr val="E30019"/>
                </a:solidFill>
              </a:rPr>
              <a:t>Cluster-Bildung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abhängig gemacht werden kann (engl. </a:t>
            </a:r>
            <a:r>
              <a:rPr lang="de-DE" sz="2000" b="1" dirty="0" err="1">
                <a:solidFill>
                  <a:srgbClr val="E30019"/>
                </a:solidFill>
              </a:rPr>
              <a:t>Linkage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):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Single </a:t>
            </a:r>
            <a:r>
              <a:rPr lang="de-DE" sz="1600" b="1" dirty="0" err="1">
                <a:solidFill>
                  <a:srgbClr val="E30019"/>
                </a:solidFill>
              </a:rPr>
              <a:t>linkage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(minimaler Abstand)</a:t>
            </a:r>
          </a:p>
          <a:p>
            <a:pPr lvl="1">
              <a:lnSpc>
                <a:spcPct val="150000"/>
              </a:lnSpc>
            </a:pPr>
            <a:r>
              <a:rPr lang="de-DE" sz="1600" b="1" dirty="0" err="1">
                <a:solidFill>
                  <a:srgbClr val="E30019"/>
                </a:solidFill>
              </a:rPr>
              <a:t>Complete</a:t>
            </a:r>
            <a:r>
              <a:rPr lang="de-DE" sz="1600" b="1" dirty="0">
                <a:solidFill>
                  <a:srgbClr val="E30019"/>
                </a:solidFill>
              </a:rPr>
              <a:t> </a:t>
            </a:r>
            <a:r>
              <a:rPr lang="de-DE" sz="1600" b="1" dirty="0" err="1">
                <a:solidFill>
                  <a:srgbClr val="E30019"/>
                </a:solidFill>
              </a:rPr>
              <a:t>linkage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(maximaler Abstand)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Average </a:t>
            </a:r>
            <a:r>
              <a:rPr lang="de-DE" sz="1600" b="1" dirty="0" err="1">
                <a:solidFill>
                  <a:srgbClr val="E30019"/>
                </a:solidFill>
              </a:rPr>
              <a:t>linkage</a:t>
            </a:r>
            <a:r>
              <a:rPr lang="de-DE" sz="1600" b="1" dirty="0">
                <a:solidFill>
                  <a:srgbClr val="E30019"/>
                </a:solidFill>
              </a:rPr>
              <a:t> 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(Mittelwert)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Median </a:t>
            </a:r>
            <a:r>
              <a:rPr lang="de-DE" sz="1600" b="1" dirty="0" err="1">
                <a:solidFill>
                  <a:srgbClr val="E30019"/>
                </a:solidFill>
              </a:rPr>
              <a:t>linkage</a:t>
            </a:r>
            <a:endParaRPr lang="de-DE" sz="1600" b="1" dirty="0">
              <a:solidFill>
                <a:srgbClr val="E30019"/>
              </a:solidFill>
            </a:endParaRPr>
          </a:p>
          <a:p>
            <a:pPr lvl="1">
              <a:lnSpc>
                <a:spcPct val="150000"/>
              </a:lnSpc>
            </a:pPr>
            <a:r>
              <a:rPr lang="de-DE" sz="1600" b="1" dirty="0" err="1">
                <a:solidFill>
                  <a:srgbClr val="E30019"/>
                </a:solidFill>
              </a:rPr>
              <a:t>Centroid</a:t>
            </a:r>
            <a:r>
              <a:rPr lang="de-DE" sz="1600" b="1" dirty="0">
                <a:solidFill>
                  <a:srgbClr val="E30019"/>
                </a:solidFill>
              </a:rPr>
              <a:t> </a:t>
            </a:r>
            <a:r>
              <a:rPr lang="de-DE" sz="1600" b="1" dirty="0" err="1">
                <a:solidFill>
                  <a:srgbClr val="E30019"/>
                </a:solidFill>
              </a:rPr>
              <a:t>linkage</a:t>
            </a:r>
            <a:r>
              <a:rPr lang="de-DE" sz="1600" b="1" dirty="0">
                <a:solidFill>
                  <a:srgbClr val="E30019"/>
                </a:solidFill>
              </a:rPr>
              <a:t> 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(Cluster-Schwerpunkte)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Ward‘s </a:t>
            </a:r>
            <a:r>
              <a:rPr lang="de-DE" sz="1600" b="1" dirty="0" err="1">
                <a:solidFill>
                  <a:srgbClr val="E30019"/>
                </a:solidFill>
              </a:rPr>
              <a:t>linkage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(min. Zuwachs totaler Varianz)</a:t>
            </a:r>
          </a:p>
          <a:p>
            <a:pPr lvl="1">
              <a:lnSpc>
                <a:spcPct val="150000"/>
              </a:lnSpc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641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05499" y="6460379"/>
            <a:ext cx="381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22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000" u="sng" dirty="0" err="1">
                <a:solidFill>
                  <a:srgbClr val="E30019"/>
                </a:solidFill>
              </a:rPr>
              <a:t>Shahapure</a:t>
            </a:r>
            <a:r>
              <a:rPr lang="de-DE" sz="2000" u="sng" dirty="0">
                <a:solidFill>
                  <a:srgbClr val="E30019"/>
                </a:solidFill>
              </a:rPr>
              <a:t>, </a:t>
            </a:r>
            <a:r>
              <a:rPr lang="de-DE" sz="2000" u="sng" dirty="0" err="1">
                <a:solidFill>
                  <a:srgbClr val="E30019"/>
                </a:solidFill>
              </a:rPr>
              <a:t>Ketan</a:t>
            </a:r>
            <a:r>
              <a:rPr lang="de-DE" sz="2000" u="sng" dirty="0">
                <a:solidFill>
                  <a:srgbClr val="E30019"/>
                </a:solidFill>
              </a:rPr>
              <a:t> R./Nicholas, Charles (2020)</a:t>
            </a:r>
            <a:r>
              <a:rPr lang="de-DE" sz="2000" dirty="0">
                <a:solidFill>
                  <a:srgbClr val="E30019"/>
                </a:solidFill>
              </a:rPr>
              <a:t> 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zeigen eine Metrik für die Bewertung eines Clustering auf: der </a:t>
            </a:r>
            <a:r>
              <a:rPr lang="de-DE" sz="2000" b="1" dirty="0">
                <a:solidFill>
                  <a:srgbClr val="E30019"/>
                </a:solidFill>
              </a:rPr>
              <a:t>Silhouette-Score</a:t>
            </a:r>
            <a:endParaRPr lang="de-DE" sz="2000" dirty="0">
              <a:solidFill>
                <a:srgbClr val="E30019"/>
              </a:solidFill>
            </a:endParaRPr>
          </a:p>
          <a:p>
            <a:pPr lvl="1">
              <a:lnSpc>
                <a:spcPct val="200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Er ist der Mittelwert aller Silhouetten-Koeffizienten der Observationen</a:t>
            </a:r>
          </a:p>
          <a:p>
            <a:pPr lvl="1">
              <a:lnSpc>
                <a:spcPct val="200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Silhouette-Score nahe </a:t>
            </a:r>
            <a:r>
              <a:rPr lang="de-DE" sz="1600" b="1" dirty="0">
                <a:solidFill>
                  <a:srgbClr val="E30019"/>
                </a:solidFill>
              </a:rPr>
              <a:t>1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=&gt; Daten sind in korrekten Clustern</a:t>
            </a:r>
          </a:p>
          <a:p>
            <a:pPr lvl="1">
              <a:lnSpc>
                <a:spcPct val="200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Silhouette-Score nahe </a:t>
            </a:r>
            <a:r>
              <a:rPr lang="de-DE" sz="1600" b="1" dirty="0">
                <a:solidFill>
                  <a:srgbClr val="E30019"/>
                </a:solidFill>
              </a:rPr>
              <a:t>0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=&gt; mögliche Überlappung von Clustern</a:t>
            </a:r>
          </a:p>
          <a:p>
            <a:pPr lvl="1">
              <a:lnSpc>
                <a:spcPct val="200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Silhouette-Score nahe </a:t>
            </a:r>
            <a:r>
              <a:rPr lang="de-DE" sz="1600" b="1" dirty="0">
                <a:solidFill>
                  <a:srgbClr val="E30019"/>
                </a:solidFill>
              </a:rPr>
              <a:t>-1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=&gt; Daten sind in falschen Clustern</a:t>
            </a:r>
          </a:p>
        </p:txBody>
      </p:sp>
    </p:spTree>
    <p:extLst>
      <p:ext uri="{BB962C8B-B14F-4D97-AF65-F5344CB8AC3E}">
        <p14:creationId xmlns:p14="http://schemas.microsoft.com/office/powerpoint/2010/main" val="3957634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23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2C9B603-F9CF-8D06-0BFA-FC3723080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912" y="1659255"/>
            <a:ext cx="5210175" cy="393382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7D82DF9-A3CB-DB78-44D3-61156B4834E8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F9EDD9C-BED8-0C49-82E5-84DEB96D5E55}"/>
              </a:ext>
            </a:extLst>
          </p:cNvPr>
          <p:cNvSpPr txBox="1"/>
          <p:nvPr/>
        </p:nvSpPr>
        <p:spPr>
          <a:xfrm>
            <a:off x="4486904" y="1357363"/>
            <a:ext cx="3218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Vergleich der Methoden zur Distanz-Berechnung</a:t>
            </a:r>
          </a:p>
        </p:txBody>
      </p:sp>
    </p:spTree>
    <p:extLst>
      <p:ext uri="{BB962C8B-B14F-4D97-AF65-F5344CB8AC3E}">
        <p14:creationId xmlns:p14="http://schemas.microsoft.com/office/powerpoint/2010/main" val="2560442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24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7D82DF9-A3CB-DB78-44D3-61156B4834E8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A9F3FDD-C9CE-0AAD-8AD5-817FDCD64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925" y="1262062"/>
            <a:ext cx="57721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29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25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7D82DF9-A3CB-DB78-44D3-61156B4834E8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7D0B079-1E70-ECCD-8BE7-8CD4C472D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262062"/>
            <a:ext cx="54864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9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Fazit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3626" y="6460379"/>
            <a:ext cx="344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26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Zu verwendete Cluster-Methode hängt von </a:t>
            </a:r>
            <a:r>
              <a:rPr lang="de-DE" sz="2000" b="1" dirty="0">
                <a:solidFill>
                  <a:srgbClr val="E30019"/>
                </a:solidFill>
              </a:rPr>
              <a:t>Verteilung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der Daten ab</a:t>
            </a:r>
          </a:p>
          <a:p>
            <a:pPr>
              <a:lnSpc>
                <a:spcPct val="200000"/>
              </a:lnSpc>
            </a:pPr>
            <a:r>
              <a:rPr lang="de-DE" sz="2000" b="1" dirty="0">
                <a:solidFill>
                  <a:srgbClr val="E30019"/>
                </a:solidFill>
              </a:rPr>
              <a:t>Daten-Aufbereitung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daher von zentraler Bedeutung</a:t>
            </a: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Der </a:t>
            </a:r>
            <a:r>
              <a:rPr lang="de-DE" sz="2000" b="1" dirty="0">
                <a:solidFill>
                  <a:srgbClr val="E30019"/>
                </a:solidFill>
              </a:rPr>
              <a:t>Silhouette-Score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ist eine wichtige Metrik zur Bewertung des 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Clusterings</a:t>
            </a: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Weitere mögliche Cluster-Methoden: </a:t>
            </a:r>
            <a:r>
              <a:rPr lang="de-DE" sz="2000" b="1" dirty="0">
                <a:solidFill>
                  <a:srgbClr val="E30019"/>
                </a:solidFill>
              </a:rPr>
              <a:t>GMM, DBSCAN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…</a:t>
            </a:r>
          </a:p>
          <a:p>
            <a:pPr>
              <a:lnSpc>
                <a:spcPct val="200000"/>
              </a:lnSpc>
            </a:pPr>
            <a:r>
              <a:rPr lang="de-DE" sz="20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Relevant: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Interpretation des Ergebnisses</a:t>
            </a:r>
          </a:p>
        </p:txBody>
      </p:sp>
    </p:spTree>
    <p:extLst>
      <p:ext uri="{BB962C8B-B14F-4D97-AF65-F5344CB8AC3E}">
        <p14:creationId xmlns:p14="http://schemas.microsoft.com/office/powerpoint/2010/main" val="2101757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Interpretation des Ergebnisses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3626" y="6460379"/>
            <a:ext cx="344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27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8B61495-7E4B-CCDA-FAFB-2C741B96B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392" y="1419321"/>
            <a:ext cx="2861712" cy="226055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71241CF-FAE7-EB07-DC34-99926B7A05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4301" y="3894916"/>
            <a:ext cx="3931895" cy="2214837"/>
          </a:xfrm>
          <a:prstGeom prst="rect">
            <a:avLst/>
          </a:prstGeom>
        </p:spPr>
      </p:pic>
      <p:sp>
        <p:nvSpPr>
          <p:cNvPr id="4" name="Untertitel 2">
            <a:extLst>
              <a:ext uri="{FF2B5EF4-FFF2-40B4-BE49-F238E27FC236}">
                <a16:creationId xmlns:a16="http://schemas.microsoft.com/office/drawing/2014/main" id="{49541106-0619-8C17-0754-7D217E6AFB15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6110514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C9999908-32E9-EA3C-2A4C-B0A430A0C628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6554112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de-DE" sz="2000" dirty="0">
                <a:solidFill>
                  <a:srgbClr val="E30019"/>
                </a:solidFill>
              </a:rPr>
              <a:t>Welche Gruppen gleichartiger Packstücke können gebildet werden, um diese mit spezialisierten Teams zu bearbeiten?</a:t>
            </a:r>
          </a:p>
          <a:p>
            <a:pPr>
              <a:lnSpc>
                <a:spcPct val="1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Unterschiedliche Ergebnisse der hierarchischen und </a:t>
            </a:r>
            <a:b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de-DE" sz="2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means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Methode</a:t>
            </a:r>
          </a:p>
          <a:p>
            <a:pPr>
              <a:lnSpc>
                <a:spcPct val="1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Umsetzbarkeit in der Praxis zu berücksichtigen</a:t>
            </a:r>
          </a:p>
          <a:p>
            <a:pPr>
              <a:lnSpc>
                <a:spcPct val="1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Mehrwert von 2 Teams entsprechend hierarchischer Analyse fraglich</a:t>
            </a:r>
          </a:p>
          <a:p>
            <a:pPr>
              <a:lnSpc>
                <a:spcPct val="1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Mehrwert der 4. Gruppe laut </a:t>
            </a:r>
            <a:r>
              <a:rPr lang="de-DE" sz="2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means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Verfahren fraglich</a:t>
            </a:r>
          </a:p>
          <a:p>
            <a:pPr marL="0" indent="0">
              <a:lnSpc>
                <a:spcPct val="100000"/>
              </a:lnSpc>
              <a:buNone/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de-DE" sz="2000" dirty="0">
                <a:solidFill>
                  <a:srgbClr val="E30019"/>
                </a:solidFill>
              </a:rPr>
              <a:t>Bilden von 3 Gruppen anhand definierter Gewichtsgrenzen</a:t>
            </a:r>
          </a:p>
        </p:txBody>
      </p:sp>
    </p:spTree>
    <p:extLst>
      <p:ext uri="{BB962C8B-B14F-4D97-AF65-F5344CB8AC3E}">
        <p14:creationId xmlns:p14="http://schemas.microsoft.com/office/powerpoint/2010/main" val="1648239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Quellen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3626" y="6460379"/>
            <a:ext cx="344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28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39" y="1281628"/>
            <a:ext cx="10078720" cy="3797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Arthur, D.;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Vassilvitskii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S. (2007). k-means++: the advantages of careful seeding. Proceedings of the eighteenth annual ACM-SIAM symposium on Discrete algorithms. Society for Industrial and Applied Mathematics Philadelphia, PA, USA. pp. 1027–1035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Backhaus, K. et al., 2021, Multivariate Analysemethoden: Eine anwendungsorientierte Einführung. Wiesbaden: Springer Verlag, pp.491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Bacher, J., Pöge, A.,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Wenzig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K., 2010, Clusteranalyse: Anwendungsorientierte Einführung in Klassifikationsverfahren. München: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Oldenbourg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Wissenschaftsverlag GmbH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Carvalho, A.X.Y., Albuquerque, P.H.M., de Almeida Junior, G.R. and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Guimaraes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R.D., 2009.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Spatial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hierarchical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clustering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Revista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Brasileira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Biometria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27(3), pp.411-442.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García, S., Ramírez-Gallego, S.,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Luengo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J., Benítez, J.M. and Herrera, F., 2016. Big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preprocessing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methods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prospects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Big Data Analytics, 1(1), pp.1-22.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Murtagh, F., 1983. A survey of recent advances in hierarchical clustering algorithms. The computer journal, 26(4), pp.354-359.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Sasirekha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K. and Baby, P., 2013. Agglomerative hierarchical clustering algorithm-a. International Journal of Scientific and Research Publications, 83(3), p.83.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Schonlau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M., 2002. The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clustergram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A graph for visualizing hierarchical and nonhierarchical cluster analyses. The Stata Journal, 2(4), pp.391-402.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Shahapure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K.R. and Nicholas, C., 2020,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October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Cluster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quality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analysis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using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silhouette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score. In 2020 IEEE 7th International Conference on Data Science and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Advanced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Analytics (DSAA) (pp. 747-748). IEEE.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Shindler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M.,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date, Approximation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Algorithms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for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the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Metric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k-Median Problem, Zugriff via 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http://www.cs.ucla.edu/~shindler/shindler-kMedian-survey.pdf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2022-11-27</a:t>
            </a:r>
          </a:p>
        </p:txBody>
      </p:sp>
    </p:spTree>
    <p:extLst>
      <p:ext uri="{BB962C8B-B14F-4D97-AF65-F5344CB8AC3E}">
        <p14:creationId xmlns:p14="http://schemas.microsoft.com/office/powerpoint/2010/main" val="19322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Definition Cluster-Analyse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3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2096271"/>
            <a:ext cx="7172959" cy="3189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Primäres Ziel clusteranalytischer Auswertungsverfahren ist, eine </a:t>
            </a:r>
            <a:r>
              <a:rPr lang="de-DE" sz="2000" b="1" dirty="0">
                <a:solidFill>
                  <a:srgbClr val="E30019"/>
                </a:solidFill>
              </a:rPr>
              <a:t>Menge von Klassifikationsobjekten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 </a:t>
            </a:r>
            <a:r>
              <a:rPr lang="de-DE" sz="2000" b="1" dirty="0">
                <a:solidFill>
                  <a:srgbClr val="E30019"/>
                </a:solidFill>
              </a:rPr>
              <a:t>homogene Gruppen 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(Klassen, Cluster, Typen) </a:t>
            </a:r>
            <a:r>
              <a:rPr lang="de-DE" sz="2000" b="1" dirty="0">
                <a:solidFill>
                  <a:srgbClr val="E30019"/>
                </a:solidFill>
              </a:rPr>
              <a:t>zusammenzufassen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(Bacher, J. (2010))</a:t>
            </a:r>
          </a:p>
          <a:p>
            <a:pPr>
              <a:lnSpc>
                <a:spcPct val="15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Unterscheidung in </a:t>
            </a:r>
            <a:r>
              <a:rPr lang="de-DE" sz="2000" b="1" dirty="0">
                <a:solidFill>
                  <a:srgbClr val="E30019"/>
                </a:solidFill>
              </a:rPr>
              <a:t>hierarchische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de-DE" sz="2000" b="1" dirty="0">
                <a:solidFill>
                  <a:srgbClr val="E30019"/>
                </a:solidFill>
              </a:rPr>
              <a:t>partitionierende Verfahren</a:t>
            </a:r>
          </a:p>
          <a:p>
            <a:pPr>
              <a:lnSpc>
                <a:spcPct val="150000"/>
              </a:lnSpc>
            </a:pPr>
            <a:r>
              <a:rPr lang="de-DE" sz="2000" b="1" dirty="0">
                <a:solidFill>
                  <a:srgbClr val="E30019"/>
                </a:solidFill>
              </a:rPr>
              <a:t>Exploratives Datenanalyseverfahren</a:t>
            </a:r>
            <a:endParaRPr lang="de-DE" sz="2000" dirty="0"/>
          </a:p>
          <a:p>
            <a:pPr>
              <a:lnSpc>
                <a:spcPct val="150000"/>
              </a:lnSpc>
            </a:pPr>
            <a:r>
              <a:rPr lang="de-DE" sz="2000" dirty="0"/>
              <a:t>Anwendung im Bereich des </a:t>
            </a:r>
            <a:r>
              <a:rPr lang="de-DE" sz="2000" b="1" dirty="0">
                <a:solidFill>
                  <a:srgbClr val="E30019"/>
                </a:solidFill>
              </a:rPr>
              <a:t>maschinellen Lernens </a:t>
            </a:r>
            <a:r>
              <a:rPr lang="de-DE" sz="2000" dirty="0"/>
              <a:t>(unüberwacht)</a:t>
            </a:r>
            <a:endParaRPr lang="de-DE" sz="2000" dirty="0">
              <a:solidFill>
                <a:srgbClr val="E30019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2000" dirty="0"/>
              <a:t>Cluster-Analyse ≠ Klassifizierung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F80B48D-CB51-45C9-9254-26ED6D3F05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7012226"/>
              </p:ext>
            </p:extLst>
          </p:nvPr>
        </p:nvGraphicFramePr>
        <p:xfrm>
          <a:off x="8343730" y="2163274"/>
          <a:ext cx="3310020" cy="3285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58251C1F-6FEA-C7B9-5E31-9EA461DB9A9C}"/>
              </a:ext>
            </a:extLst>
          </p:cNvPr>
          <p:cNvSpPr txBox="1"/>
          <p:nvPr/>
        </p:nvSpPr>
        <p:spPr>
          <a:xfrm>
            <a:off x="8418407" y="5633127"/>
            <a:ext cx="2458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Eigene Darstellung nach Backhaus, K (2021)</a:t>
            </a:r>
          </a:p>
        </p:txBody>
      </p:sp>
    </p:spTree>
    <p:extLst>
      <p:ext uri="{BB962C8B-B14F-4D97-AF65-F5344CB8AC3E}">
        <p14:creationId xmlns:p14="http://schemas.microsoft.com/office/powerpoint/2010/main" val="111306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Kontext Datensatz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4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6569242" y="1831273"/>
            <a:ext cx="5197641" cy="4251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000" b="1" dirty="0">
                <a:solidFill>
                  <a:srgbClr val="E30019"/>
                </a:solidFill>
              </a:rPr>
              <a:t>Logistik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-Datensatz</a:t>
            </a:r>
          </a:p>
          <a:p>
            <a:pPr>
              <a:lnSpc>
                <a:spcPct val="1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Identifier „</a:t>
            </a:r>
            <a:r>
              <a:rPr lang="de-DE" sz="2000" u="sng" dirty="0">
                <a:solidFill>
                  <a:srgbClr val="E30019"/>
                </a:solidFill>
              </a:rPr>
              <a:t>Package </a:t>
            </a:r>
            <a:r>
              <a:rPr lang="de-DE" sz="2000" u="sng" dirty="0" err="1">
                <a:solidFill>
                  <a:srgbClr val="E30019"/>
                </a:solidFill>
              </a:rPr>
              <a:t>No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</a:t>
            </a:r>
          </a:p>
          <a:p>
            <a:pPr>
              <a:lnSpc>
                <a:spcPct val="1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Information zu </a:t>
            </a:r>
            <a:r>
              <a:rPr lang="de-DE" sz="2000" u="sng" dirty="0">
                <a:solidFill>
                  <a:srgbClr val="E30019"/>
                </a:solidFill>
              </a:rPr>
              <a:t>Abmaßen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de-DE" sz="2000" u="sng" dirty="0">
                <a:solidFill>
                  <a:srgbClr val="E30019"/>
                </a:solidFill>
              </a:rPr>
              <a:t>Gewichten</a:t>
            </a:r>
            <a:b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Kombinationen ergeben verschieden große und schwere Packstücke</a:t>
            </a:r>
          </a:p>
          <a:p>
            <a:pPr>
              <a:lnSpc>
                <a:spcPct val="1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Zusatzinformation „</a:t>
            </a:r>
            <a:r>
              <a:rPr lang="de-DE" sz="2000" u="sng" dirty="0" err="1">
                <a:solidFill>
                  <a:srgbClr val="E30019"/>
                </a:solidFill>
              </a:rPr>
              <a:t>Shipment</a:t>
            </a:r>
            <a:r>
              <a:rPr lang="de-DE" sz="2000" u="sng" dirty="0">
                <a:solidFill>
                  <a:srgbClr val="E30019"/>
                </a:solidFill>
              </a:rPr>
              <a:t> </a:t>
            </a:r>
            <a:r>
              <a:rPr lang="de-DE" sz="2000" u="sng" dirty="0" err="1">
                <a:solidFill>
                  <a:srgbClr val="E30019"/>
                </a:solidFill>
              </a:rPr>
              <a:t>No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</a:t>
            </a:r>
          </a:p>
          <a:p>
            <a:pPr marL="0" indent="0">
              <a:lnSpc>
                <a:spcPct val="100000"/>
              </a:lnSpc>
              <a:buNone/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Welche Gruppen gleichartiger Packstücke können gebildet werden, um diese mit spezialisierten Teams zu bearbeiten?</a:t>
            </a:r>
          </a:p>
        </p:txBody>
      </p:sp>
      <p:graphicFrame>
        <p:nvGraphicFramePr>
          <p:cNvPr id="13" name="Tabelle 5">
            <a:extLst>
              <a:ext uri="{FF2B5EF4-FFF2-40B4-BE49-F238E27FC236}">
                <a16:creationId xmlns:a16="http://schemas.microsoft.com/office/drawing/2014/main" id="{A8BAF69D-5102-46B2-B457-E8B1E5CC8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561583"/>
              </p:ext>
            </p:extLst>
          </p:nvPr>
        </p:nvGraphicFramePr>
        <p:xfrm>
          <a:off x="339711" y="1831738"/>
          <a:ext cx="5883815" cy="412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0545">
                  <a:extLst>
                    <a:ext uri="{9D8B030D-6E8A-4147-A177-3AD203B41FA5}">
                      <a16:colId xmlns:a16="http://schemas.microsoft.com/office/drawing/2014/main" val="3550401153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688696326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908424453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140873991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991376135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488564222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2698067641"/>
                    </a:ext>
                  </a:extLst>
                </a:gridCol>
              </a:tblGrid>
              <a:tr h="315214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>
                          <a:effectLst/>
                        </a:rPr>
                        <a:t>#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Package No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Shipment No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Gross Weight (kg)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Width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dirty="0">
                          <a:effectLst/>
                        </a:rPr>
                        <a:t>Height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dirty="0" err="1">
                          <a:effectLst/>
                        </a:rPr>
                        <a:t>Length</a:t>
                      </a:r>
                      <a:r>
                        <a:rPr lang="de-DE" sz="1200" dirty="0">
                          <a:effectLst/>
                        </a:rPr>
                        <a:t>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98432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1007530-2011-03239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1000088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23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331947297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1000310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150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60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55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388199513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1000346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0,5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19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890219992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1000456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1,5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29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696174009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1000796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823837673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1000957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75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120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23698542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1000957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41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120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264764426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1001184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1.340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112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406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640962550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1001408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0,5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29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748720281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1007530-2011-03250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1001563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45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45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676178726"/>
                  </a:ext>
                </a:extLst>
              </a:tr>
            </a:tbl>
          </a:graphicData>
        </a:graphic>
      </p:graphicFrame>
      <p:sp>
        <p:nvSpPr>
          <p:cNvPr id="14" name="Textfeld 3">
            <a:extLst>
              <a:ext uri="{FF2B5EF4-FFF2-40B4-BE49-F238E27FC236}">
                <a16:creationId xmlns:a16="http://schemas.microsoft.com/office/drawing/2014/main" id="{3B1B4547-EF45-4F65-8AAC-BE72DD8F65BD}"/>
              </a:ext>
            </a:extLst>
          </p:cNvPr>
          <p:cNvSpPr txBox="1"/>
          <p:nvPr/>
        </p:nvSpPr>
        <p:spPr>
          <a:xfrm>
            <a:off x="339709" y="6058298"/>
            <a:ext cx="2198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Original-Datensatz (erste zehn Zeilen)</a:t>
            </a:r>
          </a:p>
        </p:txBody>
      </p:sp>
    </p:spTree>
    <p:extLst>
      <p:ext uri="{BB962C8B-B14F-4D97-AF65-F5344CB8AC3E}">
        <p14:creationId xmlns:p14="http://schemas.microsoft.com/office/powerpoint/2010/main" val="2823781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aufbereiten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5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DCFE08F-7CE8-1ABF-1F39-7855420CA5CB}"/>
              </a:ext>
            </a:extLst>
          </p:cNvPr>
          <p:cNvSpPr txBox="1"/>
          <p:nvPr/>
        </p:nvSpPr>
        <p:spPr>
          <a:xfrm>
            <a:off x="339711" y="1271762"/>
            <a:ext cx="442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u="none" strike="noStrike" baseline="0" dirty="0" err="1">
                <a:latin typeface="Calibri" panose="020F0502020204030204" pitchFamily="34" charset="0"/>
              </a:rPr>
              <a:t>Entnommen</a:t>
            </a:r>
            <a:r>
              <a:rPr lang="en-US" sz="1800" b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1800" b="0" u="none" strike="noStrike" baseline="0" dirty="0" err="1">
                <a:latin typeface="Calibri" panose="020F0502020204030204" pitchFamily="34" charset="0"/>
              </a:rPr>
              <a:t>aus</a:t>
            </a:r>
            <a:r>
              <a:rPr lang="en-US" sz="1800" b="0" u="none" strike="noStrike" baseline="0" dirty="0">
                <a:latin typeface="Calibri" panose="020F0502020204030204" pitchFamily="34" charset="0"/>
              </a:rPr>
              <a:t>: </a:t>
            </a:r>
            <a:r>
              <a:rPr lang="en-US" sz="1800" b="0" u="sng" strike="noStrike" baseline="0" dirty="0">
                <a:solidFill>
                  <a:srgbClr val="E30019"/>
                </a:solidFill>
                <a:latin typeface="Calibri" panose="020F0502020204030204" pitchFamily="34" charset="0"/>
              </a:rPr>
              <a:t>García, Salvador u. a. (2016)</a:t>
            </a:r>
            <a:endParaRPr lang="de-DE" u="sng" dirty="0">
              <a:solidFill>
                <a:srgbClr val="E30019"/>
              </a:solidFill>
            </a:endParaRPr>
          </a:p>
        </p:txBody>
      </p:sp>
      <p:pic>
        <p:nvPicPr>
          <p:cNvPr id="1028" name="Picture 4" descr="figure 1">
            <a:extLst>
              <a:ext uri="{FF2B5EF4-FFF2-40B4-BE49-F238E27FC236}">
                <a16:creationId xmlns:a16="http://schemas.microsoft.com/office/drawing/2014/main" id="{CDD850B6-019B-8266-103D-0A7808C06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7" y="1647825"/>
            <a:ext cx="450532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C16C3E5-E8DD-9662-2F7D-39613CE6961B}"/>
              </a:ext>
            </a:extLst>
          </p:cNvPr>
          <p:cNvSpPr txBox="1"/>
          <p:nvPr/>
        </p:nvSpPr>
        <p:spPr>
          <a:xfrm>
            <a:off x="9393767" y="5346859"/>
            <a:ext cx="2458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Knowledge Discovery in Databases - Prozess</a:t>
            </a:r>
          </a:p>
        </p:txBody>
      </p:sp>
    </p:spTree>
    <p:extLst>
      <p:ext uri="{BB962C8B-B14F-4D97-AF65-F5344CB8AC3E}">
        <p14:creationId xmlns:p14="http://schemas.microsoft.com/office/powerpoint/2010/main" val="3269638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aufbereiten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6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DCFE08F-7CE8-1ABF-1F39-7855420CA5CB}"/>
              </a:ext>
            </a:extLst>
          </p:cNvPr>
          <p:cNvSpPr txBox="1"/>
          <p:nvPr/>
        </p:nvSpPr>
        <p:spPr>
          <a:xfrm>
            <a:off x="339711" y="1271762"/>
            <a:ext cx="442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u="none" strike="noStrike" baseline="0" dirty="0" err="1">
                <a:latin typeface="Calibri" panose="020F0502020204030204" pitchFamily="34" charset="0"/>
              </a:rPr>
              <a:t>Entnommen</a:t>
            </a:r>
            <a:r>
              <a:rPr lang="en-US" sz="1800" b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1800" b="0" u="none" strike="noStrike" baseline="0" dirty="0" err="1">
                <a:latin typeface="Calibri" panose="020F0502020204030204" pitchFamily="34" charset="0"/>
              </a:rPr>
              <a:t>aus</a:t>
            </a:r>
            <a:r>
              <a:rPr lang="en-US" sz="1800" b="0" u="none" strike="noStrike" baseline="0" dirty="0">
                <a:latin typeface="Calibri" panose="020F0502020204030204" pitchFamily="34" charset="0"/>
              </a:rPr>
              <a:t>: </a:t>
            </a:r>
            <a:r>
              <a:rPr lang="en-US" sz="1800" b="0" u="sng" strike="noStrike" baseline="0" dirty="0">
                <a:solidFill>
                  <a:srgbClr val="E30019"/>
                </a:solidFill>
                <a:latin typeface="Calibri" panose="020F0502020204030204" pitchFamily="34" charset="0"/>
              </a:rPr>
              <a:t>García, Salvador u. a. (2016)</a:t>
            </a:r>
            <a:endParaRPr lang="de-DE" u="sng" dirty="0">
              <a:solidFill>
                <a:srgbClr val="E30019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C16C3E5-E8DD-9662-2F7D-39613CE6961B}"/>
              </a:ext>
            </a:extLst>
          </p:cNvPr>
          <p:cNvSpPr txBox="1"/>
          <p:nvPr/>
        </p:nvSpPr>
        <p:spPr>
          <a:xfrm>
            <a:off x="8115300" y="5346859"/>
            <a:ext cx="1589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reduction</a:t>
            </a:r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approaches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54" name="Picture 6" descr="figure 2">
            <a:extLst>
              <a:ext uri="{FF2B5EF4-FFF2-40B4-BE49-F238E27FC236}">
                <a16:creationId xmlns:a16="http://schemas.microsoft.com/office/drawing/2014/main" id="{C5C5DC53-EB20-5862-9EDD-F4368589C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40" y="2003695"/>
            <a:ext cx="3710094" cy="287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igure 3">
            <a:extLst>
              <a:ext uri="{FF2B5EF4-FFF2-40B4-BE49-F238E27FC236}">
                <a16:creationId xmlns:a16="http://schemas.microsoft.com/office/drawing/2014/main" id="{2BF4EE42-C538-4B20-89DA-E05C432BA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055" y="2003695"/>
            <a:ext cx="2177438" cy="287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6D555AA-9160-2AAA-419E-F53C3189B695}"/>
              </a:ext>
            </a:extLst>
          </p:cNvPr>
          <p:cNvSpPr txBox="1"/>
          <p:nvPr/>
        </p:nvSpPr>
        <p:spPr>
          <a:xfrm>
            <a:off x="1001707" y="5346859"/>
            <a:ext cx="1474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preprocessing</a:t>
            </a:r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tasks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264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visualisieren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7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C402030-A262-A55C-2834-D01BBCE7AE12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EB05C7F-F14A-2B42-0397-0A26FF06A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013" y="1446783"/>
            <a:ext cx="4967973" cy="39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12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aufbereiten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8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4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diesem Datensatz</a:t>
            </a:r>
          </a:p>
          <a:p>
            <a:pPr lvl="1">
              <a:lnSpc>
                <a:spcPct val="200000"/>
              </a:lnSpc>
            </a:pPr>
            <a:r>
              <a:rPr lang="de-DE" sz="1800" b="1" dirty="0">
                <a:solidFill>
                  <a:srgbClr val="E30019"/>
                </a:solidFill>
              </a:rPr>
              <a:t>Data </a:t>
            </a:r>
            <a:r>
              <a:rPr lang="de-DE" sz="1800" b="1" dirty="0" err="1">
                <a:solidFill>
                  <a:srgbClr val="E30019"/>
                </a:solidFill>
              </a:rPr>
              <a:t>Cleaning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bspw. 1.001,57 zu 1001.57</a:t>
            </a:r>
          </a:p>
          <a:p>
            <a:pPr lvl="1">
              <a:lnSpc>
                <a:spcPct val="200000"/>
              </a:lnSpc>
            </a:pPr>
            <a:r>
              <a:rPr lang="de-DE" sz="1800" b="1" dirty="0">
                <a:solidFill>
                  <a:srgbClr val="E30019"/>
                </a:solidFill>
              </a:rPr>
              <a:t>Data </a:t>
            </a:r>
            <a:r>
              <a:rPr lang="de-DE" sz="1800" b="1" dirty="0" err="1">
                <a:solidFill>
                  <a:srgbClr val="E30019"/>
                </a:solidFill>
              </a:rPr>
              <a:t>Normalization</a:t>
            </a:r>
            <a:endParaRPr lang="de-DE" sz="1800" b="1" dirty="0">
              <a:solidFill>
                <a:srgbClr val="E30019"/>
              </a:solidFill>
            </a:endParaRPr>
          </a:p>
          <a:p>
            <a:pPr lvl="1">
              <a:lnSpc>
                <a:spcPct val="200000"/>
              </a:lnSpc>
            </a:pPr>
            <a:r>
              <a:rPr lang="de-DE" sz="1800" b="1" dirty="0">
                <a:solidFill>
                  <a:srgbClr val="E30019"/>
                </a:solidFill>
              </a:rPr>
              <a:t>Data Integration 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=&gt; Volumen ausrechnen</a:t>
            </a:r>
          </a:p>
          <a:p>
            <a:pPr lvl="1">
              <a:lnSpc>
                <a:spcPct val="200000"/>
              </a:lnSpc>
            </a:pPr>
            <a:r>
              <a:rPr lang="de-DE" sz="1800" b="1" strike="sngStrike" dirty="0">
                <a:solidFill>
                  <a:srgbClr val="E30019"/>
                </a:solidFill>
              </a:rPr>
              <a:t>Noise </a:t>
            </a:r>
            <a:r>
              <a:rPr lang="de-DE" sz="1800" b="1" strike="sngStrike" dirty="0" err="1">
                <a:solidFill>
                  <a:srgbClr val="E30019"/>
                </a:solidFill>
              </a:rPr>
              <a:t>identification</a:t>
            </a:r>
            <a:endParaRPr lang="de-DE" sz="1800" b="1" strike="sngStrike" dirty="0">
              <a:solidFill>
                <a:srgbClr val="E30019"/>
              </a:solidFill>
            </a:endParaRPr>
          </a:p>
          <a:p>
            <a:pPr lvl="1">
              <a:lnSpc>
                <a:spcPct val="200000"/>
              </a:lnSpc>
            </a:pPr>
            <a:r>
              <a:rPr lang="de-DE" sz="1800" b="1" dirty="0">
                <a:solidFill>
                  <a:srgbClr val="E30019"/>
                </a:solidFill>
              </a:rPr>
              <a:t>Feature </a:t>
            </a:r>
            <a:r>
              <a:rPr lang="de-DE" sz="1800" b="1" dirty="0" err="1">
                <a:solidFill>
                  <a:srgbClr val="E30019"/>
                </a:solidFill>
              </a:rPr>
              <a:t>Selection</a:t>
            </a:r>
            <a:endParaRPr lang="de-DE" sz="1800" b="1" dirty="0">
              <a:solidFill>
                <a:srgbClr val="E300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59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visualisieren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9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C402030-A262-A55C-2834-D01BBCE7AE12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7161036-EE6C-572F-530D-57CCCF1D9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640" y="1449640"/>
            <a:ext cx="5011477" cy="395871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67F515D-3570-540E-8321-42D618062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174" y="1449640"/>
            <a:ext cx="4745186" cy="389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57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1839</Words>
  <Application>Microsoft Office PowerPoint</Application>
  <PresentationFormat>Breitbild</PresentationFormat>
  <Paragraphs>478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Wingdings</vt:lpstr>
      <vt:lpstr>Office</vt:lpstr>
      <vt:lpstr>Clustering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Mario Pfob</dc:creator>
  <cp:lastModifiedBy>Marius Harrass</cp:lastModifiedBy>
  <cp:revision>22</cp:revision>
  <dcterms:created xsi:type="dcterms:W3CDTF">2022-11-20T15:28:32Z</dcterms:created>
  <dcterms:modified xsi:type="dcterms:W3CDTF">2022-11-29T21:17:51Z</dcterms:modified>
</cp:coreProperties>
</file>