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8" r:id="rId7"/>
    <p:sldId id="270" r:id="rId8"/>
    <p:sldId id="267" r:id="rId9"/>
    <p:sldId id="259" r:id="rId10"/>
    <p:sldId id="269" r:id="rId11"/>
    <p:sldId id="262" r:id="rId12"/>
    <p:sldId id="263" r:id="rId13"/>
    <p:sldId id="272" r:id="rId14"/>
    <p:sldId id="273" r:id="rId15"/>
    <p:sldId id="274" r:id="rId16"/>
    <p:sldId id="275" r:id="rId17"/>
    <p:sldId id="276" r:id="rId18"/>
    <p:sldId id="265" r:id="rId19"/>
    <p:sldId id="277" r:id="rId20"/>
    <p:sldId id="278" r:id="rId21"/>
    <p:sldId id="279" r:id="rId22"/>
    <p:sldId id="264" r:id="rId23"/>
    <p:sldId id="26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1612" y="6460379"/>
            <a:ext cx="34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2334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208450" y="5593080"/>
            <a:ext cx="2643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</a:t>
            </a:r>
            <a:r>
              <a:rPr lang="de-DE" sz="3200" b="1" dirty="0" err="1">
                <a:solidFill>
                  <a:srgbClr val="E30019"/>
                </a:solidFill>
              </a:rPr>
              <a:t>kMeans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Nach </a:t>
            </a:r>
            <a:r>
              <a:rPr lang="de-DE" sz="2000" u="sng" dirty="0" err="1">
                <a:solidFill>
                  <a:srgbClr val="E30019"/>
                </a:solidFill>
              </a:rPr>
              <a:t>Schonlau</a:t>
            </a:r>
            <a:r>
              <a:rPr lang="de-DE" sz="2000" u="sng" dirty="0">
                <a:solidFill>
                  <a:srgbClr val="E30019"/>
                </a:solidFill>
              </a:rPr>
              <a:t>, Matthias (2002)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dient das </a:t>
            </a:r>
            <a:r>
              <a:rPr lang="de-DE" sz="2000" b="1" dirty="0">
                <a:solidFill>
                  <a:srgbClr val="E30019"/>
                </a:solidFill>
              </a:rPr>
              <a:t>Dendrogramm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übersichtlichen Darstellung der </a:t>
            </a:r>
            <a:r>
              <a:rPr lang="de-DE" sz="2000" b="1" dirty="0">
                <a:solidFill>
                  <a:srgbClr val="E30019"/>
                </a:solidFill>
              </a:rPr>
              <a:t>hierarchischen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Cluster-Bildung.</a:t>
            </a:r>
          </a:p>
          <a:p>
            <a:pPr lvl="1">
              <a:lnSpc>
                <a:spcPct val="20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Baumstruktur aufgebaut, vergleichbar mit Familienstammbaum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7583" y="6460379"/>
            <a:ext cx="35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rgbClr val="E30019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4482AE-C4E6-D1D1-C94B-8E3D558D6215}"/>
              </a:ext>
            </a:extLst>
          </p:cNvPr>
          <p:cNvSpPr txBox="1"/>
          <p:nvPr/>
        </p:nvSpPr>
        <p:spPr>
          <a:xfrm>
            <a:off x="9309157" y="5986852"/>
            <a:ext cx="25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Linkage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‘ward‘)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859B1E-06AC-E507-48A1-21841D12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9" y="1090604"/>
            <a:ext cx="11361840" cy="48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unterschiedliche </a:t>
            </a:r>
            <a:r>
              <a:rPr lang="de-DE" sz="2000" b="1" dirty="0">
                <a:solidFill>
                  <a:srgbClr val="E30019"/>
                </a:solidFill>
              </a:rPr>
              <a:t>Vorgehensweisen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Cluster-Bildung: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Divisive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oben nach unten, d.h. von einem Cluster rekursiv nach unten aufteilen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Agglomerative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unten nach oben, d.h. jede Observierung bekommt zu Beginn ein eigenes Cluster und werden immer weiter verschmolzen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zählen folgende Verfahren auf, um die </a:t>
            </a:r>
            <a:r>
              <a:rPr lang="de-DE" sz="2000" b="1" dirty="0">
                <a:solidFill>
                  <a:srgbClr val="E30019"/>
                </a:solidFill>
              </a:rPr>
              <a:t>Distanz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zwischen zwei Observationen zu messen: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Euklidische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Quadratische euklidische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Manhattan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Mahalanobis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Kosinus Ähnlichkeit</a:t>
            </a:r>
          </a:p>
        </p:txBody>
      </p:sp>
    </p:spTree>
    <p:extLst>
      <p:ext uri="{BB962C8B-B14F-4D97-AF65-F5344CB8AC3E}">
        <p14:creationId xmlns:p14="http://schemas.microsoft.com/office/powerpoint/2010/main" val="249218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u="sng" dirty="0">
                <a:solidFill>
                  <a:srgbClr val="E30019"/>
                </a:solidFill>
              </a:rPr>
              <a:t>Carvalho, Alexandre X. Y. u. a. (2009)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weitere Distanz-Metriken: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L2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(euklidische Norm)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(Summennorm)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>
                <a:solidFill>
                  <a:srgbClr val="E30019"/>
                </a:solidFill>
              </a:rPr>
              <a:t>Murtagh, F. (1983)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beschreibt mehrere Methoden, anhand welchen die </a:t>
            </a:r>
            <a:r>
              <a:rPr lang="de-DE" sz="2000" b="1" dirty="0">
                <a:solidFill>
                  <a:srgbClr val="E30019"/>
                </a:solidFill>
              </a:rPr>
              <a:t>Cluster-Bildung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abhängig gemacht werden kann (engl. </a:t>
            </a:r>
            <a:r>
              <a:rPr lang="de-DE" sz="2000" b="1" dirty="0" err="1">
                <a:solidFill>
                  <a:srgbClr val="E30019"/>
                </a:solidFill>
              </a:rPr>
              <a:t>Linkage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Single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Complete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(maximaler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Average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(Mittelwert)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Median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endParaRPr lang="de-DE" sz="1600" b="1" dirty="0">
              <a:solidFill>
                <a:srgbClr val="E30019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Centroid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(Cluster-Schwerpunkte)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Ward‘s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(min. Zuwachs totaler Varianz)</a:t>
            </a:r>
          </a:p>
          <a:p>
            <a:pPr lvl="1"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4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05499" y="6460379"/>
            <a:ext cx="38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Shahapure</a:t>
            </a:r>
            <a:r>
              <a:rPr lang="de-DE" sz="2000" u="sng" dirty="0">
                <a:solidFill>
                  <a:srgbClr val="E30019"/>
                </a:solidFill>
              </a:rPr>
              <a:t>, </a:t>
            </a:r>
            <a:r>
              <a:rPr lang="de-DE" sz="2000" u="sng" dirty="0" err="1">
                <a:solidFill>
                  <a:srgbClr val="E30019"/>
                </a:solidFill>
              </a:rPr>
              <a:t>Ketan</a:t>
            </a:r>
            <a:r>
              <a:rPr lang="de-DE" sz="2000" u="sng" dirty="0">
                <a:solidFill>
                  <a:srgbClr val="E30019"/>
                </a:solidFill>
              </a:rPr>
              <a:t> R./Nicholas, Charles (2020)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zeigen eine Metrik für die Bewertung eines Clustering auf: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endParaRPr lang="de-DE" sz="2000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ist der Mittelwert aller Silhouetten-Koeffizienten der Observationen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korrekten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0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mögliche Überlappung von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-1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falschen Clustern</a:t>
            </a: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C9B603-F9CF-8D06-0BFA-FC372308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1659255"/>
            <a:ext cx="5210175" cy="39338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9EDD9C-BED8-0C49-82E5-84DEB96D5E55}"/>
              </a:ext>
            </a:extLst>
          </p:cNvPr>
          <p:cNvSpPr txBox="1"/>
          <p:nvPr/>
        </p:nvSpPr>
        <p:spPr>
          <a:xfrm>
            <a:off x="4486904" y="1357363"/>
            <a:ext cx="321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Methoden zur Distanz-Berechnung</a:t>
            </a:r>
          </a:p>
        </p:txBody>
      </p:sp>
    </p:spTree>
    <p:extLst>
      <p:ext uri="{BB962C8B-B14F-4D97-AF65-F5344CB8AC3E}">
        <p14:creationId xmlns:p14="http://schemas.microsoft.com/office/powerpoint/2010/main" val="256044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Kritische Reflexion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9F3FDD-C9CE-0AAD-8AD5-817FDCD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1262062"/>
            <a:ext cx="5772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D0B079-1E70-ECCD-8BE7-8CD4C472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62062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Fazit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 verwendete Cluster-Methode hängt von </a:t>
            </a:r>
            <a:r>
              <a:rPr lang="de-DE" sz="2000" b="1" dirty="0">
                <a:solidFill>
                  <a:srgbClr val="FF0000"/>
                </a:solidFill>
              </a:rPr>
              <a:t>Verteilung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Daten ab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FF0000"/>
                </a:solidFill>
              </a:rPr>
              <a:t>Daten-Aufbereitung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daher von zentraler Bedeutung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Der </a:t>
            </a:r>
            <a:r>
              <a:rPr lang="de-DE" sz="2000" b="1" dirty="0">
                <a:solidFill>
                  <a:srgbClr val="FF0000"/>
                </a:solidFill>
              </a:rPr>
              <a:t>Silhouette-Score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eine wichtige Metrik zur Bewertung des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Clusterings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mögliche Cluster-Methoden: </a:t>
            </a:r>
            <a:r>
              <a:rPr lang="de-DE" sz="2000" b="1" dirty="0">
                <a:solidFill>
                  <a:srgbClr val="FF0000"/>
                </a:solidFill>
              </a:rPr>
              <a:t>GMM, DBSCAN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Interpretation des Ergebnisses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39" y="1281628"/>
            <a:ext cx="10078720" cy="379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Carvalho, A.X.Y., Albuquerque, P.H.M., de Almeida Junior, G.R.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Guimaraes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R.D., 2009.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Spatial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Revista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Brasileira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27(3), pp.411-442.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Murtagh, F., 1983. A survey of recent advances in hierarchical clustering algorithms. The computer journal, 26(4), pp.354-359.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Sasirekha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 and Baby, P., 2013. Agglomerative hierarchical clustering algorithm-a. International Journal of Scientific and Research Publications, 83(3), p.83.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Schonlau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2002. The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clustergram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 graph for visualizing hierarchical and nonhierarchical cluster analyses. The Stata Journal, 2(4), pp.391-402.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Shahapure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K.R. and Nicholas, C., 2020,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Cluster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silhouette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score. In 2020 IEEE 7th International Conference on Data Science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Analytics (DSAA) (pp. 747-748). IEEE.</a:t>
            </a: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Verfahren des </a:t>
            </a:r>
            <a:r>
              <a:rPr lang="de-DE" sz="2000" u="sng" dirty="0">
                <a:solidFill>
                  <a:srgbClr val="E30019"/>
                </a:solidFill>
              </a:rPr>
              <a:t>maschinellen Lernens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einer Menge von </a:t>
            </a:r>
            <a:r>
              <a:rPr lang="de-DE" sz="2000" b="1" dirty="0">
                <a:solidFill>
                  <a:srgbClr val="E30019"/>
                </a:solidFill>
              </a:rPr>
              <a:t>Daten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„ähnliche “ </a:t>
            </a:r>
            <a:r>
              <a:rPr lang="de-DE" sz="2000" b="1" dirty="0">
                <a:solidFill>
                  <a:srgbClr val="E30019"/>
                </a:solidFill>
              </a:rPr>
              <a:t>Gruppierungen (Cluster)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erkennen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Einsatz unterschiedlicher </a:t>
            </a:r>
            <a:r>
              <a:rPr lang="de-DE" sz="2000" b="1" dirty="0">
                <a:solidFill>
                  <a:srgbClr val="E30019"/>
                </a:solidFill>
              </a:rPr>
              <a:t>Algorithmen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Bildung der Cluster</a:t>
            </a:r>
          </a:p>
        </p:txBody>
      </p:sp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Raumklima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 Messungen mit </a:t>
            </a:r>
            <a:r>
              <a:rPr lang="de-DE" sz="2000" u="sng" dirty="0">
                <a:solidFill>
                  <a:srgbClr val="E30019"/>
                </a:solidFill>
              </a:rPr>
              <a:t>Temperatur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(°C) und </a:t>
            </a:r>
            <a:r>
              <a:rPr lang="de-DE" sz="2000" u="sng" dirty="0">
                <a:solidFill>
                  <a:srgbClr val="E30019"/>
                </a:solidFill>
              </a:rPr>
              <a:t>Luftfeuchtigkeit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(%)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Kombinationen und damit </a:t>
            </a:r>
            <a:r>
              <a:rPr lang="de-DE" sz="2000" u="sng" dirty="0">
                <a:solidFill>
                  <a:srgbClr val="E30019"/>
                </a:solidFill>
              </a:rPr>
              <a:t>Klima-Arten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Gibt es ein </a:t>
            </a:r>
            <a:r>
              <a:rPr lang="de-DE" sz="2000" b="1" dirty="0">
                <a:solidFill>
                  <a:srgbClr val="E30019"/>
                </a:solidFill>
              </a:rPr>
              <a:t>optimales 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B05C7F-F14A-2B42-0397-0A26FF06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3" y="1446783"/>
            <a:ext cx="496797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z.B. Volumen ausrechnen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449640"/>
            <a:ext cx="5011477" cy="3958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7F515D-3570-540E-8321-42D61806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74" y="1449640"/>
            <a:ext cx="4745186" cy="38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Microsoft Office PowerPoint</Application>
  <PresentationFormat>Breitbild</PresentationFormat>
  <Paragraphs>336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Mario Pfob</cp:lastModifiedBy>
  <cp:revision>16</cp:revision>
  <dcterms:created xsi:type="dcterms:W3CDTF">2022-11-20T15:28:32Z</dcterms:created>
  <dcterms:modified xsi:type="dcterms:W3CDTF">2022-11-30T07:39:41Z</dcterms:modified>
</cp:coreProperties>
</file>