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Lst>
  <p:sldSz cx="30275530" cy="42803445"/>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2.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7577" y="1143000"/>
            <a:ext cx="218284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784500" y="7005195"/>
            <a:ext cx="22707001" cy="14902134"/>
          </a:xfrm>
        </p:spPr>
        <p:txBody>
          <a:bodyPr anchor="b"/>
          <a:lstStyle>
            <a:lvl1pPr algn="ctr">
              <a:defRPr sz="1986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784500" y="22482012"/>
            <a:ext cx="22707001" cy="10334389"/>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300"/>
            </a:lvl4pPr>
            <a:lvl5pPr marL="6055360" indent="0" algn="ctr">
              <a:buNone/>
              <a:defRPr sz="5300"/>
            </a:lvl5pPr>
            <a:lvl6pPr marL="7569200" indent="0" algn="ctr">
              <a:buNone/>
              <a:defRPr sz="5300"/>
            </a:lvl6pPr>
            <a:lvl7pPr marL="9083040" indent="0" algn="ctr">
              <a:buNone/>
              <a:defRPr sz="5300"/>
            </a:lvl7pPr>
            <a:lvl8pPr marL="10596880" indent="0" algn="ctr">
              <a:buNone/>
              <a:defRPr sz="5300"/>
            </a:lvl8pPr>
            <a:lvl9pPr marL="12110085" indent="0" algn="ctr">
              <a:buNone/>
              <a:defRPr sz="53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1666263" y="2278917"/>
            <a:ext cx="6528263" cy="36274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81475" y="2278917"/>
            <a:ext cx="19206338" cy="36274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065706" y="10671278"/>
            <a:ext cx="26113051" cy="17805272"/>
          </a:xfrm>
        </p:spPr>
        <p:txBody>
          <a:bodyPr anchor="b"/>
          <a:lstStyle>
            <a:lvl1pPr>
              <a:defRPr sz="1986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065706" y="28644995"/>
            <a:ext cx="26113051" cy="9363372"/>
          </a:xfrm>
        </p:spPr>
        <p:txBody>
          <a:bodyPr/>
          <a:lstStyle>
            <a:lvl1pPr marL="0" indent="0">
              <a:buNone/>
              <a:defRPr sz="7945">
                <a:solidFill>
                  <a:schemeClr val="tx1">
                    <a:tint val="75000"/>
                  </a:schemeClr>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300">
                <a:solidFill>
                  <a:schemeClr val="tx1">
                    <a:tint val="75000"/>
                  </a:schemeClr>
                </a:solidFill>
              </a:defRPr>
            </a:lvl4pPr>
            <a:lvl5pPr marL="6055360" indent="0">
              <a:buNone/>
              <a:defRPr sz="5300">
                <a:solidFill>
                  <a:schemeClr val="tx1">
                    <a:tint val="75000"/>
                  </a:schemeClr>
                </a:solidFill>
              </a:defRPr>
            </a:lvl5pPr>
            <a:lvl6pPr marL="7569200" indent="0">
              <a:buNone/>
              <a:defRPr sz="5300">
                <a:solidFill>
                  <a:schemeClr val="tx1">
                    <a:tint val="75000"/>
                  </a:schemeClr>
                </a:solidFill>
              </a:defRPr>
            </a:lvl6pPr>
            <a:lvl7pPr marL="9083040" indent="0">
              <a:buNone/>
              <a:defRPr sz="5300">
                <a:solidFill>
                  <a:schemeClr val="tx1">
                    <a:tint val="75000"/>
                  </a:schemeClr>
                </a:solidFill>
              </a:defRPr>
            </a:lvl7pPr>
            <a:lvl8pPr marL="10596880" indent="0">
              <a:buNone/>
              <a:defRPr sz="5300">
                <a:solidFill>
                  <a:schemeClr val="tx1">
                    <a:tint val="75000"/>
                  </a:schemeClr>
                </a:solidFill>
              </a:defRPr>
            </a:lvl8pPr>
            <a:lvl9pPr marL="12110085" indent="0">
              <a:buNone/>
              <a:defRPr sz="53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81475" y="11394583"/>
            <a:ext cx="12867301" cy="271587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5327226" y="11394583"/>
            <a:ext cx="12867301" cy="271587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085419" y="2278917"/>
            <a:ext cx="26113051" cy="827346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085419" y="10492928"/>
            <a:ext cx="12808166"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2085419" y="15635350"/>
            <a:ext cx="12808166" cy="229972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15327226" y="10492928"/>
            <a:ext cx="12871244" cy="5142422"/>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300" b="1"/>
            </a:lvl4pPr>
            <a:lvl5pPr marL="6055360" indent="0">
              <a:buNone/>
              <a:defRPr sz="5300" b="1"/>
            </a:lvl5pPr>
            <a:lvl6pPr marL="7569200" indent="0">
              <a:buNone/>
              <a:defRPr sz="5300" b="1"/>
            </a:lvl6pPr>
            <a:lvl7pPr marL="9083040" indent="0">
              <a:buNone/>
              <a:defRPr sz="5300" b="1"/>
            </a:lvl7pPr>
            <a:lvl8pPr marL="10596880" indent="0">
              <a:buNone/>
              <a:defRPr sz="5300" b="1"/>
            </a:lvl8pPr>
            <a:lvl9pPr marL="12110085" indent="0">
              <a:buNone/>
              <a:defRPr sz="53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15327226" y="15635350"/>
            <a:ext cx="12871244" cy="229972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85419" y="2853600"/>
            <a:ext cx="9764798" cy="9987600"/>
          </a:xfrm>
        </p:spPr>
        <p:txBody>
          <a:bodyPr anchor="b"/>
          <a:lstStyle>
            <a:lvl1pPr>
              <a:defRPr sz="1059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2871244" y="6162983"/>
            <a:ext cx="15327226" cy="30418584"/>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2085419" y="12841200"/>
            <a:ext cx="9764798" cy="23789912"/>
          </a:xfrm>
        </p:spPr>
        <p:txBody>
          <a:bodyPr/>
          <a:lstStyle>
            <a:lvl1pPr marL="0" indent="0">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85419" y="2853600"/>
            <a:ext cx="9764798" cy="9987600"/>
          </a:xfrm>
        </p:spPr>
        <p:txBody>
          <a:bodyPr anchor="b"/>
          <a:lstStyle>
            <a:lvl1pPr>
              <a:defRPr sz="1059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871244" y="6162983"/>
            <a:ext cx="15327226" cy="30418584"/>
          </a:xfrm>
        </p:spPr>
        <p:txBody>
          <a:bodyPr/>
          <a:lstStyle>
            <a:lvl1pPr marL="0" indent="0">
              <a:buNone/>
              <a:defRPr sz="10595"/>
            </a:lvl1pPr>
            <a:lvl2pPr marL="1513840" indent="0">
              <a:buNone/>
              <a:defRPr sz="9270"/>
            </a:lvl2pPr>
            <a:lvl3pPr marL="3027680" indent="0">
              <a:buNone/>
              <a:defRPr sz="7945"/>
            </a:lvl3pPr>
            <a:lvl4pPr marL="4541520" indent="0">
              <a:buNone/>
              <a:defRPr sz="6620"/>
            </a:lvl4pPr>
            <a:lvl5pPr marL="6055360" indent="0">
              <a:buNone/>
              <a:defRPr sz="6620"/>
            </a:lvl5pPr>
            <a:lvl6pPr marL="7569200" indent="0">
              <a:buNone/>
              <a:defRPr sz="6620"/>
            </a:lvl6pPr>
            <a:lvl7pPr marL="9083040" indent="0">
              <a:buNone/>
              <a:defRPr sz="6620"/>
            </a:lvl7pPr>
            <a:lvl8pPr marL="10596880" indent="0">
              <a:buNone/>
              <a:defRPr sz="6620"/>
            </a:lvl8pPr>
            <a:lvl9pPr marL="12110085" indent="0">
              <a:buNone/>
              <a:defRPr sz="6620"/>
            </a:lvl9pPr>
          </a:lstStyle>
          <a:p>
            <a:endParaRPr lang="zh-CN" altLang="en-US"/>
          </a:p>
        </p:txBody>
      </p:sp>
      <p:sp>
        <p:nvSpPr>
          <p:cNvPr id="4" name="文本占位符 3"/>
          <p:cNvSpPr>
            <a:spLocks noGrp="1"/>
          </p:cNvSpPr>
          <p:nvPr>
            <p:ph type="body" sz="half" idx="2"/>
          </p:nvPr>
        </p:nvSpPr>
        <p:spPr>
          <a:xfrm>
            <a:off x="2085419" y="12841200"/>
            <a:ext cx="9764798" cy="23789912"/>
          </a:xfrm>
        </p:spPr>
        <p:txBody>
          <a:bodyPr/>
          <a:lstStyle>
            <a:lvl1pPr marL="0" indent="0">
              <a:buNone/>
              <a:defRPr sz="5300"/>
            </a:lvl1pPr>
            <a:lvl2pPr marL="1513840" indent="0">
              <a:buNone/>
              <a:defRPr sz="4635"/>
            </a:lvl2pPr>
            <a:lvl3pPr marL="3027680" indent="0">
              <a:buNone/>
              <a:defRPr sz="3975"/>
            </a:lvl3pPr>
            <a:lvl4pPr marL="4541520" indent="0">
              <a:buNone/>
              <a:defRPr sz="3310"/>
            </a:lvl4pPr>
            <a:lvl5pPr marL="6055360" indent="0">
              <a:buNone/>
              <a:defRPr sz="3310"/>
            </a:lvl5pPr>
            <a:lvl6pPr marL="7569200" indent="0">
              <a:buNone/>
              <a:defRPr sz="3310"/>
            </a:lvl6pPr>
            <a:lvl7pPr marL="9083040" indent="0">
              <a:buNone/>
              <a:defRPr sz="3310"/>
            </a:lvl7pPr>
            <a:lvl8pPr marL="10596880" indent="0">
              <a:buNone/>
              <a:defRPr sz="3310"/>
            </a:lvl8pPr>
            <a:lvl9pPr marL="12110085" indent="0">
              <a:buNone/>
              <a:defRPr sz="33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081475" y="2278917"/>
            <a:ext cx="26113051" cy="827346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081475" y="11394583"/>
            <a:ext cx="26113051" cy="2715874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2081475" y="39672967"/>
            <a:ext cx="6812100" cy="2278917"/>
          </a:xfrm>
          <a:prstGeom prst="rect">
            <a:avLst/>
          </a:prstGeom>
        </p:spPr>
        <p:txBody>
          <a:bodyPr vert="horz" lIns="91440" tIns="45720" rIns="91440" bIns="45720" rtlCol="0" anchor="ctr"/>
          <a:lstStyle>
            <a:lvl1pPr algn="l">
              <a:defRPr sz="3975">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10028925" y="39672967"/>
            <a:ext cx="10218150" cy="2278917"/>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1382426" y="39672967"/>
            <a:ext cx="6812100" cy="2278917"/>
          </a:xfrm>
          <a:prstGeom prst="rect">
            <a:avLst/>
          </a:prstGeom>
        </p:spPr>
        <p:txBody>
          <a:bodyPr vert="horz" lIns="91440" tIns="45720" rIns="91440" bIns="45720" rtlCol="0" anchor="ctr"/>
          <a:lstStyle>
            <a:lvl1pPr algn="r">
              <a:defRPr sz="3975">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5"/>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60"/>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60"/>
        </a:spcBef>
        <a:buFont typeface="Arial" panose="020B0604020202020204" pitchFamily="34" charset="0"/>
        <a:buChar char="•"/>
        <a:defRPr sz="6620" kern="1200">
          <a:solidFill>
            <a:schemeClr val="tx1"/>
          </a:solidFill>
          <a:latin typeface="+mn-lt"/>
          <a:ea typeface="+mn-ea"/>
          <a:cs typeface="+mn-cs"/>
        </a:defRPr>
      </a:lvl3pPr>
      <a:lvl4pPr marL="529844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4pPr>
      <a:lvl5pPr marL="681228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5pPr>
      <a:lvl6pPr marL="832612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6pPr>
      <a:lvl7pPr marL="983996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7pPr>
      <a:lvl8pPr marL="11353800"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60"/>
        </a:spcBef>
        <a:buFont typeface="Arial" panose="020B0604020202020204" pitchFamily="34" charset="0"/>
        <a:buChar char="•"/>
        <a:defRPr sz="5960" kern="1200">
          <a:solidFill>
            <a:schemeClr val="tx1"/>
          </a:solidFill>
          <a:latin typeface="+mn-lt"/>
          <a:ea typeface="+mn-ea"/>
          <a:cs typeface="+mn-cs"/>
        </a:defRPr>
      </a:lvl9pPr>
    </p:bodyStyle>
    <p:otherStyle>
      <a:defPPr>
        <a:defRPr lang="zh-CN"/>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5360" algn="l" defTabSz="3027680" rtl="0" eaLnBrk="1" latinLnBrk="0" hangingPunct="1">
        <a:defRPr sz="5960" kern="1200">
          <a:solidFill>
            <a:schemeClr val="tx1"/>
          </a:solidFill>
          <a:latin typeface="+mn-lt"/>
          <a:ea typeface="+mn-ea"/>
          <a:cs typeface="+mn-cs"/>
        </a:defRPr>
      </a:lvl5pPr>
      <a:lvl6pPr marL="7569200" algn="l" defTabSz="3027680" rtl="0" eaLnBrk="1" latinLnBrk="0" hangingPunct="1">
        <a:defRPr sz="5960" kern="1200">
          <a:solidFill>
            <a:schemeClr val="tx1"/>
          </a:solidFill>
          <a:latin typeface="+mn-lt"/>
          <a:ea typeface="+mn-ea"/>
          <a:cs typeface="+mn-cs"/>
        </a:defRPr>
      </a:lvl6pPr>
      <a:lvl7pPr marL="9083040" algn="l" defTabSz="3027680" rtl="0" eaLnBrk="1" latinLnBrk="0" hangingPunct="1">
        <a:defRPr sz="5960" kern="1200">
          <a:solidFill>
            <a:schemeClr val="tx1"/>
          </a:solidFill>
          <a:latin typeface="+mn-lt"/>
          <a:ea typeface="+mn-ea"/>
          <a:cs typeface="+mn-cs"/>
        </a:defRPr>
      </a:lvl7pPr>
      <a:lvl8pPr marL="10596880"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7" Type="http://schemas.openxmlformats.org/officeDocument/2006/relationships/notesSlide" Target="../notesSlides/notesSlide1.xml"/><Relationship Id="rId36" Type="http://schemas.openxmlformats.org/officeDocument/2006/relationships/slideLayout" Target="../slideLayouts/slideLayout1.xml"/><Relationship Id="rId35" Type="http://schemas.openxmlformats.org/officeDocument/2006/relationships/image" Target="../media/image34.svg"/><Relationship Id="rId34" Type="http://schemas.openxmlformats.org/officeDocument/2006/relationships/image" Target="../media/image33.png"/><Relationship Id="rId33" Type="http://schemas.openxmlformats.org/officeDocument/2006/relationships/image" Target="../media/image32.svg"/><Relationship Id="rId32" Type="http://schemas.openxmlformats.org/officeDocument/2006/relationships/image" Target="../media/image31.png"/><Relationship Id="rId31" Type="http://schemas.openxmlformats.org/officeDocument/2006/relationships/image" Target="../media/image30.svg"/><Relationship Id="rId30" Type="http://schemas.openxmlformats.org/officeDocument/2006/relationships/image" Target="../media/image29.png"/><Relationship Id="rId3" Type="http://schemas.openxmlformats.org/officeDocument/2006/relationships/tags" Target="../tags/tag1.xml"/><Relationship Id="rId29" Type="http://schemas.openxmlformats.org/officeDocument/2006/relationships/image" Target="../media/image28.svg"/><Relationship Id="rId28" Type="http://schemas.openxmlformats.org/officeDocument/2006/relationships/image" Target="../media/image27.png"/><Relationship Id="rId27" Type="http://schemas.openxmlformats.org/officeDocument/2006/relationships/image" Target="../media/image26.svg"/><Relationship Id="rId26" Type="http://schemas.openxmlformats.org/officeDocument/2006/relationships/image" Target="../media/image25.png"/><Relationship Id="rId25" Type="http://schemas.openxmlformats.org/officeDocument/2006/relationships/image" Target="../media/image24.svg"/><Relationship Id="rId24" Type="http://schemas.openxmlformats.org/officeDocument/2006/relationships/image" Target="../media/image23.png"/><Relationship Id="rId23" Type="http://schemas.openxmlformats.org/officeDocument/2006/relationships/image" Target="../media/image22.svg"/><Relationship Id="rId22" Type="http://schemas.openxmlformats.org/officeDocument/2006/relationships/image" Target="../media/image21.png"/><Relationship Id="rId21" Type="http://schemas.openxmlformats.org/officeDocument/2006/relationships/image" Target="../media/image20.svg"/><Relationship Id="rId20" Type="http://schemas.openxmlformats.org/officeDocument/2006/relationships/image" Target="../media/image19.png"/><Relationship Id="rId2" Type="http://schemas.openxmlformats.org/officeDocument/2006/relationships/image" Target="../media/image2.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svg"/><Relationship Id="rId16" Type="http://schemas.openxmlformats.org/officeDocument/2006/relationships/image" Target="../media/image15.png"/><Relationship Id="rId15" Type="http://schemas.openxmlformats.org/officeDocument/2006/relationships/image" Target="../media/image14.svg"/><Relationship Id="rId14" Type="http://schemas.openxmlformats.org/officeDocument/2006/relationships/image" Target="../media/image13.png"/><Relationship Id="rId13" Type="http://schemas.openxmlformats.org/officeDocument/2006/relationships/image" Target="../media/image12.svg"/><Relationship Id="rId12" Type="http://schemas.openxmlformats.org/officeDocument/2006/relationships/image" Target="../media/image1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9" name="文本框 8"/>
          <p:cNvSpPr txBox="1"/>
          <p:nvPr/>
        </p:nvSpPr>
        <p:spPr>
          <a:xfrm>
            <a:off x="1217930" y="617220"/>
            <a:ext cx="27839035" cy="1568450"/>
          </a:xfrm>
          <a:prstGeom prst="rect">
            <a:avLst/>
          </a:prstGeom>
          <a:noFill/>
        </p:spPr>
        <p:txBody>
          <a:bodyPr wrap="square" rtlCol="0">
            <a:spAutoFit/>
          </a:bodyPr>
          <a:p>
            <a:r>
              <a:rPr lang="en-US" altLang="zh-CN" sz="9600" b="1">
                <a:solidFill>
                  <a:schemeClr val="bg1"/>
                </a:solidFill>
                <a:latin typeface="Courier New" panose="02070309020205020404" charset="0"/>
                <a:ea typeface="Malgun Gothic" panose="020B0503020000020004" charset="-127"/>
                <a:cs typeface="Courier New" panose="02070309020205020404" charset="0"/>
              </a:rPr>
              <a:t>IN-CARRIAGE MULTI-USER CONTROL SYSTEM</a:t>
            </a:r>
            <a:endParaRPr lang="en-US" altLang="zh-CN" sz="9600" b="1">
              <a:solidFill>
                <a:schemeClr val="bg1"/>
              </a:solidFill>
              <a:latin typeface="Courier New" panose="02070309020205020404" charset="0"/>
              <a:ea typeface="Malgun Gothic" panose="020B0503020000020004" charset="-127"/>
              <a:cs typeface="Courier New" panose="02070309020205020404" charset="0"/>
            </a:endParaRPr>
          </a:p>
        </p:txBody>
      </p:sp>
      <p:cxnSp>
        <p:nvCxnSpPr>
          <p:cNvPr id="11" name="直接连接符 10"/>
          <p:cNvCxnSpPr/>
          <p:nvPr/>
        </p:nvCxnSpPr>
        <p:spPr>
          <a:xfrm>
            <a:off x="501015" y="2622550"/>
            <a:ext cx="1980000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01015" y="3439160"/>
            <a:ext cx="1980000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59180" y="2639695"/>
            <a:ext cx="12426315" cy="829945"/>
          </a:xfrm>
          <a:prstGeom prst="rect">
            <a:avLst/>
          </a:prstGeom>
          <a:noFill/>
        </p:spPr>
        <p:txBody>
          <a:bodyPr wrap="square" rtlCol="0">
            <a:sp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INTRODUCTION</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sp>
        <p:nvSpPr>
          <p:cNvPr id="16" name="文本框 15"/>
          <p:cNvSpPr txBox="1"/>
          <p:nvPr/>
        </p:nvSpPr>
        <p:spPr>
          <a:xfrm>
            <a:off x="21242655" y="2486660"/>
            <a:ext cx="8268970" cy="4523105"/>
          </a:xfrm>
          <a:prstGeom prst="rect">
            <a:avLst/>
          </a:prstGeom>
          <a:noFill/>
        </p:spPr>
        <p:txBody>
          <a:bodyPr wrap="square" rtlCol="0">
            <a:sp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CREATED BY: GROUP D</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MEMBERS:</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pPr algn="l"/>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ZHAOQI CHEN</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pPr algn="l"/>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SHAHBAAZ HUSSAIN</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pPr algn="l"/>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CHENGWEI JIAO</a:t>
            </a:r>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 </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pPr algn="l"/>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LAYEK AHMAD</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cxnSp>
        <p:nvCxnSpPr>
          <p:cNvPr id="22" name="直接连接符 21"/>
          <p:cNvCxnSpPr/>
          <p:nvPr/>
        </p:nvCxnSpPr>
        <p:spPr>
          <a:xfrm>
            <a:off x="10156190" y="7132320"/>
            <a:ext cx="972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156190" y="7973060"/>
            <a:ext cx="972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0714355" y="7149465"/>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PERSONAS-CONDUCTOR</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cxnSp>
        <p:nvCxnSpPr>
          <p:cNvPr id="26" name="直接连接符 25"/>
          <p:cNvCxnSpPr/>
          <p:nvPr/>
        </p:nvCxnSpPr>
        <p:spPr>
          <a:xfrm>
            <a:off x="20198715" y="7145020"/>
            <a:ext cx="972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0198715" y="7985760"/>
            <a:ext cx="972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0756880" y="7162165"/>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PERSONAS-PASSENGER</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cxnSp>
        <p:nvCxnSpPr>
          <p:cNvPr id="33" name="直接连接符 32"/>
          <p:cNvCxnSpPr/>
          <p:nvPr/>
        </p:nvCxnSpPr>
        <p:spPr>
          <a:xfrm>
            <a:off x="497840" y="17755235"/>
            <a:ext cx="1980000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056005" y="16931640"/>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REQUIREMENTS</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cxnSp>
        <p:nvCxnSpPr>
          <p:cNvPr id="50" name="直接连接符 49"/>
          <p:cNvCxnSpPr/>
          <p:nvPr/>
        </p:nvCxnSpPr>
        <p:spPr>
          <a:xfrm>
            <a:off x="20582890" y="17753965"/>
            <a:ext cx="91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1141055" y="16930370"/>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ECOLOGY MAP</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sp>
        <p:nvSpPr>
          <p:cNvPr id="53" name="文本框 52"/>
          <p:cNvSpPr txBox="1"/>
          <p:nvPr/>
        </p:nvSpPr>
        <p:spPr>
          <a:xfrm>
            <a:off x="471805" y="3538220"/>
            <a:ext cx="19497675" cy="3169285"/>
          </a:xfrm>
          <a:prstGeom prst="rect">
            <a:avLst/>
          </a:prstGeom>
          <a:noFill/>
        </p:spPr>
        <p:txBody>
          <a:bodyPr wrap="square" rtlCol="0">
            <a:spAutoFit/>
          </a:bodyPr>
          <a:p>
            <a:r>
              <a:rPr lang="en-US" altLang="zh-CN" sz="4000">
                <a:solidFill>
                  <a:schemeClr val="bg2"/>
                </a:solidFill>
                <a:latin typeface="Times New Roman" panose="02020603050405020304" charset="0"/>
                <a:ea typeface="Malgun Gothic" panose="020B0503020000020004" charset="-127"/>
                <a:cs typeface="Times New Roman" panose="02020603050405020304" charset="0"/>
              </a:rPr>
              <a:t>IN-CARRIAGE MULTI-USER CONTROL SYSTEM is a functional design  for train manufacturers and facilitates multiple users to monitor and control in-carriage devices. The system is deployed on trains and is visible by using matched smart phone application, as well as supporting two types of modes according to different account identities, including </a:t>
            </a:r>
            <a:r>
              <a:rPr lang="en-US" altLang="zh-CN" sz="4000">
                <a:solidFill>
                  <a:schemeClr val="bg2"/>
                </a:solidFill>
                <a:latin typeface="Times New Roman" panose="02020603050405020304" charset="0"/>
                <a:ea typeface="Malgun Gothic" panose="020B0503020000020004" charset="-127"/>
                <a:cs typeface="Times New Roman" panose="02020603050405020304" charset="0"/>
                <a:sym typeface="+mn-ea"/>
              </a:rPr>
              <a:t>TRAIN STAFF</a:t>
            </a:r>
            <a:r>
              <a:rPr lang="en-US" altLang="zh-CN" sz="4000">
                <a:solidFill>
                  <a:schemeClr val="bg2"/>
                </a:solidFill>
                <a:latin typeface="Times New Roman" panose="02020603050405020304" charset="0"/>
                <a:ea typeface="Malgun Gothic" panose="020B0503020000020004" charset="-127"/>
                <a:cs typeface="Times New Roman" panose="02020603050405020304" charset="0"/>
                <a:sym typeface="+mn-ea"/>
              </a:rPr>
              <a:t> and PASSENGERS.</a:t>
            </a:r>
            <a:endParaRPr lang="en-US" altLang="zh-CN" sz="40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pic>
        <p:nvPicPr>
          <p:cNvPr id="58" name="图片 57"/>
          <p:cNvPicPr>
            <a:picLocks noChangeAspect="1"/>
          </p:cNvPicPr>
          <p:nvPr/>
        </p:nvPicPr>
        <p:blipFill>
          <a:blip r:embed="rId2"/>
          <a:srcRect b="15503"/>
          <a:stretch>
            <a:fillRect/>
          </a:stretch>
        </p:blipFill>
        <p:spPr>
          <a:xfrm>
            <a:off x="16426180" y="8286115"/>
            <a:ext cx="3535045" cy="2834640"/>
          </a:xfrm>
          <a:prstGeom prst="rect">
            <a:avLst/>
          </a:prstGeom>
        </p:spPr>
      </p:pic>
      <p:sp>
        <p:nvSpPr>
          <p:cNvPr id="59" name="文本框 58"/>
          <p:cNvSpPr txBox="1"/>
          <p:nvPr/>
        </p:nvSpPr>
        <p:spPr>
          <a:xfrm>
            <a:off x="10215880" y="8232140"/>
            <a:ext cx="6210935" cy="4030980"/>
          </a:xfrm>
          <a:prstGeom prst="rect">
            <a:avLst/>
          </a:prstGeom>
          <a:noFill/>
        </p:spPr>
        <p:txBody>
          <a:bodyPr wrap="square" rtlCol="0">
            <a:spAutoFit/>
          </a:bodyPr>
          <a:p>
            <a:r>
              <a:rPr lang="en-US" altLang="zh-CN" sz="4000" b="1">
                <a:solidFill>
                  <a:schemeClr val="bg2"/>
                </a:solidFill>
                <a:latin typeface="Times New Roman" panose="02020603050405020304" charset="0"/>
                <a:ea typeface="Malgun Gothic" panose="020B0503020000020004" charset="-127"/>
                <a:cs typeface="Times New Roman" panose="02020603050405020304" charset="0"/>
              </a:rPr>
              <a:t>Oren</a:t>
            </a:r>
            <a:endParaRPr lang="en-US" altLang="zh-CN" sz="4000" b="1">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age 54</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train conductor with more                                          </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than 25 years exp</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familar with various services</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 hard of moving fast</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 hard of hearing clearly</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61" name="文本框 60"/>
          <p:cNvSpPr txBox="1"/>
          <p:nvPr/>
        </p:nvSpPr>
        <p:spPr>
          <a:xfrm>
            <a:off x="20198715" y="8197850"/>
            <a:ext cx="5447665" cy="3476625"/>
          </a:xfrm>
          <a:prstGeom prst="rect">
            <a:avLst/>
          </a:prstGeom>
          <a:noFill/>
        </p:spPr>
        <p:txBody>
          <a:bodyPr wrap="square" rtlCol="0">
            <a:spAutoFit/>
          </a:bodyPr>
          <a:p>
            <a:r>
              <a:rPr lang="en-US" altLang="zh-CN" sz="4000" b="1">
                <a:solidFill>
                  <a:schemeClr val="bg2"/>
                </a:solidFill>
                <a:latin typeface="Times New Roman" panose="02020603050405020304" charset="0"/>
                <a:ea typeface="Malgun Gothic" panose="020B0503020000020004" charset="-127"/>
                <a:cs typeface="Times New Roman" panose="02020603050405020304" charset="0"/>
              </a:rPr>
              <a:t>Amy</a:t>
            </a:r>
            <a:endParaRPr lang="en-US" altLang="zh-CN" sz="4000" b="1">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age 30</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investment manager</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rPr>
              <a:t>- often errand by train</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 disabled</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a:p>
            <a:pPr indent="457200"/>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 wheelchair is necessary</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63" name="文本框 62"/>
          <p:cNvSpPr txBox="1"/>
          <p:nvPr/>
        </p:nvSpPr>
        <p:spPr>
          <a:xfrm>
            <a:off x="10314940" y="12177395"/>
            <a:ext cx="9554210" cy="706755"/>
          </a:xfrm>
          <a:prstGeom prst="rect">
            <a:avLst/>
          </a:prstGeom>
          <a:noFill/>
        </p:spPr>
        <p:txBody>
          <a:bodyPr wrap="square" rtlCol="0">
            <a:spAutoFit/>
          </a:bodyPr>
          <a:p>
            <a:r>
              <a:rPr lang="en-US" altLang="zh-CN" sz="4000" b="1">
                <a:solidFill>
                  <a:schemeClr val="bg2"/>
                </a:solidFill>
                <a:latin typeface="Times New Roman" panose="02020603050405020304" charset="0"/>
                <a:ea typeface="Malgun Gothic" panose="020B0503020000020004" charset="-127"/>
                <a:cs typeface="Times New Roman" panose="02020603050405020304" charset="0"/>
              </a:rPr>
              <a:t>Scenarios</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64" name="文本框 63"/>
          <p:cNvSpPr txBox="1"/>
          <p:nvPr/>
        </p:nvSpPr>
        <p:spPr>
          <a:xfrm>
            <a:off x="10777855" y="12945745"/>
            <a:ext cx="9554210" cy="3057525"/>
          </a:xfrm>
          <a:prstGeom prst="rect">
            <a:avLst/>
          </a:prstGeom>
          <a:noFill/>
        </p:spPr>
        <p:txBody>
          <a:bodyPr wrap="square" rtlCol="0">
            <a:noAutofit/>
          </a:bodyPr>
          <a:p>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One day, oren was informed by driver that there was a door not closed when the train was already to depart. He started to find the target door imm</a:t>
            </a:r>
            <a:r>
              <a:rPr lang="en-GB" altLang="en-US" sz="3600">
                <a:solidFill>
                  <a:schemeClr val="bg2"/>
                </a:solidFill>
                <a:latin typeface="Times New Roman" panose="02020603050405020304" charset="0"/>
                <a:ea typeface="Malgun Gothic" panose="020B0503020000020004" charset="-127"/>
                <a:cs typeface="Times New Roman" panose="02020603050405020304" charset="0"/>
                <a:sym typeface="+mn-ea"/>
              </a:rPr>
              <a:t>e</a:t>
            </a:r>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diately, but it still cost several minutes for him to check the doors one by one. A short delay happened because of the emergency.</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a:p>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65" name="文本框 64"/>
          <p:cNvSpPr txBox="1"/>
          <p:nvPr/>
        </p:nvSpPr>
        <p:spPr>
          <a:xfrm>
            <a:off x="20186650" y="11642725"/>
            <a:ext cx="8919845" cy="706755"/>
          </a:xfrm>
          <a:prstGeom prst="rect">
            <a:avLst/>
          </a:prstGeom>
          <a:noFill/>
        </p:spPr>
        <p:txBody>
          <a:bodyPr wrap="square" rtlCol="0">
            <a:spAutoFit/>
          </a:bodyPr>
          <a:p>
            <a:r>
              <a:rPr lang="en-US" altLang="zh-CN" sz="4000" b="1">
                <a:solidFill>
                  <a:schemeClr val="bg2"/>
                </a:solidFill>
                <a:latin typeface="Times New Roman" panose="02020603050405020304" charset="0"/>
                <a:ea typeface="Malgun Gothic" panose="020B0503020000020004" charset="-127"/>
                <a:cs typeface="Times New Roman" panose="02020603050405020304" charset="0"/>
              </a:rPr>
              <a:t>Scenarios</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66" name="文本框 65"/>
          <p:cNvSpPr txBox="1"/>
          <p:nvPr/>
        </p:nvSpPr>
        <p:spPr>
          <a:xfrm>
            <a:off x="20756880" y="12366625"/>
            <a:ext cx="8919845" cy="4150995"/>
          </a:xfrm>
          <a:prstGeom prst="rect">
            <a:avLst/>
          </a:prstGeom>
          <a:noFill/>
        </p:spPr>
        <p:txBody>
          <a:bodyPr wrap="square" rtlCol="0">
            <a:noAutofit/>
          </a:bodyPr>
          <a:p>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Amy ofen need to takes a train to meet the client of her company in person. “It is a challenge for me to press the control button on a high position.” Amy said, “So I always follow other passengers. However, sometimes I have to ask for help when I am the only one to get off the train, which is not convenient.”</a:t>
            </a:r>
            <a:endPar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cxnSp>
        <p:nvCxnSpPr>
          <p:cNvPr id="68" name="直接连接符 67"/>
          <p:cNvCxnSpPr/>
          <p:nvPr/>
        </p:nvCxnSpPr>
        <p:spPr>
          <a:xfrm>
            <a:off x="20484465" y="27663775"/>
            <a:ext cx="9180000" cy="0"/>
          </a:xfrm>
          <a:prstGeom prst="line">
            <a:avLst/>
          </a:prstGeom>
          <a:gradFill>
            <a:gsLst>
              <a:gs pos="0">
                <a:srgbClr val="14CD68"/>
              </a:gs>
              <a:gs pos="100000">
                <a:srgbClr val="035C7D"/>
              </a:gs>
            </a:gsLst>
            <a:lin scaled="0"/>
          </a:grad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0484465" y="28504515"/>
            <a:ext cx="91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1042630" y="27680920"/>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REFERENCES</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a:p>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sp>
        <p:nvSpPr>
          <p:cNvPr id="71" name="文本框 70"/>
          <p:cNvSpPr txBox="1"/>
          <p:nvPr/>
        </p:nvSpPr>
        <p:spPr>
          <a:xfrm>
            <a:off x="20373975" y="28633420"/>
            <a:ext cx="9628505" cy="6058535"/>
          </a:xfrm>
          <a:prstGeom prst="rect">
            <a:avLst/>
          </a:prstGeom>
          <a:noFill/>
        </p:spPr>
        <p:txBody>
          <a:bodyPr wrap="square" rtlCol="0">
            <a:noAutofit/>
          </a:bodyPr>
          <a:p>
            <a:pPr marL="742950" indent="-742950">
              <a:buFont typeface="+mj-lt"/>
              <a:buAutoNum type="arabicPeriod"/>
            </a:pPr>
            <a:r>
              <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rPr>
              <a:t>Adam Straughan - Train Driver - London North Eastern Railway | LinkedIn. (2020, February 3). https://uk.linkedin.com/in/adam-straughan-43306934</a:t>
            </a:r>
            <a:endPar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endParaRPr>
          </a:p>
          <a:p>
            <a:pPr marL="742950" indent="-742950">
              <a:buFont typeface="+mj-lt"/>
              <a:buAutoNum type="arabicPeriod"/>
            </a:pPr>
            <a:r>
              <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rPr>
              <a:t>Brodsky, J. (2021, November 13). Why It Pays To Train And Hire People With Disabilities. Forbes. https://www.forbes.com/sites/juliabrodsky/2021/11/13/why-it-pays-to-train-and-hire-people-with-disabilities/?sh=2230f7cf7900</a:t>
            </a:r>
            <a:endPar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endParaRPr>
          </a:p>
          <a:p>
            <a:pPr marL="742950" indent="-742950">
              <a:buFont typeface="+mj-lt"/>
              <a:buAutoNum type="arabicPeriod"/>
            </a:pPr>
            <a:r>
              <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rPr>
              <a:t>Meet Oren: Employees at Amtrak. (n.d.). Retrieved October 28, 2022, from https://careers.amtrak.com/</a:t>
            </a:r>
            <a:endPar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endParaRPr>
          </a:p>
          <a:p>
            <a:pPr indent="0">
              <a:buFont typeface="+mj-lt"/>
              <a:buNone/>
            </a:pPr>
            <a:r>
              <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rPr>
              <a:t>        content/Meet- Oren/?locale=en_US</a:t>
            </a:r>
            <a:endParaRPr lang="en-US" altLang="zh-CN" sz="32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graphicFrame>
        <p:nvGraphicFramePr>
          <p:cNvPr id="74" name="表格 73"/>
          <p:cNvGraphicFramePr/>
          <p:nvPr>
            <p:custDataLst>
              <p:tags r:id="rId3"/>
            </p:custDataLst>
          </p:nvPr>
        </p:nvGraphicFramePr>
        <p:xfrm>
          <a:off x="471805" y="18173700"/>
          <a:ext cx="19519900" cy="6552565"/>
        </p:xfrm>
        <a:graphic>
          <a:graphicData uri="http://schemas.openxmlformats.org/drawingml/2006/table">
            <a:tbl>
              <a:tblPr firstRow="1" bandRow="1">
                <a:tableStyleId>{5C22544A-7EE6-4342-B048-85BDC9FD1C3A}</a:tableStyleId>
              </a:tblPr>
              <a:tblGrid>
                <a:gridCol w="4780280"/>
                <a:gridCol w="14739620"/>
              </a:tblGrid>
              <a:tr h="3496945">
                <a:tc>
                  <a:txBody>
                    <a:bodyPr/>
                    <a:p>
                      <a:pPr algn="ctr">
                        <a:lnSpc>
                          <a:spcPct val="100000"/>
                        </a:lnSpc>
                        <a:buNone/>
                      </a:pPr>
                      <a:r>
                        <a:rPr lang="en-US" altLang="zh-CN" sz="4400" b="0">
                          <a:solidFill>
                            <a:schemeClr val="bg2"/>
                          </a:solidFill>
                          <a:latin typeface="Times New Roman" panose="02020603050405020304" charset="0"/>
                          <a:ea typeface="Malgun Gothic" panose="020B0503020000020004" charset="-127"/>
                          <a:cs typeface="Times New Roman" panose="02020603050405020304" charset="0"/>
                        </a:rPr>
                        <a:t>Train Staff</a:t>
                      </a:r>
                      <a:endParaRPr lang="en-US" altLang="zh-CN" sz="4400" b="0">
                        <a:solidFill>
                          <a:schemeClr val="bg2"/>
                        </a:solidFill>
                        <a:latin typeface="Times New Roman" panose="02020603050405020304" charset="0"/>
                        <a:ea typeface="Malgun Gothic" panose="020B0503020000020004" charset="-127"/>
                        <a:cs typeface="Times New Roman" panose="02020603050405020304" charset="0"/>
                      </a:endParaRPr>
                    </a:p>
                    <a:p>
                      <a:pPr algn="ctr">
                        <a:lnSpc>
                          <a:spcPct val="100000"/>
                        </a:lnSpc>
                        <a:buNone/>
                      </a:pPr>
                      <a:r>
                        <a:rPr lang="en-US" altLang="zh-CN" sz="4400" b="0">
                          <a:solidFill>
                            <a:schemeClr val="bg2"/>
                          </a:solidFill>
                          <a:latin typeface="Times New Roman" panose="02020603050405020304" charset="0"/>
                          <a:ea typeface="Malgun Gothic" panose="020B0503020000020004" charset="-127"/>
                          <a:cs typeface="Times New Roman" panose="02020603050405020304" charset="0"/>
                        </a:rPr>
                        <a:t>(driver/conductor)</a:t>
                      </a:r>
                      <a:endParaRPr lang="en-US" altLang="zh-CN" sz="4400" b="0">
                        <a:solidFill>
                          <a:schemeClr val="bg2"/>
                        </a:solidFill>
                        <a:latin typeface="Times New Roman" panose="02020603050405020304" charset="0"/>
                        <a:ea typeface="Malgun Gothic" panose="020B0503020000020004" charset="-127"/>
                        <a:cs typeface="Times New Roman" panose="02020603050405020304" charset="0"/>
                      </a:endParaRPr>
                    </a:p>
                  </a:txBody>
                  <a:tcPr anchor="ctr" anchorCtr="0">
                    <a:lnL w="19050">
                      <a:solidFill>
                        <a:schemeClr val="bg1">
                          <a:lumMod val="50000"/>
                        </a:schemeClr>
                      </a:solidFill>
                      <a:prstDash val="solid"/>
                    </a:lnL>
                    <a:lnR w="19050">
                      <a:solidFill>
                        <a:schemeClr val="bg1">
                          <a:lumMod val="50000"/>
                        </a:schemeClr>
                      </a:solidFill>
                      <a:prstDash val="solid"/>
                    </a:lnR>
                    <a:lnT w="19050">
                      <a:solidFill>
                        <a:schemeClr val="bg1">
                          <a:lumMod val="50000"/>
                        </a:schemeClr>
                      </a:solidFill>
                      <a:prstDash val="solid"/>
                    </a:lnT>
                    <a:lnB w="19050">
                      <a:solidFill>
                        <a:schemeClr val="bg1">
                          <a:lumMod val="50000"/>
                        </a:schemeClr>
                      </a:solidFill>
                      <a:prstDash val="solid"/>
                    </a:lnB>
                    <a:lnTlToBr>
                      <a:noFill/>
                    </a:lnTlToBr>
                    <a:lnBlToTr>
                      <a:noFill/>
                    </a:lnBlToTr>
                    <a:solidFill>
                      <a:srgbClr val="000000">
                        <a:alpha val="0"/>
                      </a:srgbClr>
                    </a:solidFill>
                  </a:tcPr>
                </a:tc>
                <a:tc>
                  <a:txBody>
                    <a:bodyPr/>
                    <a:p>
                      <a:pPr marL="571500" indent="-571500">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Staff should be able to monitor and control doors (both single and all).</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Staff should be able to monitor and control the carriage lights.</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Staff should be able to locate the passenger when they receive a service request.</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Staff should be able to activate the carriage destination board.</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txBody>
                  <a:tcPr>
                    <a:lnL w="19050">
                      <a:solidFill>
                        <a:schemeClr val="bg1">
                          <a:lumMod val="50000"/>
                        </a:schemeClr>
                      </a:solidFill>
                      <a:prstDash val="solid"/>
                    </a:lnL>
                    <a:lnR w="19050">
                      <a:solidFill>
                        <a:schemeClr val="bg1">
                          <a:lumMod val="50000"/>
                        </a:schemeClr>
                      </a:solidFill>
                      <a:prstDash val="solid"/>
                    </a:lnR>
                    <a:lnT w="19050">
                      <a:solidFill>
                        <a:schemeClr val="bg1">
                          <a:lumMod val="50000"/>
                        </a:schemeClr>
                      </a:solidFill>
                      <a:prstDash val="solid"/>
                    </a:lnT>
                    <a:lnB w="19050">
                      <a:solidFill>
                        <a:schemeClr val="bg1">
                          <a:lumMod val="50000"/>
                        </a:schemeClr>
                      </a:solidFill>
                      <a:prstDash val="solid"/>
                    </a:lnB>
                    <a:lnTlToBr>
                      <a:noFill/>
                    </a:lnTlToBr>
                    <a:lnBlToTr>
                      <a:noFill/>
                    </a:lnBlToTr>
                    <a:solidFill>
                      <a:srgbClr val="000000">
                        <a:alpha val="0"/>
                      </a:srgbClr>
                    </a:solidFill>
                  </a:tcPr>
                </a:tc>
              </a:tr>
              <a:tr h="3055620">
                <a:tc>
                  <a:txBody>
                    <a:bodyPr/>
                    <a:p>
                      <a:pPr algn="ctr">
                        <a:buClrTx/>
                        <a:buSzTx/>
                        <a:buFont typeface="Wingdings" panose="05000000000000000000" charset="0"/>
                        <a:buNone/>
                      </a:pPr>
                      <a:r>
                        <a:rPr lang="en-US" altLang="zh-CN" sz="4400" b="0">
                          <a:solidFill>
                            <a:schemeClr val="bg2"/>
                          </a:solidFill>
                          <a:latin typeface="Times New Roman" panose="02020603050405020304" charset="0"/>
                          <a:ea typeface="Malgun Gothic" panose="020B0503020000020004" charset="-127"/>
                          <a:cs typeface="Times New Roman" panose="02020603050405020304" charset="0"/>
                        </a:rPr>
                        <a:t>Passengers</a:t>
                      </a:r>
                      <a:endParaRPr lang="en-US" altLang="zh-CN" sz="4400" b="0">
                        <a:solidFill>
                          <a:schemeClr val="bg2"/>
                        </a:solidFill>
                        <a:latin typeface="Times New Roman" panose="02020603050405020304" charset="0"/>
                        <a:ea typeface="Malgun Gothic" panose="020B0503020000020004" charset="-127"/>
                        <a:cs typeface="Times New Roman" panose="02020603050405020304" charset="0"/>
                      </a:endParaRPr>
                    </a:p>
                  </a:txBody>
                  <a:tcPr anchor="ctr" anchorCtr="0">
                    <a:lnL w="19050">
                      <a:solidFill>
                        <a:schemeClr val="bg1">
                          <a:lumMod val="50000"/>
                        </a:schemeClr>
                      </a:solidFill>
                      <a:prstDash val="solid"/>
                    </a:lnL>
                    <a:lnR w="19050">
                      <a:solidFill>
                        <a:schemeClr val="bg1">
                          <a:lumMod val="50000"/>
                        </a:schemeClr>
                      </a:solidFill>
                      <a:prstDash val="solid"/>
                    </a:lnR>
                    <a:lnT w="19050">
                      <a:solidFill>
                        <a:schemeClr val="bg1">
                          <a:lumMod val="50000"/>
                        </a:schemeClr>
                      </a:solidFill>
                      <a:prstDash val="solid"/>
                    </a:lnT>
                    <a:lnB w="19050">
                      <a:solidFill>
                        <a:schemeClr val="bg1">
                          <a:lumMod val="50000"/>
                        </a:schemeClr>
                      </a:solidFill>
                      <a:prstDash val="solid"/>
                    </a:lnB>
                    <a:lnTlToBr>
                      <a:noFill/>
                    </a:lnTlToBr>
                    <a:lnBlToTr>
                      <a:noFill/>
                    </a:lnBlToTr>
                    <a:solidFill>
                      <a:srgbClr val="000000">
                        <a:alpha val="0"/>
                      </a:srgbClr>
                    </a:solidFill>
                  </a:tcPr>
                </a:tc>
                <a:tc>
                  <a:txBody>
                    <a:bodyPr/>
                    <a:p>
                      <a:pPr marL="571500" indent="-571500" algn="l">
                        <a:buClrTx/>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Passengers should be identified with their seat numbers.</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lgn="l">
                        <a:buClrTx/>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Passengers should be able to open/close the door of their carriage when the train arrives.</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lgn="l">
                        <a:buClrTx/>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Passengers should be able to call train staff for help.</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p>
                      <a:pPr marL="571500" indent="-571500" algn="l">
                        <a:buClrTx/>
                        <a:buSzPct val="70000"/>
                        <a:buFont typeface="Wingdings" panose="05000000000000000000" charset="0"/>
                        <a:buChar char="l"/>
                      </a:pPr>
                      <a:r>
                        <a:rPr lang="en-US" altLang="zh-CN" sz="3600" b="0">
                          <a:solidFill>
                            <a:schemeClr val="bg2"/>
                          </a:solidFill>
                          <a:latin typeface="Times New Roman" panose="02020603050405020304" charset="0"/>
                          <a:ea typeface="Malgun Gothic" panose="020B0503020000020004" charset="-127"/>
                          <a:cs typeface="Times New Roman" panose="02020603050405020304" charset="0"/>
                        </a:rPr>
                        <a:t>Passengers should be able to apply for stopping train </a:t>
                      </a:r>
                      <a:r>
                        <a:rPr lang="en-US" altLang="zh-CN" sz="3600">
                          <a:solidFill>
                            <a:schemeClr val="bg2"/>
                          </a:solidFill>
                          <a:latin typeface="Times New Roman" panose="02020603050405020304" charset="0"/>
                          <a:ea typeface="Malgun Gothic" panose="020B0503020000020004" charset="-127"/>
                          <a:cs typeface="Times New Roman" panose="02020603050405020304" charset="0"/>
                          <a:sym typeface="+mn-ea"/>
                        </a:rPr>
                        <a:t>in an emergency.</a:t>
                      </a:r>
                      <a:endParaRPr lang="en-US" altLang="zh-CN" sz="3600" b="0">
                        <a:solidFill>
                          <a:schemeClr val="bg2"/>
                        </a:solidFill>
                        <a:latin typeface="Times New Roman" panose="02020603050405020304" charset="0"/>
                        <a:ea typeface="Malgun Gothic" panose="020B0503020000020004" charset="-127"/>
                        <a:cs typeface="Times New Roman" panose="02020603050405020304" charset="0"/>
                      </a:endParaRPr>
                    </a:p>
                  </a:txBody>
                  <a:tcPr>
                    <a:lnL w="19050">
                      <a:solidFill>
                        <a:schemeClr val="bg1">
                          <a:lumMod val="50000"/>
                        </a:schemeClr>
                      </a:solidFill>
                      <a:prstDash val="solid"/>
                    </a:lnL>
                    <a:lnR w="19050">
                      <a:solidFill>
                        <a:schemeClr val="bg1">
                          <a:lumMod val="50000"/>
                        </a:schemeClr>
                      </a:solidFill>
                      <a:prstDash val="solid"/>
                    </a:lnR>
                    <a:lnT w="19050">
                      <a:solidFill>
                        <a:schemeClr val="bg1">
                          <a:lumMod val="50000"/>
                        </a:schemeClr>
                      </a:solidFill>
                      <a:prstDash val="solid"/>
                    </a:lnT>
                    <a:lnB w="19050">
                      <a:solidFill>
                        <a:schemeClr val="bg1">
                          <a:lumMod val="50000"/>
                        </a:schemeClr>
                      </a:solidFill>
                      <a:prstDash val="solid"/>
                    </a:lnB>
                    <a:lnTlToBr>
                      <a:noFill/>
                    </a:lnTlToBr>
                    <a:lnBlToTr>
                      <a:noFill/>
                    </a:lnBlToTr>
                    <a:solidFill>
                      <a:srgbClr val="000000">
                        <a:alpha val="0"/>
                      </a:srgbClr>
                    </a:solidFill>
                  </a:tcPr>
                </a:tc>
              </a:tr>
            </a:tbl>
          </a:graphicData>
        </a:graphic>
      </p:graphicFrame>
      <p:cxnSp>
        <p:nvCxnSpPr>
          <p:cNvPr id="2" name="直接连接符 1"/>
          <p:cNvCxnSpPr/>
          <p:nvPr/>
        </p:nvCxnSpPr>
        <p:spPr>
          <a:xfrm>
            <a:off x="510540" y="25099645"/>
            <a:ext cx="1980000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10540" y="25940385"/>
            <a:ext cx="19800001" cy="0"/>
          </a:xfrm>
          <a:prstGeom prst="line">
            <a:avLst/>
          </a:prstGeom>
          <a:solidFill>
            <a:schemeClr val="accent6">
              <a:lumMod val="75000"/>
            </a:schemeClr>
          </a:solid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68705" y="25116790"/>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rPr>
              <a:t>NAVIGATION MAP</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sp>
        <p:nvSpPr>
          <p:cNvPr id="39" name="矩形 38"/>
          <p:cNvSpPr/>
          <p:nvPr/>
        </p:nvSpPr>
        <p:spPr>
          <a:xfrm>
            <a:off x="686435" y="28993465"/>
            <a:ext cx="3232785" cy="2115820"/>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solidFill>
                  <a:schemeClr val="bg1"/>
                </a:solidFill>
                <a:latin typeface="Times New Roman" panose="02020603050405020304" charset="0"/>
                <a:cs typeface="Times New Roman" panose="02020603050405020304" charset="0"/>
                <a:sym typeface="+mn-ea"/>
              </a:rPr>
              <a:t>Passengers</a:t>
            </a:r>
            <a:endParaRPr lang="en-US" altLang="zh-CN" sz="4000" b="1">
              <a:solidFill>
                <a:schemeClr val="bg1"/>
              </a:solidFill>
              <a:latin typeface="Times New Roman" panose="02020603050405020304" charset="0"/>
              <a:cs typeface="Times New Roman" panose="02020603050405020304" charset="0"/>
              <a:sym typeface="+mn-ea"/>
            </a:endParaRPr>
          </a:p>
        </p:txBody>
      </p:sp>
      <p:sp>
        <p:nvSpPr>
          <p:cNvPr id="41" name="矩形 40"/>
          <p:cNvSpPr/>
          <p:nvPr/>
        </p:nvSpPr>
        <p:spPr>
          <a:xfrm>
            <a:off x="686435" y="31599505"/>
            <a:ext cx="3232785" cy="2115820"/>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solidFill>
                  <a:schemeClr val="bg1"/>
                </a:solidFill>
                <a:latin typeface="Times New Roman" panose="02020603050405020304" charset="0"/>
                <a:cs typeface="Times New Roman" panose="02020603050405020304" charset="0"/>
                <a:sym typeface="+mn-ea"/>
              </a:rPr>
              <a:t>Staff</a:t>
            </a:r>
            <a:endParaRPr lang="en-US" altLang="zh-CN" sz="4000" b="1">
              <a:solidFill>
                <a:schemeClr val="bg1"/>
              </a:solidFill>
              <a:latin typeface="Times New Roman" panose="02020603050405020304" charset="0"/>
              <a:cs typeface="Times New Roman" panose="02020603050405020304" charset="0"/>
              <a:sym typeface="+mn-ea"/>
            </a:endParaRPr>
          </a:p>
        </p:txBody>
      </p:sp>
      <p:sp>
        <p:nvSpPr>
          <p:cNvPr id="52" name="矩形 51"/>
          <p:cNvSpPr/>
          <p:nvPr/>
        </p:nvSpPr>
        <p:spPr>
          <a:xfrm>
            <a:off x="686435" y="26327100"/>
            <a:ext cx="3232785" cy="2115820"/>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a:solidFill>
                  <a:schemeClr val="bg1"/>
                </a:solidFill>
                <a:latin typeface="Times New Roman" panose="02020603050405020304" charset="0"/>
                <a:cs typeface="Times New Roman" panose="02020603050405020304" charset="0"/>
              </a:rPr>
              <a:t>Loginpage</a:t>
            </a:r>
            <a:endParaRPr lang="en-US" altLang="zh-CN" sz="4000" b="1">
              <a:solidFill>
                <a:schemeClr val="bg1"/>
              </a:solidFill>
              <a:latin typeface="Times New Roman" panose="02020603050405020304" charset="0"/>
              <a:cs typeface="Times New Roman" panose="02020603050405020304" charset="0"/>
            </a:endParaRPr>
          </a:p>
        </p:txBody>
      </p:sp>
      <p:sp>
        <p:nvSpPr>
          <p:cNvPr id="54" name="矩形 53"/>
          <p:cNvSpPr/>
          <p:nvPr/>
        </p:nvSpPr>
        <p:spPr>
          <a:xfrm>
            <a:off x="4536440" y="26327100"/>
            <a:ext cx="3232150" cy="2115820"/>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solidFill>
                  <a:schemeClr val="bg1"/>
                </a:solidFill>
                <a:latin typeface="Times New Roman" panose="02020603050405020304" charset="0"/>
                <a:cs typeface="Times New Roman" panose="02020603050405020304" charset="0"/>
                <a:sym typeface="+mn-ea"/>
              </a:rPr>
              <a:t>Homepage</a:t>
            </a:r>
            <a:endParaRPr lang="en-US" altLang="zh-CN" sz="4000" b="1">
              <a:solidFill>
                <a:schemeClr val="bg1"/>
              </a:solidFill>
              <a:latin typeface="Times New Roman" panose="02020603050405020304" charset="0"/>
              <a:cs typeface="Times New Roman" panose="02020603050405020304" charset="0"/>
              <a:sym typeface="+mn-ea"/>
            </a:endParaRPr>
          </a:p>
        </p:txBody>
      </p:sp>
      <p:sp>
        <p:nvSpPr>
          <p:cNvPr id="67" name="矩形 66"/>
          <p:cNvSpPr/>
          <p:nvPr/>
        </p:nvSpPr>
        <p:spPr>
          <a:xfrm>
            <a:off x="12024995" y="26327100"/>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Driving Speed</a:t>
            </a:r>
            <a:endParaRPr lang="en-US" altLang="zh-CN" sz="4000" b="1">
              <a:latin typeface="Times New Roman" panose="02020603050405020304" charset="0"/>
              <a:cs typeface="Times New Roman" panose="02020603050405020304" charset="0"/>
              <a:sym typeface="+mn-ea"/>
            </a:endParaRPr>
          </a:p>
        </p:txBody>
      </p:sp>
      <p:sp>
        <p:nvSpPr>
          <p:cNvPr id="72" name="矩形 71"/>
          <p:cNvSpPr/>
          <p:nvPr/>
        </p:nvSpPr>
        <p:spPr>
          <a:xfrm>
            <a:off x="15805150" y="26327100"/>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Distance to Next Station</a:t>
            </a:r>
            <a:endParaRPr lang="en-US" altLang="zh-CN" sz="4000" b="1">
              <a:latin typeface="Times New Roman" panose="02020603050405020304" charset="0"/>
              <a:cs typeface="Times New Roman" panose="02020603050405020304" charset="0"/>
              <a:sym typeface="+mn-ea"/>
            </a:endParaRPr>
          </a:p>
        </p:txBody>
      </p:sp>
      <p:sp>
        <p:nvSpPr>
          <p:cNvPr id="73" name="矩形 72"/>
          <p:cNvSpPr/>
          <p:nvPr/>
        </p:nvSpPr>
        <p:spPr>
          <a:xfrm>
            <a:off x="4536440" y="2899346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a:latin typeface="Times New Roman" panose="02020603050405020304" charset="0"/>
                <a:cs typeface="Times New Roman" panose="02020603050405020304" charset="0"/>
              </a:rPr>
              <a:t>Door Icon</a:t>
            </a:r>
            <a:endParaRPr lang="en-US" altLang="zh-CN" sz="4000" b="1">
              <a:latin typeface="Times New Roman" panose="02020603050405020304" charset="0"/>
              <a:cs typeface="Times New Roman" panose="02020603050405020304" charset="0"/>
            </a:endParaRPr>
          </a:p>
          <a:p>
            <a:pPr algn="ctr"/>
            <a:r>
              <a:rPr lang="en-US" altLang="zh-CN" sz="4000" b="1">
                <a:latin typeface="Times New Roman" panose="02020603050405020304" charset="0"/>
                <a:cs typeface="Times New Roman" panose="02020603050405020304" charset="0"/>
              </a:rPr>
              <a:t>(single)</a:t>
            </a:r>
            <a:endParaRPr lang="en-US" altLang="zh-CN" sz="4000" b="1">
              <a:latin typeface="Times New Roman" panose="02020603050405020304" charset="0"/>
              <a:cs typeface="Times New Roman" panose="02020603050405020304" charset="0"/>
            </a:endParaRPr>
          </a:p>
        </p:txBody>
      </p:sp>
      <p:sp>
        <p:nvSpPr>
          <p:cNvPr id="75" name="矩形 74"/>
          <p:cNvSpPr/>
          <p:nvPr/>
        </p:nvSpPr>
        <p:spPr>
          <a:xfrm>
            <a:off x="4536440" y="3159950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Door Icon</a:t>
            </a:r>
            <a:endParaRPr lang="en-US" altLang="zh-CN" sz="4000" b="1">
              <a:latin typeface="Times New Roman" panose="02020603050405020304" charset="0"/>
              <a:cs typeface="Times New Roman" panose="02020603050405020304" charset="0"/>
              <a:sym typeface="+mn-ea"/>
            </a:endParaRPr>
          </a:p>
          <a:p>
            <a:pPr lvl="0" algn="ctr">
              <a:buClrTx/>
              <a:buSzTx/>
              <a:buFontTx/>
            </a:pPr>
            <a:r>
              <a:rPr lang="en-US" altLang="zh-CN" sz="4000" b="1">
                <a:latin typeface="Times New Roman" panose="02020603050405020304" charset="0"/>
                <a:cs typeface="Times New Roman" panose="02020603050405020304" charset="0"/>
                <a:sym typeface="+mn-ea"/>
              </a:rPr>
              <a:t>(all)</a:t>
            </a:r>
            <a:endParaRPr lang="en-US" altLang="zh-CN" sz="4000" b="1">
              <a:latin typeface="Times New Roman" panose="02020603050405020304" charset="0"/>
              <a:cs typeface="Times New Roman" panose="02020603050405020304" charset="0"/>
              <a:sym typeface="+mn-ea"/>
            </a:endParaRPr>
          </a:p>
        </p:txBody>
      </p:sp>
      <p:sp>
        <p:nvSpPr>
          <p:cNvPr id="76" name="矩形 75"/>
          <p:cNvSpPr/>
          <p:nvPr/>
        </p:nvSpPr>
        <p:spPr>
          <a:xfrm>
            <a:off x="8260080" y="2899346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Emergency Report</a:t>
            </a:r>
            <a:endParaRPr lang="en-US" altLang="zh-CN" sz="4000" b="1">
              <a:latin typeface="Times New Roman" panose="02020603050405020304" charset="0"/>
              <a:cs typeface="Times New Roman" panose="02020603050405020304" charset="0"/>
              <a:sym typeface="+mn-ea"/>
            </a:endParaRPr>
          </a:p>
        </p:txBody>
      </p:sp>
      <p:sp>
        <p:nvSpPr>
          <p:cNvPr id="77" name="矩形 76"/>
          <p:cNvSpPr/>
          <p:nvPr/>
        </p:nvSpPr>
        <p:spPr>
          <a:xfrm>
            <a:off x="8260080" y="3159950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Light Icon</a:t>
            </a:r>
            <a:endParaRPr lang="en-US" altLang="zh-CN" sz="4000" b="1">
              <a:latin typeface="Times New Roman" panose="02020603050405020304" charset="0"/>
              <a:cs typeface="Times New Roman" panose="02020603050405020304" charset="0"/>
              <a:sym typeface="+mn-ea"/>
            </a:endParaRPr>
          </a:p>
        </p:txBody>
      </p:sp>
      <p:sp>
        <p:nvSpPr>
          <p:cNvPr id="78" name="矩形 77"/>
          <p:cNvSpPr/>
          <p:nvPr/>
        </p:nvSpPr>
        <p:spPr>
          <a:xfrm>
            <a:off x="12024995" y="2899346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Call for Help</a:t>
            </a:r>
            <a:endParaRPr lang="en-US" altLang="zh-CN" sz="4000" b="1">
              <a:latin typeface="Times New Roman" panose="02020603050405020304" charset="0"/>
              <a:cs typeface="Times New Roman" panose="02020603050405020304" charset="0"/>
              <a:sym typeface="+mn-ea"/>
            </a:endParaRPr>
          </a:p>
        </p:txBody>
      </p:sp>
      <p:sp>
        <p:nvSpPr>
          <p:cNvPr id="79" name="矩形 78"/>
          <p:cNvSpPr/>
          <p:nvPr/>
        </p:nvSpPr>
        <p:spPr>
          <a:xfrm>
            <a:off x="12024995" y="3159950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Carriage Destination Board</a:t>
            </a:r>
            <a:endParaRPr lang="en-US" altLang="zh-CN" sz="4000" b="1">
              <a:latin typeface="Times New Roman" panose="02020603050405020304" charset="0"/>
              <a:cs typeface="Times New Roman" panose="02020603050405020304" charset="0"/>
              <a:sym typeface="+mn-ea"/>
            </a:endParaRPr>
          </a:p>
        </p:txBody>
      </p:sp>
      <p:sp>
        <p:nvSpPr>
          <p:cNvPr id="80" name="矩形 79"/>
          <p:cNvSpPr/>
          <p:nvPr/>
        </p:nvSpPr>
        <p:spPr>
          <a:xfrm>
            <a:off x="15805150" y="31599505"/>
            <a:ext cx="3232785" cy="2115820"/>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4000" b="1">
                <a:latin typeface="Times New Roman" panose="02020603050405020304" charset="0"/>
                <a:cs typeface="Times New Roman" panose="02020603050405020304" charset="0"/>
                <a:sym typeface="+mn-ea"/>
              </a:rPr>
              <a:t>Message </a:t>
            </a:r>
            <a:endParaRPr lang="en-US" altLang="zh-CN" sz="4000" b="1">
              <a:latin typeface="Times New Roman" panose="02020603050405020304" charset="0"/>
              <a:cs typeface="Times New Roman" panose="02020603050405020304" charset="0"/>
              <a:sym typeface="+mn-ea"/>
            </a:endParaRPr>
          </a:p>
        </p:txBody>
      </p:sp>
      <p:sp>
        <p:nvSpPr>
          <p:cNvPr id="81" name="右箭头 80"/>
          <p:cNvSpPr/>
          <p:nvPr/>
        </p:nvSpPr>
        <p:spPr>
          <a:xfrm>
            <a:off x="4062095" y="27256105"/>
            <a:ext cx="346710" cy="37465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矩形 81"/>
          <p:cNvSpPr/>
          <p:nvPr/>
        </p:nvSpPr>
        <p:spPr>
          <a:xfrm>
            <a:off x="11482070" y="26149935"/>
            <a:ext cx="8139430" cy="2597785"/>
          </a:xfrm>
          <a:prstGeom prst="rect">
            <a:avLst/>
          </a:prstGeom>
          <a:noFill/>
          <a:ln>
            <a:noFill/>
            <a:prstDash val="sysDot"/>
          </a:ln>
          <a:extLst>
            <a:ext uri="{909E8E84-426E-40DD-AFC4-6F175D3DCCD1}">
              <a14:hiddenFill xmlns:a14="http://schemas.microsoft.com/office/drawing/2010/main">
                <a:solidFill>
                  <a:schemeClr val="accent6">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矩形 85"/>
          <p:cNvSpPr/>
          <p:nvPr/>
        </p:nvSpPr>
        <p:spPr>
          <a:xfrm>
            <a:off x="11684000" y="26176605"/>
            <a:ext cx="7648575" cy="2482215"/>
          </a:xfrm>
          <a:prstGeom prst="rect">
            <a:avLst/>
          </a:prstGeom>
          <a:noFill/>
          <a:ln>
            <a:solidFill>
              <a:srgbClr val="FFFF00"/>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矩形 86"/>
          <p:cNvSpPr/>
          <p:nvPr/>
        </p:nvSpPr>
        <p:spPr>
          <a:xfrm>
            <a:off x="4376420" y="28810585"/>
            <a:ext cx="11140440" cy="2482215"/>
          </a:xfrm>
          <a:prstGeom prst="rect">
            <a:avLst/>
          </a:prstGeom>
          <a:noFill/>
          <a:ln>
            <a:solidFill>
              <a:srgbClr val="FFFF00"/>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nvSpPr>
        <p:spPr>
          <a:xfrm>
            <a:off x="4408805" y="31415990"/>
            <a:ext cx="14923770" cy="2482215"/>
          </a:xfrm>
          <a:prstGeom prst="rect">
            <a:avLst/>
          </a:prstGeom>
          <a:noFill/>
          <a:ln>
            <a:solidFill>
              <a:srgbClr val="FFFF00"/>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右箭头 90"/>
          <p:cNvSpPr/>
          <p:nvPr/>
        </p:nvSpPr>
        <p:spPr>
          <a:xfrm rot="5160000">
            <a:off x="5978525" y="28441650"/>
            <a:ext cx="346710" cy="37465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右箭头 91"/>
          <p:cNvSpPr/>
          <p:nvPr/>
        </p:nvSpPr>
        <p:spPr>
          <a:xfrm>
            <a:off x="4004945" y="29864050"/>
            <a:ext cx="346710" cy="37465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右箭头 92"/>
          <p:cNvSpPr/>
          <p:nvPr/>
        </p:nvSpPr>
        <p:spPr>
          <a:xfrm>
            <a:off x="4004945" y="32555180"/>
            <a:ext cx="346710" cy="374650"/>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右箭头 93"/>
          <p:cNvSpPr/>
          <p:nvPr/>
        </p:nvSpPr>
        <p:spPr>
          <a:xfrm>
            <a:off x="8577580" y="27199590"/>
            <a:ext cx="2598420" cy="370205"/>
          </a:xfrm>
          <a:prstGeom prst="right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5" name="直接连接符 94"/>
          <p:cNvCxnSpPr/>
          <p:nvPr/>
        </p:nvCxnSpPr>
        <p:spPr>
          <a:xfrm>
            <a:off x="655955" y="34216975"/>
            <a:ext cx="1440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59765" y="35057715"/>
            <a:ext cx="14400000" cy="0"/>
          </a:xfrm>
          <a:prstGeom prst="line">
            <a:avLst/>
          </a:prstGeom>
          <a:solidFill>
            <a:schemeClr val="accent6">
              <a:lumMod val="75000"/>
            </a:schemeClr>
          </a:solid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217930" y="34234120"/>
            <a:ext cx="11166475"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MOCK UP - PASSENGER MODEL</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pic>
        <p:nvPicPr>
          <p:cNvPr id="252" name="图片 251"/>
          <p:cNvPicPr>
            <a:picLocks noChangeAspect="1"/>
          </p:cNvPicPr>
          <p:nvPr/>
        </p:nvPicPr>
        <p:blipFill>
          <a:blip r:embed="rId4"/>
          <a:stretch>
            <a:fillRect/>
          </a:stretch>
        </p:blipFill>
        <p:spPr>
          <a:xfrm>
            <a:off x="20684490" y="18068290"/>
            <a:ext cx="9008110" cy="9178925"/>
          </a:xfrm>
          <a:prstGeom prst="rect">
            <a:avLst/>
          </a:prstGeom>
        </p:spPr>
      </p:pic>
      <p:cxnSp>
        <p:nvCxnSpPr>
          <p:cNvPr id="38" name="直接连接符 37"/>
          <p:cNvCxnSpPr/>
          <p:nvPr/>
        </p:nvCxnSpPr>
        <p:spPr>
          <a:xfrm>
            <a:off x="15441930" y="34229675"/>
            <a:ext cx="1440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5445740" y="35070415"/>
            <a:ext cx="14400000" cy="0"/>
          </a:xfrm>
          <a:prstGeom prst="line">
            <a:avLst/>
          </a:prstGeom>
          <a:solidFill>
            <a:schemeClr val="accent6">
              <a:lumMod val="75000"/>
            </a:schemeClr>
          </a:solid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6003905" y="34246820"/>
            <a:ext cx="11166475"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MOCK UP - STAFF MODEL</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pic>
        <p:nvPicPr>
          <p:cNvPr id="6" name="图片 5"/>
          <p:cNvPicPr>
            <a:picLocks noChangeAspect="1"/>
          </p:cNvPicPr>
          <p:nvPr/>
        </p:nvPicPr>
        <p:blipFill>
          <a:blip r:embed="rId5"/>
          <a:srcRect r="6224"/>
          <a:stretch>
            <a:fillRect/>
          </a:stretch>
        </p:blipFill>
        <p:spPr>
          <a:xfrm>
            <a:off x="25646380" y="8286115"/>
            <a:ext cx="3482340" cy="2858135"/>
          </a:xfrm>
          <a:prstGeom prst="rect">
            <a:avLst/>
          </a:prstGeom>
        </p:spPr>
      </p:pic>
      <p:sp>
        <p:nvSpPr>
          <p:cNvPr id="18" name="矩形 17"/>
          <p:cNvSpPr/>
          <p:nvPr/>
        </p:nvSpPr>
        <p:spPr>
          <a:xfrm>
            <a:off x="875030" y="35787965"/>
            <a:ext cx="3032760" cy="5544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圆角矩形 99">
            <a:hlinkClick r:id="" action="ppaction://noaction"/>
          </p:cNvPr>
          <p:cNvSpPr/>
          <p:nvPr/>
        </p:nvSpPr>
        <p:spPr>
          <a:xfrm>
            <a:off x="997585" y="40792400"/>
            <a:ext cx="1296670" cy="363855"/>
          </a:xfrm>
          <a:prstGeom prst="roundRect">
            <a:avLst/>
          </a:prstGeom>
          <a:gradFill>
            <a:gsLst>
              <a:gs pos="50000">
                <a:srgbClr val="97C8E1"/>
              </a:gs>
              <a:gs pos="0">
                <a:srgbClr val="BADAEB"/>
              </a:gs>
              <a:gs pos="100000">
                <a:srgbClr val="74B5D6"/>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latin typeface="Courier New" panose="02070309020205020404" charset="0"/>
                <a:cs typeface="Courier New" panose="02070309020205020404" charset="0"/>
              </a:rPr>
              <a:t>   REPORT</a:t>
            </a:r>
            <a:endParaRPr lang="en-US" altLang="zh-CN" sz="1400" b="1">
              <a:latin typeface="Courier New" panose="02070309020205020404" charset="0"/>
              <a:cs typeface="Courier New" panose="02070309020205020404" charset="0"/>
            </a:endParaRPr>
          </a:p>
        </p:txBody>
      </p:sp>
      <p:sp>
        <p:nvSpPr>
          <p:cNvPr id="101" name="圆角矩形 100">
            <a:hlinkClick r:id="" action="ppaction://noaction"/>
          </p:cNvPr>
          <p:cNvSpPr/>
          <p:nvPr/>
        </p:nvSpPr>
        <p:spPr>
          <a:xfrm>
            <a:off x="2392680" y="40792400"/>
            <a:ext cx="1409065" cy="363855"/>
          </a:xfrm>
          <a:prstGeom prst="roundRect">
            <a:avLst/>
          </a:prstGeom>
          <a:gradFill>
            <a:gsLst>
              <a:gs pos="0">
                <a:srgbClr val="D9717D"/>
              </a:gs>
              <a:gs pos="100000">
                <a:srgbClr val="E32E37"/>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  EMERGENCY</a:t>
            </a:r>
            <a:endParaRPr lang="en-US" altLang="zh-CN" sz="1200" b="1">
              <a:latin typeface="Courier New" panose="02070309020205020404" charset="0"/>
              <a:cs typeface="Courier New" panose="02070309020205020404" charset="0"/>
            </a:endParaRPr>
          </a:p>
        </p:txBody>
      </p:sp>
      <p:pic>
        <p:nvPicPr>
          <p:cNvPr id="102" name="图片 101" descr="343632393035343b343632393038383bb5e7bbb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58415" y="40871775"/>
            <a:ext cx="205740" cy="205740"/>
          </a:xfrm>
          <a:prstGeom prst="rect">
            <a:avLst/>
          </a:prstGeom>
        </p:spPr>
      </p:pic>
      <p:pic>
        <p:nvPicPr>
          <p:cNvPr id="103" name="图片 102" descr="343435333336353b333633323734343bd0c5cfa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3005" y="40852725"/>
            <a:ext cx="245110" cy="245110"/>
          </a:xfrm>
          <a:prstGeom prst="rect">
            <a:avLst/>
          </a:prstGeom>
        </p:spPr>
      </p:pic>
      <p:sp>
        <p:nvSpPr>
          <p:cNvPr id="104" name="矩形 103"/>
          <p:cNvSpPr/>
          <p:nvPr/>
        </p:nvSpPr>
        <p:spPr>
          <a:xfrm>
            <a:off x="1102360" y="3758565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矩形 104"/>
          <p:cNvSpPr/>
          <p:nvPr/>
        </p:nvSpPr>
        <p:spPr>
          <a:xfrm>
            <a:off x="1593215" y="3758565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矩形 105"/>
          <p:cNvSpPr/>
          <p:nvPr/>
        </p:nvSpPr>
        <p:spPr>
          <a:xfrm>
            <a:off x="2936875" y="3758565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7" name="矩形 106"/>
          <p:cNvSpPr/>
          <p:nvPr/>
        </p:nvSpPr>
        <p:spPr>
          <a:xfrm>
            <a:off x="2447925" y="3758565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8" name="圆角矩形 107"/>
          <p:cNvSpPr/>
          <p:nvPr/>
        </p:nvSpPr>
        <p:spPr>
          <a:xfrm>
            <a:off x="996950" y="35933380"/>
            <a:ext cx="2707200" cy="2749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 next station: Aberdeen</a:t>
            </a:r>
            <a:endParaRPr lang="en-US" altLang="zh-CN" sz="1200" b="1">
              <a:latin typeface="Courier New" panose="02070309020205020404" charset="0"/>
              <a:cs typeface="Courier New" panose="02070309020205020404" charset="0"/>
            </a:endParaRPr>
          </a:p>
        </p:txBody>
      </p:sp>
      <p:sp>
        <p:nvSpPr>
          <p:cNvPr id="109" name="圆角矩形 108"/>
          <p:cNvSpPr/>
          <p:nvPr/>
        </p:nvSpPr>
        <p:spPr>
          <a:xfrm>
            <a:off x="996950" y="36273740"/>
            <a:ext cx="2707200" cy="2749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speed: 180km/h, arrive</a:t>
            </a:r>
            <a:endParaRPr lang="en-US" altLang="zh-CN" sz="1200" b="1">
              <a:latin typeface="Courier New" panose="02070309020205020404" charset="0"/>
              <a:cs typeface="Courier New" panose="02070309020205020404" charset="0"/>
            </a:endParaRPr>
          </a:p>
        </p:txBody>
      </p:sp>
      <p:pic>
        <p:nvPicPr>
          <p:cNvPr id="110" name="图片 109" descr="32303139393335313b32303230303433323bb8dfccfabbf0b3b5"/>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1054100" y="36226750"/>
            <a:ext cx="198755" cy="387350"/>
          </a:xfrm>
          <a:prstGeom prst="rect">
            <a:avLst/>
          </a:prstGeom>
        </p:spPr>
      </p:pic>
      <p:pic>
        <p:nvPicPr>
          <p:cNvPr id="111" name="图片 110" descr="343435383130333b343532303839313bb3b5d5b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150" y="35993705"/>
            <a:ext cx="157480" cy="157480"/>
          </a:xfrm>
          <a:prstGeom prst="rect">
            <a:avLst/>
          </a:prstGeom>
        </p:spPr>
      </p:pic>
      <p:sp>
        <p:nvSpPr>
          <p:cNvPr id="117" name="矩形 116"/>
          <p:cNvSpPr/>
          <p:nvPr/>
        </p:nvSpPr>
        <p:spPr>
          <a:xfrm>
            <a:off x="1102360" y="3802888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1593215" y="3802888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936875" y="3802888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矩形 119"/>
          <p:cNvSpPr/>
          <p:nvPr/>
        </p:nvSpPr>
        <p:spPr>
          <a:xfrm>
            <a:off x="2447925" y="3802888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1102360" y="3847211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1593215" y="3847211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矩形 122"/>
          <p:cNvSpPr/>
          <p:nvPr/>
        </p:nvSpPr>
        <p:spPr>
          <a:xfrm>
            <a:off x="2936875" y="3847211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矩形 123"/>
          <p:cNvSpPr/>
          <p:nvPr/>
        </p:nvSpPr>
        <p:spPr>
          <a:xfrm>
            <a:off x="2447925" y="3847211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矩形 124"/>
          <p:cNvSpPr/>
          <p:nvPr/>
        </p:nvSpPr>
        <p:spPr>
          <a:xfrm>
            <a:off x="1102360" y="38917245"/>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矩形 125"/>
          <p:cNvSpPr/>
          <p:nvPr/>
        </p:nvSpPr>
        <p:spPr>
          <a:xfrm>
            <a:off x="1593215" y="38917245"/>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矩形 126"/>
          <p:cNvSpPr/>
          <p:nvPr/>
        </p:nvSpPr>
        <p:spPr>
          <a:xfrm>
            <a:off x="2936240" y="38917245"/>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矩形 127"/>
          <p:cNvSpPr/>
          <p:nvPr/>
        </p:nvSpPr>
        <p:spPr>
          <a:xfrm>
            <a:off x="2447290" y="38917245"/>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矩形 128"/>
          <p:cNvSpPr/>
          <p:nvPr/>
        </p:nvSpPr>
        <p:spPr>
          <a:xfrm>
            <a:off x="1102360" y="3938016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矩形 129"/>
          <p:cNvSpPr/>
          <p:nvPr/>
        </p:nvSpPr>
        <p:spPr>
          <a:xfrm>
            <a:off x="1593215" y="3938016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矩形 130"/>
          <p:cNvSpPr/>
          <p:nvPr/>
        </p:nvSpPr>
        <p:spPr>
          <a:xfrm>
            <a:off x="2936240" y="3938016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矩形 131"/>
          <p:cNvSpPr/>
          <p:nvPr/>
        </p:nvSpPr>
        <p:spPr>
          <a:xfrm>
            <a:off x="2447290" y="39380160"/>
            <a:ext cx="3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矩形 132"/>
          <p:cNvSpPr/>
          <p:nvPr/>
        </p:nvSpPr>
        <p:spPr>
          <a:xfrm>
            <a:off x="1092835" y="36737925"/>
            <a:ext cx="852805" cy="6610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a:latin typeface="Courier New" panose="02070309020205020404" charset="0"/>
                <a:cs typeface="Courier New" panose="02070309020205020404" charset="0"/>
              </a:rPr>
              <a:t>O</a:t>
            </a:r>
            <a:endParaRPr lang="en-US" altLang="zh-CN" sz="3600" b="1">
              <a:latin typeface="Courier New" panose="02070309020205020404" charset="0"/>
              <a:cs typeface="Courier New" panose="02070309020205020404" charset="0"/>
            </a:endParaRPr>
          </a:p>
        </p:txBody>
      </p:sp>
      <p:cxnSp>
        <p:nvCxnSpPr>
          <p:cNvPr id="134" name="直接连接符 133"/>
          <p:cNvCxnSpPr/>
          <p:nvPr/>
        </p:nvCxnSpPr>
        <p:spPr>
          <a:xfrm>
            <a:off x="3540760" y="36614100"/>
            <a:ext cx="0" cy="363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3540760" y="37301805"/>
            <a:ext cx="0" cy="255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椭圆 135">
            <a:hlinkClick r:id="" action="ppaction://noaction"/>
          </p:cNvPr>
          <p:cNvSpPr/>
          <p:nvPr/>
        </p:nvSpPr>
        <p:spPr>
          <a:xfrm>
            <a:off x="3392170" y="36996370"/>
            <a:ext cx="306000" cy="30670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Courier New" panose="02070309020205020404" charset="0"/>
                <a:cs typeface="Courier New" panose="02070309020205020404" charset="0"/>
              </a:rPr>
              <a:t>C</a:t>
            </a:r>
            <a:endParaRPr lang="en-US" altLang="zh-CN" b="1">
              <a:solidFill>
                <a:schemeClr val="tx1"/>
              </a:solidFill>
              <a:latin typeface="Courier New" panose="02070309020205020404" charset="0"/>
              <a:cs typeface="Courier New" panose="02070309020205020404" charset="0"/>
            </a:endParaRPr>
          </a:p>
        </p:txBody>
      </p:sp>
      <p:sp>
        <p:nvSpPr>
          <p:cNvPr id="137" name="椭圆 136">
            <a:hlinkClick r:id="" action="ppaction://noaction"/>
          </p:cNvPr>
          <p:cNvSpPr/>
          <p:nvPr/>
        </p:nvSpPr>
        <p:spPr>
          <a:xfrm>
            <a:off x="3387725" y="39869110"/>
            <a:ext cx="306000" cy="30670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Courier New" panose="02070309020205020404" charset="0"/>
                <a:cs typeface="Courier New" panose="02070309020205020404" charset="0"/>
              </a:rPr>
              <a:t>O</a:t>
            </a:r>
            <a:endParaRPr lang="en-US" altLang="zh-CN" b="1">
              <a:solidFill>
                <a:schemeClr val="tx1"/>
              </a:solidFill>
              <a:latin typeface="Courier New" panose="02070309020205020404" charset="0"/>
              <a:cs typeface="Courier New" panose="02070309020205020404" charset="0"/>
            </a:endParaRPr>
          </a:p>
        </p:txBody>
      </p:sp>
      <p:cxnSp>
        <p:nvCxnSpPr>
          <p:cNvPr id="138" name="直接连接符 137"/>
          <p:cNvCxnSpPr/>
          <p:nvPr/>
        </p:nvCxnSpPr>
        <p:spPr>
          <a:xfrm>
            <a:off x="3540760" y="40175815"/>
            <a:ext cx="0" cy="363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1071245" y="39853235"/>
            <a:ext cx="852805" cy="66103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latin typeface="Courier New" panose="02070309020205020404" charset="0"/>
                <a:cs typeface="Courier New" panose="02070309020205020404" charset="0"/>
              </a:rPr>
              <a:t>V</a:t>
            </a:r>
            <a:endParaRPr lang="en-US" altLang="zh-CN" sz="3600">
              <a:latin typeface="Courier New" panose="02070309020205020404" charset="0"/>
              <a:cs typeface="Courier New" panose="02070309020205020404" charset="0"/>
            </a:endParaRPr>
          </a:p>
        </p:txBody>
      </p:sp>
      <p:pic>
        <p:nvPicPr>
          <p:cNvPr id="166" name="图片 165" descr="343435333334373b333633343832383bcad6bbfa"/>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262840" y="35305365"/>
            <a:ext cx="5575300" cy="6443980"/>
          </a:xfrm>
          <a:prstGeom prst="rect">
            <a:avLst/>
          </a:prstGeom>
        </p:spPr>
      </p:pic>
      <p:sp>
        <p:nvSpPr>
          <p:cNvPr id="167" name="矩形 166"/>
          <p:cNvSpPr/>
          <p:nvPr/>
        </p:nvSpPr>
        <p:spPr>
          <a:xfrm>
            <a:off x="26539190" y="35775265"/>
            <a:ext cx="3032760" cy="5544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圆角矩形 175"/>
          <p:cNvSpPr/>
          <p:nvPr/>
        </p:nvSpPr>
        <p:spPr>
          <a:xfrm>
            <a:off x="26661110" y="35920680"/>
            <a:ext cx="2707200" cy="2749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 next station: Aberdeen</a:t>
            </a:r>
            <a:endParaRPr lang="en-US" altLang="zh-CN" sz="1200" b="1">
              <a:latin typeface="Courier New" panose="02070309020205020404" charset="0"/>
              <a:cs typeface="Courier New" panose="02070309020205020404" charset="0"/>
            </a:endParaRPr>
          </a:p>
        </p:txBody>
      </p:sp>
      <p:sp>
        <p:nvSpPr>
          <p:cNvPr id="177" name="圆角矩形 176"/>
          <p:cNvSpPr/>
          <p:nvPr/>
        </p:nvSpPr>
        <p:spPr>
          <a:xfrm>
            <a:off x="26661110" y="36261040"/>
            <a:ext cx="2707200" cy="27495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speed: 180km/h, arrive</a:t>
            </a:r>
            <a:endParaRPr lang="en-US" altLang="zh-CN" sz="1200" b="1">
              <a:latin typeface="Courier New" panose="02070309020205020404" charset="0"/>
              <a:cs typeface="Courier New" panose="02070309020205020404" charset="0"/>
            </a:endParaRPr>
          </a:p>
        </p:txBody>
      </p:sp>
      <p:pic>
        <p:nvPicPr>
          <p:cNvPr id="178" name="图片 177" descr="32303139393335313b32303230303433323bb8dfccfabbf0b3b5"/>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26718260" y="36214050"/>
            <a:ext cx="198755" cy="387350"/>
          </a:xfrm>
          <a:prstGeom prst="rect">
            <a:avLst/>
          </a:prstGeom>
        </p:spPr>
      </p:pic>
      <p:pic>
        <p:nvPicPr>
          <p:cNvPr id="179" name="图片 178" descr="343435383130333b343532303839313bb3b5d5b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737310" y="35981005"/>
            <a:ext cx="157480" cy="157480"/>
          </a:xfrm>
          <a:prstGeom prst="rect">
            <a:avLst/>
          </a:prstGeom>
        </p:spPr>
      </p:pic>
      <p:sp>
        <p:nvSpPr>
          <p:cNvPr id="224" name="圆角矩形 223"/>
          <p:cNvSpPr/>
          <p:nvPr/>
        </p:nvSpPr>
        <p:spPr>
          <a:xfrm>
            <a:off x="26629995" y="40800020"/>
            <a:ext cx="1297940" cy="363855"/>
          </a:xfrm>
          <a:prstGeom prst="roundRect">
            <a:avLst/>
          </a:prstGeom>
          <a:gradFill>
            <a:gsLst>
              <a:gs pos="50000">
                <a:srgbClr val="97C8E1"/>
              </a:gs>
              <a:gs pos="0">
                <a:srgbClr val="BADAEB"/>
              </a:gs>
              <a:gs pos="100000">
                <a:srgbClr val="74B5D6"/>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latin typeface="Courier New" panose="02070309020205020404" charset="0"/>
                <a:cs typeface="Courier New" panose="02070309020205020404" charset="0"/>
              </a:rPr>
              <a:t>  MESSAGE</a:t>
            </a:r>
            <a:endParaRPr lang="en-US" altLang="zh-CN" sz="1400" b="1">
              <a:latin typeface="Courier New" panose="02070309020205020404" charset="0"/>
              <a:cs typeface="Courier New" panose="02070309020205020404" charset="0"/>
            </a:endParaRPr>
          </a:p>
        </p:txBody>
      </p:sp>
      <p:pic>
        <p:nvPicPr>
          <p:cNvPr id="226" name="图片 225" descr="303b32303134303430343bb8d0ccbebac5"/>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795855" y="40684450"/>
            <a:ext cx="228600" cy="228600"/>
          </a:xfrm>
          <a:prstGeom prst="rect">
            <a:avLst/>
          </a:prstGeom>
        </p:spPr>
      </p:pic>
      <p:pic>
        <p:nvPicPr>
          <p:cNvPr id="171" name="图片 170" descr="343435333336353b333633323734343bd0c5cfa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671905" y="40866695"/>
            <a:ext cx="245110" cy="245110"/>
          </a:xfrm>
          <a:prstGeom prst="rect">
            <a:avLst/>
          </a:prstGeom>
        </p:spPr>
      </p:pic>
      <p:sp>
        <p:nvSpPr>
          <p:cNvPr id="229" name="圆角矩形 228"/>
          <p:cNvSpPr/>
          <p:nvPr/>
        </p:nvSpPr>
        <p:spPr>
          <a:xfrm>
            <a:off x="28024455" y="40800020"/>
            <a:ext cx="1356995" cy="363855"/>
          </a:xfrm>
          <a:prstGeom prst="roundRect">
            <a:avLst/>
          </a:prstGeom>
          <a:gradFill>
            <a:gsLst>
              <a:gs pos="0">
                <a:srgbClr val="D9717D"/>
              </a:gs>
              <a:gs pos="100000">
                <a:srgbClr val="E32E37"/>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  EMERGENCY</a:t>
            </a:r>
            <a:endParaRPr lang="en-US" altLang="zh-CN" sz="1200" b="1">
              <a:latin typeface="Courier New" panose="02070309020205020404" charset="0"/>
              <a:cs typeface="Courier New" panose="02070309020205020404" charset="0"/>
            </a:endParaRPr>
          </a:p>
        </p:txBody>
      </p:sp>
      <p:pic>
        <p:nvPicPr>
          <p:cNvPr id="170" name="图片 169" descr="343632393035343b343632393038383bb5e7bbb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111450" y="40883205"/>
            <a:ext cx="205740" cy="205740"/>
          </a:xfrm>
          <a:prstGeom prst="rect">
            <a:avLst/>
          </a:prstGeom>
        </p:spPr>
      </p:pic>
      <p:pic>
        <p:nvPicPr>
          <p:cNvPr id="227" name="图片 226" descr="303b32303134303430343bb8d0ccbebac5"/>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237305" y="40684450"/>
            <a:ext cx="228600" cy="228600"/>
          </a:xfrm>
          <a:prstGeom prst="rect">
            <a:avLst/>
          </a:prstGeom>
        </p:spPr>
      </p:pic>
      <p:cxnSp>
        <p:nvCxnSpPr>
          <p:cNvPr id="230" name="直接连接符 229"/>
          <p:cNvCxnSpPr/>
          <p:nvPr/>
        </p:nvCxnSpPr>
        <p:spPr>
          <a:xfrm>
            <a:off x="29084270" y="36668075"/>
            <a:ext cx="0" cy="363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H="1">
            <a:off x="29091890" y="37355780"/>
            <a:ext cx="0" cy="255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椭圆 231">
            <a:hlinkClick r:id="" action="ppaction://noaction"/>
          </p:cNvPr>
          <p:cNvSpPr/>
          <p:nvPr/>
        </p:nvSpPr>
        <p:spPr>
          <a:xfrm>
            <a:off x="28935680" y="37050345"/>
            <a:ext cx="306000" cy="30670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Courier New" panose="02070309020205020404" charset="0"/>
                <a:cs typeface="Courier New" panose="02070309020205020404" charset="0"/>
              </a:rPr>
              <a:t>C</a:t>
            </a:r>
            <a:endParaRPr lang="en-US" altLang="zh-CN" b="1">
              <a:solidFill>
                <a:schemeClr val="tx1"/>
              </a:solidFill>
              <a:latin typeface="Courier New" panose="02070309020205020404" charset="0"/>
              <a:cs typeface="Courier New" panose="02070309020205020404" charset="0"/>
            </a:endParaRPr>
          </a:p>
        </p:txBody>
      </p:sp>
      <p:sp>
        <p:nvSpPr>
          <p:cNvPr id="233" name="椭圆 232">
            <a:hlinkClick r:id="" action="ppaction://noaction"/>
          </p:cNvPr>
          <p:cNvSpPr/>
          <p:nvPr/>
        </p:nvSpPr>
        <p:spPr>
          <a:xfrm>
            <a:off x="28931235" y="39923085"/>
            <a:ext cx="306000" cy="30670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Courier New" panose="02070309020205020404" charset="0"/>
                <a:cs typeface="Courier New" panose="02070309020205020404" charset="0"/>
              </a:rPr>
              <a:t>O</a:t>
            </a:r>
            <a:endParaRPr lang="en-US" altLang="zh-CN" b="1">
              <a:solidFill>
                <a:schemeClr val="tx1"/>
              </a:solidFill>
              <a:latin typeface="Courier New" panose="02070309020205020404" charset="0"/>
              <a:cs typeface="Courier New" panose="02070309020205020404" charset="0"/>
            </a:endParaRPr>
          </a:p>
        </p:txBody>
      </p:sp>
      <p:cxnSp>
        <p:nvCxnSpPr>
          <p:cNvPr id="234" name="直接连接符 233"/>
          <p:cNvCxnSpPr/>
          <p:nvPr/>
        </p:nvCxnSpPr>
        <p:spPr>
          <a:xfrm>
            <a:off x="29084270" y="40229790"/>
            <a:ext cx="0" cy="363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flipV="1">
            <a:off x="26895425" y="3692080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flipV="1">
            <a:off x="26895425" y="3749230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V="1">
            <a:off x="26895425" y="3806380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flipV="1">
            <a:off x="26895425" y="3863784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V="1">
            <a:off x="26895425" y="3921188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flipV="1">
            <a:off x="26895425" y="36915090"/>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flipV="1">
            <a:off x="26895425" y="3978338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V="1">
            <a:off x="26876375" y="40354885"/>
            <a:ext cx="20993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3" name="图片 242">
            <a:hlinkClick r:id="" action="ppaction://noaction"/>
          </p:cNvPr>
          <p:cNvPicPr>
            <a:picLocks noChangeAspect="1"/>
          </p:cNvPicPr>
          <p:nvPr/>
        </p:nvPicPr>
        <p:blipFill>
          <a:blip r:embed="rId18"/>
          <a:stretch>
            <a:fillRect/>
          </a:stretch>
        </p:blipFill>
        <p:spPr>
          <a:xfrm>
            <a:off x="28862655" y="37567870"/>
            <a:ext cx="400050" cy="409575"/>
          </a:xfrm>
          <a:prstGeom prst="rect">
            <a:avLst/>
          </a:prstGeom>
        </p:spPr>
      </p:pic>
      <p:pic>
        <p:nvPicPr>
          <p:cNvPr id="244" name="图片 243">
            <a:hlinkClick r:id="" action="ppaction://noaction"/>
          </p:cNvPr>
          <p:cNvPicPr>
            <a:picLocks noChangeAspect="1"/>
          </p:cNvPicPr>
          <p:nvPr/>
        </p:nvPicPr>
        <p:blipFill>
          <a:blip r:embed="rId18"/>
          <a:stretch>
            <a:fillRect/>
          </a:stretch>
        </p:blipFill>
        <p:spPr>
          <a:xfrm>
            <a:off x="28862655" y="39274115"/>
            <a:ext cx="400050" cy="409575"/>
          </a:xfrm>
          <a:prstGeom prst="rect">
            <a:avLst/>
          </a:prstGeom>
        </p:spPr>
      </p:pic>
      <p:pic>
        <p:nvPicPr>
          <p:cNvPr id="245" name="图片 244">
            <a:hlinkClick r:id="" action="ppaction://noaction"/>
          </p:cNvPr>
          <p:cNvPicPr>
            <a:picLocks noChangeAspect="1"/>
          </p:cNvPicPr>
          <p:nvPr/>
        </p:nvPicPr>
        <p:blipFill>
          <a:blip r:embed="rId19"/>
          <a:stretch>
            <a:fillRect/>
          </a:stretch>
        </p:blipFill>
        <p:spPr>
          <a:xfrm>
            <a:off x="28834080" y="38082855"/>
            <a:ext cx="523875" cy="466725"/>
          </a:xfrm>
          <a:prstGeom prst="rect">
            <a:avLst/>
          </a:prstGeom>
        </p:spPr>
      </p:pic>
      <p:pic>
        <p:nvPicPr>
          <p:cNvPr id="246" name="图片 245">
            <a:hlinkClick r:id="" action="ppaction://noaction"/>
          </p:cNvPr>
          <p:cNvPicPr>
            <a:picLocks noChangeAspect="1"/>
          </p:cNvPicPr>
          <p:nvPr/>
        </p:nvPicPr>
        <p:blipFill>
          <a:blip r:embed="rId19"/>
          <a:stretch>
            <a:fillRect/>
          </a:stretch>
        </p:blipFill>
        <p:spPr>
          <a:xfrm>
            <a:off x="28835350" y="38697535"/>
            <a:ext cx="523875" cy="466725"/>
          </a:xfrm>
          <a:prstGeom prst="rect">
            <a:avLst/>
          </a:prstGeom>
        </p:spPr>
      </p:pic>
      <p:sp>
        <p:nvSpPr>
          <p:cNvPr id="247" name="圆角矩形 246"/>
          <p:cNvSpPr/>
          <p:nvPr/>
        </p:nvSpPr>
        <p:spPr>
          <a:xfrm>
            <a:off x="27711400" y="37050345"/>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1</a:t>
            </a:r>
            <a:endParaRPr lang="en-US" altLang="zh-CN" sz="1200" b="1">
              <a:solidFill>
                <a:schemeClr val="tx1"/>
              </a:solidFill>
            </a:endParaRPr>
          </a:p>
        </p:txBody>
      </p:sp>
      <p:pic>
        <p:nvPicPr>
          <p:cNvPr id="248" name="图片 247" descr="333437323831343b333437303933383bb5c6">
            <a:hlinkClick r:id="" action="ppaction://noaction"/>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7082750" y="37021770"/>
            <a:ext cx="323215" cy="323215"/>
          </a:xfrm>
          <a:prstGeom prst="rect">
            <a:avLst/>
          </a:prstGeom>
        </p:spPr>
      </p:pic>
      <p:sp>
        <p:nvSpPr>
          <p:cNvPr id="249" name="圆角矩形 248"/>
          <p:cNvSpPr/>
          <p:nvPr/>
        </p:nvSpPr>
        <p:spPr>
          <a:xfrm>
            <a:off x="27711400" y="37638990"/>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2</a:t>
            </a:r>
            <a:endParaRPr lang="en-US" altLang="zh-CN" sz="1200" b="1">
              <a:solidFill>
                <a:schemeClr val="tx1"/>
              </a:solidFill>
            </a:endParaRPr>
          </a:p>
        </p:txBody>
      </p:sp>
      <p:pic>
        <p:nvPicPr>
          <p:cNvPr id="250" name="图片 249" descr="333437323831343b333437303933383bb5c6">
            <a:hlinkClick r:id="" action="ppaction://noaction"/>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082750" y="37610415"/>
            <a:ext cx="323215" cy="323215"/>
          </a:xfrm>
          <a:prstGeom prst="rect">
            <a:avLst/>
          </a:prstGeom>
        </p:spPr>
      </p:pic>
      <p:sp>
        <p:nvSpPr>
          <p:cNvPr id="251" name="圆角矩形 250"/>
          <p:cNvSpPr/>
          <p:nvPr/>
        </p:nvSpPr>
        <p:spPr>
          <a:xfrm>
            <a:off x="27711400" y="38211760"/>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3</a:t>
            </a:r>
            <a:endParaRPr lang="en-US" altLang="zh-CN" sz="1200" b="1">
              <a:solidFill>
                <a:schemeClr val="tx1"/>
              </a:solidFill>
            </a:endParaRPr>
          </a:p>
        </p:txBody>
      </p:sp>
      <p:pic>
        <p:nvPicPr>
          <p:cNvPr id="253" name="图片 252" descr="333437323831343b333437303933383bb5c6">
            <a:hlinkClick r:id="" action="ppaction://noaction"/>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082750" y="38183185"/>
            <a:ext cx="323215" cy="323215"/>
          </a:xfrm>
          <a:prstGeom prst="rect">
            <a:avLst/>
          </a:prstGeom>
        </p:spPr>
      </p:pic>
      <p:sp>
        <p:nvSpPr>
          <p:cNvPr id="254" name="圆角矩形 253"/>
          <p:cNvSpPr/>
          <p:nvPr/>
        </p:nvSpPr>
        <p:spPr>
          <a:xfrm>
            <a:off x="27712035" y="38797865"/>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4</a:t>
            </a:r>
            <a:endParaRPr lang="en-US" altLang="zh-CN" sz="1200" b="1">
              <a:solidFill>
                <a:schemeClr val="tx1"/>
              </a:solidFill>
            </a:endParaRPr>
          </a:p>
        </p:txBody>
      </p:sp>
      <p:pic>
        <p:nvPicPr>
          <p:cNvPr id="255" name="图片 254" descr="333437323831343b333437303933383bb5c6">
            <a:hlinkClick r:id="" action="ppaction://noaction"/>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7083385" y="38769290"/>
            <a:ext cx="323215" cy="323215"/>
          </a:xfrm>
          <a:prstGeom prst="rect">
            <a:avLst/>
          </a:prstGeom>
        </p:spPr>
      </p:pic>
      <p:sp>
        <p:nvSpPr>
          <p:cNvPr id="256" name="圆角矩形 255"/>
          <p:cNvSpPr/>
          <p:nvPr/>
        </p:nvSpPr>
        <p:spPr>
          <a:xfrm>
            <a:off x="27711400" y="39355395"/>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5</a:t>
            </a:r>
            <a:endParaRPr lang="en-US" altLang="zh-CN" sz="1200" b="1">
              <a:solidFill>
                <a:schemeClr val="tx1"/>
              </a:solidFill>
            </a:endParaRPr>
          </a:p>
        </p:txBody>
      </p:sp>
      <p:pic>
        <p:nvPicPr>
          <p:cNvPr id="257" name="图片 256" descr="333437323831343b333437303933383bb5c6">
            <a:hlinkClick r:id="" action="ppaction://noaction"/>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082750" y="39326820"/>
            <a:ext cx="323215" cy="323215"/>
          </a:xfrm>
          <a:prstGeom prst="rect">
            <a:avLst/>
          </a:prstGeom>
        </p:spPr>
      </p:pic>
      <p:sp>
        <p:nvSpPr>
          <p:cNvPr id="258" name="圆角矩形 257"/>
          <p:cNvSpPr/>
          <p:nvPr/>
        </p:nvSpPr>
        <p:spPr>
          <a:xfrm>
            <a:off x="27711400" y="39943405"/>
            <a:ext cx="809625" cy="2667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rPr>
              <a:t>COACH 6</a:t>
            </a:r>
            <a:endParaRPr lang="en-US" altLang="zh-CN" sz="1200" b="1">
              <a:solidFill>
                <a:schemeClr val="tx1"/>
              </a:solidFill>
            </a:endParaRPr>
          </a:p>
        </p:txBody>
      </p:sp>
      <p:pic>
        <p:nvPicPr>
          <p:cNvPr id="259" name="图片 258" descr="333437323831343b333437303933383bb5c6">
            <a:hlinkClick r:id="" action="ppaction://noaction"/>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7082750" y="39914830"/>
            <a:ext cx="323215" cy="323215"/>
          </a:xfrm>
          <a:prstGeom prst="rect">
            <a:avLst/>
          </a:prstGeom>
        </p:spPr>
      </p:pic>
      <p:pic>
        <p:nvPicPr>
          <p:cNvPr id="13" name="图片 12" descr="343435333334373b333633343832383bcad6bbfa"/>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88620" y="35318065"/>
            <a:ext cx="5575300" cy="6443980"/>
          </a:xfrm>
          <a:prstGeom prst="rect">
            <a:avLst/>
          </a:prstGeom>
        </p:spPr>
      </p:pic>
      <p:sp>
        <p:nvSpPr>
          <p:cNvPr id="60" name="文本框 59"/>
          <p:cNvSpPr txBox="1"/>
          <p:nvPr/>
        </p:nvSpPr>
        <p:spPr>
          <a:xfrm>
            <a:off x="15612110" y="35159315"/>
            <a:ext cx="10927080" cy="6309360"/>
          </a:xfrm>
          <a:prstGeom prst="rect">
            <a:avLst/>
          </a:prstGeom>
          <a:noFill/>
          <a:effectLst>
            <a:outerShdw blurRad="50800" dist="50800" dir="5400000" algn="ctr" rotWithShape="0">
              <a:srgbClr val="000000">
                <a:alpha val="100000"/>
              </a:srgbClr>
            </a:outerShdw>
          </a:effectLst>
          <a:extLst>
            <a:ext uri="{909E8E84-426E-40DD-AFC4-6F175D3DCCD1}">
              <a14:hiddenFill xmlns:a14="http://schemas.microsoft.com/office/drawing/2010/main">
                <a:solidFill>
                  <a:schemeClr val="tx2">
                    <a:lumMod val="60000"/>
                    <a:lumOff val="40000"/>
                  </a:schemeClr>
                </a:solidFill>
              </a14:hiddenFill>
            </a:ext>
          </a:extLst>
        </p:spPr>
        <p:txBody>
          <a:bodyPr wrap="square" rtlCol="0">
            <a:noAutofit/>
          </a:bodyPr>
          <a:p>
            <a:r>
              <a:rPr lang="zh-CN" altLang="en-US" sz="2800" b="1">
                <a:solidFill>
                  <a:schemeClr val="bg2"/>
                </a:solidFill>
                <a:latin typeface="Times New Roman" panose="02020603050405020304" charset="0"/>
                <a:cs typeface="Times New Roman" panose="02020603050405020304" charset="0"/>
                <a:sym typeface="+mn-ea"/>
              </a:rPr>
              <a:t>①</a:t>
            </a:r>
            <a:r>
              <a:rPr lang="en-US" altLang="zh-CN" sz="2800" b="1">
                <a:solidFill>
                  <a:schemeClr val="bg2"/>
                </a:solidFill>
                <a:latin typeface="Times New Roman" panose="02020603050405020304" charset="0"/>
                <a:cs typeface="Times New Roman" panose="02020603050405020304" charset="0"/>
                <a:sym typeface="+mn-ea"/>
              </a:rPr>
              <a:t> Rolling bar - next station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Staff could change the content of rolling bar (destination board)</a:t>
            </a:r>
            <a:endParaRPr lang="en-US" altLang="zh-CN" sz="2800">
              <a:solidFill>
                <a:schemeClr val="bg2"/>
              </a:solidFill>
              <a:latin typeface="Times New Roman" panose="02020603050405020304" charset="0"/>
              <a:cs typeface="Times New Roman" panose="02020603050405020304" charset="0"/>
            </a:endParaRPr>
          </a:p>
          <a:p>
            <a:pPr lvl="0" algn="l">
              <a:buClrTx/>
              <a:buSzTx/>
              <a:buFontTx/>
            </a:pPr>
            <a:r>
              <a:rPr lang="zh-CN" altLang="en-US" sz="2800" b="1">
                <a:solidFill>
                  <a:schemeClr val="bg2"/>
                </a:solidFill>
                <a:latin typeface="Times New Roman" panose="02020603050405020304" charset="0"/>
                <a:cs typeface="Times New Roman" panose="02020603050405020304" charset="0"/>
                <a:sym typeface="+mn-ea"/>
              </a:rPr>
              <a:t>② Lights: OPEN/CLOSE (Button)</a:t>
            </a:r>
            <a:endParaRPr lang="zh-CN" altLang="en-US" sz="2800" b="1">
              <a:solidFill>
                <a:schemeClr val="bg2"/>
              </a:solidFill>
              <a:latin typeface="Times New Roman" panose="02020603050405020304" charset="0"/>
              <a:cs typeface="Times New Roman" panose="02020603050405020304" charset="0"/>
              <a:sym typeface="+mn-ea"/>
            </a:endParaRPr>
          </a:p>
          <a:p>
            <a:pPr lvl="0" algn="l">
              <a:buClrTx/>
              <a:buSzTx/>
              <a:buFontTx/>
            </a:pPr>
            <a:r>
              <a:rPr lang="zh-CN" altLang="en-US" sz="2800">
                <a:solidFill>
                  <a:schemeClr val="bg2"/>
                </a:solidFill>
                <a:latin typeface="Times New Roman" panose="02020603050405020304" charset="0"/>
                <a:cs typeface="Times New Roman" panose="02020603050405020304" charset="0"/>
                <a:sym typeface="+mn-ea"/>
              </a:rPr>
              <a:t>Staff could control every light in every coach, as well as control them together.</a:t>
            </a:r>
            <a:endParaRPr lang="zh-CN" altLang="en-US" sz="2800">
              <a:solidFill>
                <a:schemeClr val="bg2"/>
              </a:solidFill>
              <a:latin typeface="Times New Roman" panose="02020603050405020304" charset="0"/>
              <a:cs typeface="Times New Roman" panose="02020603050405020304" charset="0"/>
              <a:sym typeface="+mn-ea"/>
            </a:endParaRPr>
          </a:p>
          <a:p>
            <a:r>
              <a:rPr lang="zh-CN" altLang="en-US" sz="2800" b="1">
                <a:solidFill>
                  <a:schemeClr val="bg2"/>
                </a:solidFill>
                <a:latin typeface="Times New Roman" panose="02020603050405020304" charset="0"/>
                <a:cs typeface="Times New Roman" panose="02020603050405020304" charset="0"/>
                <a:sym typeface="+mn-ea"/>
              </a:rPr>
              <a:t>③</a:t>
            </a:r>
            <a:r>
              <a:rPr lang="en-US" altLang="zh-CN" sz="2800" b="1">
                <a:solidFill>
                  <a:schemeClr val="bg2"/>
                </a:solidFill>
                <a:latin typeface="Times New Roman" panose="02020603050405020304" charset="0"/>
                <a:cs typeface="Times New Roman" panose="02020603050405020304" charset="0"/>
                <a:sym typeface="+mn-ea"/>
              </a:rPr>
              <a:t> Doors: OPEN/CLOSE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Staff could monitor each door, and could switch each door’s state respective or totally.</a:t>
            </a:r>
            <a:endParaRPr lang="en-US" altLang="zh-CN" sz="2800">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Generally, after the train arrives at a station and stops down, driver could open all doors together.</a:t>
            </a:r>
            <a:endParaRPr lang="en-US" altLang="zh-CN" sz="2800">
              <a:solidFill>
                <a:schemeClr val="bg2"/>
              </a:solidFill>
              <a:latin typeface="Times New Roman" panose="02020603050405020304" charset="0"/>
              <a:cs typeface="Times New Roman" panose="02020603050405020304" charset="0"/>
              <a:sym typeface="+mn-ea"/>
            </a:endParaRPr>
          </a:p>
          <a:p>
            <a:pPr lvl="0" algn="l">
              <a:buClrTx/>
              <a:buSzTx/>
              <a:buFontTx/>
            </a:pPr>
            <a:r>
              <a:rPr lang="zh-CN" altLang="en-US" sz="2800" b="1">
                <a:solidFill>
                  <a:schemeClr val="bg2"/>
                </a:solidFill>
                <a:latin typeface="Times New Roman" panose="02020603050405020304" charset="0"/>
                <a:cs typeface="Times New Roman" panose="02020603050405020304" charset="0"/>
                <a:sym typeface="+mn-ea"/>
              </a:rPr>
              <a:t>④ Message (Button)</a:t>
            </a:r>
            <a:endParaRPr lang="zh-CN" altLang="en-US" sz="2800" b="1">
              <a:solidFill>
                <a:schemeClr val="bg2"/>
              </a:solidFill>
              <a:latin typeface="Times New Roman" panose="02020603050405020304" charset="0"/>
              <a:cs typeface="Times New Roman" panose="02020603050405020304" charset="0"/>
              <a:sym typeface="+mn-ea"/>
            </a:endParaRPr>
          </a:p>
          <a:p>
            <a:pPr lvl="0" algn="l">
              <a:buClrTx/>
              <a:buSzTx/>
              <a:buFontTx/>
            </a:pPr>
            <a:r>
              <a:rPr lang="zh-CN" altLang="en-US" sz="2800">
                <a:solidFill>
                  <a:schemeClr val="bg2"/>
                </a:solidFill>
                <a:latin typeface="Times New Roman" panose="02020603050405020304" charset="0"/>
                <a:cs typeface="Times New Roman" panose="02020603050405020304" charset="0"/>
                <a:sym typeface="+mn-ea"/>
              </a:rPr>
              <a:t>When passengers need help, they will send a report, and staff could receive the message. As well as locating the sender</a:t>
            </a:r>
            <a:r>
              <a:rPr lang="en-US" altLang="zh-CN" sz="2800">
                <a:solidFill>
                  <a:schemeClr val="bg2"/>
                </a:solidFill>
                <a:latin typeface="Times New Roman" panose="02020603050405020304" charset="0"/>
                <a:cs typeface="Times New Roman" panose="02020603050405020304" charset="0"/>
                <a:sym typeface="+mn-ea"/>
              </a:rPr>
              <a:t>’</a:t>
            </a:r>
            <a:r>
              <a:rPr lang="zh-CN" altLang="en-US" sz="2800">
                <a:solidFill>
                  <a:schemeClr val="bg2"/>
                </a:solidFill>
                <a:latin typeface="Times New Roman" panose="02020603050405020304" charset="0"/>
                <a:cs typeface="Times New Roman" panose="02020603050405020304" charset="0"/>
                <a:sym typeface="+mn-ea"/>
              </a:rPr>
              <a:t>s seat.</a:t>
            </a:r>
            <a:endParaRPr lang="zh-CN" altLang="en-US" sz="2800">
              <a:solidFill>
                <a:schemeClr val="bg2"/>
              </a:solidFill>
              <a:latin typeface="Times New Roman" panose="02020603050405020304" charset="0"/>
              <a:cs typeface="Times New Roman" panose="02020603050405020304" charset="0"/>
              <a:sym typeface="+mn-ea"/>
            </a:endParaRPr>
          </a:p>
          <a:p>
            <a:r>
              <a:rPr lang="zh-CN" altLang="en-US" sz="2800" b="1">
                <a:solidFill>
                  <a:schemeClr val="bg2"/>
                </a:solidFill>
                <a:latin typeface="Times New Roman" panose="02020603050405020304" charset="0"/>
                <a:cs typeface="Times New Roman" panose="02020603050405020304" charset="0"/>
                <a:sym typeface="+mn-ea"/>
              </a:rPr>
              <a:t>⑤</a:t>
            </a:r>
            <a:r>
              <a:rPr lang="en-US" altLang="zh-CN" sz="2800" b="1">
                <a:solidFill>
                  <a:schemeClr val="bg2"/>
                </a:solidFill>
                <a:latin typeface="Times New Roman" panose="02020603050405020304" charset="0"/>
                <a:cs typeface="Times New Roman" panose="02020603050405020304" charset="0"/>
                <a:sym typeface="+mn-ea"/>
              </a:rPr>
              <a:t> Emergency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When passengers are in emergency, staff could receive alarm, which is a phone call in fact.</a:t>
            </a:r>
            <a:endParaRPr lang="en-US" altLang="zh-CN" sz="2800">
              <a:solidFill>
                <a:schemeClr val="bg2"/>
              </a:solidFill>
              <a:latin typeface="Times New Roman" panose="02020603050405020304" charset="0"/>
              <a:cs typeface="Times New Roman" panose="02020603050405020304" charset="0"/>
            </a:endParaRPr>
          </a:p>
          <a:p>
            <a:endParaRPr lang="en-US" altLang="zh-CN" sz="2800">
              <a:solidFill>
                <a:schemeClr val="bg2"/>
              </a:solidFill>
              <a:latin typeface="Times New Roman" panose="02020603050405020304" charset="0"/>
              <a:cs typeface="Times New Roman" panose="02020603050405020304" charset="0"/>
            </a:endParaRPr>
          </a:p>
        </p:txBody>
      </p:sp>
      <p:sp>
        <p:nvSpPr>
          <p:cNvPr id="98" name="文本框 97"/>
          <p:cNvSpPr txBox="1"/>
          <p:nvPr/>
        </p:nvSpPr>
        <p:spPr>
          <a:xfrm>
            <a:off x="4536440" y="35162490"/>
            <a:ext cx="10241280" cy="6309360"/>
          </a:xfrm>
          <a:prstGeom prst="rect">
            <a:avLst/>
          </a:prstGeom>
          <a:noFill/>
          <a:effectLst>
            <a:outerShdw blurRad="50800" dist="50800" dir="5400000" algn="ctr" rotWithShape="0">
              <a:srgbClr val="000000">
                <a:alpha val="100000"/>
              </a:srgbClr>
            </a:outerShdw>
          </a:effectLst>
          <a:extLst>
            <a:ext uri="{909E8E84-426E-40DD-AFC4-6F175D3DCCD1}">
              <a14:hiddenFill xmlns:a14="http://schemas.microsoft.com/office/drawing/2010/main">
                <a:solidFill>
                  <a:schemeClr val="tx2">
                    <a:lumMod val="60000"/>
                    <a:lumOff val="40000"/>
                  </a:schemeClr>
                </a:solidFill>
              </a14:hiddenFill>
            </a:ext>
          </a:extLst>
        </p:spPr>
        <p:txBody>
          <a:bodyPr wrap="square" rtlCol="0">
            <a:noAutofit/>
          </a:bodyPr>
          <a:p>
            <a:r>
              <a:rPr lang="zh-CN" altLang="en-US" sz="2800" b="1">
                <a:solidFill>
                  <a:schemeClr val="bg2"/>
                </a:solidFill>
                <a:latin typeface="Times New Roman" panose="02020603050405020304" charset="0"/>
                <a:cs typeface="Times New Roman" panose="02020603050405020304" charset="0"/>
                <a:sym typeface="+mn-ea"/>
              </a:rPr>
              <a:t>①</a:t>
            </a:r>
            <a:r>
              <a:rPr lang="en-US" altLang="zh-CN" sz="2800" b="1">
                <a:solidFill>
                  <a:schemeClr val="bg2"/>
                </a:solidFill>
                <a:latin typeface="Times New Roman" panose="02020603050405020304" charset="0"/>
                <a:cs typeface="Times New Roman" panose="02020603050405020304" charset="0"/>
              </a:rPr>
              <a:t> Rolling bar - next station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rPr>
              <a:t> Connecting with destination board</a:t>
            </a:r>
            <a:endParaRPr lang="en-US" altLang="zh-CN" sz="2800">
              <a:solidFill>
                <a:schemeClr val="bg2"/>
              </a:solidFill>
              <a:latin typeface="Times New Roman" panose="02020603050405020304" charset="0"/>
              <a:cs typeface="Times New Roman" panose="02020603050405020304" charset="0"/>
            </a:endParaRPr>
          </a:p>
          <a:p>
            <a:r>
              <a:rPr lang="zh-CN" altLang="en-US" sz="2800" b="1">
                <a:solidFill>
                  <a:schemeClr val="bg2"/>
                </a:solidFill>
                <a:latin typeface="Times New Roman" panose="02020603050405020304" charset="0"/>
                <a:cs typeface="Times New Roman" panose="02020603050405020304" charset="0"/>
                <a:sym typeface="+mn-ea"/>
              </a:rPr>
              <a:t>②</a:t>
            </a:r>
            <a:r>
              <a:rPr lang="en-US" altLang="zh-CN" sz="2800" b="1">
                <a:solidFill>
                  <a:schemeClr val="bg2"/>
                </a:solidFill>
                <a:latin typeface="Times New Roman" panose="02020603050405020304" charset="0"/>
                <a:cs typeface="Times New Roman" panose="02020603050405020304" charset="0"/>
                <a:sym typeface="+mn-ea"/>
              </a:rPr>
              <a:t> Rolling bar - train speed and estimated time to next station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Example: [speed: 180km/h, arrive in 25 mins.]</a:t>
            </a:r>
            <a:endParaRPr lang="en-US" altLang="zh-CN" sz="2800">
              <a:solidFill>
                <a:schemeClr val="bg2"/>
              </a:solidFill>
              <a:latin typeface="Times New Roman" panose="02020603050405020304" charset="0"/>
              <a:cs typeface="Times New Roman" panose="02020603050405020304" charset="0"/>
              <a:sym typeface="+mn-ea"/>
            </a:endParaRPr>
          </a:p>
          <a:p>
            <a:r>
              <a:rPr lang="zh-CN" altLang="en-US" sz="2800" b="1">
                <a:solidFill>
                  <a:schemeClr val="bg2"/>
                </a:solidFill>
                <a:latin typeface="Times New Roman" panose="02020603050405020304" charset="0"/>
                <a:cs typeface="Times New Roman" panose="02020603050405020304" charset="0"/>
                <a:sym typeface="+mn-ea"/>
              </a:rPr>
              <a:t>③</a:t>
            </a:r>
            <a:r>
              <a:rPr lang="en-US" altLang="zh-CN" sz="2800" b="1">
                <a:solidFill>
                  <a:schemeClr val="bg2"/>
                </a:solidFill>
                <a:latin typeface="Times New Roman" panose="02020603050405020304" charset="0"/>
                <a:cs typeface="Times New Roman" panose="02020603050405020304" charset="0"/>
                <a:sym typeface="+mn-ea"/>
              </a:rPr>
              <a:t> Doors: OPEN/CLOSE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 Passengers are able to switch the state of door between open and close when it is safe. Safe: When the train is standing on a station, and a same door is not allowed to operate too frequently.</a:t>
            </a:r>
            <a:endParaRPr lang="en-US" altLang="zh-CN" sz="2800">
              <a:solidFill>
                <a:schemeClr val="bg2"/>
              </a:solidFill>
              <a:latin typeface="Times New Roman" panose="02020603050405020304" charset="0"/>
              <a:cs typeface="Times New Roman" panose="02020603050405020304" charset="0"/>
              <a:sym typeface="+mn-ea"/>
            </a:endParaRPr>
          </a:p>
          <a:p>
            <a:r>
              <a:rPr lang="zh-CN" altLang="en-US" sz="2800" b="1">
                <a:solidFill>
                  <a:schemeClr val="bg2"/>
                </a:solidFill>
                <a:latin typeface="Times New Roman" panose="02020603050405020304" charset="0"/>
                <a:cs typeface="Times New Roman" panose="02020603050405020304" charset="0"/>
                <a:sym typeface="+mn-ea"/>
              </a:rPr>
              <a:t>④</a:t>
            </a:r>
            <a:r>
              <a:rPr lang="en-US" altLang="zh-CN" sz="2800" b="1">
                <a:solidFill>
                  <a:schemeClr val="bg2"/>
                </a:solidFill>
                <a:latin typeface="Times New Roman" panose="02020603050405020304" charset="0"/>
                <a:cs typeface="Times New Roman" panose="02020603050405020304" charset="0"/>
                <a:sym typeface="+mn-ea"/>
              </a:rPr>
              <a:t> Toilet: Occupied/Vacant</a:t>
            </a:r>
            <a:endParaRPr lang="en-US" altLang="zh-CN" sz="2800" b="1">
              <a:solidFill>
                <a:schemeClr val="bg2"/>
              </a:solidFill>
              <a:latin typeface="Times New Roman" panose="02020603050405020304" charset="0"/>
              <a:cs typeface="Times New Roman" panose="02020603050405020304" charset="0"/>
            </a:endParaRPr>
          </a:p>
          <a:p>
            <a:r>
              <a:rPr lang="zh-CN" altLang="en-US" sz="2800" b="1">
                <a:solidFill>
                  <a:schemeClr val="bg2"/>
                </a:solidFill>
                <a:latin typeface="Times New Roman" panose="02020603050405020304" charset="0"/>
                <a:cs typeface="Times New Roman" panose="02020603050405020304" charset="0"/>
                <a:sym typeface="+mn-ea"/>
              </a:rPr>
              <a:t>⑤</a:t>
            </a:r>
            <a:r>
              <a:rPr lang="en-US" altLang="zh-CN" sz="2800" b="1">
                <a:solidFill>
                  <a:schemeClr val="bg2"/>
                </a:solidFill>
                <a:latin typeface="Times New Roman" panose="02020603050405020304" charset="0"/>
                <a:cs typeface="Times New Roman" panose="02020603050405020304" charset="0"/>
                <a:sym typeface="+mn-ea"/>
              </a:rPr>
              <a:t> Report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Allows passengers to send train staff (conductors) message when they need help. (eg facility trouble, ordering goods)</a:t>
            </a:r>
            <a:endParaRPr lang="en-US" altLang="zh-CN" sz="2800">
              <a:solidFill>
                <a:schemeClr val="bg2"/>
              </a:solidFill>
              <a:latin typeface="Times New Roman" panose="02020603050405020304" charset="0"/>
              <a:cs typeface="Times New Roman" panose="02020603050405020304" charset="0"/>
              <a:sym typeface="+mn-ea"/>
            </a:endParaRPr>
          </a:p>
          <a:p>
            <a:r>
              <a:rPr lang="zh-CN" altLang="en-US" sz="2800" b="1">
                <a:solidFill>
                  <a:schemeClr val="bg2"/>
                </a:solidFill>
                <a:latin typeface="Times New Roman" panose="02020603050405020304" charset="0"/>
                <a:cs typeface="Times New Roman" panose="02020603050405020304" charset="0"/>
                <a:sym typeface="+mn-ea"/>
              </a:rPr>
              <a:t>⑥</a:t>
            </a:r>
            <a:r>
              <a:rPr lang="en-US" altLang="zh-CN" sz="2800" b="1">
                <a:solidFill>
                  <a:schemeClr val="bg2"/>
                </a:solidFill>
                <a:latin typeface="Times New Roman" panose="02020603050405020304" charset="0"/>
                <a:cs typeface="Times New Roman" panose="02020603050405020304" charset="0"/>
                <a:sym typeface="+mn-ea"/>
              </a:rPr>
              <a:t> Emergency (Button)</a:t>
            </a:r>
            <a:endParaRPr lang="en-US" altLang="zh-CN" sz="2800" b="1">
              <a:solidFill>
                <a:schemeClr val="bg2"/>
              </a:solidFill>
              <a:latin typeface="Times New Roman" panose="02020603050405020304" charset="0"/>
              <a:cs typeface="Times New Roman" panose="02020603050405020304" charset="0"/>
            </a:endParaRPr>
          </a:p>
          <a:p>
            <a:r>
              <a:rPr lang="en-US" altLang="zh-CN" sz="2800">
                <a:solidFill>
                  <a:schemeClr val="bg2"/>
                </a:solidFill>
                <a:latin typeface="Times New Roman" panose="02020603050405020304" charset="0"/>
                <a:cs typeface="Times New Roman" panose="02020603050405020304" charset="0"/>
                <a:sym typeface="+mn-ea"/>
              </a:rPr>
              <a:t>Allows passengers to call train staff (conductors and even driver) immidiately when there is an emergency. Even allows passengers to stop the train when it is necessary in the emergency.</a:t>
            </a:r>
            <a:endParaRPr lang="en-US" altLang="zh-CN" sz="2400">
              <a:solidFill>
                <a:schemeClr val="bg2"/>
              </a:solidFill>
              <a:latin typeface="Times New Roman" panose="02020603050405020304" charset="0"/>
              <a:cs typeface="Times New Roman" panose="02020603050405020304" charset="0"/>
            </a:endParaRPr>
          </a:p>
          <a:p>
            <a:endParaRPr lang="en-US" altLang="zh-CN" sz="2400">
              <a:solidFill>
                <a:schemeClr val="bg2"/>
              </a:solidFill>
              <a:latin typeface="Times New Roman" panose="02020603050405020304" charset="0"/>
              <a:cs typeface="Times New Roman" panose="02020603050405020304" charset="0"/>
            </a:endParaRPr>
          </a:p>
        </p:txBody>
      </p:sp>
      <p:sp>
        <p:nvSpPr>
          <p:cNvPr id="5" name="椭圆 4"/>
          <p:cNvSpPr/>
          <p:nvPr/>
        </p:nvSpPr>
        <p:spPr>
          <a:xfrm>
            <a:off x="3472180" y="3597211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1</a:t>
            </a:r>
            <a:endParaRPr lang="en-US" altLang="zh-CN" sz="1200" b="1">
              <a:latin typeface="Courier New" panose="02070309020205020404" charset="0"/>
              <a:cs typeface="Courier New" panose="02070309020205020404" charset="0"/>
            </a:endParaRPr>
          </a:p>
        </p:txBody>
      </p:sp>
      <p:sp>
        <p:nvSpPr>
          <p:cNvPr id="90" name="椭圆 89"/>
          <p:cNvSpPr/>
          <p:nvPr/>
        </p:nvSpPr>
        <p:spPr>
          <a:xfrm>
            <a:off x="3459480" y="3632327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99" name="椭圆 98"/>
          <p:cNvSpPr/>
          <p:nvPr/>
        </p:nvSpPr>
        <p:spPr>
          <a:xfrm>
            <a:off x="3154680" y="3705034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12" name="椭圆 111"/>
          <p:cNvSpPr/>
          <p:nvPr/>
        </p:nvSpPr>
        <p:spPr>
          <a:xfrm>
            <a:off x="3154680" y="3994340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13" name="椭圆 112"/>
          <p:cNvSpPr/>
          <p:nvPr/>
        </p:nvSpPr>
        <p:spPr>
          <a:xfrm>
            <a:off x="2012950" y="3705987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4</a:t>
            </a:r>
            <a:endParaRPr lang="en-US" altLang="zh-CN" sz="1200" b="1">
              <a:latin typeface="Courier New" panose="02070309020205020404" charset="0"/>
              <a:cs typeface="Courier New" panose="02070309020205020404" charset="0"/>
            </a:endParaRPr>
          </a:p>
        </p:txBody>
      </p:sp>
      <p:sp>
        <p:nvSpPr>
          <p:cNvPr id="114" name="椭圆 113"/>
          <p:cNvSpPr/>
          <p:nvPr/>
        </p:nvSpPr>
        <p:spPr>
          <a:xfrm>
            <a:off x="2012950" y="4009390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4</a:t>
            </a:r>
            <a:endParaRPr lang="en-US" altLang="zh-CN" sz="1200" b="1">
              <a:latin typeface="Courier New" panose="02070309020205020404" charset="0"/>
              <a:cs typeface="Courier New" panose="02070309020205020404" charset="0"/>
            </a:endParaRPr>
          </a:p>
        </p:txBody>
      </p:sp>
      <p:sp>
        <p:nvSpPr>
          <p:cNvPr id="115" name="椭圆 114"/>
          <p:cNvSpPr/>
          <p:nvPr/>
        </p:nvSpPr>
        <p:spPr>
          <a:xfrm>
            <a:off x="1050925" y="4067302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5</a:t>
            </a:r>
            <a:endParaRPr lang="en-US" altLang="zh-CN" sz="1200" b="1">
              <a:latin typeface="Courier New" panose="02070309020205020404" charset="0"/>
              <a:cs typeface="Courier New" panose="02070309020205020404" charset="0"/>
            </a:endParaRPr>
          </a:p>
        </p:txBody>
      </p:sp>
      <p:sp>
        <p:nvSpPr>
          <p:cNvPr id="116" name="椭圆 115"/>
          <p:cNvSpPr/>
          <p:nvPr/>
        </p:nvSpPr>
        <p:spPr>
          <a:xfrm>
            <a:off x="2429510" y="4067302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6</a:t>
            </a:r>
            <a:endParaRPr lang="en-US" altLang="zh-CN" sz="1200" b="1">
              <a:latin typeface="Courier New" panose="02070309020205020404" charset="0"/>
              <a:cs typeface="Courier New" panose="02070309020205020404" charset="0"/>
            </a:endParaRPr>
          </a:p>
        </p:txBody>
      </p:sp>
      <p:sp>
        <p:nvSpPr>
          <p:cNvPr id="140" name="椭圆 139"/>
          <p:cNvSpPr/>
          <p:nvPr/>
        </p:nvSpPr>
        <p:spPr>
          <a:xfrm>
            <a:off x="26737310" y="4067302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4</a:t>
            </a:r>
            <a:endParaRPr lang="en-US" altLang="zh-CN" sz="1200" b="1">
              <a:latin typeface="Courier New" panose="02070309020205020404" charset="0"/>
              <a:cs typeface="Courier New" panose="02070309020205020404" charset="0"/>
            </a:endParaRPr>
          </a:p>
        </p:txBody>
      </p:sp>
      <p:sp>
        <p:nvSpPr>
          <p:cNvPr id="141" name="椭圆 140"/>
          <p:cNvSpPr/>
          <p:nvPr/>
        </p:nvSpPr>
        <p:spPr>
          <a:xfrm>
            <a:off x="28124150" y="4067302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5</a:t>
            </a:r>
            <a:endParaRPr lang="en-US" altLang="zh-CN" sz="1200" b="1">
              <a:latin typeface="Courier New" panose="02070309020205020404" charset="0"/>
              <a:cs typeface="Courier New" panose="02070309020205020404" charset="0"/>
            </a:endParaRPr>
          </a:p>
        </p:txBody>
      </p:sp>
      <p:sp>
        <p:nvSpPr>
          <p:cNvPr id="142" name="椭圆 141"/>
          <p:cNvSpPr/>
          <p:nvPr/>
        </p:nvSpPr>
        <p:spPr>
          <a:xfrm>
            <a:off x="29286200" y="3709352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3" name="椭圆 142"/>
          <p:cNvSpPr/>
          <p:nvPr/>
        </p:nvSpPr>
        <p:spPr>
          <a:xfrm>
            <a:off x="29286200" y="3772598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4" name="椭圆 143"/>
          <p:cNvSpPr/>
          <p:nvPr/>
        </p:nvSpPr>
        <p:spPr>
          <a:xfrm>
            <a:off x="29286200" y="3825494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5" name="椭圆 144"/>
          <p:cNvSpPr/>
          <p:nvPr/>
        </p:nvSpPr>
        <p:spPr>
          <a:xfrm>
            <a:off x="29286200" y="3884168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6" name="椭圆 145"/>
          <p:cNvSpPr/>
          <p:nvPr/>
        </p:nvSpPr>
        <p:spPr>
          <a:xfrm>
            <a:off x="29286200" y="3939921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7" name="椭圆 146"/>
          <p:cNvSpPr/>
          <p:nvPr/>
        </p:nvSpPr>
        <p:spPr>
          <a:xfrm>
            <a:off x="29286200" y="3994340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3</a:t>
            </a:r>
            <a:endParaRPr lang="en-US" altLang="zh-CN" sz="1200" b="1">
              <a:latin typeface="Courier New" panose="02070309020205020404" charset="0"/>
              <a:cs typeface="Courier New" panose="02070309020205020404" charset="0"/>
            </a:endParaRPr>
          </a:p>
        </p:txBody>
      </p:sp>
      <p:sp>
        <p:nvSpPr>
          <p:cNvPr id="148" name="椭圆 147"/>
          <p:cNvSpPr/>
          <p:nvPr/>
        </p:nvSpPr>
        <p:spPr>
          <a:xfrm>
            <a:off x="26737310" y="3709352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0" name="椭圆 149"/>
          <p:cNvSpPr/>
          <p:nvPr/>
        </p:nvSpPr>
        <p:spPr>
          <a:xfrm>
            <a:off x="26725880" y="3768280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1" name="椭圆 150"/>
          <p:cNvSpPr/>
          <p:nvPr/>
        </p:nvSpPr>
        <p:spPr>
          <a:xfrm>
            <a:off x="26725880" y="3825494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2" name="椭圆 151"/>
          <p:cNvSpPr/>
          <p:nvPr/>
        </p:nvSpPr>
        <p:spPr>
          <a:xfrm>
            <a:off x="26737310" y="3884168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3" name="椭圆 152"/>
          <p:cNvSpPr/>
          <p:nvPr/>
        </p:nvSpPr>
        <p:spPr>
          <a:xfrm>
            <a:off x="26725880" y="3938905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4" name="椭圆 153"/>
          <p:cNvSpPr/>
          <p:nvPr/>
        </p:nvSpPr>
        <p:spPr>
          <a:xfrm>
            <a:off x="26737310" y="39943405"/>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2</a:t>
            </a:r>
            <a:endParaRPr lang="en-US" altLang="zh-CN" sz="1200" b="1">
              <a:latin typeface="Courier New" panose="02070309020205020404" charset="0"/>
              <a:cs typeface="Courier New" panose="02070309020205020404" charset="0"/>
            </a:endParaRPr>
          </a:p>
        </p:txBody>
      </p:sp>
      <p:sp>
        <p:nvSpPr>
          <p:cNvPr id="155" name="椭圆 154"/>
          <p:cNvSpPr/>
          <p:nvPr/>
        </p:nvSpPr>
        <p:spPr>
          <a:xfrm>
            <a:off x="29157295" y="35958780"/>
            <a:ext cx="180000" cy="18000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latin typeface="Courier New" panose="02070309020205020404" charset="0"/>
                <a:cs typeface="Courier New" panose="02070309020205020404" charset="0"/>
              </a:rPr>
              <a:t>1</a:t>
            </a:r>
            <a:endParaRPr lang="en-US" altLang="zh-CN" sz="1200" b="1">
              <a:latin typeface="Courier New" panose="02070309020205020404" charset="0"/>
              <a:cs typeface="Courier New" panose="02070309020205020404" charset="0"/>
            </a:endParaRPr>
          </a:p>
        </p:txBody>
      </p:sp>
      <p:cxnSp>
        <p:nvCxnSpPr>
          <p:cNvPr id="149" name="直接连接符 148"/>
          <p:cNvCxnSpPr/>
          <p:nvPr/>
        </p:nvCxnSpPr>
        <p:spPr>
          <a:xfrm>
            <a:off x="605790" y="7137400"/>
            <a:ext cx="91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605790" y="7978140"/>
            <a:ext cx="91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1163955" y="7154545"/>
            <a:ext cx="7443470" cy="1458595"/>
          </a:xfrm>
          <a:prstGeom prst="rect">
            <a:avLst/>
          </a:prstGeom>
          <a:noFill/>
        </p:spPr>
        <p:txBody>
          <a:bodyPr wrap="square" rtlCol="0">
            <a:noAutofit/>
          </a:bodyPr>
          <a:p>
            <a:r>
              <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sym typeface="+mn-ea"/>
              </a:rPr>
              <a:t>RICH PICTURE</a:t>
            </a:r>
            <a:endParaRPr lang="en-US" altLang="zh-CN" sz="4800" b="1">
              <a:solidFill>
                <a:schemeClr val="accent2">
                  <a:lumMod val="40000"/>
                  <a:lumOff val="60000"/>
                </a:schemeClr>
              </a:solidFill>
              <a:latin typeface="Courier New" panose="02070309020205020404" charset="0"/>
              <a:ea typeface="Malgun Gothic" panose="020B0503020000020004" charset="-127"/>
              <a:cs typeface="Courier New" panose="02070309020205020404" charset="0"/>
            </a:endParaRPr>
          </a:p>
        </p:txBody>
      </p:sp>
      <p:cxnSp>
        <p:nvCxnSpPr>
          <p:cNvPr id="158" name="直接连接符 157"/>
          <p:cNvCxnSpPr/>
          <p:nvPr/>
        </p:nvCxnSpPr>
        <p:spPr>
          <a:xfrm>
            <a:off x="20588605" y="16893540"/>
            <a:ext cx="9180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159" name="图片 158" descr="templates\docerresourceshop\icons\\31393935333138373b343639373738303bbbf0b3b5"/>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584065" y="7940040"/>
            <a:ext cx="1544320" cy="1527175"/>
          </a:xfrm>
          <a:prstGeom prst="rect">
            <a:avLst/>
          </a:prstGeom>
        </p:spPr>
      </p:pic>
      <p:pic>
        <p:nvPicPr>
          <p:cNvPr id="160" name="图片 159" descr="templates\docerresourceshop\icons\\32313536323534323b32313536323532393bb3f6d7e2cbbebbfa"/>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05790" y="15060295"/>
            <a:ext cx="1427480" cy="1427480"/>
          </a:xfrm>
          <a:prstGeom prst="rect">
            <a:avLst/>
          </a:prstGeom>
        </p:spPr>
      </p:pic>
      <p:pic>
        <p:nvPicPr>
          <p:cNvPr id="161" name="图片 160" descr="templates\docerresourceshop\icons\\32313630303836383b32313630303834353bcadbc6b1d4b1"/>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331200" y="14690090"/>
            <a:ext cx="1353185" cy="1353185"/>
          </a:xfrm>
          <a:prstGeom prst="rect">
            <a:avLst/>
          </a:prstGeom>
        </p:spPr>
      </p:pic>
      <p:pic>
        <p:nvPicPr>
          <p:cNvPr id="162" name="图片 161" descr="templates\docerresourceshop\icons\\32303036343134353b32303232303734323bcad6bbfa"/>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815840" y="12479020"/>
            <a:ext cx="1316990" cy="1316990"/>
          </a:xfrm>
          <a:prstGeom prst="rect">
            <a:avLst/>
          </a:prstGeom>
        </p:spPr>
      </p:pic>
      <p:pic>
        <p:nvPicPr>
          <p:cNvPr id="163" name="图片 162" descr="templates\docerresourceshop\icons\\32313536393534373b32313536393533343bc8cbceef"/>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546340" y="10373360"/>
            <a:ext cx="1431925" cy="1431925"/>
          </a:xfrm>
          <a:prstGeom prst="rect">
            <a:avLst/>
          </a:prstGeom>
        </p:spPr>
      </p:pic>
      <p:pic>
        <p:nvPicPr>
          <p:cNvPr id="164" name="图片 163" descr="templates\docerresourceshop\icons\\32313536333630343b32313536333630333bc1e3cadbc9cc"/>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934085" y="10277475"/>
            <a:ext cx="1099185" cy="1099185"/>
          </a:xfrm>
          <a:prstGeom prst="rect">
            <a:avLst/>
          </a:prstGeom>
        </p:spPr>
      </p:pic>
      <p:sp>
        <p:nvSpPr>
          <p:cNvPr id="165" name="矩形 164"/>
          <p:cNvSpPr/>
          <p:nvPr/>
        </p:nvSpPr>
        <p:spPr>
          <a:xfrm>
            <a:off x="350520" y="8256270"/>
            <a:ext cx="9467215" cy="844486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云形标注 167"/>
          <p:cNvSpPr/>
          <p:nvPr/>
        </p:nvSpPr>
        <p:spPr>
          <a:xfrm>
            <a:off x="969645" y="12915900"/>
            <a:ext cx="2589530" cy="170053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Multi-functional?</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Convenient?</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Use-friendly?</a:t>
            </a:r>
            <a:endParaRPr lang="en-US" altLang="zh-CN">
              <a:latin typeface="Times New Roman" panose="02020603050405020304" charset="0"/>
              <a:cs typeface="Times New Roman" panose="02020603050405020304" charset="0"/>
            </a:endParaRPr>
          </a:p>
        </p:txBody>
      </p:sp>
      <p:sp>
        <p:nvSpPr>
          <p:cNvPr id="169" name="云形标注 168"/>
          <p:cNvSpPr/>
          <p:nvPr/>
        </p:nvSpPr>
        <p:spPr>
          <a:xfrm>
            <a:off x="7392670" y="13035280"/>
            <a:ext cx="2190115" cy="1414145"/>
          </a:xfrm>
          <a:prstGeom prst="cloudCallout">
            <a:avLst>
              <a:gd name="adj1" fmla="val 8741"/>
              <a:gd name="adj2" fmla="val 66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Safety?</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Sensitive?</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Use-friendly?</a:t>
            </a:r>
            <a:endParaRPr lang="en-US" altLang="zh-CN">
              <a:latin typeface="Times New Roman" panose="02020603050405020304" charset="0"/>
              <a:cs typeface="Times New Roman" panose="02020603050405020304" charset="0"/>
            </a:endParaRPr>
          </a:p>
        </p:txBody>
      </p:sp>
      <p:sp>
        <p:nvSpPr>
          <p:cNvPr id="172" name="圆角矩形标注 171"/>
          <p:cNvSpPr/>
          <p:nvPr/>
        </p:nvSpPr>
        <p:spPr>
          <a:xfrm>
            <a:off x="7208520" y="8575040"/>
            <a:ext cx="2224405" cy="160147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Privacy?</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Security?</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Real-time control?</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Use-friendly?</a:t>
            </a:r>
            <a:endParaRPr lang="en-US" altLang="zh-CN">
              <a:latin typeface="Times New Roman" panose="02020603050405020304" charset="0"/>
              <a:cs typeface="Times New Roman" panose="02020603050405020304" charset="0"/>
            </a:endParaRPr>
          </a:p>
        </p:txBody>
      </p:sp>
      <p:cxnSp>
        <p:nvCxnSpPr>
          <p:cNvPr id="173" name="直接箭头连接符 172"/>
          <p:cNvCxnSpPr/>
          <p:nvPr/>
        </p:nvCxnSpPr>
        <p:spPr>
          <a:xfrm flipV="1">
            <a:off x="2850515" y="13741400"/>
            <a:ext cx="1733550" cy="1390650"/>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H="1" flipV="1">
            <a:off x="5955665" y="13796010"/>
            <a:ext cx="1866900" cy="1373505"/>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1868170" y="15789275"/>
            <a:ext cx="3339465" cy="82550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Driver</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sz="2000">
                <a:solidFill>
                  <a:schemeClr val="bg2"/>
                </a:solidFill>
                <a:latin typeface="Times New Roman" panose="02020603050405020304" charset="0"/>
                <a:ea typeface="Malgun Gothic" panose="020B0503020000020004" charset="-127"/>
                <a:cs typeface="Times New Roman" panose="02020603050405020304" charset="0"/>
                <a:sym typeface="+mn-ea"/>
              </a:rPr>
              <a:t>Driving experience, Hobbie</a:t>
            </a:r>
            <a:r>
              <a:rPr lang="en-US" altLang="zh-CN" sz="2000" b="1">
                <a:solidFill>
                  <a:schemeClr val="bg2"/>
                </a:solidFill>
                <a:latin typeface="Times New Roman" panose="02020603050405020304" charset="0"/>
                <a:ea typeface="Malgun Gothic" panose="020B0503020000020004" charset="-127"/>
                <a:cs typeface="Times New Roman" panose="02020603050405020304" charset="0"/>
                <a:sym typeface="+mn-ea"/>
              </a:rPr>
              <a:t>s</a:t>
            </a:r>
            <a:endParaRPr lang="en-US" altLang="zh-CN" sz="2000" b="1">
              <a:solidFill>
                <a:schemeClr val="bg2"/>
              </a:solidFill>
              <a:latin typeface="Times New Roman" panose="02020603050405020304" charset="0"/>
              <a:ea typeface="Malgun Gothic" panose="020B0503020000020004" charset="-127"/>
              <a:cs typeface="Times New Roman" panose="02020603050405020304" charset="0"/>
              <a:sym typeface="+mn-ea"/>
            </a:endParaRPr>
          </a:p>
          <a:p>
            <a:endParaRPr lang="en-US" altLang="zh-CN" sz="2000" b="1">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180" name="文本框 179"/>
          <p:cNvSpPr txBox="1"/>
          <p:nvPr/>
        </p:nvSpPr>
        <p:spPr>
          <a:xfrm>
            <a:off x="6546850" y="15789275"/>
            <a:ext cx="3434080" cy="100076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Conductor</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sz="2000">
                <a:solidFill>
                  <a:schemeClr val="bg2"/>
                </a:solidFill>
                <a:latin typeface="Times New Roman" panose="02020603050405020304" charset="0"/>
                <a:ea typeface="Malgun Gothic" panose="020B0503020000020004" charset="-127"/>
                <a:cs typeface="Times New Roman" panose="02020603050405020304" charset="0"/>
                <a:sym typeface="+mn-ea"/>
              </a:rPr>
              <a:t>Working experience, Activities</a:t>
            </a:r>
            <a:endParaRPr lang="en-US" altLang="zh-CN" sz="2000">
              <a:solidFill>
                <a:schemeClr val="bg2"/>
              </a:solidFill>
              <a:latin typeface="Times New Roman" panose="02020603050405020304" charset="0"/>
              <a:ea typeface="Malgun Gothic" panose="020B0503020000020004" charset="-127"/>
              <a:cs typeface="Times New Roman" panose="02020603050405020304" charset="0"/>
              <a:sym typeface="+mn-ea"/>
            </a:endParaRPr>
          </a:p>
          <a:p>
            <a:endParaRPr lang="en-US" altLang="zh-CN" sz="2000">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cxnSp>
        <p:nvCxnSpPr>
          <p:cNvPr id="181" name="直接箭头连接符 180"/>
          <p:cNvCxnSpPr/>
          <p:nvPr/>
        </p:nvCxnSpPr>
        <p:spPr>
          <a:xfrm>
            <a:off x="6383655" y="13945870"/>
            <a:ext cx="1917700" cy="1397000"/>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H="1">
            <a:off x="2630805" y="14149070"/>
            <a:ext cx="1727835" cy="1362075"/>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a:off x="2488565" y="11043285"/>
            <a:ext cx="2019300" cy="1447800"/>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a:off x="5774690" y="11887835"/>
            <a:ext cx="1047115" cy="769620"/>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5955665" y="11516995"/>
            <a:ext cx="1009015" cy="752475"/>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V="1">
            <a:off x="5193030" y="10584180"/>
            <a:ext cx="0" cy="1725295"/>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2431415" y="9346565"/>
            <a:ext cx="1906270" cy="1277620"/>
          </a:xfrm>
          <a:prstGeom prst="straightConnector1">
            <a:avLst/>
          </a:prstGeom>
          <a:ln w="63500">
            <a:gradFill>
              <a:gsLst>
                <a:gs pos="0">
                  <a:srgbClr val="FBFB11"/>
                </a:gs>
                <a:gs pos="100000">
                  <a:srgbClr val="838309"/>
                </a:gs>
              </a:gsLst>
            </a:gradFill>
            <a:tailEnd type="arrow"/>
          </a:ln>
        </p:spPr>
        <p:style>
          <a:lnRef idx="1">
            <a:schemeClr val="accent1"/>
          </a:lnRef>
          <a:fillRef idx="0">
            <a:schemeClr val="accent1"/>
          </a:fillRef>
          <a:effectRef idx="0">
            <a:schemeClr val="accent1"/>
          </a:effectRef>
          <a:fontRef idx="minor">
            <a:schemeClr val="tx1"/>
          </a:fontRef>
        </p:style>
      </p:cxnSp>
      <p:sp>
        <p:nvSpPr>
          <p:cNvPr id="188" name="文本框 187"/>
          <p:cNvSpPr txBox="1"/>
          <p:nvPr/>
        </p:nvSpPr>
        <p:spPr>
          <a:xfrm>
            <a:off x="4493895" y="14074775"/>
            <a:ext cx="3328670" cy="79502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Smart Phone</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rPr>
              <a:t>(System application)</a:t>
            </a:r>
            <a:endPar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189" name="文本框 188"/>
          <p:cNvSpPr txBox="1"/>
          <p:nvPr/>
        </p:nvSpPr>
        <p:spPr>
          <a:xfrm>
            <a:off x="4493895" y="9482455"/>
            <a:ext cx="2776220" cy="79502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Train</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rPr>
              <a:t>Sensor, Circuit, and Physical system</a:t>
            </a:r>
            <a:endPar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190" name="文本框 189"/>
          <p:cNvSpPr txBox="1"/>
          <p:nvPr/>
        </p:nvSpPr>
        <p:spPr>
          <a:xfrm>
            <a:off x="934085" y="11514455"/>
            <a:ext cx="2966720" cy="79502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Manufacturer</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rPr>
              <a:t>Design and product the train and software application on smart phone.</a:t>
            </a:r>
            <a:endPar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191" name="文本框 190"/>
          <p:cNvSpPr txBox="1"/>
          <p:nvPr/>
        </p:nvSpPr>
        <p:spPr>
          <a:xfrm>
            <a:off x="7065645" y="11805285"/>
            <a:ext cx="2844165" cy="795020"/>
          </a:xfrm>
          <a:prstGeom prst="rect">
            <a:avLst/>
          </a:prstGeom>
          <a:noFill/>
        </p:spPr>
        <p:txBody>
          <a:bodyPr wrap="square" rtlCol="0">
            <a:noAutofit/>
          </a:bodyPr>
          <a:p>
            <a:r>
              <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rPr>
              <a:t>Passenger</a:t>
            </a:r>
            <a:endParaRPr lang="en-US" altLang="zh-CN" sz="2400" b="1">
              <a:solidFill>
                <a:schemeClr val="bg2"/>
              </a:solidFill>
              <a:latin typeface="Times New Roman" panose="02020603050405020304" charset="0"/>
              <a:ea typeface="Malgun Gothic" panose="020B0503020000020004" charset="-127"/>
              <a:cs typeface="Times New Roman" panose="02020603050405020304" charset="0"/>
              <a:sym typeface="+mn-ea"/>
            </a:endParaRPr>
          </a:p>
          <a:p>
            <a:r>
              <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rPr>
              <a:t>Work, Travelling, Hobbies and Familiarity with smart phone.</a:t>
            </a:r>
            <a:endParaRPr lang="en-US" altLang="zh-CN">
              <a:solidFill>
                <a:schemeClr val="bg2"/>
              </a:solidFill>
              <a:latin typeface="Times New Roman" panose="02020603050405020304" charset="0"/>
              <a:ea typeface="Malgun Gothic" panose="020B0503020000020004" charset="-127"/>
              <a:cs typeface="Times New Roman" panose="02020603050405020304" charset="0"/>
              <a:sym typeface="+mn-ea"/>
            </a:endParaRPr>
          </a:p>
        </p:txBody>
      </p:sp>
      <p:sp>
        <p:nvSpPr>
          <p:cNvPr id="192" name="圆角矩形标注 191"/>
          <p:cNvSpPr/>
          <p:nvPr/>
        </p:nvSpPr>
        <p:spPr>
          <a:xfrm>
            <a:off x="716915" y="8387715"/>
            <a:ext cx="2609215" cy="147002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Times New Roman" panose="02020603050405020304" charset="0"/>
                <a:cs typeface="Times New Roman" panose="02020603050405020304" charset="0"/>
              </a:rPr>
              <a:t>Enough function?</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Design of </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Application &amp; Train</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Marketing and Profit</a:t>
            </a:r>
            <a:endParaRPr lang="en-US" altLang="zh-CN">
              <a:latin typeface="Times New Roman" panose="02020603050405020304" charset="0"/>
              <a:cs typeface="Times New Roman" panose="02020603050405020304" charset="0"/>
            </a:endParaRPr>
          </a:p>
        </p:txBody>
      </p:sp>
      <p:cxnSp>
        <p:nvCxnSpPr>
          <p:cNvPr id="193" name="直接连接符 192"/>
          <p:cNvCxnSpPr/>
          <p:nvPr/>
        </p:nvCxnSpPr>
        <p:spPr>
          <a:xfrm>
            <a:off x="497840" y="16914495"/>
            <a:ext cx="19800001"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TABLE_BEAUTIFY" val="smartTable{868c864a-3b7c-4042-a241-9da37e4a6ef3}"/>
  <p:tag name="TABLE_ENDDRAG_ORIGIN_RECT" val="1489*515"/>
  <p:tag name="TABLE_ENDDRAG_RECT" val="37*1503*1489*515"/>
</p:tagLst>
</file>

<file path=ppt/tags/tag2.xml><?xml version="1.0" encoding="utf-8"?>
<p:tagLst xmlns:p="http://schemas.openxmlformats.org/presentationml/2006/main">
  <p:tag name="COMMONDATA" val="eyJoZGlkIjoiZWIxNzQwNDFiMTdlYjVhZDQzZDY2YWVhNDc3NjA0MzMifQ=="/>
  <p:tag name="KSO_WPP_MARK_KEY" val="cb7a9e79-7e88-4900-947b-8cba4535726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4899</Words>
  <Application>WPS 演示</Application>
  <PresentationFormat>宽屏</PresentationFormat>
  <Paragraphs>255</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Courier New</vt:lpstr>
      <vt:lpstr>Malgun Gothic</vt:lpstr>
      <vt:lpstr>Times New Roman</vt:lpstr>
      <vt:lpstr>Wingdings</vt:lpstr>
      <vt:lpstr>Calibri</vt:lpstr>
      <vt:lpstr>微软雅黑</vt:lpstr>
      <vt:lpstr>Arial Unicode MS</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因为遇见你</cp:lastModifiedBy>
  <cp:revision>24</cp:revision>
  <dcterms:created xsi:type="dcterms:W3CDTF">2022-10-28T14:53:00Z</dcterms:created>
  <dcterms:modified xsi:type="dcterms:W3CDTF">2022-11-10T15:26:45Z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AF612EC138B343968B280DA34C87BE1C</vt:lpwstr>
  </property>
  <property fmtid="{D5CDD505-2E9C-101B-9397-08002B2CF9AE}" pid="3" name="KSOProductBuildVer">
    <vt:lpwstr>2052-11.1.0.12763</vt:lpwstr>
  </property>
</Properties>
</file>