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2.svg" ContentType="image/svg+xml"/>
  <Override PartName="/ppt/media/image24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8" r:id="rId7"/>
    <p:sldId id="262" r:id="rId8"/>
    <p:sldId id="263" r:id="rId9"/>
    <p:sldId id="265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slide" Target="slide5.xml"/><Relationship Id="rId2" Type="http://schemas.openxmlformats.org/officeDocument/2006/relationships/slide" Target="slide3.xml"/><Relationship Id="rId13" Type="http://schemas.openxmlformats.org/officeDocument/2006/relationships/slideLayout" Target="../slideLayouts/slideLayout1.xml"/><Relationship Id="rId12" Type="http://schemas.openxmlformats.org/officeDocument/2006/relationships/slide" Target="slide4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10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11" Type="http://schemas.openxmlformats.org/officeDocument/2006/relationships/slide" Target="slide2.xml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6.sv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slide" Target="slide7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4.sv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slide" Target="slide8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slide" Target="slide9.xml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4.png"/><Relationship Id="rId20" Type="http://schemas.openxmlformats.org/officeDocument/2006/relationships/slide" Target="slide6.xml"/><Relationship Id="rId2" Type="http://schemas.openxmlformats.org/officeDocument/2006/relationships/slide" Target="slide3.xml"/><Relationship Id="rId19" Type="http://schemas.openxmlformats.org/officeDocument/2006/relationships/image" Target="../media/image24.svg"/><Relationship Id="rId18" Type="http://schemas.openxmlformats.org/officeDocument/2006/relationships/image" Target="../media/image23.png"/><Relationship Id="rId17" Type="http://schemas.openxmlformats.org/officeDocument/2006/relationships/image" Target="../media/image22.sv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slide" Target="slide4.xml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slide" Target="slide9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4.png"/><Relationship Id="rId2" Type="http://schemas.openxmlformats.org/officeDocument/2006/relationships/image" Target="../media/image6.png"/><Relationship Id="rId19" Type="http://schemas.openxmlformats.org/officeDocument/2006/relationships/slide" Target="slide6.xml"/><Relationship Id="rId18" Type="http://schemas.openxmlformats.org/officeDocument/2006/relationships/image" Target="../media/image24.svg"/><Relationship Id="rId17" Type="http://schemas.openxmlformats.org/officeDocument/2006/relationships/image" Target="../media/image23.png"/><Relationship Id="rId16" Type="http://schemas.openxmlformats.org/officeDocument/2006/relationships/image" Target="../media/image22.sv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slide" Target="slide9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4.png"/><Relationship Id="rId2" Type="http://schemas.openxmlformats.org/officeDocument/2006/relationships/image" Target="../media/image6.png"/><Relationship Id="rId19" Type="http://schemas.openxmlformats.org/officeDocument/2006/relationships/slide" Target="slide6.xml"/><Relationship Id="rId18" Type="http://schemas.openxmlformats.org/officeDocument/2006/relationships/image" Target="../media/image24.svg"/><Relationship Id="rId17" Type="http://schemas.openxmlformats.org/officeDocument/2006/relationships/image" Target="../media/image23.png"/><Relationship Id="rId16" Type="http://schemas.openxmlformats.org/officeDocument/2006/relationships/image" Target="../media/image22.sv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13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5030470" y="5541010"/>
            <a:ext cx="2158365" cy="3327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  STAFF ACCOUNT</a:t>
            </a:r>
            <a:endParaRPr lang="en-US" altLang="zh-CN" sz="1200" b="1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圆角矩形 10">
            <a:hlinkClick r:id="rId3" action="ppaction://hlinksldjump"/>
          </p:cNvPr>
          <p:cNvSpPr/>
          <p:nvPr/>
        </p:nvSpPr>
        <p:spPr>
          <a:xfrm>
            <a:off x="5030470" y="5133340"/>
            <a:ext cx="2158365" cy="3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   PASSENGER</a:t>
            </a:r>
            <a:endParaRPr lang="en-US" altLang="zh-CN" sz="1200" b="1"/>
          </a:p>
        </p:txBody>
      </p:sp>
      <p:pic>
        <p:nvPicPr>
          <p:cNvPr id="12" name="图片 11" descr="32313536323534323b32313536323532393bb3f6d7e2cbbebbfa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7020" y="5588635"/>
            <a:ext cx="237490" cy="237490"/>
          </a:xfrm>
          <a:prstGeom prst="rect">
            <a:avLst/>
          </a:prstGeom>
        </p:spPr>
      </p:pic>
      <p:pic>
        <p:nvPicPr>
          <p:cNvPr id="13" name="图片 12" descr="303b32313535333532333bb6feceacc2eb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0370" y="5171440"/>
            <a:ext cx="267970" cy="26797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7018020" y="4103370"/>
            <a:ext cx="894080" cy="1083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903210" y="4102735"/>
            <a:ext cx="798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865235" y="495744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②</a:t>
            </a:r>
            <a:r>
              <a:rPr lang="en-US" altLang="zh-CN" sz="1600" b="1">
                <a:cs typeface="+mn-lt"/>
                <a:sym typeface="+mn-ea"/>
              </a:rPr>
              <a:t> </a:t>
            </a:r>
            <a:r>
              <a:rPr lang="en-US" altLang="zh-CN" sz="1600" b="1">
                <a:cs typeface="+mn-lt"/>
              </a:rPr>
              <a:t>Staff model </a:t>
            </a:r>
            <a:r>
              <a:rPr lang="en-US" altLang="zh-CN" sz="1600" b="1">
                <a:cs typeface="+mn-lt"/>
                <a:sym typeface="+mn-ea"/>
              </a:rPr>
              <a:t>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Sign in with staff account.</a:t>
            </a:r>
            <a:endParaRPr lang="zh-CN" altLang="en-US" sz="1400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87435" y="390779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Passenger model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Sign in by scanning the bar code on ticket.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Seat number will be recorded.</a:t>
            </a:r>
            <a:endParaRPr lang="en-US" altLang="zh-CN" sz="1400">
              <a:cs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018020" y="5140325"/>
            <a:ext cx="1083945" cy="559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093075" y="5149215"/>
            <a:ext cx="798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763770" y="765175"/>
            <a:ext cx="2691765" cy="42976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Background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Image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Sign In Page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Passenger Model</a:t>
            </a:r>
            <a:endParaRPr lang="en-US" altLang="zh-CN" sz="2800" b="1"/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REPORT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7120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8797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3163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4268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Connecting with destination board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18680" y="130048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45425" y="1105535"/>
            <a:ext cx="40640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Rolling bar - train speed and estimated time to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Example: [speed: 180km/h, arrive in 25 mins.]</a:t>
            </a:r>
            <a:endParaRPr lang="en-US" altLang="zh-CN" sz="1400">
              <a:cs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7120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8797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3163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4268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97120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38797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73163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4268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89712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87975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73100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4205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89712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387975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73100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24205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87595" y="1635760"/>
            <a:ext cx="852805" cy="661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sz="3600" b="1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hlinkClick r:id="rId12" action="ppaction://hlinksldjump"/>
          </p:cNvPr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>
            <a:hlinkClick r:id="rId12" action="ppaction://hlinksldjump"/>
          </p:cNvPr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866005" y="4751070"/>
            <a:ext cx="852805" cy="6610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latin typeface="Courier New" panose="02070309020205020404" charset="0"/>
                <a:cs typeface="Courier New" panose="02070309020205020404" charset="0"/>
              </a:rPr>
              <a:t>V</a:t>
            </a:r>
            <a:endParaRPr lang="en-US" altLang="zh-CN" sz="36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307580" y="2047240"/>
            <a:ext cx="714375" cy="1725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317105" y="3878580"/>
            <a:ext cx="685165" cy="1041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002270" y="375729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385810" y="3622040"/>
            <a:ext cx="371856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Passengers are able to switch the state of door between open and close when it is safe.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Safe: When the train is standing on a station, and a same door is not allowed to operate too frequently.</a:t>
            </a:r>
            <a:endParaRPr lang="en-US" altLang="zh-CN" sz="1400">
              <a:cs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3890645" y="1966595"/>
            <a:ext cx="996950" cy="349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3928745" y="2450465"/>
            <a:ext cx="918210" cy="2613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3516630" y="245046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29030" y="2148205"/>
            <a:ext cx="25114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Toilet: Occupied/Vacant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Switch automatically.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3115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⑥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call train staff (conductors and even driver) immidiately when there is an emergency.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Even allows passengers to stop the train when it is necessary in the emergency.</a:t>
            </a:r>
            <a:endParaRPr lang="en-US" altLang="zh-CN" sz="1400">
              <a:cs typeface="+mn-lt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992745" y="38785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516630" y="23164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863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Report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send train staff (conductors) message when they need help. (eg facility trouble, ordering goods)</a:t>
            </a:r>
            <a:endParaRPr lang="en-US" altLang="zh-CN" sz="14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REPORT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7120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8797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3163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4268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Connecting with destination board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18680" y="130048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45425" y="1105535"/>
            <a:ext cx="40640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Rolling bar - train speed and estimated time to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Example: [speed: 180km/h, arrive in 25 mins.]</a:t>
            </a:r>
            <a:endParaRPr lang="en-US" altLang="zh-CN" sz="1400">
              <a:cs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7120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8797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3163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4268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97120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38797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73163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4268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86791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58765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702425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13475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86791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358765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702425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213475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87595" y="1635760"/>
            <a:ext cx="852805" cy="661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sz="3600" b="1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866005" y="4751070"/>
            <a:ext cx="852805" cy="6610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latin typeface="Courier New" panose="02070309020205020404" charset="0"/>
                <a:cs typeface="Courier New" panose="02070309020205020404" charset="0"/>
              </a:rPr>
              <a:t>V</a:t>
            </a:r>
            <a:endParaRPr lang="en-US" altLang="zh-CN" sz="36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307580" y="2047240"/>
            <a:ext cx="714375" cy="1725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317105" y="3878580"/>
            <a:ext cx="685165" cy="1041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002270" y="375729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385810" y="3622040"/>
            <a:ext cx="371856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Passengers are able to switch the state of door between open and close when it is safe.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Safe: When the train is standing on a station, and a same door is not allowed to operate too frequently.</a:t>
            </a:r>
            <a:endParaRPr lang="en-US" altLang="zh-CN" sz="1400">
              <a:cs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3890645" y="1966595"/>
            <a:ext cx="996950" cy="349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3928745" y="2450465"/>
            <a:ext cx="918210" cy="2613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3516630" y="245046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29030" y="2148205"/>
            <a:ext cx="25114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Toilet: Occupied/Vacant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Switch automatically.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3115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⑥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call train staff (conductors and even driver) immidiately when there is an emergency.</a:t>
            </a:r>
            <a:endParaRPr lang="en-US" altLang="zh-CN" sz="1400">
              <a:cs typeface="+mn-lt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992745" y="38785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516630" y="23164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863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Report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send train staff (conductors) message when they need help. (eg facility trouble, ordering goods)</a:t>
            </a:r>
            <a:endParaRPr lang="en-US" altLang="zh-CN" sz="1400"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8365" y="3150235"/>
            <a:ext cx="2834640" cy="28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标注 17"/>
          <p:cNvSpPr/>
          <p:nvPr/>
        </p:nvSpPr>
        <p:spPr>
          <a:xfrm>
            <a:off x="5222875" y="4514850"/>
            <a:ext cx="2160270" cy="304800"/>
          </a:xfrm>
          <a:prstGeom prst="wedgeRectCallout">
            <a:avLst>
              <a:gd name="adj1" fmla="val 54716"/>
              <a:gd name="adj2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标注 18"/>
          <p:cNvSpPr/>
          <p:nvPr/>
        </p:nvSpPr>
        <p:spPr>
          <a:xfrm>
            <a:off x="4859655" y="4919980"/>
            <a:ext cx="2160270" cy="304800"/>
          </a:xfrm>
          <a:prstGeom prst="wedgeRectCallout">
            <a:avLst>
              <a:gd name="adj1" fmla="val -55085"/>
              <a:gd name="adj2" fmla="val 4062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92345" y="5587365"/>
            <a:ext cx="2227580" cy="327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062470" y="5596890"/>
            <a:ext cx="419100" cy="318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6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7095" y="3173095"/>
            <a:ext cx="270000" cy="25246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Passenger Model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Passenger Model</a:t>
            </a:r>
            <a:endParaRPr lang="en-US" altLang="zh-CN" sz="2800" b="1"/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REPORT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7120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8797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3163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4268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Connecting with destination board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18680" y="130048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45425" y="1105535"/>
            <a:ext cx="40640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Rolling bar - train speed and estimated time to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Example: [speed: 180km/h, arrive in 25 mins.]</a:t>
            </a:r>
            <a:endParaRPr lang="en-US" altLang="zh-CN" sz="1400">
              <a:cs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7120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8797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3163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4268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97120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38797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73163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4268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897120" y="385000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87975" y="385000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731635" y="385000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42685" y="385000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897120" y="431292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387975" y="431292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731635" y="431292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242685" y="431292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87595" y="1635760"/>
            <a:ext cx="852805" cy="661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sz="3600" b="1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866005" y="4751070"/>
            <a:ext cx="852805" cy="6610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latin typeface="Courier New" panose="02070309020205020404" charset="0"/>
                <a:cs typeface="Courier New" panose="02070309020205020404" charset="0"/>
              </a:rPr>
              <a:t>V</a:t>
            </a:r>
            <a:endParaRPr lang="en-US" altLang="zh-CN" sz="36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307580" y="2047240"/>
            <a:ext cx="714375" cy="1725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317105" y="3878580"/>
            <a:ext cx="685165" cy="1041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002270" y="375729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385810" y="3622040"/>
            <a:ext cx="371856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Passengers are able to switch the state of door between open and close when it is safe.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Safe: When the train is standing on a station, and a same door is not allowed to operate too frequently.</a:t>
            </a:r>
            <a:endParaRPr lang="en-US" altLang="zh-CN" sz="1400">
              <a:cs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3890645" y="1966595"/>
            <a:ext cx="996950" cy="349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3928745" y="2450465"/>
            <a:ext cx="918210" cy="2613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3516630" y="245046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29030" y="2148205"/>
            <a:ext cx="25114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Toilet: Occupied/Vacant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Switch automatically.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3115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⑥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call train staff (conductors and even driver) immidiately when there is an emergency.</a:t>
            </a:r>
            <a:endParaRPr lang="en-US" altLang="zh-CN" sz="1400">
              <a:cs typeface="+mn-lt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992745" y="38785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516630" y="23164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863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Report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send train staff (conductors) message when they need help. (eg facility trouble, ordering goods)</a:t>
            </a:r>
            <a:endParaRPr lang="en-US" altLang="zh-CN" sz="1400">
              <a:cs typeface="+mn-lt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783455" y="2450465"/>
            <a:ext cx="2524125" cy="2257425"/>
          </a:xfrm>
          <a:prstGeom prst="wedgeRectCallout">
            <a:avLst>
              <a:gd name="adj1" fmla="val 39157"/>
              <a:gd name="adj2" fmla="val -61139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8650" y="2483485"/>
            <a:ext cx="270000" cy="252468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867910" y="4217035"/>
            <a:ext cx="1083945" cy="3638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OPEN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34735" y="4217670"/>
            <a:ext cx="1083945" cy="36385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CLOSE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48860" y="2758440"/>
            <a:ext cx="2369820" cy="124714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</a:rPr>
              <a:t>Door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</a:rPr>
              <a:t>Animation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REPORT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7120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8797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3163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42685" y="2483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Connecting with destination board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18680" y="130048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45425" y="1105535"/>
            <a:ext cx="40640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Rolling bar - train speed and estimated time to next station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Example: [speed: 180km/h, arrive in 25 mins.]</a:t>
            </a:r>
            <a:endParaRPr lang="en-US" altLang="zh-CN" sz="1400">
              <a:cs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97120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8797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73163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42685" y="292671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97120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38797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73163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42685" y="336994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87595" y="1635760"/>
            <a:ext cx="852805" cy="661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sz="3600" b="1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866005" y="4751070"/>
            <a:ext cx="852805" cy="6610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latin typeface="Courier New" panose="02070309020205020404" charset="0"/>
                <a:cs typeface="Courier New" panose="02070309020205020404" charset="0"/>
              </a:rPr>
              <a:t>V</a:t>
            </a:r>
            <a:endParaRPr lang="en-US" altLang="zh-CN" sz="36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7307580" y="2047240"/>
            <a:ext cx="714375" cy="1725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317105" y="3878580"/>
            <a:ext cx="685165" cy="1041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002270" y="375729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385810" y="3622040"/>
            <a:ext cx="371856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 Passengers are able to switch the state of door between open and close when it is safe.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Safe: When the train is standing on a station, and a same door is not allowed to operate too frequently.</a:t>
            </a:r>
            <a:endParaRPr lang="en-US" altLang="zh-CN" sz="1400">
              <a:cs typeface="+mn-lt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3890645" y="1966595"/>
            <a:ext cx="996950" cy="349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3928745" y="2450465"/>
            <a:ext cx="918210" cy="2613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3516630" y="2450465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29030" y="2148205"/>
            <a:ext cx="25114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Toilet: Occupied/Vacant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Switch automatically.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3115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⑥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call train staff (conductors and even driver) immidiately when there is an emergency.</a:t>
            </a:r>
            <a:endParaRPr lang="en-US" altLang="zh-CN" sz="1400">
              <a:cs typeface="+mn-lt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992745" y="38785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516630" y="2316480"/>
            <a:ext cx="41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863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Report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Allows passengers to send train staff (conductors) message when they need help. (eg facility trouble, ordering goods)</a:t>
            </a:r>
            <a:endParaRPr lang="en-US" altLang="zh-CN" sz="1400">
              <a:cs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8365" y="4919345"/>
            <a:ext cx="2834640" cy="1068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buClrTx/>
              <a:buSzTx/>
              <a:buFontTx/>
            </a:pPr>
            <a:r>
              <a:rPr lang="en-US" altLang="zh-CN" sz="1400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WHILE IN AN EMERGENCY!</a:t>
            </a:r>
            <a:endParaRPr lang="en-US" altLang="zh-CN" sz="1400" b="1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75375" y="5412105"/>
            <a:ext cx="1170305" cy="502920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Courier New" panose="02070309020205020404" charset="0"/>
                <a:cs typeface="Courier New" panose="02070309020205020404" charset="0"/>
              </a:rPr>
              <a:t>STOP THE TRAIN!</a:t>
            </a:r>
            <a:endParaRPr lang="en-US" altLang="zh-CN" sz="1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8525" y="4957445"/>
            <a:ext cx="270000" cy="25246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Passenger Model</a:t>
            </a:r>
            <a:endParaRPr lang="en-US" altLang="zh-CN" sz="2800" b="1"/>
          </a:p>
        </p:txBody>
      </p:sp>
      <p:sp>
        <p:nvSpPr>
          <p:cNvPr id="8" name="圆角矩形 7"/>
          <p:cNvSpPr/>
          <p:nvPr/>
        </p:nvSpPr>
        <p:spPr>
          <a:xfrm>
            <a:off x="4846955" y="5412105"/>
            <a:ext cx="1170305" cy="50292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Courier New" panose="02070309020205020404" charset="0"/>
                <a:cs typeface="Courier New" panose="02070309020205020404" charset="0"/>
              </a:rPr>
              <a:t>CALL FOR HELP</a:t>
            </a:r>
            <a:r>
              <a:rPr lang="en-US" altLang="zh-CN" sz="1400" b="1">
                <a:latin typeface="Courier New" panose="02070309020205020404" charset="0"/>
                <a:cs typeface="Courier New" panose="02070309020205020404" charset="0"/>
                <a:sym typeface="+mn-ea"/>
              </a:rPr>
              <a:t>!</a:t>
            </a:r>
            <a:endParaRPr lang="zh-CN" altLang="en-US" sz="1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" name="图片 9" descr="31393935333134343b31373432303530363bc0aeb0c8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2185" y="4992370"/>
            <a:ext cx="147320" cy="1473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9712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87975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3100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2050" y="381508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9712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87975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3100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42050" y="427799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S</a:t>
            </a:r>
            <a:r>
              <a:rPr lang="en-US" altLang="zh-CN" sz="2800" b="1"/>
              <a:t>taff Model</a:t>
            </a:r>
            <a:endParaRPr lang="en-US" altLang="zh-CN" sz="2800" b="1"/>
          </a:p>
        </p:txBody>
      </p:sp>
      <p:sp>
        <p:nvSpPr>
          <p:cNvPr id="2" name="圆角矩形 1"/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MESSAGE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35" name="圆角矩形 34">
            <a:hlinkClick r:id="rId6" action="ppaction://hlinksldjump"/>
          </p:cNvPr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 </a:t>
            </a:r>
            <a:r>
              <a:rPr lang="en-US" altLang="zh-CN" sz="1600" b="1">
                <a:cs typeface="+mn-lt"/>
                <a:sym typeface="+mn-ea"/>
              </a:rPr>
              <a:t>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change the content of rolling bar (destination board)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hlinkClick r:id="rId11" action="ppaction://hlinksldjump"/>
          </p:cNvPr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>
            <a:hlinkClick r:id="rId11" action="ppaction://hlinksldjump"/>
          </p:cNvPr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31530" y="3288665"/>
            <a:ext cx="371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</a:t>
            </a:r>
            <a:r>
              <a:rPr lang="en-US" altLang="zh-CN" sz="1400">
                <a:cs typeface="+mn-lt"/>
              </a:rPr>
              <a:t>taff could monitor each door, and could switch each door’s state respective or totally.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Generally, after the train arrives at a station and stops down, driver could open all doors together.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2163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</a:t>
            </a:r>
            <a:r>
              <a:rPr lang="en-US" altLang="zh-CN" sz="1400">
                <a:cs typeface="+mn-lt"/>
              </a:rPr>
              <a:t>hen passengers are in emergency, staff could receive alarm, which is a phone call in fact.</a:t>
            </a:r>
            <a:endParaRPr lang="en-US" altLang="zh-CN" sz="1400">
              <a:cs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Message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When passengers need help, they will send a report, and staff could receive the message. As well as locating the sender’s seat.</a:t>
            </a:r>
            <a:endParaRPr lang="en-US" altLang="zh-CN" sz="1400">
              <a:cs typeface="+mn-lt"/>
            </a:endParaRPr>
          </a:p>
        </p:txBody>
      </p:sp>
      <p:pic>
        <p:nvPicPr>
          <p:cNvPr id="7" name="图片 6" descr="303b32303134303430343bb8d0ccbebac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6450" y="5412105"/>
            <a:ext cx="228600" cy="228600"/>
          </a:xfrm>
          <a:prstGeom prst="rect">
            <a:avLst/>
          </a:prstGeom>
        </p:spPr>
      </p:pic>
      <p:pic>
        <p:nvPicPr>
          <p:cNvPr id="8" name="图片 7" descr="303b32303134303430343bb8d0ccbebac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8525" y="5412105"/>
            <a:ext cx="228600" cy="2286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951095" y="1764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51095" y="23361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951095" y="2907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51095" y="348170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51095" y="4055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1095" y="1758950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951095" y="46272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932045" y="5198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6420" y="2411730"/>
            <a:ext cx="400050" cy="409575"/>
          </a:xfrm>
          <a:prstGeom prst="rect">
            <a:avLst/>
          </a:prstGeom>
        </p:spPr>
      </p:pic>
      <p:pic>
        <p:nvPicPr>
          <p:cNvPr id="20" name="图片 1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6420" y="4117975"/>
            <a:ext cx="400050" cy="409575"/>
          </a:xfrm>
          <a:prstGeom prst="rect">
            <a:avLst/>
          </a:prstGeom>
        </p:spPr>
      </p:pic>
      <p:pic>
        <p:nvPicPr>
          <p:cNvPr id="22" name="图片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2130" y="2926715"/>
            <a:ext cx="523875" cy="466725"/>
          </a:xfrm>
          <a:prstGeom prst="rect">
            <a:avLst/>
          </a:prstGeom>
        </p:spPr>
      </p:pic>
      <p:pic>
        <p:nvPicPr>
          <p:cNvPr id="24" name="图片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3400" y="3541395"/>
            <a:ext cx="523875" cy="466725"/>
          </a:xfrm>
          <a:prstGeom prst="rect">
            <a:avLst/>
          </a:prstGeom>
        </p:spPr>
      </p:pic>
      <p:sp>
        <p:nvSpPr>
          <p:cNvPr id="25" name="右大括号 24"/>
          <p:cNvSpPr/>
          <p:nvPr/>
        </p:nvSpPr>
        <p:spPr>
          <a:xfrm>
            <a:off x="7390765" y="181546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67070" y="189420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7" name="图片 26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1865630"/>
            <a:ext cx="323215" cy="323215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767070" y="248285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9" name="图片 28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38420" y="2454275"/>
            <a:ext cx="323215" cy="32321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5767070" y="305562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1" name="图片 30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38420" y="3027045"/>
            <a:ext cx="323215" cy="323215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5767705" y="364172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4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7" name="图片 36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9055" y="3613150"/>
            <a:ext cx="323215" cy="323215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5767070" y="419925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5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59" name="图片 58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38420" y="4170680"/>
            <a:ext cx="323215" cy="32321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5767070" y="478726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6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61" name="图片 60" descr="333437323831343b333437303933383bb5c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4758690"/>
            <a:ext cx="323215" cy="323215"/>
          </a:xfrm>
          <a:prstGeom prst="rect">
            <a:avLst/>
          </a:prstGeom>
        </p:spPr>
      </p:pic>
      <p:sp>
        <p:nvSpPr>
          <p:cNvPr id="62" name="右大括号 61"/>
          <p:cNvSpPr/>
          <p:nvPr/>
        </p:nvSpPr>
        <p:spPr>
          <a:xfrm flipH="1">
            <a:off x="3957320" y="181292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02030" y="3288665"/>
            <a:ext cx="3298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L</a:t>
            </a:r>
            <a:r>
              <a:rPr lang="en-US" altLang="zh-CN" sz="1600" b="1">
                <a:cs typeface="+mn-lt"/>
              </a:rPr>
              <a:t>ights: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control every light in every coach, as well as control them together.</a:t>
            </a:r>
            <a:endParaRPr lang="en-US" altLang="zh-CN" sz="14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S</a:t>
            </a:r>
            <a:r>
              <a:rPr lang="en-US" altLang="zh-CN" sz="2800" b="1"/>
              <a:t>taff Model</a:t>
            </a:r>
            <a:endParaRPr lang="en-US" altLang="zh-CN" sz="2800" b="1"/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Message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 </a:t>
            </a:r>
            <a:r>
              <a:rPr lang="en-US" altLang="zh-CN" sz="1600" b="1">
                <a:cs typeface="+mn-lt"/>
                <a:sym typeface="+mn-ea"/>
              </a:rPr>
              <a:t>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change the content of rolling bar (destination board)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hlinkClick r:id="rId11" action="ppaction://hlinksldjump"/>
          </p:cNvPr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31530" y="3288665"/>
            <a:ext cx="371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</a:t>
            </a:r>
            <a:r>
              <a:rPr lang="en-US" altLang="zh-CN" sz="1400">
                <a:cs typeface="+mn-lt"/>
              </a:rPr>
              <a:t>taff could monitor each door, and could switch each door’s state respective or totally.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Generally, after the train arrives at a station and stops down, driver could open all doors together.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2163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</a:t>
            </a:r>
            <a:r>
              <a:rPr lang="en-US" altLang="zh-CN" sz="1400">
                <a:cs typeface="+mn-lt"/>
              </a:rPr>
              <a:t>hen passengers are in emergency, staff could receive alarm, which is a phone call in fact.</a:t>
            </a:r>
            <a:endParaRPr lang="en-US" altLang="zh-CN" sz="1400">
              <a:cs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Message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When passengers need help, they will send a report, and staff could receive the message. As well as locating the sender’s seat.</a:t>
            </a:r>
            <a:endParaRPr lang="en-US" altLang="zh-CN" sz="1400">
              <a:cs typeface="+mn-lt"/>
            </a:endParaRPr>
          </a:p>
        </p:txBody>
      </p:sp>
      <p:pic>
        <p:nvPicPr>
          <p:cNvPr id="7" name="图片 6" descr="303b32303134303430343bb8d0ccbebac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6450" y="5412105"/>
            <a:ext cx="228600" cy="228600"/>
          </a:xfrm>
          <a:prstGeom prst="rect">
            <a:avLst/>
          </a:prstGeom>
        </p:spPr>
      </p:pic>
      <p:pic>
        <p:nvPicPr>
          <p:cNvPr id="8" name="图片 7" descr="303b32303134303430343bb8d0ccbebac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8525" y="5412105"/>
            <a:ext cx="228600" cy="2286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951095" y="1764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51095" y="23361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951095" y="2907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51095" y="348170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51095" y="4055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1095" y="1758950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951095" y="46272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932045" y="5198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6420" y="2411730"/>
            <a:ext cx="400050" cy="409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6420" y="4117975"/>
            <a:ext cx="400050" cy="4095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2130" y="2926715"/>
            <a:ext cx="523875" cy="4667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3400" y="3541395"/>
            <a:ext cx="523875" cy="466725"/>
          </a:xfrm>
          <a:prstGeom prst="rect">
            <a:avLst/>
          </a:prstGeom>
        </p:spPr>
      </p:pic>
      <p:sp>
        <p:nvSpPr>
          <p:cNvPr id="25" name="右大括号 24"/>
          <p:cNvSpPr/>
          <p:nvPr/>
        </p:nvSpPr>
        <p:spPr>
          <a:xfrm>
            <a:off x="7390765" y="181546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67070" y="189420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7" name="图片 26" descr="333437323831343b333437303933383bb5c6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8420" y="1865630"/>
            <a:ext cx="323215" cy="323215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767070" y="248285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9" name="图片 28" descr="333437323831343b333437303933383bb5c6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38420" y="2454275"/>
            <a:ext cx="323215" cy="32321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5767070" y="305562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1" name="图片 30" descr="333437323831343b333437303933383bb5c6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38420" y="3027045"/>
            <a:ext cx="323215" cy="323215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5767705" y="364172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4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7" name="图片 36" descr="333437323831343b333437303933383bb5c6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9055" y="3613150"/>
            <a:ext cx="323215" cy="323215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5767070" y="419925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5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59" name="图片 58" descr="333437323831343b333437303933383bb5c6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38420" y="4170680"/>
            <a:ext cx="323215" cy="32321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5767070" y="478726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6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61" name="图片 60" descr="333437323831343b333437303933383bb5c6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8420" y="4758690"/>
            <a:ext cx="323215" cy="323215"/>
          </a:xfrm>
          <a:prstGeom prst="rect">
            <a:avLst/>
          </a:prstGeom>
        </p:spPr>
      </p:pic>
      <p:sp>
        <p:nvSpPr>
          <p:cNvPr id="62" name="右大括号 61"/>
          <p:cNvSpPr/>
          <p:nvPr/>
        </p:nvSpPr>
        <p:spPr>
          <a:xfrm flipH="1">
            <a:off x="3957320" y="181292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02030" y="3288665"/>
            <a:ext cx="3298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L</a:t>
            </a:r>
            <a:r>
              <a:rPr lang="en-US" altLang="zh-CN" sz="1600" b="1">
                <a:cs typeface="+mn-lt"/>
              </a:rPr>
              <a:t>ights: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control every light in every coach, as well as control them together.</a:t>
            </a:r>
            <a:endParaRPr lang="en-US" altLang="zh-CN" sz="1400">
              <a:cs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7420" y="1133475"/>
            <a:ext cx="2714625" cy="1349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135" y="1289050"/>
            <a:ext cx="247650" cy="24765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5492115" y="2000885"/>
            <a:ext cx="1198245" cy="36385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CONFIRM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48580" y="1200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ourier New" panose="02070309020205020404" charset="0"/>
                <a:cs typeface="Courier New" panose="02070309020205020404" charset="0"/>
                <a:sym typeface="+mn-ea"/>
              </a:rPr>
              <a:t>next station: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977130" y="1595120"/>
            <a:ext cx="2227580" cy="3276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7" name="图片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79310" y="1155700"/>
            <a:ext cx="270000" cy="25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S</a:t>
            </a:r>
            <a:r>
              <a:rPr lang="en-US" altLang="zh-CN" sz="2800" b="1"/>
              <a:t>taff Model</a:t>
            </a:r>
            <a:endParaRPr lang="en-US" altLang="zh-CN" sz="2800" b="1"/>
          </a:p>
        </p:txBody>
      </p:sp>
      <p:sp>
        <p:nvSpPr>
          <p:cNvPr id="2" name="圆角矩形 1"/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Message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35" name="圆角矩形 34">
            <a:hlinkClick r:id="rId6" action="ppaction://hlinksldjump"/>
          </p:cNvPr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 </a:t>
            </a:r>
            <a:r>
              <a:rPr lang="en-US" altLang="zh-CN" sz="1600" b="1">
                <a:cs typeface="+mn-lt"/>
                <a:sym typeface="+mn-ea"/>
              </a:rPr>
              <a:t>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change the content of rolling bar (destination board)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31530" y="3288665"/>
            <a:ext cx="371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</a:t>
            </a:r>
            <a:r>
              <a:rPr lang="en-US" altLang="zh-CN" sz="1400">
                <a:cs typeface="+mn-lt"/>
              </a:rPr>
              <a:t>taff could monitor each door, and could switch each door’s state respective or totally.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Generally, after the train arrives at a station and stops down, driver could open all doors together.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2163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</a:t>
            </a:r>
            <a:r>
              <a:rPr lang="en-US" altLang="zh-CN" sz="1400">
                <a:cs typeface="+mn-lt"/>
              </a:rPr>
              <a:t>hen passengers are in emergency, staff could receive alarm, which is a phone call in fact.</a:t>
            </a:r>
            <a:endParaRPr lang="en-US" altLang="zh-CN" sz="1400">
              <a:cs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Message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When passengers need help, they will send a report, and staff could receive the message. As well as locating the sender’s seat.</a:t>
            </a:r>
            <a:endParaRPr lang="en-US" altLang="zh-CN" sz="1400">
              <a:cs typeface="+mn-lt"/>
            </a:endParaRPr>
          </a:p>
        </p:txBody>
      </p:sp>
      <p:pic>
        <p:nvPicPr>
          <p:cNvPr id="7" name="图片 6" descr="303b32303134303430343bb8d0ccbebac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6450" y="5412105"/>
            <a:ext cx="228600" cy="228600"/>
          </a:xfrm>
          <a:prstGeom prst="rect">
            <a:avLst/>
          </a:prstGeom>
        </p:spPr>
      </p:pic>
      <p:pic>
        <p:nvPicPr>
          <p:cNvPr id="8" name="图片 7" descr="303b32303134303430343bb8d0ccbebac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8525" y="5412105"/>
            <a:ext cx="228600" cy="2286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951095" y="1764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51095" y="23361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951095" y="2907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51095" y="348170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51095" y="4055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1095" y="1758950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951095" y="46272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932045" y="5198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6420" y="2411730"/>
            <a:ext cx="400050" cy="409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6420" y="4117975"/>
            <a:ext cx="400050" cy="4095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2130" y="2926715"/>
            <a:ext cx="523875" cy="4667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3400" y="3541395"/>
            <a:ext cx="523875" cy="466725"/>
          </a:xfrm>
          <a:prstGeom prst="rect">
            <a:avLst/>
          </a:prstGeom>
        </p:spPr>
      </p:pic>
      <p:sp>
        <p:nvSpPr>
          <p:cNvPr id="25" name="右大括号 24"/>
          <p:cNvSpPr/>
          <p:nvPr/>
        </p:nvSpPr>
        <p:spPr>
          <a:xfrm>
            <a:off x="7390765" y="181546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67070" y="189420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7" name="图片 26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8420" y="1865630"/>
            <a:ext cx="323215" cy="323215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767070" y="248285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9" name="图片 28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2454275"/>
            <a:ext cx="323215" cy="32321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5767070" y="305562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1" name="图片 30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3027045"/>
            <a:ext cx="323215" cy="323215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5767705" y="364172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4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7" name="图片 36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9055" y="3613150"/>
            <a:ext cx="323215" cy="323215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5767070" y="419925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5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59" name="图片 58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4170680"/>
            <a:ext cx="323215" cy="32321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5767070" y="478726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6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61" name="图片 60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8420" y="4758690"/>
            <a:ext cx="323215" cy="323215"/>
          </a:xfrm>
          <a:prstGeom prst="rect">
            <a:avLst/>
          </a:prstGeom>
        </p:spPr>
      </p:pic>
      <p:sp>
        <p:nvSpPr>
          <p:cNvPr id="62" name="右大括号 61"/>
          <p:cNvSpPr/>
          <p:nvPr/>
        </p:nvSpPr>
        <p:spPr>
          <a:xfrm flipH="1">
            <a:off x="3957320" y="181292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02030" y="3288665"/>
            <a:ext cx="3298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L</a:t>
            </a:r>
            <a:r>
              <a:rPr lang="en-US" altLang="zh-CN" sz="1600" b="1">
                <a:cs typeface="+mn-lt"/>
              </a:rPr>
              <a:t>ights: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control every light in every coach, as well as control them together.</a:t>
            </a:r>
            <a:endParaRPr lang="en-US" altLang="zh-CN" sz="1400">
              <a:cs typeface="+mn-lt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83455" y="2450465"/>
            <a:ext cx="2524125" cy="2747645"/>
          </a:xfrm>
          <a:prstGeom prst="wedgeRectCallout">
            <a:avLst>
              <a:gd name="adj1" fmla="val -27635"/>
              <a:gd name="adj2" fmla="val -58019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8650" y="2483485"/>
            <a:ext cx="270000" cy="252468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4906010" y="4206240"/>
            <a:ext cx="1083945" cy="3638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OPEN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34735" y="4206240"/>
            <a:ext cx="1083945" cy="36385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CLOSE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8860" y="2758440"/>
            <a:ext cx="2369820" cy="136017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Light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</a:rPr>
              <a:t>Image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906010" y="4701540"/>
            <a:ext cx="1083945" cy="3638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OPEN ALL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34735" y="4701540"/>
            <a:ext cx="1083945" cy="36385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CLOSE ALL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220" y="61595"/>
            <a:ext cx="3590925" cy="67341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7730" y="697865"/>
            <a:ext cx="2842895" cy="53155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7045" y="33718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S</a:t>
            </a:r>
            <a:r>
              <a:rPr lang="en-US" altLang="zh-CN" sz="2800" b="1"/>
              <a:t>taff Model</a:t>
            </a:r>
            <a:endParaRPr lang="en-US" altLang="zh-CN" sz="2800" b="1"/>
          </a:p>
        </p:txBody>
      </p:sp>
      <p:sp>
        <p:nvSpPr>
          <p:cNvPr id="2" name="圆角矩形 1"/>
          <p:cNvSpPr/>
          <p:nvPr/>
        </p:nvSpPr>
        <p:spPr>
          <a:xfrm>
            <a:off x="4848860" y="5508625"/>
            <a:ext cx="1198245" cy="363855"/>
          </a:xfrm>
          <a:prstGeom prst="roundRect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  Message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92520" y="5508625"/>
            <a:ext cx="1198245" cy="363855"/>
          </a:xfrm>
          <a:prstGeom prst="roundRect">
            <a:avLst/>
          </a:prstGeom>
          <a:gradFill>
            <a:gsLst>
              <a:gs pos="0">
                <a:srgbClr val="D9717D"/>
              </a:gs>
              <a:gs pos="100000">
                <a:srgbClr val="E32E37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Courier New" panose="02070309020205020404" charset="0"/>
                <a:cs typeface="Courier New" panose="02070309020205020404" charset="0"/>
              </a:rPr>
              <a:t>   EMERGENCY</a:t>
            </a:r>
            <a:endParaRPr lang="en-US" altLang="zh-CN" sz="1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图片 3" descr="343632393035343b343632393038383bb5e7bbb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65" y="5588000"/>
            <a:ext cx="205740" cy="205740"/>
          </a:xfrm>
          <a:prstGeom prst="rect">
            <a:avLst/>
          </a:prstGeom>
        </p:spPr>
      </p:pic>
      <p:pic>
        <p:nvPicPr>
          <p:cNvPr id="5" name="图片 4" descr="343435333336353b333633323734343bd0c5cfa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765" y="5568950"/>
            <a:ext cx="245110" cy="245110"/>
          </a:xfrm>
          <a:prstGeom prst="rect">
            <a:avLst/>
          </a:prstGeom>
        </p:spPr>
      </p:pic>
      <p:sp>
        <p:nvSpPr>
          <p:cNvPr id="35" name="圆角矩形 34">
            <a:hlinkClick r:id="rId6" action="ppaction://hlinksldjump"/>
          </p:cNvPr>
          <p:cNvSpPr/>
          <p:nvPr/>
        </p:nvSpPr>
        <p:spPr>
          <a:xfrm>
            <a:off x="4791710" y="83121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 next station: Aberdeen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91710" y="1171575"/>
            <a:ext cx="2599055" cy="2749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speed: 180km/h, arrive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9" name="图片 38" descr="32303139393335313b32303230303433323bb8dfccfabbf0b3b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48860" y="1124585"/>
            <a:ext cx="198755" cy="387350"/>
          </a:xfrm>
          <a:prstGeom prst="rect">
            <a:avLst/>
          </a:prstGeom>
        </p:spPr>
      </p:pic>
      <p:pic>
        <p:nvPicPr>
          <p:cNvPr id="40" name="图片 39" descr="343435383130333b343532303839313bb3b5d5b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910" y="891540"/>
            <a:ext cx="157480" cy="15748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7322185" y="47561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48930" y="28067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  <a:sym typeface="+mn-ea"/>
              </a:rPr>
              <a:t>①</a:t>
            </a:r>
            <a:r>
              <a:rPr lang="en-US" altLang="zh-CN" sz="1600" b="1">
                <a:cs typeface="+mn-lt"/>
              </a:rPr>
              <a:t> Rolling bar - next station </a:t>
            </a:r>
            <a:r>
              <a:rPr lang="en-US" altLang="zh-CN" sz="1600" b="1">
                <a:cs typeface="+mn-lt"/>
                <a:sym typeface="+mn-ea"/>
              </a:rPr>
              <a:t>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change the content of rolling bar (destination board)</a:t>
            </a:r>
            <a:endParaRPr lang="en-US" altLang="zh-CN" sz="1400">
              <a:cs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248525" y="457200"/>
            <a:ext cx="73660" cy="506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39940" y="1511935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139940" y="2199640"/>
            <a:ext cx="0" cy="255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991350" y="189420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986905" y="4766945"/>
            <a:ext cx="306000" cy="30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</a:t>
            </a:r>
            <a:endParaRPr lang="en-US" altLang="zh-CN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139940" y="5073650"/>
            <a:ext cx="0" cy="36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31530" y="3288665"/>
            <a:ext cx="371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③</a:t>
            </a:r>
            <a:r>
              <a:rPr lang="en-US" altLang="zh-CN" sz="1600" b="1">
                <a:cs typeface="+mn-lt"/>
              </a:rPr>
              <a:t> Doors: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</a:t>
            </a:r>
            <a:r>
              <a:rPr lang="en-US" altLang="zh-CN" sz="1400">
                <a:cs typeface="+mn-lt"/>
              </a:rPr>
              <a:t>taff could monitor each door, and could switch each door’s state respective or totally.</a:t>
            </a:r>
            <a:endParaRPr lang="en-US" altLang="zh-CN" sz="1400">
              <a:cs typeface="+mn-lt"/>
            </a:endParaRPr>
          </a:p>
          <a:p>
            <a:r>
              <a:rPr lang="en-US" altLang="zh-CN" sz="1400">
                <a:cs typeface="+mn-lt"/>
              </a:rPr>
              <a:t>Generally, after the train arrives at a station and stops down, driver could open all doors together.</a:t>
            </a:r>
            <a:endParaRPr lang="en-US" altLang="zh-CN" sz="1400">
              <a:cs typeface="+mn-lt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390765" y="5421630"/>
            <a:ext cx="56388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935595" y="5421630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576310" y="5247640"/>
            <a:ext cx="33331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⑤</a:t>
            </a:r>
            <a:r>
              <a:rPr lang="en-US" altLang="zh-CN" sz="1600" b="1">
                <a:cs typeface="+mn-lt"/>
              </a:rPr>
              <a:t> Emergency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</a:t>
            </a:r>
            <a:r>
              <a:rPr lang="en-US" altLang="zh-CN" sz="1400">
                <a:cs typeface="+mn-lt"/>
              </a:rPr>
              <a:t>hen passengers are in emergency, staff could receive alarm, which is a phone call in fact.</a:t>
            </a:r>
            <a:endParaRPr lang="en-US" altLang="zh-CN" sz="1400">
              <a:cs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4149090" y="5412105"/>
            <a:ext cx="699770" cy="298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07740" y="5412105"/>
            <a:ext cx="641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647190" y="522859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④</a:t>
            </a:r>
            <a:r>
              <a:rPr lang="en-US" altLang="zh-CN" sz="1600" b="1">
                <a:cs typeface="+mn-lt"/>
              </a:rPr>
              <a:t> Message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When passengers need help, they will send a report, and staff could receive the message. As well as locating the sender’s seat.</a:t>
            </a:r>
            <a:endParaRPr lang="en-US" altLang="zh-CN" sz="1400">
              <a:cs typeface="+mn-lt"/>
            </a:endParaRPr>
          </a:p>
        </p:txBody>
      </p:sp>
      <p:pic>
        <p:nvPicPr>
          <p:cNvPr id="7" name="图片 6" descr="303b32303134303430343bb8d0ccbebac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6450" y="5412105"/>
            <a:ext cx="228600" cy="228600"/>
          </a:xfrm>
          <a:prstGeom prst="rect">
            <a:avLst/>
          </a:prstGeom>
        </p:spPr>
      </p:pic>
      <p:pic>
        <p:nvPicPr>
          <p:cNvPr id="8" name="图片 7" descr="303b32303134303430343bb8d0ccbebac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8525" y="5412105"/>
            <a:ext cx="228600" cy="2286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951095" y="1764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51095" y="23361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951095" y="290766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951095" y="348170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951095" y="4055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1095" y="1758950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951095" y="46272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932045" y="5198745"/>
            <a:ext cx="209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6420" y="2411730"/>
            <a:ext cx="400050" cy="409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6420" y="4117975"/>
            <a:ext cx="400050" cy="4095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2130" y="2926715"/>
            <a:ext cx="523875" cy="4667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3400" y="3541395"/>
            <a:ext cx="523875" cy="466725"/>
          </a:xfrm>
          <a:prstGeom prst="rect">
            <a:avLst/>
          </a:prstGeom>
        </p:spPr>
      </p:pic>
      <p:sp>
        <p:nvSpPr>
          <p:cNvPr id="25" name="右大括号 24"/>
          <p:cNvSpPr/>
          <p:nvPr/>
        </p:nvSpPr>
        <p:spPr>
          <a:xfrm>
            <a:off x="7390765" y="181546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67070" y="189420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7" name="图片 26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8420" y="1865630"/>
            <a:ext cx="323215" cy="323215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767070" y="248285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29" name="图片 28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2454275"/>
            <a:ext cx="323215" cy="323215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5767070" y="3055620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1" name="图片 30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3027045"/>
            <a:ext cx="323215" cy="323215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5767705" y="364172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4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37" name="图片 36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9055" y="3613150"/>
            <a:ext cx="323215" cy="323215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5767070" y="419925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5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59" name="图片 58" descr="333437323831343b333437303933383bb5c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8420" y="4170680"/>
            <a:ext cx="323215" cy="32321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5767070" y="4787265"/>
            <a:ext cx="809625" cy="266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COACH 6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pic>
        <p:nvPicPr>
          <p:cNvPr id="61" name="图片 60" descr="333437323831343b333437303933383bb5c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38420" y="4758690"/>
            <a:ext cx="323215" cy="323215"/>
          </a:xfrm>
          <a:prstGeom prst="rect">
            <a:avLst/>
          </a:prstGeom>
        </p:spPr>
      </p:pic>
      <p:sp>
        <p:nvSpPr>
          <p:cNvPr id="62" name="右大括号 61"/>
          <p:cNvSpPr/>
          <p:nvPr/>
        </p:nvSpPr>
        <p:spPr>
          <a:xfrm flipH="1">
            <a:off x="3957320" y="1812925"/>
            <a:ext cx="995045" cy="33242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02030" y="3288665"/>
            <a:ext cx="3298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cs typeface="+mn-lt"/>
              </a:rPr>
              <a:t>②</a:t>
            </a:r>
            <a:r>
              <a:rPr lang="en-US" altLang="zh-CN" sz="1600" b="1">
                <a:cs typeface="+mn-lt"/>
              </a:rPr>
              <a:t> L</a:t>
            </a:r>
            <a:r>
              <a:rPr lang="en-US" altLang="zh-CN" sz="1600" b="1">
                <a:cs typeface="+mn-lt"/>
              </a:rPr>
              <a:t>ights: OPEN/CLOSE (Button)</a:t>
            </a:r>
            <a:endParaRPr lang="en-US" altLang="zh-CN" sz="1600" b="1">
              <a:cs typeface="+mn-lt"/>
            </a:endParaRPr>
          </a:p>
          <a:p>
            <a:r>
              <a:rPr lang="en-US" altLang="zh-CN" sz="1400">
                <a:cs typeface="+mn-lt"/>
              </a:rPr>
              <a:t>Staff could control every light in every coach, as well as control them together.</a:t>
            </a:r>
            <a:endParaRPr lang="en-US" altLang="zh-CN" sz="1400">
              <a:cs typeface="+mn-lt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83455" y="2450465"/>
            <a:ext cx="2524125" cy="2747645"/>
          </a:xfrm>
          <a:prstGeom prst="wedgeRectCallout">
            <a:avLst>
              <a:gd name="adj1" fmla="val 39157"/>
              <a:gd name="adj2" fmla="val -61139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78650" y="2483485"/>
            <a:ext cx="270000" cy="252468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4906010" y="4206240"/>
            <a:ext cx="1083945" cy="3638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OPEN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34735" y="4206240"/>
            <a:ext cx="1083945" cy="36385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CLOSE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48860" y="2758440"/>
            <a:ext cx="2369820" cy="136017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Door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latin typeface="+mj-lt"/>
                <a:cs typeface="+mj-lt"/>
                <a:sym typeface="+mn-ea"/>
              </a:rPr>
              <a:t>Animation</a:t>
            </a:r>
            <a:endParaRPr lang="en-US" altLang="zh-CN" sz="28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906010" y="4701540"/>
            <a:ext cx="1083945" cy="3638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OPEN ALL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34735" y="4701540"/>
            <a:ext cx="1083945" cy="36385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Courier New" panose="02070309020205020404" charset="0"/>
                <a:cs typeface="Courier New" panose="02070309020205020404" charset="0"/>
              </a:rPr>
              <a:t>CLOSE ALL</a:t>
            </a:r>
            <a:endParaRPr lang="en-US" altLang="zh-CN" sz="12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WIxNzQwNDFiMTdlYjVhZDQzZDY2YWVhNDc3NjA0MzMifQ=="/>
  <p:tag name="KSO_WPP_MARK_KEY" val="155ae6d1-f258-4c61-8d78-a2ff3413893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6825</Words>
  <Application>WPS 演示</Application>
  <PresentationFormat>宽屏</PresentationFormat>
  <Paragraphs>373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Courier New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因为遇见你</cp:lastModifiedBy>
  <cp:revision>18</cp:revision>
  <dcterms:created xsi:type="dcterms:W3CDTF">2022-11-02T09:15:00Z</dcterms:created>
  <dcterms:modified xsi:type="dcterms:W3CDTF">2022-11-04T22:04:27Z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863832B857E646FDBB4CEB2E2CE7AD17</vt:lpwstr>
  </property>
  <property fmtid="{D5CDD505-2E9C-101B-9397-08002B2CF9AE}" pid="3" name="KSOProductBuildVer">
    <vt:lpwstr>2052-11.1.0.12763</vt:lpwstr>
  </property>
</Properties>
</file>