
<file path=[Content_Types].xml><?xml version="1.0" encoding="utf-8"?>
<Types xmlns="http://schemas.openxmlformats.org/package/2006/content-types">
  <Default Extension="docx" ContentType="application/vnd.openxmlformats-officedocument.wordprocessingml.document"/>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72" r:id="rId5"/>
    <p:sldId id="273" r:id="rId6"/>
    <p:sldId id="259" r:id="rId7"/>
    <p:sldId id="283" r:id="rId8"/>
    <p:sldId id="284" r:id="rId9"/>
    <p:sldId id="278" r:id="rId10"/>
    <p:sldId id="261" r:id="rId11"/>
    <p:sldId id="285" r:id="rId12"/>
    <p:sldId id="286" r:id="rId13"/>
    <p:sldId id="288" r:id="rId14"/>
    <p:sldId id="287" r:id="rId15"/>
    <p:sldId id="289" r:id="rId16"/>
    <p:sldId id="290" r:id="rId17"/>
    <p:sldId id="291" r:id="rId18"/>
    <p:sldId id="262" r:id="rId19"/>
    <p:sldId id="292" r:id="rId20"/>
    <p:sldId id="293" r:id="rId21"/>
    <p:sldId id="294" r:id="rId22"/>
    <p:sldId id="295" r:id="rId23"/>
    <p:sldId id="296" r:id="rId24"/>
    <p:sldId id="297" r:id="rId25"/>
    <p:sldId id="298" r:id="rId26"/>
    <p:sldId id="299" r:id="rId27"/>
    <p:sldId id="301" r:id="rId28"/>
    <p:sldId id="302" r:id="rId29"/>
    <p:sldId id="300" r:id="rId30"/>
    <p:sldId id="303" r:id="rId31"/>
    <p:sldId id="304" r:id="rId32"/>
    <p:sldId id="305" r:id="rId33"/>
    <p:sldId id="281" r:id="rId34"/>
  </p:sldIdLst>
  <p:sldSz cx="12192000" cy="6858000"/>
  <p:notesSz cx="6858000" cy="9144000"/>
  <p:defaultTextStyle>
    <a:defPPr rtl="0">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63F93C-0D76-43C2-9FF5-49913622F015}" v="15" dt="2023-05-31T14:34:28.665"/>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87" d="100"/>
          <a:sy n="87" d="100"/>
        </p:scale>
        <p:origin x="528" y="67"/>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D913024-4032-4B4F-8680-09D5E08EDB6E}" type="datetimeFigureOut">
              <a:rPr lang="en-GB" smtClean="0"/>
              <a:t>31/05/2023</a:t>
            </a:fld>
            <a:endParaRPr lang="en-GB"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49E357A0-8177-46BC-BFCE-19D99E3453CC}" type="slidenum">
              <a:rPr lang="en-GB" smtClean="0"/>
              <a:t>‹#›</a:t>
            </a:fld>
            <a:endParaRPr lang="en-GB"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2AE225E-43E0-7047-8ADB-DD9EBB41B4D0}" type="datetimeFigureOut">
              <a:rPr lang="en-GB" noProof="0" smtClean="0"/>
              <a:t>31/05/2023</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n-GB"/>
            </a:defPP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n-GB"/>
            </a:def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7C366290-4595-5745-A50F-D5EC13BAC604}" type="slidenum">
              <a:rPr lang="en-GB" noProof="0" smtClean="0"/>
              <a:t>‹#›</a:t>
            </a:fld>
            <a:endParaRPr lang="en-GB"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lang="en-GB" sz="1200" kern="1200">
        <a:solidFill>
          <a:schemeClr val="tx1"/>
        </a:solidFill>
        <a:latin typeface="+mn-lt"/>
        <a:ea typeface="+mn-ea"/>
        <a:cs typeface="+mn-cs"/>
      </a:defRPr>
    </a:lvl2pPr>
    <a:lvl3pPr marL="914400" algn="l" defTabSz="914400" rtl="0" eaLnBrk="1" latinLnBrk="0" hangingPunct="1">
      <a:defRPr lang="en-GB" sz="1200" kern="1200">
        <a:solidFill>
          <a:schemeClr val="tx1"/>
        </a:solidFill>
        <a:latin typeface="+mn-lt"/>
        <a:ea typeface="+mn-ea"/>
        <a:cs typeface="+mn-cs"/>
      </a:defRPr>
    </a:lvl3pPr>
    <a:lvl4pPr marL="1371600" algn="l" defTabSz="914400" rtl="0" eaLnBrk="1" latinLnBrk="0" hangingPunct="1">
      <a:defRPr lang="en-GB" sz="1200" kern="1200">
        <a:solidFill>
          <a:schemeClr val="tx1"/>
        </a:solidFill>
        <a:latin typeface="+mn-lt"/>
        <a:ea typeface="+mn-ea"/>
        <a:cs typeface="+mn-cs"/>
      </a:defRPr>
    </a:lvl4pPr>
    <a:lvl5pPr marL="1828800" algn="l" defTabSz="914400" rtl="0" eaLnBrk="1" latinLnBrk="0" hangingPunct="1">
      <a:defRPr lang="en-GB" sz="1200" kern="1200">
        <a:solidFill>
          <a:schemeClr val="tx1"/>
        </a:solidFill>
        <a:latin typeface="+mn-lt"/>
        <a:ea typeface="+mn-ea"/>
        <a:cs typeface="+mn-cs"/>
      </a:defRPr>
    </a:lvl5pPr>
    <a:lvl6pPr marL="2286000" algn="l" defTabSz="914400" rtl="0" eaLnBrk="1" latinLnBrk="0" hangingPunct="1">
      <a:defRPr lang="en-GB" sz="1200" kern="1200">
        <a:solidFill>
          <a:schemeClr val="tx1"/>
        </a:solidFill>
        <a:latin typeface="+mn-lt"/>
        <a:ea typeface="+mn-ea"/>
        <a:cs typeface="+mn-cs"/>
      </a:defRPr>
    </a:lvl6pPr>
    <a:lvl7pPr marL="2743200" algn="l" defTabSz="914400" rtl="0" eaLnBrk="1" latinLnBrk="0" hangingPunct="1">
      <a:defRPr lang="en-GB" sz="1200" kern="1200">
        <a:solidFill>
          <a:schemeClr val="tx1"/>
        </a:solidFill>
        <a:latin typeface="+mn-lt"/>
        <a:ea typeface="+mn-ea"/>
        <a:cs typeface="+mn-cs"/>
      </a:defRPr>
    </a:lvl7pPr>
    <a:lvl8pPr marL="3200400" algn="l" defTabSz="914400" rtl="0" eaLnBrk="1" latinLnBrk="0" hangingPunct="1">
      <a:defRPr lang="en-GB" sz="1200" kern="1200">
        <a:solidFill>
          <a:schemeClr val="tx1"/>
        </a:solidFill>
        <a:latin typeface="+mn-lt"/>
        <a:ea typeface="+mn-ea"/>
        <a:cs typeface="+mn-cs"/>
      </a:defRPr>
    </a:lvl8pPr>
    <a:lvl9pPr marL="3657600" algn="l" defTabSz="914400" rtl="0" eaLnBrk="1" latinLnBrk="0" hangingPunct="1">
      <a:defRPr lang="en-GB"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a:t>
            </a:fld>
            <a:endParaRPr lang="en-GB"/>
          </a:p>
        </p:txBody>
      </p:sp>
    </p:spTree>
    <p:extLst>
      <p:ext uri="{BB962C8B-B14F-4D97-AF65-F5344CB8AC3E}">
        <p14:creationId xmlns:p14="http://schemas.microsoft.com/office/powerpoint/2010/main" val="314958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10</a:t>
            </a:fld>
            <a:endParaRPr lang="en-GB"/>
          </a:p>
        </p:txBody>
      </p:sp>
    </p:spTree>
    <p:extLst>
      <p:ext uri="{BB962C8B-B14F-4D97-AF65-F5344CB8AC3E}">
        <p14:creationId xmlns:p14="http://schemas.microsoft.com/office/powerpoint/2010/main" val="373874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11</a:t>
            </a:fld>
            <a:endParaRPr lang="en-GB"/>
          </a:p>
        </p:txBody>
      </p:sp>
    </p:spTree>
    <p:extLst>
      <p:ext uri="{BB962C8B-B14F-4D97-AF65-F5344CB8AC3E}">
        <p14:creationId xmlns:p14="http://schemas.microsoft.com/office/powerpoint/2010/main" val="1415516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12</a:t>
            </a:fld>
            <a:endParaRPr lang="en-GB"/>
          </a:p>
        </p:txBody>
      </p:sp>
    </p:spTree>
    <p:extLst>
      <p:ext uri="{BB962C8B-B14F-4D97-AF65-F5344CB8AC3E}">
        <p14:creationId xmlns:p14="http://schemas.microsoft.com/office/powerpoint/2010/main" val="1660560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13</a:t>
            </a:fld>
            <a:endParaRPr lang="en-GB"/>
          </a:p>
        </p:txBody>
      </p:sp>
    </p:spTree>
    <p:extLst>
      <p:ext uri="{BB962C8B-B14F-4D97-AF65-F5344CB8AC3E}">
        <p14:creationId xmlns:p14="http://schemas.microsoft.com/office/powerpoint/2010/main" val="3877176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14</a:t>
            </a:fld>
            <a:endParaRPr lang="en-GB"/>
          </a:p>
        </p:txBody>
      </p:sp>
    </p:spTree>
    <p:extLst>
      <p:ext uri="{BB962C8B-B14F-4D97-AF65-F5344CB8AC3E}">
        <p14:creationId xmlns:p14="http://schemas.microsoft.com/office/powerpoint/2010/main" val="3703455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15</a:t>
            </a:fld>
            <a:endParaRPr lang="en-GB"/>
          </a:p>
        </p:txBody>
      </p:sp>
    </p:spTree>
    <p:extLst>
      <p:ext uri="{BB962C8B-B14F-4D97-AF65-F5344CB8AC3E}">
        <p14:creationId xmlns:p14="http://schemas.microsoft.com/office/powerpoint/2010/main" val="811271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16</a:t>
            </a:fld>
            <a:endParaRPr lang="en-GB"/>
          </a:p>
        </p:txBody>
      </p:sp>
    </p:spTree>
    <p:extLst>
      <p:ext uri="{BB962C8B-B14F-4D97-AF65-F5344CB8AC3E}">
        <p14:creationId xmlns:p14="http://schemas.microsoft.com/office/powerpoint/2010/main" val="834050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17</a:t>
            </a:fld>
            <a:endParaRPr lang="en-GB"/>
          </a:p>
        </p:txBody>
      </p:sp>
    </p:spTree>
    <p:extLst>
      <p:ext uri="{BB962C8B-B14F-4D97-AF65-F5344CB8AC3E}">
        <p14:creationId xmlns:p14="http://schemas.microsoft.com/office/powerpoint/2010/main" val="67456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18</a:t>
            </a:fld>
            <a:endParaRPr lang="en-GB"/>
          </a:p>
        </p:txBody>
      </p:sp>
    </p:spTree>
    <p:extLst>
      <p:ext uri="{BB962C8B-B14F-4D97-AF65-F5344CB8AC3E}">
        <p14:creationId xmlns:p14="http://schemas.microsoft.com/office/powerpoint/2010/main" val="799866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19</a:t>
            </a:fld>
            <a:endParaRPr lang="en-GB"/>
          </a:p>
        </p:txBody>
      </p:sp>
    </p:spTree>
    <p:extLst>
      <p:ext uri="{BB962C8B-B14F-4D97-AF65-F5344CB8AC3E}">
        <p14:creationId xmlns:p14="http://schemas.microsoft.com/office/powerpoint/2010/main" val="479444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endParaRPr lang="en-GB" dirty="0"/>
          </a:p>
        </p:txBody>
      </p:sp>
      <p:sp>
        <p:nvSpPr>
          <p:cNvPr id="4" name="Slide Number Placeholder 3"/>
          <p:cNvSpPr>
            <a:spLocks noGrp="1"/>
          </p:cNvSpPr>
          <p:nvPr>
            <p:ph type="sldNum" sz="quarter" idx="5"/>
          </p:nvPr>
        </p:nvSpPr>
        <p:spPr/>
        <p:txBody>
          <a:bodyPr rtlCol="0"/>
          <a:lstStyle>
            <a:defPPr>
              <a:defRPr lang="en-GB"/>
            </a:defPPr>
          </a:lstStyle>
          <a:p>
            <a:pPr rtl="0"/>
            <a:fld id="{7C366290-4595-5745-A50F-D5EC13BAC604}" type="slidenum">
              <a:rPr lang="en-GB" smtClean="0"/>
              <a:t>2</a:t>
            </a:fld>
            <a:endParaRPr lang="en-GB" dirty="0"/>
          </a:p>
        </p:txBody>
      </p:sp>
    </p:spTree>
    <p:extLst>
      <p:ext uri="{BB962C8B-B14F-4D97-AF65-F5344CB8AC3E}">
        <p14:creationId xmlns:p14="http://schemas.microsoft.com/office/powerpoint/2010/main" val="2915729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20</a:t>
            </a:fld>
            <a:endParaRPr lang="en-GB"/>
          </a:p>
        </p:txBody>
      </p:sp>
    </p:spTree>
    <p:extLst>
      <p:ext uri="{BB962C8B-B14F-4D97-AF65-F5344CB8AC3E}">
        <p14:creationId xmlns:p14="http://schemas.microsoft.com/office/powerpoint/2010/main" val="151833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21</a:t>
            </a:fld>
            <a:endParaRPr lang="en-GB"/>
          </a:p>
        </p:txBody>
      </p:sp>
    </p:spTree>
    <p:extLst>
      <p:ext uri="{BB962C8B-B14F-4D97-AF65-F5344CB8AC3E}">
        <p14:creationId xmlns:p14="http://schemas.microsoft.com/office/powerpoint/2010/main" val="416458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22</a:t>
            </a:fld>
            <a:endParaRPr lang="en-GB"/>
          </a:p>
        </p:txBody>
      </p:sp>
    </p:spTree>
    <p:extLst>
      <p:ext uri="{BB962C8B-B14F-4D97-AF65-F5344CB8AC3E}">
        <p14:creationId xmlns:p14="http://schemas.microsoft.com/office/powerpoint/2010/main" val="672978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23</a:t>
            </a:fld>
            <a:endParaRPr lang="en-GB"/>
          </a:p>
        </p:txBody>
      </p:sp>
    </p:spTree>
    <p:extLst>
      <p:ext uri="{BB962C8B-B14F-4D97-AF65-F5344CB8AC3E}">
        <p14:creationId xmlns:p14="http://schemas.microsoft.com/office/powerpoint/2010/main" val="3508440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24</a:t>
            </a:fld>
            <a:endParaRPr lang="en-GB"/>
          </a:p>
        </p:txBody>
      </p:sp>
    </p:spTree>
    <p:extLst>
      <p:ext uri="{BB962C8B-B14F-4D97-AF65-F5344CB8AC3E}">
        <p14:creationId xmlns:p14="http://schemas.microsoft.com/office/powerpoint/2010/main" val="3694209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25</a:t>
            </a:fld>
            <a:endParaRPr lang="en-GB"/>
          </a:p>
        </p:txBody>
      </p:sp>
    </p:spTree>
    <p:extLst>
      <p:ext uri="{BB962C8B-B14F-4D97-AF65-F5344CB8AC3E}">
        <p14:creationId xmlns:p14="http://schemas.microsoft.com/office/powerpoint/2010/main" val="2748597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26</a:t>
            </a:fld>
            <a:endParaRPr lang="en-GB"/>
          </a:p>
        </p:txBody>
      </p:sp>
    </p:spTree>
    <p:extLst>
      <p:ext uri="{BB962C8B-B14F-4D97-AF65-F5344CB8AC3E}">
        <p14:creationId xmlns:p14="http://schemas.microsoft.com/office/powerpoint/2010/main" val="2528473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27</a:t>
            </a:fld>
            <a:endParaRPr lang="en-GB"/>
          </a:p>
        </p:txBody>
      </p:sp>
    </p:spTree>
    <p:extLst>
      <p:ext uri="{BB962C8B-B14F-4D97-AF65-F5344CB8AC3E}">
        <p14:creationId xmlns:p14="http://schemas.microsoft.com/office/powerpoint/2010/main" val="20047983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28</a:t>
            </a:fld>
            <a:endParaRPr lang="en-GB"/>
          </a:p>
        </p:txBody>
      </p:sp>
    </p:spTree>
    <p:extLst>
      <p:ext uri="{BB962C8B-B14F-4D97-AF65-F5344CB8AC3E}">
        <p14:creationId xmlns:p14="http://schemas.microsoft.com/office/powerpoint/2010/main" val="25977982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29</a:t>
            </a:fld>
            <a:endParaRPr lang="en-GB"/>
          </a:p>
        </p:txBody>
      </p:sp>
    </p:spTree>
    <p:extLst>
      <p:ext uri="{BB962C8B-B14F-4D97-AF65-F5344CB8AC3E}">
        <p14:creationId xmlns:p14="http://schemas.microsoft.com/office/powerpoint/2010/main" val="559444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3</a:t>
            </a:fld>
            <a:endParaRPr lang="en-GB"/>
          </a:p>
        </p:txBody>
      </p:sp>
    </p:spTree>
    <p:extLst>
      <p:ext uri="{BB962C8B-B14F-4D97-AF65-F5344CB8AC3E}">
        <p14:creationId xmlns:p14="http://schemas.microsoft.com/office/powerpoint/2010/main" val="1075896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30</a:t>
            </a:fld>
            <a:endParaRPr lang="en-GB"/>
          </a:p>
        </p:txBody>
      </p:sp>
    </p:spTree>
    <p:extLst>
      <p:ext uri="{BB962C8B-B14F-4D97-AF65-F5344CB8AC3E}">
        <p14:creationId xmlns:p14="http://schemas.microsoft.com/office/powerpoint/2010/main" val="179850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4</a:t>
            </a:fld>
            <a:endParaRPr lang="en-GB"/>
          </a:p>
        </p:txBody>
      </p:sp>
    </p:spTree>
    <p:extLst>
      <p:ext uri="{BB962C8B-B14F-4D97-AF65-F5344CB8AC3E}">
        <p14:creationId xmlns:p14="http://schemas.microsoft.com/office/powerpoint/2010/main" val="973715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5</a:t>
            </a:fld>
            <a:endParaRPr lang="en-GB"/>
          </a:p>
        </p:txBody>
      </p:sp>
    </p:spTree>
    <p:extLst>
      <p:ext uri="{BB962C8B-B14F-4D97-AF65-F5344CB8AC3E}">
        <p14:creationId xmlns:p14="http://schemas.microsoft.com/office/powerpoint/2010/main" val="1161060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6</a:t>
            </a:fld>
            <a:endParaRPr lang="en-GB"/>
          </a:p>
        </p:txBody>
      </p:sp>
    </p:spTree>
    <p:extLst>
      <p:ext uri="{BB962C8B-B14F-4D97-AF65-F5344CB8AC3E}">
        <p14:creationId xmlns:p14="http://schemas.microsoft.com/office/powerpoint/2010/main" val="2347891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7</a:t>
            </a:fld>
            <a:endParaRPr lang="en-GB"/>
          </a:p>
        </p:txBody>
      </p:sp>
    </p:spTree>
    <p:extLst>
      <p:ext uri="{BB962C8B-B14F-4D97-AF65-F5344CB8AC3E}">
        <p14:creationId xmlns:p14="http://schemas.microsoft.com/office/powerpoint/2010/main" val="1234680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8</a:t>
            </a:fld>
            <a:endParaRPr lang="en-GB"/>
          </a:p>
        </p:txBody>
      </p:sp>
    </p:spTree>
    <p:extLst>
      <p:ext uri="{BB962C8B-B14F-4D97-AF65-F5344CB8AC3E}">
        <p14:creationId xmlns:p14="http://schemas.microsoft.com/office/powerpoint/2010/main" val="1375370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9</a:t>
            </a:fld>
            <a:endParaRPr lang="en-GB"/>
          </a:p>
        </p:txBody>
      </p:sp>
    </p:spTree>
    <p:extLst>
      <p:ext uri="{BB962C8B-B14F-4D97-AF65-F5344CB8AC3E}">
        <p14:creationId xmlns:p14="http://schemas.microsoft.com/office/powerpoint/2010/main" val="493990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rtlCol="0" anchor="b"/>
          <a:lstStyle>
            <a:lvl1pPr algn="ctr">
              <a:defRPr lang="en-GB" sz="6000"/>
            </a:lvl1pPr>
          </a:lstStyle>
          <a:p>
            <a:pPr rtl="0"/>
            <a:r>
              <a:rPr lang="en-GB"/>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en-GB" sz="2400">
                <a:solidFill>
                  <a:schemeClr val="tx2"/>
                </a:solidFill>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en-GB">
                <a:solidFill>
                  <a:schemeClr val="accent1"/>
                </a:solidFill>
              </a:defRPr>
            </a:lvl1pPr>
          </a:lstStyle>
          <a:p>
            <a:pPr rtl="0"/>
            <a:r>
              <a:rPr lang="en-GB"/>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en-GB">
                <a:solidFill>
                  <a:schemeClr val="accent1"/>
                </a:solidFill>
              </a:defRPr>
            </a:lvl1pPr>
          </a:lstStyle>
          <a:p>
            <a:pPr rtl="0"/>
            <a:r>
              <a:rPr lang="en-GB"/>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en-GB">
                <a:solidFill>
                  <a:schemeClr val="accent1"/>
                </a:solidFill>
              </a:defRPr>
            </a:lvl1pPr>
          </a:lstStyle>
          <a:p>
            <a:pPr rtl="0"/>
            <a:fld id="{58FB4751-880F-D840-AAA9-3A15815CC996}" type="slidenum">
              <a:rPr lang="en-GB" smtClean="0"/>
              <a:pPr/>
              <a:t>‹#›</a:t>
            </a:fld>
            <a:endParaRPr lang="en-GB"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rtlCol="0" anchor="b">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rtlCol="0" anchor="b">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rtlCol="0"/>
          <a:lstStyle>
            <a:lvl1pPr>
              <a:defRPr lang="en-GB" sz="4800">
                <a:solidFill>
                  <a:schemeClr val="accent1"/>
                </a:solidFill>
              </a:defRPr>
            </a:lvl1pPr>
          </a:lstStyle>
          <a:p>
            <a:pPr rtl="0"/>
            <a:r>
              <a:rPr lang="en-GB"/>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en-GB">
                <a:solidFill>
                  <a:schemeClr val="accent1"/>
                </a:solidFill>
              </a:defRPr>
            </a:lvl1pPr>
          </a:lstStyle>
          <a:p>
            <a:pPr rtl="0"/>
            <a:r>
              <a:rPr lang="en-GB"/>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en-GB">
                <a:solidFill>
                  <a:schemeClr val="accent1"/>
                </a:solidFill>
              </a:defRPr>
            </a:lvl1pPr>
          </a:lstStyle>
          <a:p>
            <a:pPr rtl="0"/>
            <a:r>
              <a:rPr lang="en-GB"/>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en-GB">
                <a:solidFill>
                  <a:schemeClr val="accent1"/>
                </a:solidFill>
              </a:defRPr>
            </a:lvl1pPr>
          </a:lstStyle>
          <a:p>
            <a:pPr rtl="0"/>
            <a:fld id="{58FB4751-880F-D840-AAA9-3A15815CC996}" type="slidenum">
              <a:rPr lang="en-GB" smtClean="0"/>
              <a:pPr/>
              <a:t>‹#›</a:t>
            </a:fld>
            <a:endParaRPr lang="en-GB"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rtlCol="0"/>
          <a:lstStyle>
            <a:lvl1pPr>
              <a:defRPr lang="en-GB" sz="4800">
                <a:solidFill>
                  <a:schemeClr val="accent1"/>
                </a:solidFill>
              </a:defRPr>
            </a:lvl1pPr>
          </a:lstStyle>
          <a:p>
            <a:pPr rtl="0"/>
            <a:r>
              <a:rPr lang="en-GB"/>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n-GB" sz="18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rtlCol="0" anchor="b"/>
          <a:lstStyle>
            <a:lvl1pPr algn="ctr">
              <a:defRPr lang="en-GB" sz="6000"/>
            </a:lvl1pPr>
          </a:lstStyle>
          <a:p>
            <a:pPr rtl="0"/>
            <a:r>
              <a:rPr lang="en-GB"/>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en-GB" sz="2400">
                <a:solidFill>
                  <a:schemeClr val="tx2"/>
                </a:solidFill>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rtlCol="0"/>
          <a:lstStyle>
            <a:defPPr>
              <a:defRPr lang="en-GB"/>
            </a:defPPr>
          </a:lstStyle>
          <a:p>
            <a:pPr rtl="0"/>
            <a:r>
              <a:rPr lang="en-GB"/>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rtlCol="0"/>
          <a:lstStyle>
            <a:defPPr>
              <a:defRPr lang="en-GB"/>
            </a:defPPr>
          </a:lstStyle>
          <a:p>
            <a:pPr rtl="0"/>
            <a:r>
              <a:rPr lang="en-GB"/>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rtlCol="0" anchor="b"/>
          <a:lstStyle>
            <a:lvl1pPr>
              <a:defRPr lang="en-GB" sz="3200"/>
            </a:lvl1pPr>
          </a:lstStyle>
          <a:p>
            <a:pPr rtl="0"/>
            <a:r>
              <a:rPr lang="en-GB"/>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rtlCol="0"/>
          <a:lstStyle>
            <a:lvl1pPr>
              <a:defRPr lang="en-GB" sz="3200"/>
            </a:lvl1pPr>
            <a:lvl2pPr>
              <a:defRPr lang="en-GB" sz="2800"/>
            </a:lvl2pPr>
            <a:lvl3pPr>
              <a:defRPr lang="en-GB" sz="2400"/>
            </a:lvl3pPr>
            <a:lvl4pPr>
              <a:defRPr lang="en-GB" sz="2000"/>
            </a:lvl4pPr>
            <a:lvl5pPr>
              <a:defRPr lang="en-GB" sz="2000"/>
            </a:lvl5pPr>
            <a:lvl6pPr>
              <a:defRPr lang="en-GB" sz="2000"/>
            </a:lvl6pPr>
            <a:lvl7pPr>
              <a:defRPr lang="en-GB" sz="2000"/>
            </a:lvl7pPr>
            <a:lvl8pPr>
              <a:defRPr lang="en-GB" sz="2000"/>
            </a:lvl8pPr>
            <a:lvl9pPr>
              <a:defRPr lang="en-GB"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rtlCol="0"/>
          <a:lstStyle>
            <a:lvl1pPr marL="0" indent="0">
              <a:buNone/>
              <a:defRPr lang="en-GB" sz="16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rtlCol="0"/>
          <a:lstStyle>
            <a:lvl1pPr algn="ctr">
              <a:defRPr lang="en-GB">
                <a:solidFill>
                  <a:schemeClr val="accent1"/>
                </a:solidFill>
              </a:defRPr>
            </a:lvl1pPr>
          </a:lstStyle>
          <a:p>
            <a:pPr rtl="0"/>
            <a:r>
              <a:rPr lang="en-GB"/>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rtlCol="0"/>
          <a:lstStyle>
            <a:lvl1pPr marL="0" indent="0" algn="r">
              <a:buNone/>
              <a:defRPr lang="en-GB" sz="2400" cap="all" baseline="0"/>
            </a:lvl1pPr>
            <a:lvl2pPr marL="457200" indent="0" algn="r">
              <a:buNone/>
              <a:defRPr lang="en-GB" sz="1800">
                <a:latin typeface="+mj-lt"/>
              </a:defRPr>
            </a:lvl2pPr>
            <a:lvl3pPr marL="914400" indent="0" algn="r">
              <a:buNone/>
              <a:defRPr lang="en-GB"/>
            </a:lvl3pPr>
            <a:lvl4pPr marL="1371600" indent="0" algn="r">
              <a:buNone/>
              <a:defRPr lang="en-GB"/>
            </a:lvl4pPr>
            <a:lvl5pPr marL="1828800" indent="0" algn="r">
              <a:buNone/>
              <a:defRPr lang="en-GB"/>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rtlCol="0" anchor="b"/>
          <a:lstStyle>
            <a:lvl1pPr>
              <a:defRPr lang="en-GB" sz="4800"/>
            </a:lvl1pPr>
          </a:lstStyle>
          <a:p>
            <a:pPr rtl="0"/>
            <a:r>
              <a:rPr lang="en-GB"/>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n-GB" sz="18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rtlCol="0" anchor="b"/>
          <a:lstStyle>
            <a:lvl1pPr>
              <a:defRPr lang="en-GB" sz="6000">
                <a:solidFill>
                  <a:schemeClr val="accent1"/>
                </a:solidFill>
              </a:defRPr>
            </a:lvl1pPr>
          </a:lstStyle>
          <a:p>
            <a:pPr rtl="0"/>
            <a:r>
              <a:rPr lang="en-GB"/>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rtlCol="0"/>
          <a:lstStyle>
            <a:lvl1pPr marL="0" indent="0">
              <a:buNone/>
              <a:defRPr lang="en-GB" sz="2400">
                <a:solidFill>
                  <a:schemeClr val="accent1"/>
                </a:solidFill>
              </a:defRPr>
            </a:lvl1pPr>
            <a:lvl2pPr marL="457200" indent="0">
              <a:buNone/>
              <a:defRPr lang="en-GB" sz="2000">
                <a:solidFill>
                  <a:schemeClr val="tx1">
                    <a:tint val="75000"/>
                  </a:schemeClr>
                </a:solidFill>
              </a:defRPr>
            </a:lvl2pPr>
            <a:lvl3pPr marL="914400" indent="0">
              <a:buNone/>
              <a:defRPr lang="en-GB" sz="1800">
                <a:solidFill>
                  <a:schemeClr val="tx1">
                    <a:tint val="75000"/>
                  </a:schemeClr>
                </a:solidFill>
              </a:defRPr>
            </a:lvl3pPr>
            <a:lvl4pPr marL="1371600" indent="0">
              <a:buNone/>
              <a:defRPr lang="en-GB" sz="1600">
                <a:solidFill>
                  <a:schemeClr val="tx1">
                    <a:tint val="75000"/>
                  </a:schemeClr>
                </a:solidFill>
              </a:defRPr>
            </a:lvl4pPr>
            <a:lvl5pPr marL="1828800" indent="0">
              <a:buNone/>
              <a:defRPr lang="en-GB" sz="1600">
                <a:solidFill>
                  <a:schemeClr val="tx1">
                    <a:tint val="75000"/>
                  </a:schemeClr>
                </a:solidFill>
              </a:defRPr>
            </a:lvl5pPr>
            <a:lvl6pPr marL="2286000" indent="0">
              <a:buNone/>
              <a:defRPr lang="en-GB" sz="1600">
                <a:solidFill>
                  <a:schemeClr val="tx1">
                    <a:tint val="75000"/>
                  </a:schemeClr>
                </a:solidFill>
              </a:defRPr>
            </a:lvl6pPr>
            <a:lvl7pPr marL="2743200" indent="0">
              <a:buNone/>
              <a:defRPr lang="en-GB" sz="1600">
                <a:solidFill>
                  <a:schemeClr val="tx1">
                    <a:tint val="75000"/>
                  </a:schemeClr>
                </a:solidFill>
              </a:defRPr>
            </a:lvl7pPr>
            <a:lvl8pPr marL="3200400" indent="0">
              <a:buNone/>
              <a:defRPr lang="en-GB" sz="1600">
                <a:solidFill>
                  <a:schemeClr val="tx1">
                    <a:tint val="75000"/>
                  </a:schemeClr>
                </a:solidFill>
              </a:defRPr>
            </a:lvl8pPr>
            <a:lvl9pPr marL="3657600" indent="0">
              <a:buNone/>
              <a:defRPr lang="en-GB" sz="1600">
                <a:solidFill>
                  <a:schemeClr val="tx1">
                    <a:tint val="75000"/>
                  </a:schemeClr>
                </a:solidFill>
              </a:defRPr>
            </a:lvl9pPr>
          </a:lstStyle>
          <a:p>
            <a:pPr lvl="0" rt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en-GB" sz="2400"/>
            </a:lvl1pPr>
          </a:lstStyle>
          <a:p>
            <a:pPr lvl="0" rt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rtlCol="0"/>
          <a:lstStyle>
            <a:lvl1pPr algn="ctr">
              <a:defRPr lang="en-GB" sz="2400" cap="all" baseline="0">
                <a:latin typeface="Gill Sans Nova" panose="020B0602020104020203" pitchFamily="34" charset="0"/>
              </a:defRPr>
            </a:lvl1pPr>
          </a:lstStyle>
          <a:p>
            <a:pPr rtl="0"/>
            <a:r>
              <a:rPr lang="en-US"/>
              <a:t>Click to edit Master title style</a:t>
            </a:r>
            <a:endParaRPr lang="en-GB"/>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en-GB"/>
            </a:def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en-GB" sz="1400">
                <a:solidFill>
                  <a:schemeClr val="tx1"/>
                </a:solidFill>
              </a:defRPr>
            </a:lvl1pPr>
          </a:lstStyle>
          <a:p>
            <a:pPr rtl="0"/>
            <a:r>
              <a:rPr lang="en-GB"/>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en-GB" sz="1400">
                <a:solidFill>
                  <a:schemeClr val="tx1"/>
                </a:solidFill>
              </a:defRPr>
            </a:lvl1pPr>
          </a:lstStyle>
          <a:p>
            <a:pPr rtl="0"/>
            <a:r>
              <a:rPr lang="en-GB"/>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lang="en-GB" sz="1400">
                <a:solidFill>
                  <a:schemeClr val="tx1"/>
                </a:solidFill>
              </a:defRPr>
            </a:lvl1pPr>
          </a:lstStyle>
          <a:p>
            <a:pPr rtl="0"/>
            <a:fld id="{58FB4751-880F-D840-AAA9-3A15815CC996}" type="slidenum">
              <a:rPr lang="en-GB" smtClean="0"/>
              <a:pPr/>
              <a:t>‹#›</a:t>
            </a:fld>
            <a:endParaRPr lang="en-GB"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lang="en-GB"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p:bodyStyle>
    <p:otherStyle>
      <a:defPPr>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rtlCol="0"/>
          <a:lstStyle>
            <a:defPPr>
              <a:defRPr lang="en-GB"/>
            </a:defPPr>
          </a:lstStyle>
          <a:p>
            <a:pPr rtl="0"/>
            <a:r>
              <a:rPr lang="en-GB" dirty="0"/>
              <a:t>Survival Analysis of PBC  Patients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rtlCol="0">
            <a:normAutofit lnSpcReduction="10000"/>
          </a:bodyPr>
          <a:lstStyle>
            <a:defPPr>
              <a:defRPr lang="en-GB"/>
            </a:defPPr>
          </a:lstStyle>
          <a:p>
            <a:pPr rtl="0"/>
            <a:r>
              <a:rPr lang="en-GB" dirty="0"/>
              <a:t>By</a:t>
            </a:r>
          </a:p>
          <a:p>
            <a:pPr rtl="0"/>
            <a:r>
              <a:rPr lang="en-GB" dirty="0"/>
              <a:t>Chukwuma Franklin Ofoegbu </a:t>
            </a:r>
          </a:p>
          <a:p>
            <a:pPr rtl="0"/>
            <a:r>
              <a:rPr lang="en-GB" dirty="0"/>
              <a:t>S211235</a:t>
            </a:r>
          </a:p>
          <a:p>
            <a:pPr rtl="0"/>
            <a:r>
              <a:rPr lang="en-GB" dirty="0"/>
              <a:t>Event History Analysis</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sz="4800" dirty="0">
                <a:latin typeface="Sagona Book" panose="020F0502020204030204" pitchFamily="34" charset="0"/>
                <a:cs typeface="Sagona Book" panose="020F0502020204030204" pitchFamily="34" charset="0"/>
              </a:rPr>
              <a:t>data description</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10</a:t>
            </a:fld>
            <a:endParaRPr lang="en-GB" dirty="0"/>
          </a:p>
        </p:txBody>
      </p:sp>
      <p:sp>
        <p:nvSpPr>
          <p:cNvPr id="8" name="Content Placeholder 7">
            <a:extLst>
              <a:ext uri="{FF2B5EF4-FFF2-40B4-BE49-F238E27FC236}">
                <a16:creationId xmlns:a16="http://schemas.microsoft.com/office/drawing/2014/main" id="{26A24A04-7AE4-7BB9-A897-B53C6E1FEE9C}"/>
              </a:ext>
            </a:extLst>
          </p:cNvPr>
          <p:cNvSpPr>
            <a:spLocks noGrp="1"/>
          </p:cNvSpPr>
          <p:nvPr>
            <p:ph idx="1"/>
          </p:nvPr>
        </p:nvSpPr>
        <p:spPr/>
        <p:txBody>
          <a:bodyPr/>
          <a:lstStyle/>
          <a:p>
            <a:pPr marL="0" indent="0">
              <a:buNone/>
            </a:pPr>
            <a:r>
              <a:rPr lang="en-GB" dirty="0"/>
              <a:t>Clinical Trial (312 Patients)</a:t>
            </a:r>
          </a:p>
          <a:p>
            <a:pPr marL="0" indent="0">
              <a:buNone/>
            </a:pPr>
            <a:endParaRPr lang="en-GB" dirty="0"/>
          </a:p>
        </p:txBody>
      </p:sp>
      <p:pic>
        <p:nvPicPr>
          <p:cNvPr id="2" name="Picture 1">
            <a:extLst>
              <a:ext uri="{FF2B5EF4-FFF2-40B4-BE49-F238E27FC236}">
                <a16:creationId xmlns:a16="http://schemas.microsoft.com/office/drawing/2014/main" id="{DB29E919-7C1C-9383-E3AE-763C5556DD3F}"/>
              </a:ext>
            </a:extLst>
          </p:cNvPr>
          <p:cNvPicPr>
            <a:picLocks noChangeAspect="1"/>
          </p:cNvPicPr>
          <p:nvPr/>
        </p:nvPicPr>
        <p:blipFill>
          <a:blip r:embed="rId3"/>
          <a:stretch>
            <a:fillRect/>
          </a:stretch>
        </p:blipFill>
        <p:spPr>
          <a:xfrm>
            <a:off x="1516639" y="2761469"/>
            <a:ext cx="9032909" cy="2751308"/>
          </a:xfrm>
          <a:prstGeom prst="rect">
            <a:avLst/>
          </a:prstGeom>
        </p:spPr>
      </p:pic>
    </p:spTree>
    <p:extLst>
      <p:ext uri="{BB962C8B-B14F-4D97-AF65-F5344CB8AC3E}">
        <p14:creationId xmlns:p14="http://schemas.microsoft.com/office/powerpoint/2010/main" val="107827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sz="4800" dirty="0">
                <a:latin typeface="Sagona Book" panose="020F0502020204030204" pitchFamily="34" charset="0"/>
                <a:cs typeface="Sagona Book" panose="020F0502020204030204" pitchFamily="34" charset="0"/>
              </a:rPr>
              <a:t>data description</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11</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lstStyle/>
          <a:p>
            <a:pPr marL="0" indent="0">
              <a:buNone/>
            </a:pPr>
            <a:r>
              <a:rPr lang="en-GB" dirty="0"/>
              <a:t>A new variable named AG is introduced. This is for the age. If age is less than 50 years, then AG = LT50, else age = OV50.</a:t>
            </a:r>
          </a:p>
          <a:p>
            <a:pPr marL="0" indent="0">
              <a:buNone/>
            </a:pPr>
            <a:endParaRPr lang="en-GB" dirty="0"/>
          </a:p>
          <a:p>
            <a:pPr marL="0" indent="0">
              <a:buNone/>
            </a:pPr>
            <a:endParaRPr lang="en-GB" dirty="0"/>
          </a:p>
        </p:txBody>
      </p:sp>
      <p:pic>
        <p:nvPicPr>
          <p:cNvPr id="2" name="Picture 1">
            <a:extLst>
              <a:ext uri="{FF2B5EF4-FFF2-40B4-BE49-F238E27FC236}">
                <a16:creationId xmlns:a16="http://schemas.microsoft.com/office/drawing/2014/main" id="{EF195F1F-211F-2D08-44E4-7C312183A8AD}"/>
              </a:ext>
            </a:extLst>
          </p:cNvPr>
          <p:cNvPicPr>
            <a:picLocks noChangeAspect="1"/>
          </p:cNvPicPr>
          <p:nvPr/>
        </p:nvPicPr>
        <p:blipFill>
          <a:blip r:embed="rId3"/>
          <a:stretch>
            <a:fillRect/>
          </a:stretch>
        </p:blipFill>
        <p:spPr>
          <a:xfrm>
            <a:off x="753135" y="2835784"/>
            <a:ext cx="5342865" cy="3286124"/>
          </a:xfrm>
          <a:prstGeom prst="rect">
            <a:avLst/>
          </a:prstGeom>
        </p:spPr>
      </p:pic>
      <p:pic>
        <p:nvPicPr>
          <p:cNvPr id="6" name="Picture 5">
            <a:extLst>
              <a:ext uri="{FF2B5EF4-FFF2-40B4-BE49-F238E27FC236}">
                <a16:creationId xmlns:a16="http://schemas.microsoft.com/office/drawing/2014/main" id="{FEC10DF4-BD6D-2AB2-7BC5-A7EB32EF9380}"/>
              </a:ext>
            </a:extLst>
          </p:cNvPr>
          <p:cNvPicPr>
            <a:picLocks noChangeAspect="1"/>
          </p:cNvPicPr>
          <p:nvPr/>
        </p:nvPicPr>
        <p:blipFill>
          <a:blip r:embed="rId4"/>
          <a:stretch>
            <a:fillRect/>
          </a:stretch>
        </p:blipFill>
        <p:spPr>
          <a:xfrm>
            <a:off x="6416601" y="2826385"/>
            <a:ext cx="5342865" cy="3312890"/>
          </a:xfrm>
          <a:prstGeom prst="rect">
            <a:avLst/>
          </a:prstGeom>
        </p:spPr>
      </p:pic>
    </p:spTree>
    <p:extLst>
      <p:ext uri="{BB962C8B-B14F-4D97-AF65-F5344CB8AC3E}">
        <p14:creationId xmlns:p14="http://schemas.microsoft.com/office/powerpoint/2010/main" val="364384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sz="4800" dirty="0">
                <a:latin typeface="Sagona Book" panose="020F0502020204030204" pitchFamily="34" charset="0"/>
                <a:cs typeface="Sagona Book" panose="020F0502020204030204" pitchFamily="34" charset="0"/>
              </a:rPr>
              <a:t>data description</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12</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lstStyle/>
          <a:p>
            <a:pPr marL="0" indent="0">
              <a:buNone/>
            </a:pPr>
            <a:r>
              <a:rPr lang="en-GB" dirty="0"/>
              <a:t>Box Plot – Age (m vs f; full vs partial).</a:t>
            </a:r>
          </a:p>
          <a:p>
            <a:pPr marL="0" indent="0">
              <a:buNone/>
            </a:pPr>
            <a:endParaRPr lang="en-GB" dirty="0"/>
          </a:p>
          <a:p>
            <a:pPr marL="0" indent="0">
              <a:buNone/>
            </a:pPr>
            <a:endParaRPr lang="en-GB" dirty="0"/>
          </a:p>
        </p:txBody>
      </p:sp>
      <p:pic>
        <p:nvPicPr>
          <p:cNvPr id="8" name="Picture 7">
            <a:extLst>
              <a:ext uri="{FF2B5EF4-FFF2-40B4-BE49-F238E27FC236}">
                <a16:creationId xmlns:a16="http://schemas.microsoft.com/office/drawing/2014/main" id="{9CA6C946-7FDC-BAE2-6CDB-328CFE5388F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9536" y="2616004"/>
            <a:ext cx="5127262" cy="3163003"/>
          </a:xfrm>
          <a:prstGeom prst="rect">
            <a:avLst/>
          </a:prstGeom>
          <a:noFill/>
        </p:spPr>
      </p:pic>
      <p:pic>
        <p:nvPicPr>
          <p:cNvPr id="10" name="Picture 9">
            <a:extLst>
              <a:ext uri="{FF2B5EF4-FFF2-40B4-BE49-F238E27FC236}">
                <a16:creationId xmlns:a16="http://schemas.microsoft.com/office/drawing/2014/main" id="{86AFE34C-4EB1-7BB9-1861-59028959A40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616004"/>
            <a:ext cx="5127262" cy="3164261"/>
          </a:xfrm>
          <a:prstGeom prst="rect">
            <a:avLst/>
          </a:prstGeom>
          <a:noFill/>
        </p:spPr>
      </p:pic>
    </p:spTree>
    <p:extLst>
      <p:ext uri="{BB962C8B-B14F-4D97-AF65-F5344CB8AC3E}">
        <p14:creationId xmlns:p14="http://schemas.microsoft.com/office/powerpoint/2010/main" val="3770024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sz="4800" dirty="0">
                <a:latin typeface="Sagona Book" panose="020F0502020204030204" pitchFamily="34" charset="0"/>
                <a:cs typeface="Sagona Book" panose="020F0502020204030204" pitchFamily="34" charset="0"/>
              </a:rPr>
              <a:t>data description</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13</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lstStyle/>
          <a:p>
            <a:pPr marL="0" indent="0">
              <a:buNone/>
            </a:pPr>
            <a:r>
              <a:rPr lang="en-GB" dirty="0"/>
              <a:t>Box Plot – time (m vs f; full vs partial).</a:t>
            </a:r>
          </a:p>
          <a:p>
            <a:pPr marL="0" indent="0">
              <a:buNone/>
            </a:pPr>
            <a:endParaRPr lang="en-GB" dirty="0"/>
          </a:p>
          <a:p>
            <a:pPr marL="0" indent="0">
              <a:buNone/>
            </a:pPr>
            <a:endParaRPr lang="en-GB" dirty="0"/>
          </a:p>
        </p:txBody>
      </p:sp>
      <p:pic>
        <p:nvPicPr>
          <p:cNvPr id="2" name="Picture 1">
            <a:extLst>
              <a:ext uri="{FF2B5EF4-FFF2-40B4-BE49-F238E27FC236}">
                <a16:creationId xmlns:a16="http://schemas.microsoft.com/office/drawing/2014/main" id="{B2A34F66-3DFF-257B-5434-ED4B123F2E2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8738" y="2616004"/>
            <a:ext cx="5022782" cy="3098996"/>
          </a:xfrm>
          <a:prstGeom prst="rect">
            <a:avLst/>
          </a:prstGeom>
          <a:noFill/>
        </p:spPr>
      </p:pic>
      <p:pic>
        <p:nvPicPr>
          <p:cNvPr id="6" name="Picture 5">
            <a:extLst>
              <a:ext uri="{FF2B5EF4-FFF2-40B4-BE49-F238E27FC236}">
                <a16:creationId xmlns:a16="http://schemas.microsoft.com/office/drawing/2014/main" id="{E6A0A91C-8C5E-3406-0CCB-E7059FBD8CF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1452" y="2616004"/>
            <a:ext cx="5021809" cy="3099268"/>
          </a:xfrm>
          <a:prstGeom prst="rect">
            <a:avLst/>
          </a:prstGeom>
          <a:noFill/>
        </p:spPr>
      </p:pic>
    </p:spTree>
    <p:extLst>
      <p:ext uri="{BB962C8B-B14F-4D97-AF65-F5344CB8AC3E}">
        <p14:creationId xmlns:p14="http://schemas.microsoft.com/office/powerpoint/2010/main" val="105555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sz="4800" dirty="0">
                <a:latin typeface="Sagona Book" panose="020F0502020204030204" pitchFamily="34" charset="0"/>
                <a:cs typeface="Sagona Book" panose="020F0502020204030204" pitchFamily="34" charset="0"/>
              </a:rPr>
              <a:t>data description</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14</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lstStyle/>
          <a:p>
            <a:pPr marL="0" indent="0">
              <a:buNone/>
            </a:pPr>
            <a:r>
              <a:rPr lang="en-GB" dirty="0"/>
              <a:t>Missing Data (full vs partial).</a:t>
            </a:r>
          </a:p>
          <a:p>
            <a:pPr marL="0" indent="0">
              <a:buNone/>
            </a:pPr>
            <a:endParaRPr lang="en-GB" dirty="0"/>
          </a:p>
          <a:p>
            <a:pPr marL="0" indent="0">
              <a:buNone/>
            </a:pPr>
            <a:endParaRPr lang="en-GB" dirty="0"/>
          </a:p>
        </p:txBody>
      </p:sp>
      <p:pic>
        <p:nvPicPr>
          <p:cNvPr id="8" name="Picture 7">
            <a:extLst>
              <a:ext uri="{FF2B5EF4-FFF2-40B4-BE49-F238E27FC236}">
                <a16:creationId xmlns:a16="http://schemas.microsoft.com/office/drawing/2014/main" id="{D668AD4B-8C18-911F-5F7B-9533F95058A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892" y="2616004"/>
            <a:ext cx="5649657" cy="3141136"/>
          </a:xfrm>
          <a:prstGeom prst="rect">
            <a:avLst/>
          </a:prstGeom>
          <a:noFill/>
        </p:spPr>
      </p:pic>
      <p:pic>
        <p:nvPicPr>
          <p:cNvPr id="10" name="Picture 9">
            <a:extLst>
              <a:ext uri="{FF2B5EF4-FFF2-40B4-BE49-F238E27FC236}">
                <a16:creationId xmlns:a16="http://schemas.microsoft.com/office/drawing/2014/main" id="{287EC39D-F24A-D1C0-86AA-10EF866A6C2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1452" y="2616004"/>
            <a:ext cx="5649655" cy="3141906"/>
          </a:xfrm>
          <a:prstGeom prst="rect">
            <a:avLst/>
          </a:prstGeom>
          <a:noFill/>
        </p:spPr>
      </p:pic>
    </p:spTree>
    <p:extLst>
      <p:ext uri="{BB962C8B-B14F-4D97-AF65-F5344CB8AC3E}">
        <p14:creationId xmlns:p14="http://schemas.microsoft.com/office/powerpoint/2010/main" val="3850850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rtlCol="0"/>
          <a:lstStyle>
            <a:defPPr>
              <a:defRPr lang="en-GB"/>
            </a:defPPr>
          </a:lstStyle>
          <a:p>
            <a:pPr rtl="0"/>
            <a:r>
              <a:rPr lang="en-GB" dirty="0" err="1">
                <a:latin typeface="Sagona Book" panose="020F0502020204030204" pitchFamily="34" charset="0"/>
              </a:rPr>
              <a:t>kaplan-meier</a:t>
            </a:r>
            <a:r>
              <a:rPr lang="en-GB" dirty="0">
                <a:latin typeface="Sagona Book" panose="020F0502020204030204" pitchFamily="34" charset="0"/>
              </a:rPr>
              <a:t> analysis</a:t>
            </a:r>
            <a:endParaRPr lang="en-GB"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rtlCol="0"/>
          <a:lstStyle>
            <a:defPPr>
              <a:defRPr lang="en-GB"/>
            </a:defPPr>
          </a:lstStyle>
          <a:p>
            <a:pPr rtl="0"/>
            <a:r>
              <a:rPr lang="en-GB"/>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15</a:t>
            </a:fld>
            <a:endParaRPr lang="en-GB" dirty="0"/>
          </a:p>
        </p:txBody>
      </p:sp>
      <p:pic>
        <p:nvPicPr>
          <p:cNvPr id="12" name="Content Placeholder 11">
            <a:extLst>
              <a:ext uri="{FF2B5EF4-FFF2-40B4-BE49-F238E27FC236}">
                <a16:creationId xmlns:a16="http://schemas.microsoft.com/office/drawing/2014/main" id="{96DC47BF-E67D-693E-0F2A-23084B44F61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1608" y="1752356"/>
            <a:ext cx="4625854" cy="2854813"/>
          </a:xfrm>
          <a:prstGeom prst="rect">
            <a:avLst/>
          </a:prstGeom>
          <a:noFill/>
        </p:spPr>
      </p:pic>
      <p:pic>
        <p:nvPicPr>
          <p:cNvPr id="13" name="Picture 12">
            <a:extLst>
              <a:ext uri="{FF2B5EF4-FFF2-40B4-BE49-F238E27FC236}">
                <a16:creationId xmlns:a16="http://schemas.microsoft.com/office/drawing/2014/main" id="{E47EF2D8-E99D-7E74-5C46-017E88BAD93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1787524"/>
            <a:ext cx="4512699" cy="2784475"/>
          </a:xfrm>
          <a:prstGeom prst="rect">
            <a:avLst/>
          </a:prstGeom>
          <a:noFill/>
        </p:spPr>
      </p:pic>
    </p:spTree>
    <p:extLst>
      <p:ext uri="{BB962C8B-B14F-4D97-AF65-F5344CB8AC3E}">
        <p14:creationId xmlns:p14="http://schemas.microsoft.com/office/powerpoint/2010/main" val="2752853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sz="4800" dirty="0" err="1">
                <a:latin typeface="Sagona Book" panose="020F0502020204030204" pitchFamily="34" charset="0"/>
                <a:cs typeface="Sagona Book" panose="020F0502020204030204" pitchFamily="34" charset="0"/>
              </a:rPr>
              <a:t>kaplan-meier</a:t>
            </a:r>
            <a:r>
              <a:rPr lang="en-GB" sz="4800" dirty="0">
                <a:latin typeface="Sagona Book" panose="020F0502020204030204" pitchFamily="34" charset="0"/>
                <a:cs typeface="Sagona Book" panose="020F0502020204030204" pitchFamily="34" charset="0"/>
              </a:rPr>
              <a:t> analysis</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16</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lstStyle/>
          <a:p>
            <a:pPr marL="0" indent="0">
              <a:buNone/>
            </a:pPr>
            <a:r>
              <a:rPr lang="en-GB" dirty="0"/>
              <a:t>KP - sex(full vs partial).</a:t>
            </a:r>
          </a:p>
          <a:p>
            <a:pPr marL="0" indent="0">
              <a:buNone/>
            </a:pPr>
            <a:endParaRPr lang="en-GB" dirty="0"/>
          </a:p>
          <a:p>
            <a:pPr marL="0" indent="0">
              <a:buNone/>
            </a:pPr>
            <a:endParaRPr lang="en-GB" dirty="0"/>
          </a:p>
        </p:txBody>
      </p:sp>
      <p:pic>
        <p:nvPicPr>
          <p:cNvPr id="2" name="Content Placeholder 6">
            <a:extLst>
              <a:ext uri="{FF2B5EF4-FFF2-40B4-BE49-F238E27FC236}">
                <a16:creationId xmlns:a16="http://schemas.microsoft.com/office/drawing/2014/main" id="{77350C3E-F059-157F-F4BF-4930F0CD1D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133" y="2616004"/>
            <a:ext cx="5466416" cy="3373560"/>
          </a:xfrm>
          <a:prstGeom prst="rect">
            <a:avLst/>
          </a:prstGeom>
          <a:noFill/>
        </p:spPr>
      </p:pic>
      <p:pic>
        <p:nvPicPr>
          <p:cNvPr id="6" name="Picture 5">
            <a:extLst>
              <a:ext uri="{FF2B5EF4-FFF2-40B4-BE49-F238E27FC236}">
                <a16:creationId xmlns:a16="http://schemas.microsoft.com/office/drawing/2014/main" id="{BC63B596-3435-01DA-0FF4-5F48067421B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616003"/>
            <a:ext cx="5466416" cy="3373687"/>
          </a:xfrm>
          <a:prstGeom prst="rect">
            <a:avLst/>
          </a:prstGeom>
          <a:noFill/>
        </p:spPr>
      </p:pic>
    </p:spTree>
    <p:extLst>
      <p:ext uri="{BB962C8B-B14F-4D97-AF65-F5344CB8AC3E}">
        <p14:creationId xmlns:p14="http://schemas.microsoft.com/office/powerpoint/2010/main" val="2184372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sz="4800" dirty="0" err="1">
                <a:latin typeface="Sagona Book" panose="020F0502020204030204" pitchFamily="34" charset="0"/>
                <a:cs typeface="Sagona Book" panose="020F0502020204030204" pitchFamily="34" charset="0"/>
              </a:rPr>
              <a:t>kaplan-meier</a:t>
            </a:r>
            <a:r>
              <a:rPr lang="en-GB" sz="4800" dirty="0">
                <a:latin typeface="Sagona Book" panose="020F0502020204030204" pitchFamily="34" charset="0"/>
                <a:cs typeface="Sagona Book" panose="020F0502020204030204" pitchFamily="34" charset="0"/>
              </a:rPr>
              <a:t> analysis</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17</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lstStyle/>
          <a:p>
            <a:pPr marL="0" indent="0">
              <a:buNone/>
            </a:pPr>
            <a:r>
              <a:rPr lang="en-GB" dirty="0" err="1"/>
              <a:t>trt</a:t>
            </a:r>
            <a:r>
              <a:rPr lang="en-GB" dirty="0"/>
              <a:t> (full vs partial).</a:t>
            </a:r>
          </a:p>
          <a:p>
            <a:pPr marL="0" indent="0">
              <a:buNone/>
            </a:pPr>
            <a:endParaRPr lang="en-GB" dirty="0"/>
          </a:p>
          <a:p>
            <a:pPr marL="0" indent="0">
              <a:buNone/>
            </a:pPr>
            <a:endParaRPr lang="en-GB" dirty="0"/>
          </a:p>
        </p:txBody>
      </p:sp>
      <p:pic>
        <p:nvPicPr>
          <p:cNvPr id="8" name="Picture 7" descr="A picture containing text, screenshot, diagram, plot&#10;&#10;Description automatically generated">
            <a:extLst>
              <a:ext uri="{FF2B5EF4-FFF2-40B4-BE49-F238E27FC236}">
                <a16:creationId xmlns:a16="http://schemas.microsoft.com/office/drawing/2014/main" id="{2E948F73-FF62-8624-3341-3D859E3F69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025" y="2616003"/>
            <a:ext cx="5085130" cy="3137889"/>
          </a:xfrm>
          <a:prstGeom prst="rect">
            <a:avLst/>
          </a:prstGeom>
          <a:noFill/>
        </p:spPr>
      </p:pic>
      <p:pic>
        <p:nvPicPr>
          <p:cNvPr id="10" name="Picture 9" descr="A picture containing text, diagram, screenshot, plot&#10;&#10;Description automatically generated">
            <a:extLst>
              <a:ext uri="{FF2B5EF4-FFF2-40B4-BE49-F238E27FC236}">
                <a16:creationId xmlns:a16="http://schemas.microsoft.com/office/drawing/2014/main" id="{EE751976-DB5B-6FF8-C63F-33CFB2AEBD9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5108" y="2616003"/>
            <a:ext cx="5136564" cy="3169391"/>
          </a:xfrm>
          <a:prstGeom prst="rect">
            <a:avLst/>
          </a:prstGeom>
          <a:noFill/>
        </p:spPr>
      </p:pic>
    </p:spTree>
    <p:extLst>
      <p:ext uri="{BB962C8B-B14F-4D97-AF65-F5344CB8AC3E}">
        <p14:creationId xmlns:p14="http://schemas.microsoft.com/office/powerpoint/2010/main" val="127498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sz="4800" dirty="0" err="1">
                <a:latin typeface="Sagona Book" panose="020F0502020204030204" pitchFamily="34" charset="0"/>
                <a:cs typeface="Sagona Book" panose="020F0502020204030204" pitchFamily="34" charset="0"/>
              </a:rPr>
              <a:t>kaplan-meier</a:t>
            </a:r>
            <a:r>
              <a:rPr lang="en-GB" sz="4800" dirty="0">
                <a:latin typeface="Sagona Book" panose="020F0502020204030204" pitchFamily="34" charset="0"/>
                <a:cs typeface="Sagona Book" panose="020F0502020204030204" pitchFamily="34" charset="0"/>
              </a:rPr>
              <a:t> analysis</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18</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lstStyle/>
          <a:p>
            <a:pPr marL="0" indent="0">
              <a:buNone/>
            </a:pPr>
            <a:r>
              <a:rPr lang="en-GB" dirty="0"/>
              <a:t>stage (full vs partial).</a:t>
            </a:r>
          </a:p>
          <a:p>
            <a:pPr marL="0" indent="0">
              <a:buNone/>
            </a:pPr>
            <a:endParaRPr lang="en-GB" dirty="0"/>
          </a:p>
          <a:p>
            <a:pPr marL="0" indent="0">
              <a:buNone/>
            </a:pPr>
            <a:endParaRPr lang="en-GB" dirty="0"/>
          </a:p>
        </p:txBody>
      </p:sp>
      <p:pic>
        <p:nvPicPr>
          <p:cNvPr id="2" name="Picture 1">
            <a:extLst>
              <a:ext uri="{FF2B5EF4-FFF2-40B4-BE49-F238E27FC236}">
                <a16:creationId xmlns:a16="http://schemas.microsoft.com/office/drawing/2014/main" id="{0E4C498F-6100-B48C-DDD9-C3C35A39D0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 y="2506704"/>
            <a:ext cx="5157617" cy="3182824"/>
          </a:xfrm>
          <a:prstGeom prst="rect">
            <a:avLst/>
          </a:prstGeom>
          <a:noFill/>
        </p:spPr>
      </p:pic>
      <p:pic>
        <p:nvPicPr>
          <p:cNvPr id="6" name="Picture 5" descr="A picture containing text, diagram, screenshot, line&#10;&#10;Description automatically generated">
            <a:extLst>
              <a:ext uri="{FF2B5EF4-FFF2-40B4-BE49-F238E27FC236}">
                <a16:creationId xmlns:a16="http://schemas.microsoft.com/office/drawing/2014/main" id="{74B21FFD-29D7-CE38-02BD-4823D939201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19628" y="2506979"/>
            <a:ext cx="5157617" cy="3182686"/>
          </a:xfrm>
          <a:prstGeom prst="rect">
            <a:avLst/>
          </a:prstGeom>
          <a:noFill/>
        </p:spPr>
      </p:pic>
    </p:spTree>
    <p:extLst>
      <p:ext uri="{BB962C8B-B14F-4D97-AF65-F5344CB8AC3E}">
        <p14:creationId xmlns:p14="http://schemas.microsoft.com/office/powerpoint/2010/main" val="420444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sz="4800" dirty="0" err="1">
                <a:latin typeface="Sagona Book" panose="020F0502020204030204" pitchFamily="34" charset="0"/>
                <a:cs typeface="Sagona Book" panose="020F0502020204030204" pitchFamily="34" charset="0"/>
              </a:rPr>
              <a:t>kaplan-meier</a:t>
            </a:r>
            <a:r>
              <a:rPr lang="en-GB" sz="4800" dirty="0">
                <a:latin typeface="Sagona Book" panose="020F0502020204030204" pitchFamily="34" charset="0"/>
                <a:cs typeface="Sagona Book" panose="020F0502020204030204" pitchFamily="34" charset="0"/>
              </a:rPr>
              <a:t> analysis</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19</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lstStyle/>
          <a:p>
            <a:pPr marL="0" indent="0">
              <a:buNone/>
            </a:pPr>
            <a:r>
              <a:rPr lang="en-GB" dirty="0" err="1"/>
              <a:t>edema</a:t>
            </a:r>
            <a:r>
              <a:rPr lang="en-GB" dirty="0"/>
              <a:t> (full vs partial).</a:t>
            </a:r>
          </a:p>
          <a:p>
            <a:pPr marL="0" indent="0">
              <a:buNone/>
            </a:pPr>
            <a:endParaRPr lang="en-GB" dirty="0"/>
          </a:p>
          <a:p>
            <a:pPr marL="0" indent="0">
              <a:buNone/>
            </a:pPr>
            <a:endParaRPr lang="en-GB" dirty="0"/>
          </a:p>
        </p:txBody>
      </p:sp>
      <p:pic>
        <p:nvPicPr>
          <p:cNvPr id="8" name="Picture 7" descr="A picture containing diagram, text, line, screenshot&#10;&#10;Description automatically generated">
            <a:extLst>
              <a:ext uri="{FF2B5EF4-FFF2-40B4-BE49-F238E27FC236}">
                <a16:creationId xmlns:a16="http://schemas.microsoft.com/office/drawing/2014/main" id="{7D4B47CC-5BB3-C69D-B782-52C2B706BE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69181" y="2706369"/>
            <a:ext cx="4648458" cy="2867953"/>
          </a:xfrm>
          <a:prstGeom prst="rect">
            <a:avLst/>
          </a:prstGeom>
          <a:noFill/>
        </p:spPr>
      </p:pic>
      <p:pic>
        <p:nvPicPr>
          <p:cNvPr id="10" name="Picture 9" descr="A picture containing text, diagram, map, screenshot&#10;&#10;Description automatically generated">
            <a:extLst>
              <a:ext uri="{FF2B5EF4-FFF2-40B4-BE49-F238E27FC236}">
                <a16:creationId xmlns:a16="http://schemas.microsoft.com/office/drawing/2014/main" id="{6696A590-F750-7291-F3F2-2B514D91A3F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37385" y="2706369"/>
            <a:ext cx="4648458" cy="2867859"/>
          </a:xfrm>
          <a:prstGeom prst="rect">
            <a:avLst/>
          </a:prstGeom>
          <a:noFill/>
        </p:spPr>
      </p:pic>
    </p:spTree>
    <p:extLst>
      <p:ext uri="{BB962C8B-B14F-4D97-AF65-F5344CB8AC3E}">
        <p14:creationId xmlns:p14="http://schemas.microsoft.com/office/powerpoint/2010/main" val="130040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rtlCol="0"/>
          <a:lstStyle>
            <a:defPPr>
              <a:defRPr lang="en-GB"/>
            </a:defPPr>
          </a:lstStyle>
          <a:p>
            <a:pPr rtl="0"/>
            <a:r>
              <a:rPr lang="en-GB"/>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293689709"/>
              </p:ext>
            </p:extLst>
          </p:nvPr>
        </p:nvGraphicFramePr>
        <p:xfrm>
          <a:off x="7791450" y="1169988"/>
          <a:ext cx="4132263" cy="4924974"/>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lang="en-GB"/>
                      </a:pPr>
                      <a:r>
                        <a:rPr lang="en-GB" sz="2400" dirty="0">
                          <a:latin typeface="+mn-lt"/>
                          <a:cs typeface="Gill Sans Light" panose="020B0302020104020203" pitchFamily="34" charset="-79"/>
                        </a:rPr>
                        <a:t>INTRODUCTION</a:t>
                      </a:r>
                    </a:p>
                    <a:p>
                      <a:pPr algn="r" rtl="0"/>
                      <a:r>
                        <a:rPr lang="en-GB"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lang="en-GB"/>
                      </a:pPr>
                      <a:r>
                        <a:rPr lang="en-GB" sz="2400" dirty="0">
                          <a:latin typeface="+mn-lt"/>
                          <a:cs typeface="Gill Sans Light" panose="020B0302020104020203" pitchFamily="34" charset="-79"/>
                        </a:rPr>
                        <a:t>DATA DESCRIPTION</a:t>
                      </a:r>
                    </a:p>
                    <a:p>
                      <a:pPr marL="0" algn="r" defTabSz="914400" rtl="0" eaLnBrk="1" latinLnBrk="0" hangingPunct="1"/>
                      <a:r>
                        <a:rPr lang="en-GB"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lang="en-GB"/>
                      </a:pPr>
                      <a:r>
                        <a:rPr lang="en-GB" sz="2400" dirty="0">
                          <a:latin typeface="+mn-lt"/>
                          <a:cs typeface="Gill Sans Light" panose="020B0302020104020203" pitchFamily="34" charset="-79"/>
                        </a:rPr>
                        <a:t>KAPLAN-MIER ANALYSIS &amp; LOGRANK TEST</a:t>
                      </a:r>
                    </a:p>
                    <a:p>
                      <a:pPr marL="0" algn="r" defTabSz="914400" rtl="0" eaLnBrk="1" latinLnBrk="0" hangingPunct="1"/>
                      <a:r>
                        <a:rPr lang="en-GB"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lang="en-GB"/>
                      </a:pPr>
                      <a:r>
                        <a:rPr lang="en-GB" sz="2400" dirty="0">
                          <a:latin typeface="+mn-lt"/>
                          <a:cs typeface="Gill Sans Light" panose="020B0302020104020203" pitchFamily="34" charset="-79"/>
                        </a:rPr>
                        <a:t>COX-PH MODEL &amp; FURTHER TESTS </a:t>
                      </a:r>
                    </a:p>
                    <a:p>
                      <a:pPr marL="0" algn="r" defTabSz="914400" rtl="0" eaLnBrk="1" latinLnBrk="0" hangingPunct="1"/>
                      <a:r>
                        <a:rPr lang="en-GB" sz="180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lang="en-GB"/>
                      </a:pPr>
                      <a:r>
                        <a:rPr lang="en-GB" sz="2400" dirty="0">
                          <a:latin typeface="+mn-lt"/>
                          <a:cs typeface="Gill Sans Light" panose="020B0302020104020203" pitchFamily="34" charset="-79"/>
                        </a:rPr>
                        <a:t>CONCLUSION</a:t>
                      </a:r>
                    </a:p>
                    <a:p>
                      <a:pPr marL="0" algn="r" defTabSz="914400" rtl="0" eaLnBrk="1" latinLnBrk="0" hangingPunct="1"/>
                      <a:r>
                        <a:rPr lang="en-GB"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sz="4800" dirty="0" err="1">
                <a:latin typeface="Sagona Book" panose="020F0502020204030204" pitchFamily="34" charset="0"/>
                <a:cs typeface="Sagona Book" panose="020F0502020204030204" pitchFamily="34" charset="0"/>
              </a:rPr>
              <a:t>kaplan-meier</a:t>
            </a:r>
            <a:r>
              <a:rPr lang="en-GB" sz="4800" dirty="0">
                <a:latin typeface="Sagona Book" panose="020F0502020204030204" pitchFamily="34" charset="0"/>
                <a:cs typeface="Sagona Book" panose="020F0502020204030204" pitchFamily="34" charset="0"/>
              </a:rPr>
              <a:t> analysis</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20</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lstStyle/>
          <a:p>
            <a:pPr marL="0" indent="0">
              <a:buNone/>
            </a:pPr>
            <a:r>
              <a:rPr lang="en-GB" dirty="0"/>
              <a:t>age(full vs partial).</a:t>
            </a:r>
          </a:p>
          <a:p>
            <a:pPr marL="0" indent="0">
              <a:buNone/>
            </a:pPr>
            <a:endParaRPr lang="en-GB" dirty="0"/>
          </a:p>
          <a:p>
            <a:pPr marL="0" indent="0">
              <a:buNone/>
            </a:pPr>
            <a:endParaRPr lang="en-GB" dirty="0"/>
          </a:p>
        </p:txBody>
      </p:sp>
      <p:pic>
        <p:nvPicPr>
          <p:cNvPr id="2" name="Picture 1" descr="A picture containing text, diagram, screenshot, plot&#10;&#10;Description automatically generated">
            <a:extLst>
              <a:ext uri="{FF2B5EF4-FFF2-40B4-BE49-F238E27FC236}">
                <a16:creationId xmlns:a16="http://schemas.microsoft.com/office/drawing/2014/main" id="{60B13405-EB3F-DDA0-9F25-94C2599141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0116" y="2713353"/>
            <a:ext cx="4376353" cy="2700900"/>
          </a:xfrm>
          <a:prstGeom prst="rect">
            <a:avLst/>
          </a:prstGeom>
          <a:noFill/>
        </p:spPr>
      </p:pic>
      <p:pic>
        <p:nvPicPr>
          <p:cNvPr id="6" name="Picture 5" descr="A picture containing text, diagram, screenshot, plot&#10;&#10;Description automatically generated">
            <a:extLst>
              <a:ext uri="{FF2B5EF4-FFF2-40B4-BE49-F238E27FC236}">
                <a16:creationId xmlns:a16="http://schemas.microsoft.com/office/drawing/2014/main" id="{D476BC40-2439-3FA4-F31F-21AD249F78E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86767" y="2713353"/>
            <a:ext cx="4573856" cy="2822323"/>
          </a:xfrm>
          <a:prstGeom prst="rect">
            <a:avLst/>
          </a:prstGeom>
          <a:noFill/>
        </p:spPr>
      </p:pic>
    </p:spTree>
    <p:extLst>
      <p:ext uri="{BB962C8B-B14F-4D97-AF65-F5344CB8AC3E}">
        <p14:creationId xmlns:p14="http://schemas.microsoft.com/office/powerpoint/2010/main" val="641874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sz="4800" dirty="0" err="1">
                <a:latin typeface="Sagona Book" panose="020F0502020204030204" pitchFamily="34" charset="0"/>
                <a:cs typeface="Sagona Book" panose="020F0502020204030204" pitchFamily="34" charset="0"/>
              </a:rPr>
              <a:t>logrank</a:t>
            </a:r>
            <a:r>
              <a:rPr lang="en-GB" sz="4800" dirty="0">
                <a:latin typeface="Sagona Book" panose="020F0502020204030204" pitchFamily="34" charset="0"/>
                <a:cs typeface="Sagona Book" panose="020F0502020204030204" pitchFamily="34" charset="0"/>
              </a:rPr>
              <a:t> analysis</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21</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lstStyle/>
          <a:p>
            <a:pPr marL="0" indent="0">
              <a:buNone/>
            </a:pPr>
            <a:endParaRPr lang="en-GB" dirty="0"/>
          </a:p>
          <a:p>
            <a:pPr marL="0" indent="0">
              <a:buNone/>
            </a:pPr>
            <a:endParaRPr lang="en-GB" dirty="0"/>
          </a:p>
        </p:txBody>
      </p:sp>
      <p:pic>
        <p:nvPicPr>
          <p:cNvPr id="10" name="Picture 9">
            <a:extLst>
              <a:ext uri="{FF2B5EF4-FFF2-40B4-BE49-F238E27FC236}">
                <a16:creationId xmlns:a16="http://schemas.microsoft.com/office/drawing/2014/main" id="{3A877CA1-A96B-CE88-80B9-FD4F85953036}"/>
              </a:ext>
            </a:extLst>
          </p:cNvPr>
          <p:cNvPicPr>
            <a:picLocks noChangeAspect="1"/>
          </p:cNvPicPr>
          <p:nvPr/>
        </p:nvPicPr>
        <p:blipFill>
          <a:blip r:embed="rId3"/>
          <a:stretch>
            <a:fillRect/>
          </a:stretch>
        </p:blipFill>
        <p:spPr>
          <a:xfrm>
            <a:off x="2252472" y="1542288"/>
            <a:ext cx="6190488" cy="4596384"/>
          </a:xfrm>
          <a:prstGeom prst="rect">
            <a:avLst/>
          </a:prstGeom>
        </p:spPr>
      </p:pic>
    </p:spTree>
    <p:extLst>
      <p:ext uri="{BB962C8B-B14F-4D97-AF65-F5344CB8AC3E}">
        <p14:creationId xmlns:p14="http://schemas.microsoft.com/office/powerpoint/2010/main" val="3642071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dirty="0">
                <a:latin typeface="Sagona Book" panose="020F0502020204030204" pitchFamily="34" charset="0"/>
              </a:rPr>
              <a:t>cox PH model</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22</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lstStyle/>
          <a:p>
            <a:pPr marL="0" indent="0">
              <a:buNone/>
            </a:pPr>
            <a:endParaRPr lang="en-GB" dirty="0"/>
          </a:p>
          <a:p>
            <a:pPr marL="0" indent="0">
              <a:buNone/>
            </a:pPr>
            <a:endParaRPr lang="en-GB" dirty="0"/>
          </a:p>
        </p:txBody>
      </p:sp>
      <p:pic>
        <p:nvPicPr>
          <p:cNvPr id="2" name="Picture 1">
            <a:extLst>
              <a:ext uri="{FF2B5EF4-FFF2-40B4-BE49-F238E27FC236}">
                <a16:creationId xmlns:a16="http://schemas.microsoft.com/office/drawing/2014/main" id="{5CE76EF1-E9E3-577E-6B74-AD4BB697971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1840" y="1603400"/>
            <a:ext cx="5717321" cy="4638752"/>
          </a:xfrm>
          <a:prstGeom prst="rect">
            <a:avLst/>
          </a:prstGeom>
          <a:noFill/>
        </p:spPr>
      </p:pic>
    </p:spTree>
    <p:extLst>
      <p:ext uri="{BB962C8B-B14F-4D97-AF65-F5344CB8AC3E}">
        <p14:creationId xmlns:p14="http://schemas.microsoft.com/office/powerpoint/2010/main" val="1934263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dirty="0">
                <a:latin typeface="Sagona Book" panose="020F0502020204030204" pitchFamily="34" charset="0"/>
              </a:rPr>
              <a:t>cox PH model</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23</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lstStyle/>
          <a:p>
            <a:pPr marL="0" indent="0">
              <a:buNone/>
            </a:pPr>
            <a:endParaRPr lang="en-GB" dirty="0"/>
          </a:p>
          <a:p>
            <a:pPr marL="0" indent="0">
              <a:buNone/>
            </a:pPr>
            <a:endParaRPr lang="en-GB" dirty="0"/>
          </a:p>
        </p:txBody>
      </p:sp>
      <p:pic>
        <p:nvPicPr>
          <p:cNvPr id="6" name="Picture 5">
            <a:extLst>
              <a:ext uri="{FF2B5EF4-FFF2-40B4-BE49-F238E27FC236}">
                <a16:creationId xmlns:a16="http://schemas.microsoft.com/office/drawing/2014/main" id="{F1C9F8C4-160D-7835-1508-53F16E5C96F6}"/>
              </a:ext>
            </a:extLst>
          </p:cNvPr>
          <p:cNvPicPr>
            <a:picLocks noChangeAspect="1"/>
          </p:cNvPicPr>
          <p:nvPr/>
        </p:nvPicPr>
        <p:blipFill>
          <a:blip r:embed="rId3"/>
          <a:stretch>
            <a:fillRect/>
          </a:stretch>
        </p:blipFill>
        <p:spPr>
          <a:xfrm>
            <a:off x="859535" y="1901952"/>
            <a:ext cx="4879865" cy="3988894"/>
          </a:xfrm>
          <a:prstGeom prst="rect">
            <a:avLst/>
          </a:prstGeom>
        </p:spPr>
      </p:pic>
      <p:pic>
        <p:nvPicPr>
          <p:cNvPr id="8" name="Picture 7">
            <a:extLst>
              <a:ext uri="{FF2B5EF4-FFF2-40B4-BE49-F238E27FC236}">
                <a16:creationId xmlns:a16="http://schemas.microsoft.com/office/drawing/2014/main" id="{229DFDBD-008D-EBC6-D1B0-497C675808A4}"/>
              </a:ext>
            </a:extLst>
          </p:cNvPr>
          <p:cNvPicPr>
            <a:picLocks noChangeAspect="1"/>
          </p:cNvPicPr>
          <p:nvPr/>
        </p:nvPicPr>
        <p:blipFill>
          <a:blip r:embed="rId4"/>
          <a:stretch>
            <a:fillRect/>
          </a:stretch>
        </p:blipFill>
        <p:spPr>
          <a:xfrm>
            <a:off x="6022863" y="1798905"/>
            <a:ext cx="4466360" cy="4064713"/>
          </a:xfrm>
          <a:prstGeom prst="rect">
            <a:avLst/>
          </a:prstGeom>
        </p:spPr>
      </p:pic>
    </p:spTree>
    <p:extLst>
      <p:ext uri="{BB962C8B-B14F-4D97-AF65-F5344CB8AC3E}">
        <p14:creationId xmlns:p14="http://schemas.microsoft.com/office/powerpoint/2010/main" val="1932662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dirty="0">
                <a:latin typeface="Sagona Book" panose="020F0502020204030204" pitchFamily="34" charset="0"/>
              </a:rPr>
              <a:t>Cox PH Model</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24</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normAutofit fontScale="62500" lnSpcReduction="20000"/>
          </a:bodyPr>
          <a:lstStyle/>
          <a:p>
            <a:pPr marL="0" indent="0">
              <a:buNone/>
            </a:pPr>
            <a:r>
              <a:rPr lang="en-GB" dirty="0"/>
              <a:t>Hazard increasing over time: AGOV50, ascites, </a:t>
            </a:r>
            <a:r>
              <a:rPr lang="en-GB" dirty="0" err="1"/>
              <a:t>bili</a:t>
            </a:r>
            <a:r>
              <a:rPr lang="en-GB" dirty="0"/>
              <a:t>, </a:t>
            </a:r>
            <a:r>
              <a:rPr lang="en-GB" dirty="0" err="1"/>
              <a:t>edema</a:t>
            </a:r>
            <a:r>
              <a:rPr lang="en-GB" dirty="0"/>
              <a:t>, platelet, </a:t>
            </a:r>
            <a:r>
              <a:rPr lang="en-GB" dirty="0" err="1"/>
              <a:t>protime</a:t>
            </a:r>
            <a:r>
              <a:rPr lang="en-GB" dirty="0"/>
              <a:t>, stage. </a:t>
            </a:r>
          </a:p>
          <a:p>
            <a:pPr marL="0" indent="0">
              <a:buNone/>
            </a:pPr>
            <a:r>
              <a:rPr lang="en-GB" dirty="0"/>
              <a:t>Hazard decreasing over time: albumin, </a:t>
            </a:r>
            <a:r>
              <a:rPr lang="en-GB" dirty="0" err="1"/>
              <a:t>sexf</a:t>
            </a:r>
            <a:r>
              <a:rPr lang="en-GB" dirty="0"/>
              <a:t>, </a:t>
            </a:r>
          </a:p>
          <a:p>
            <a:pPr marL="0" indent="0">
              <a:buNone/>
            </a:pPr>
            <a:r>
              <a:rPr lang="en-GB" dirty="0"/>
              <a:t>While the rest variables have little or no changes/impact on the survival over time.</a:t>
            </a:r>
          </a:p>
          <a:p>
            <a:pPr marL="0" indent="0">
              <a:buNone/>
            </a:pPr>
            <a:r>
              <a:rPr lang="en-GB" dirty="0"/>
              <a:t>Patients aged over 50, with </a:t>
            </a:r>
            <a:r>
              <a:rPr lang="en-GB" dirty="0" err="1"/>
              <a:t>edema</a:t>
            </a:r>
            <a:r>
              <a:rPr lang="en-GB" dirty="0"/>
              <a:t> and high ascites have the biggest NEGATIVE impact on the survival of patients.</a:t>
            </a:r>
          </a:p>
          <a:p>
            <a:pPr marL="0" indent="0">
              <a:buNone/>
            </a:pPr>
            <a:r>
              <a:rPr lang="en-GB" dirty="0"/>
              <a:t>h(</a:t>
            </a:r>
            <a:r>
              <a:rPr lang="en-GB" dirty="0" err="1"/>
              <a:t>t,X</a:t>
            </a:r>
            <a:r>
              <a:rPr lang="en-GB" dirty="0"/>
              <a:t>)=</a:t>
            </a:r>
            <a:r>
              <a:rPr lang="en-GB" dirty="0" err="1"/>
              <a:t>ho</a:t>
            </a:r>
            <a:r>
              <a:rPr lang="en-GB" dirty="0"/>
              <a:t> (t)exp⁡[</a:t>
            </a:r>
            <a:r>
              <a:rPr lang="el-GR" dirty="0"/>
              <a:t>β1 </a:t>
            </a:r>
            <a:r>
              <a:rPr lang="en-GB" dirty="0"/>
              <a:t>X1+</a:t>
            </a:r>
            <a:r>
              <a:rPr lang="el-GR" dirty="0"/>
              <a:t>β2 </a:t>
            </a:r>
            <a:r>
              <a:rPr lang="en-GB" dirty="0"/>
              <a:t>X2+</a:t>
            </a:r>
            <a:r>
              <a:rPr lang="el-GR" dirty="0"/>
              <a:t>β3 </a:t>
            </a:r>
            <a:r>
              <a:rPr lang="en-GB" dirty="0"/>
              <a:t>X3+⋯+</a:t>
            </a:r>
            <a:r>
              <a:rPr lang="el-GR" dirty="0"/>
              <a:t>β16 </a:t>
            </a:r>
            <a:r>
              <a:rPr lang="en-GB" dirty="0"/>
              <a:t>X16+</a:t>
            </a:r>
            <a:r>
              <a:rPr lang="el-GR" dirty="0"/>
              <a:t>β17 </a:t>
            </a:r>
            <a:r>
              <a:rPr lang="en-GB" dirty="0"/>
              <a:t>X17]</a:t>
            </a:r>
          </a:p>
          <a:p>
            <a:pPr marL="0" indent="0">
              <a:buNone/>
            </a:pPr>
            <a:r>
              <a:rPr lang="en-GB" dirty="0" err="1"/>
              <a:t>Coef</a:t>
            </a:r>
            <a:r>
              <a:rPr lang="en-GB" dirty="0"/>
              <a:t> (</a:t>
            </a:r>
            <a:r>
              <a:rPr lang="el-GR" dirty="0"/>
              <a:t>β</a:t>
            </a:r>
            <a:r>
              <a:rPr lang="en-GB" dirty="0" err="1"/>
              <a:t>i</a:t>
            </a:r>
            <a:r>
              <a:rPr lang="en-GB" dirty="0"/>
              <a:t>) : Full Data set</a:t>
            </a:r>
          </a:p>
          <a:p>
            <a:pPr marL="0" indent="0">
              <a:buNone/>
            </a:pPr>
            <a:r>
              <a:rPr lang="en-GB" dirty="0"/>
              <a:t>[1.011, 0.749,1.282, 1.098, 1.105, 2.475, 1.086, 1.001, 0.532, 1.003, 1.000, 1.003, 0.999, 1.001, 1.216, 1.576, 2.073] = [</a:t>
            </a:r>
            <a:r>
              <a:rPr lang="el-GR" dirty="0"/>
              <a:t>β1, …, β17]</a:t>
            </a:r>
          </a:p>
          <a:p>
            <a:pPr marL="0" indent="0">
              <a:buNone/>
            </a:pPr>
            <a:r>
              <a:rPr lang="en-GB" dirty="0" err="1"/>
              <a:t>Coef</a:t>
            </a:r>
            <a:r>
              <a:rPr lang="en-GB" dirty="0"/>
              <a:t> (</a:t>
            </a:r>
            <a:r>
              <a:rPr lang="el-GR" dirty="0"/>
              <a:t>β</a:t>
            </a:r>
            <a:r>
              <a:rPr lang="en-GB" dirty="0" err="1"/>
              <a:t>i</a:t>
            </a:r>
            <a:r>
              <a:rPr lang="en-GB" dirty="0"/>
              <a:t>) : Full Data set </a:t>
            </a:r>
          </a:p>
          <a:p>
            <a:pPr marL="0" indent="0">
              <a:buNone/>
            </a:pPr>
            <a:r>
              <a:rPr lang="en-GB" dirty="0"/>
              <a:t>[0.8986,0.6839,1.3701,1.2136,1.1031, 2.3468,1.0801,1.0005,0.4678,1.0026,1,1.0047,0.9993,1.0003,1.3081, 1.4301, 2.0783] = [</a:t>
            </a:r>
            <a:r>
              <a:rPr lang="el-GR" dirty="0"/>
              <a:t>β1, …, β17] </a:t>
            </a:r>
          </a:p>
          <a:p>
            <a:pPr marL="0" indent="0">
              <a:buNone/>
            </a:pPr>
            <a:endParaRPr lang="en-GB" dirty="0"/>
          </a:p>
        </p:txBody>
      </p:sp>
    </p:spTree>
    <p:extLst>
      <p:ext uri="{BB962C8B-B14F-4D97-AF65-F5344CB8AC3E}">
        <p14:creationId xmlns:p14="http://schemas.microsoft.com/office/powerpoint/2010/main" val="1573625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sz="4800" dirty="0">
                <a:latin typeface="Sagona Book" panose="020F0502020204030204" pitchFamily="34" charset="0"/>
                <a:cs typeface="Sagona Book" panose="020F0502020204030204" pitchFamily="34" charset="0"/>
              </a:rPr>
              <a:t>Log-log plots</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25</a:t>
            </a:fld>
            <a:endParaRPr lang="en-GB" dirty="0"/>
          </a:p>
        </p:txBody>
      </p:sp>
      <p:pic>
        <p:nvPicPr>
          <p:cNvPr id="2" name="Content Placeholder 1">
            <a:extLst>
              <a:ext uri="{FF2B5EF4-FFF2-40B4-BE49-F238E27FC236}">
                <a16:creationId xmlns:a16="http://schemas.microsoft.com/office/drawing/2014/main" id="{8074F586-3FCA-61A4-9574-E8D9F37960E5}"/>
              </a:ext>
            </a:extLst>
          </p:cNvPr>
          <p:cNvPicPr>
            <a:picLocks noGrp="1" noChangeAspect="1"/>
          </p:cNvPicPr>
          <p:nvPr>
            <p:ph idx="1"/>
          </p:nvPr>
        </p:nvPicPr>
        <p:blipFill>
          <a:blip r:embed="rId3"/>
          <a:stretch>
            <a:fillRect/>
          </a:stretch>
        </p:blipFill>
        <p:spPr>
          <a:xfrm>
            <a:off x="3185629" y="1471375"/>
            <a:ext cx="6055086" cy="4902802"/>
          </a:xfrm>
          <a:prstGeom prst="rect">
            <a:avLst/>
          </a:prstGeom>
        </p:spPr>
      </p:pic>
    </p:spTree>
    <p:extLst>
      <p:ext uri="{BB962C8B-B14F-4D97-AF65-F5344CB8AC3E}">
        <p14:creationId xmlns:p14="http://schemas.microsoft.com/office/powerpoint/2010/main" val="2836071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dirty="0">
                <a:latin typeface="Sagona Book" panose="020F0502020204030204" pitchFamily="34" charset="0"/>
              </a:rPr>
              <a:t>Parametric models</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26</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lstStyle/>
          <a:p>
            <a:pPr marL="0" indent="0">
              <a:buNone/>
            </a:pPr>
            <a:endParaRPr lang="en-GB" dirty="0"/>
          </a:p>
          <a:p>
            <a:pPr marL="0" indent="0">
              <a:buNone/>
            </a:pPr>
            <a:endParaRPr lang="en-GB" dirty="0"/>
          </a:p>
        </p:txBody>
      </p:sp>
      <p:pic>
        <p:nvPicPr>
          <p:cNvPr id="10" name="Picture 9">
            <a:extLst>
              <a:ext uri="{FF2B5EF4-FFF2-40B4-BE49-F238E27FC236}">
                <a16:creationId xmlns:a16="http://schemas.microsoft.com/office/drawing/2014/main" id="{51D16275-4EDB-CC00-FEFF-44E5889F7B5A}"/>
              </a:ext>
            </a:extLst>
          </p:cNvPr>
          <p:cNvPicPr>
            <a:picLocks noChangeAspect="1"/>
          </p:cNvPicPr>
          <p:nvPr/>
        </p:nvPicPr>
        <p:blipFill>
          <a:blip r:embed="rId3"/>
          <a:stretch>
            <a:fillRect/>
          </a:stretch>
        </p:blipFill>
        <p:spPr>
          <a:xfrm>
            <a:off x="1573823" y="1375358"/>
            <a:ext cx="7605346" cy="4935971"/>
          </a:xfrm>
          <a:prstGeom prst="rect">
            <a:avLst/>
          </a:prstGeom>
        </p:spPr>
      </p:pic>
    </p:spTree>
    <p:extLst>
      <p:ext uri="{BB962C8B-B14F-4D97-AF65-F5344CB8AC3E}">
        <p14:creationId xmlns:p14="http://schemas.microsoft.com/office/powerpoint/2010/main" val="453508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dirty="0">
                <a:latin typeface="Sagona Book" panose="020F0502020204030204" pitchFamily="34" charset="0"/>
              </a:rPr>
              <a:t>AIC and LL</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27</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lstStyle/>
          <a:p>
            <a:pPr marL="0" indent="0">
              <a:buNone/>
            </a:pPr>
            <a:endParaRPr lang="en-GB" dirty="0"/>
          </a:p>
          <a:p>
            <a:pPr marL="0" indent="0">
              <a:buNone/>
            </a:pPr>
            <a:endParaRPr lang="en-GB" dirty="0"/>
          </a:p>
        </p:txBody>
      </p:sp>
      <p:pic>
        <p:nvPicPr>
          <p:cNvPr id="2" name="Picture 1" descr="A picture containing text, screenshot, font, line&#10;&#10;Description automatically generated">
            <a:extLst>
              <a:ext uri="{FF2B5EF4-FFF2-40B4-BE49-F238E27FC236}">
                <a16:creationId xmlns:a16="http://schemas.microsoft.com/office/drawing/2014/main" id="{1B030A9F-A213-21E1-22F7-23F4F94B5C9C}"/>
              </a:ext>
            </a:extLst>
          </p:cNvPr>
          <p:cNvPicPr>
            <a:picLocks noChangeAspect="1"/>
          </p:cNvPicPr>
          <p:nvPr/>
        </p:nvPicPr>
        <p:blipFill>
          <a:blip r:embed="rId3"/>
          <a:stretch>
            <a:fillRect/>
          </a:stretch>
        </p:blipFill>
        <p:spPr>
          <a:xfrm>
            <a:off x="1421232" y="1662054"/>
            <a:ext cx="7030373" cy="1794363"/>
          </a:xfrm>
          <a:prstGeom prst="rect">
            <a:avLst/>
          </a:prstGeom>
        </p:spPr>
      </p:pic>
    </p:spTree>
    <p:extLst>
      <p:ext uri="{BB962C8B-B14F-4D97-AF65-F5344CB8AC3E}">
        <p14:creationId xmlns:p14="http://schemas.microsoft.com/office/powerpoint/2010/main" val="2904293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dirty="0">
                <a:latin typeface="Sagona Book" panose="020F0502020204030204" pitchFamily="34" charset="0"/>
              </a:rPr>
              <a:t>AIC and LL</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28</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lstStyle/>
          <a:p>
            <a:pPr marL="0" indent="0">
              <a:buNone/>
            </a:pPr>
            <a:endParaRPr lang="en-GB" dirty="0"/>
          </a:p>
          <a:p>
            <a:pPr marL="0" indent="0">
              <a:buNone/>
            </a:pPr>
            <a:endParaRPr lang="en-GB" dirty="0"/>
          </a:p>
        </p:txBody>
      </p:sp>
      <p:graphicFrame>
        <p:nvGraphicFramePr>
          <p:cNvPr id="6" name="Object 5">
            <a:extLst>
              <a:ext uri="{FF2B5EF4-FFF2-40B4-BE49-F238E27FC236}">
                <a16:creationId xmlns:a16="http://schemas.microsoft.com/office/drawing/2014/main" id="{3B6912D2-85E3-6601-56EA-93F8B44CAF42}"/>
              </a:ext>
            </a:extLst>
          </p:cNvPr>
          <p:cNvGraphicFramePr>
            <a:graphicFrameLocks noChangeAspect="1"/>
          </p:cNvGraphicFramePr>
          <p:nvPr>
            <p:extLst>
              <p:ext uri="{D42A27DB-BD31-4B8C-83A1-F6EECF244321}">
                <p14:modId xmlns:p14="http://schemas.microsoft.com/office/powerpoint/2010/main" val="2340462396"/>
              </p:ext>
            </p:extLst>
          </p:nvPr>
        </p:nvGraphicFramePr>
        <p:xfrm>
          <a:off x="1370051" y="2453054"/>
          <a:ext cx="7819988" cy="1612534"/>
        </p:xfrm>
        <a:graphic>
          <a:graphicData uri="http://schemas.openxmlformats.org/presentationml/2006/ole">
            <mc:AlternateContent xmlns:mc="http://schemas.openxmlformats.org/markup-compatibility/2006">
              <mc:Choice xmlns:v="urn:schemas-microsoft-com:vml" Requires="v">
                <p:oleObj name="Document" r:id="rId3" imgW="6189222" imgH="1276246" progId="Word.Document.12">
                  <p:embed/>
                </p:oleObj>
              </mc:Choice>
              <mc:Fallback>
                <p:oleObj name="Document" r:id="rId3" imgW="6189222" imgH="1276246" progId="Word.Document.12">
                  <p:embed/>
                  <p:pic>
                    <p:nvPicPr>
                      <p:cNvPr id="0" name=""/>
                      <p:cNvPicPr/>
                      <p:nvPr/>
                    </p:nvPicPr>
                    <p:blipFill>
                      <a:blip r:embed="rId4"/>
                      <a:stretch>
                        <a:fillRect/>
                      </a:stretch>
                    </p:blipFill>
                    <p:spPr>
                      <a:xfrm>
                        <a:off x="1370051" y="2453054"/>
                        <a:ext cx="7819988" cy="1612534"/>
                      </a:xfrm>
                      <a:prstGeom prst="rect">
                        <a:avLst/>
                      </a:prstGeom>
                    </p:spPr>
                  </p:pic>
                </p:oleObj>
              </mc:Fallback>
            </mc:AlternateContent>
          </a:graphicData>
        </a:graphic>
      </p:graphicFrame>
    </p:spTree>
    <p:extLst>
      <p:ext uri="{BB962C8B-B14F-4D97-AF65-F5344CB8AC3E}">
        <p14:creationId xmlns:p14="http://schemas.microsoft.com/office/powerpoint/2010/main" val="3743513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dirty="0">
                <a:latin typeface="Sagona Book" panose="020F0502020204030204" pitchFamily="34" charset="0"/>
              </a:rPr>
              <a:t>Conclusion</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29</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normAutofit fontScale="92500"/>
          </a:bodyPr>
          <a:lstStyle/>
          <a:p>
            <a:pPr marL="0" indent="0">
              <a:buNone/>
            </a:pPr>
            <a:r>
              <a:rPr lang="en-GB" dirty="0"/>
              <a:t>In conclusion, it is seen that the treatment drug (d-penicillamine) has almost no visible effects on PBC patients, further supported by these articles (https://www.ncbi.nlm.nih.gov/pmc/articles/PMC8846335/ and https://pubmed.ncbi.nlm.nih.gov/3905561/ ) which says that PBC has negative and no effects respectively. As the stage of PBC worsens, the survival rate becomes also worse. The age of PBC patients (&gt;50 years), as the PBC patient becomes older, his survival rate decreases (Older PBC patients die quicker than younger ones). </a:t>
            </a:r>
          </a:p>
          <a:p>
            <a:pPr marL="0" indent="0">
              <a:buNone/>
            </a:pPr>
            <a:r>
              <a:rPr lang="en-GB" dirty="0"/>
              <a:t>The best model is the loglogistic model. </a:t>
            </a:r>
          </a:p>
        </p:txBody>
      </p:sp>
    </p:spTree>
    <p:extLst>
      <p:ext uri="{BB962C8B-B14F-4D97-AF65-F5344CB8AC3E}">
        <p14:creationId xmlns:p14="http://schemas.microsoft.com/office/powerpoint/2010/main" val="243142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rtlCol="0"/>
          <a:lstStyle>
            <a:defPPr>
              <a:defRPr lang="en-GB"/>
            </a:defPPr>
          </a:lstStyle>
          <a:p>
            <a:pPr rtl="0"/>
            <a:r>
              <a:rPr lang="en-GB"/>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rtlCol="0"/>
          <a:lstStyle>
            <a:defPPr>
              <a:defRPr lang="en-GB"/>
            </a:defPPr>
          </a:lstStyle>
          <a:p>
            <a:pPr rtl="0"/>
            <a:r>
              <a:rPr lang="en-GB" dirty="0"/>
              <a:t>The liver is an organ that is located on the upper right belly. It is a crucial organ, which supports metabolism and engages in secretory functions. The liver is reddish-brown, and is about the size of a football, below the ribcage. </a:t>
            </a:r>
          </a:p>
          <a:p>
            <a:pPr rtl="0"/>
            <a:endParaRPr lang="en-GB" dirty="0"/>
          </a:p>
          <a:p>
            <a:pPr rtl="0"/>
            <a:r>
              <a:rPr lang="en-GB" dirty="0"/>
              <a:t>The liver supports immunity, digestion, detoxification, metabolism, vitamin storage, bile production and a host of other functions. The liver is about 2% of an adult body’s weight. </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rtlCol="0"/>
          <a:lstStyle>
            <a:defPPr>
              <a:defRPr lang="en-GB"/>
            </a:defPPr>
          </a:lstStyle>
          <a:p>
            <a:pPr rtl="0"/>
            <a:r>
              <a:rPr lang="en-GB"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rtlCol="0"/>
          <a:lstStyle>
            <a:defPPr>
              <a:defRPr lang="en-GB"/>
            </a:defPPr>
          </a:lstStyle>
          <a:p>
            <a:pPr rtl="0"/>
            <a:r>
              <a:rPr lang="en-GB" dirty="0"/>
              <a:t>Survival Analysis of PBC Patients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pPr/>
              <a:t>3</a:t>
            </a:fld>
            <a:endParaRPr lang="en-GB" dirty="0"/>
          </a:p>
        </p:txBody>
      </p:sp>
      <p:pic>
        <p:nvPicPr>
          <p:cNvPr id="8" name="Picture Placeholder 7" descr="A doctor holding a human liver&#10;&#10;Description automatically generated with low confidence">
            <a:extLst>
              <a:ext uri="{FF2B5EF4-FFF2-40B4-BE49-F238E27FC236}">
                <a16:creationId xmlns:a16="http://schemas.microsoft.com/office/drawing/2014/main" id="{09CB7951-0BA7-D5E1-244E-E5B3C9634D2A}"/>
              </a:ext>
            </a:extLst>
          </p:cNvPr>
          <p:cNvPicPr>
            <a:picLocks noGrp="1" noChangeAspect="1"/>
          </p:cNvPicPr>
          <p:nvPr>
            <p:ph type="pic" idx="1"/>
          </p:nvPr>
        </p:nvPicPr>
        <p:blipFill>
          <a:blip r:embed="rId3"/>
          <a:srcRect l="25758" r="25758"/>
          <a:stretch>
            <a:fillRect/>
          </a:stretch>
        </p:blipFill>
        <p:spPr>
          <a:xfrm>
            <a:off x="7818120" y="82296"/>
            <a:ext cx="4376530" cy="6018401"/>
          </a:xfrm>
        </p:spPr>
      </p:pic>
    </p:spTree>
    <p:extLst>
      <p:ext uri="{BB962C8B-B14F-4D97-AF65-F5344CB8AC3E}">
        <p14:creationId xmlns:p14="http://schemas.microsoft.com/office/powerpoint/2010/main" val="3435077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rtlCol="0"/>
          <a:lstStyle>
            <a:defPPr>
              <a:defRPr lang="en-GB"/>
            </a:defPPr>
          </a:lstStyle>
          <a:p>
            <a:pPr rtl="0"/>
            <a:r>
              <a:rPr lang="en-GB"/>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rtlCol="0"/>
          <a:lstStyle>
            <a:defPPr>
              <a:defRPr lang="en-GB"/>
            </a:defPPr>
          </a:lstStyle>
          <a:p>
            <a:pPr rtl="0"/>
            <a:r>
              <a:rPr lang="en-GB" dirty="0"/>
              <a:t>Franklin </a:t>
            </a:r>
            <a:r>
              <a:rPr lang="en-GB"/>
              <a:t>Chukwuma Ofoegbu</a:t>
            </a:r>
            <a:endParaRPr lang="en-GB" dirty="0"/>
          </a:p>
        </p:txBody>
      </p:sp>
    </p:spTree>
    <p:extLst>
      <p:ext uri="{BB962C8B-B14F-4D97-AF65-F5344CB8AC3E}">
        <p14:creationId xmlns:p14="http://schemas.microsoft.com/office/powerpoint/2010/main" val="257793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rtlCol="0"/>
          <a:lstStyle>
            <a:defPPr>
              <a:defRPr lang="en-GB"/>
            </a:defPPr>
          </a:lstStyle>
          <a:p>
            <a:pPr rtl="0"/>
            <a:r>
              <a:rPr lang="en-GB"/>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rtlCol="0"/>
          <a:lstStyle>
            <a:defPPr>
              <a:defRPr lang="en-GB"/>
            </a:defPPr>
          </a:lstStyle>
          <a:p>
            <a:pPr rtl="0"/>
            <a:r>
              <a:rPr lang="en-GB" dirty="0"/>
              <a:t>Primary biliary cirrhosis (</a:t>
            </a:r>
            <a:r>
              <a:rPr lang="en-GB" dirty="0" err="1"/>
              <a:t>pbc</a:t>
            </a:r>
            <a:r>
              <a:rPr lang="en-GB" dirty="0"/>
              <a:t>) also known as primary biliary cholangitis is a liver disease that primarily affects the bile ducts. Biliary means bile ducts, cholangitis means inflammation in the bile ducts. This disease is a chronic and progressive one and can get worse over time.</a:t>
            </a:r>
          </a:p>
          <a:p>
            <a:pPr rtl="0"/>
            <a:endParaRPr lang="en-GB" dirty="0"/>
          </a:p>
          <a:p>
            <a:pPr rtl="0"/>
            <a:r>
              <a:rPr lang="en-GB" dirty="0"/>
              <a:t>Liver transplant can fix this, but more so, there are drugs which can be used to slow down the progression of the disease.</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rtlCol="0"/>
          <a:lstStyle>
            <a:defPPr>
              <a:defRPr lang="en-GB"/>
            </a:defPPr>
          </a:lstStyle>
          <a:p>
            <a:pPr rtl="0"/>
            <a:r>
              <a:rPr lang="en-GB"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rtlCol="0"/>
          <a:lstStyle>
            <a:defPPr>
              <a:defRPr lang="en-GB"/>
            </a:defPPr>
          </a:lstStyle>
          <a:p>
            <a:pPr rtl="0"/>
            <a:r>
              <a:rPr lang="en-GB" dirty="0"/>
              <a:t>Survival Analysis of PBC Patients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pPr rtl="0"/>
              <a:t>4</a:t>
            </a:fld>
            <a:endParaRPr lang="en-GB" dirty="0"/>
          </a:p>
        </p:txBody>
      </p:sp>
      <p:pic>
        <p:nvPicPr>
          <p:cNvPr id="8" name="Picture Placeholder 7" descr="A doctor holding a human liver&#10;&#10;Description automatically generated with low confidence">
            <a:extLst>
              <a:ext uri="{FF2B5EF4-FFF2-40B4-BE49-F238E27FC236}">
                <a16:creationId xmlns:a16="http://schemas.microsoft.com/office/drawing/2014/main" id="{09CB7951-0BA7-D5E1-244E-E5B3C9634D2A}"/>
              </a:ext>
            </a:extLst>
          </p:cNvPr>
          <p:cNvPicPr>
            <a:picLocks noGrp="1" noChangeAspect="1"/>
          </p:cNvPicPr>
          <p:nvPr>
            <p:ph type="pic" idx="1"/>
          </p:nvPr>
        </p:nvPicPr>
        <p:blipFill>
          <a:blip r:embed="rId3"/>
          <a:srcRect l="25758" r="25758"/>
          <a:stretch>
            <a:fillRect/>
          </a:stretch>
        </p:blipFill>
        <p:spPr>
          <a:xfrm>
            <a:off x="7818120" y="82296"/>
            <a:ext cx="4376530" cy="6018401"/>
          </a:xfrm>
        </p:spPr>
      </p:pic>
    </p:spTree>
    <p:extLst>
      <p:ext uri="{BB962C8B-B14F-4D97-AF65-F5344CB8AC3E}">
        <p14:creationId xmlns:p14="http://schemas.microsoft.com/office/powerpoint/2010/main" val="1427252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rtlCol="0"/>
          <a:lstStyle>
            <a:defPPr>
              <a:defRPr lang="en-GB"/>
            </a:defPPr>
          </a:lstStyle>
          <a:p>
            <a:pPr rtl="0"/>
            <a:r>
              <a:rPr lang="en-GB"/>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rtlCol="0"/>
          <a:lstStyle>
            <a:defPPr>
              <a:defRPr lang="en-GB"/>
            </a:defPPr>
          </a:lstStyle>
          <a:p>
            <a:pPr rtl="0"/>
            <a:r>
              <a:rPr lang="en-GB" dirty="0"/>
              <a:t>This study explores the effects of the drug D-</a:t>
            </a:r>
            <a:r>
              <a:rPr lang="en-GB" dirty="0" err="1"/>
              <a:t>penicillmain</a:t>
            </a:r>
            <a:r>
              <a:rPr lang="en-GB" dirty="0"/>
              <a:t>, in PBC patients. The survival analysis of these patients. </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rtlCol="0"/>
          <a:lstStyle>
            <a:defPPr>
              <a:defRPr lang="en-GB"/>
            </a:defPPr>
          </a:lstStyle>
          <a:p>
            <a:pPr rtl="0"/>
            <a:r>
              <a:rPr lang="en-GB"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rtlCol="0"/>
          <a:lstStyle>
            <a:defPPr>
              <a:defRPr lang="en-GB"/>
            </a:defPPr>
          </a:lstStyle>
          <a:p>
            <a:pPr rtl="0"/>
            <a:r>
              <a:rPr lang="en-GB" dirty="0"/>
              <a:t>Survival Analysis of PBC Patients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pPr rtl="0"/>
              <a:t>5</a:t>
            </a:fld>
            <a:endParaRPr lang="en-GB" dirty="0"/>
          </a:p>
        </p:txBody>
      </p:sp>
      <p:pic>
        <p:nvPicPr>
          <p:cNvPr id="8" name="Picture Placeholder 7" descr="A doctor holding a human liver&#10;&#10;Description automatically generated with low confidence">
            <a:extLst>
              <a:ext uri="{FF2B5EF4-FFF2-40B4-BE49-F238E27FC236}">
                <a16:creationId xmlns:a16="http://schemas.microsoft.com/office/drawing/2014/main" id="{09CB7951-0BA7-D5E1-244E-E5B3C9634D2A}"/>
              </a:ext>
            </a:extLst>
          </p:cNvPr>
          <p:cNvPicPr>
            <a:picLocks noGrp="1" noChangeAspect="1"/>
          </p:cNvPicPr>
          <p:nvPr>
            <p:ph type="pic" idx="1"/>
          </p:nvPr>
        </p:nvPicPr>
        <p:blipFill>
          <a:blip r:embed="rId3"/>
          <a:srcRect l="25758" r="25758"/>
          <a:stretch>
            <a:fillRect/>
          </a:stretch>
        </p:blipFill>
        <p:spPr>
          <a:xfrm>
            <a:off x="7818120" y="82296"/>
            <a:ext cx="4376530" cy="6018401"/>
          </a:xfrm>
        </p:spPr>
      </p:pic>
    </p:spTree>
    <p:extLst>
      <p:ext uri="{BB962C8B-B14F-4D97-AF65-F5344CB8AC3E}">
        <p14:creationId xmlns:p14="http://schemas.microsoft.com/office/powerpoint/2010/main" val="320025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rtlCol="0"/>
          <a:lstStyle>
            <a:defPPr>
              <a:defRPr lang="en-GB"/>
            </a:defPPr>
          </a:lstStyle>
          <a:p>
            <a:pPr rtl="0"/>
            <a:r>
              <a:rPr lang="en-GB" dirty="0"/>
              <a:t>data description</a:t>
            </a:r>
          </a:p>
        </p:txBody>
      </p:sp>
    </p:spTree>
    <p:extLst>
      <p:ext uri="{BB962C8B-B14F-4D97-AF65-F5344CB8AC3E}">
        <p14:creationId xmlns:p14="http://schemas.microsoft.com/office/powerpoint/2010/main" val="52000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sz="4800" dirty="0">
                <a:latin typeface="Sagona Book" panose="020F0502020204030204" pitchFamily="34" charset="0"/>
                <a:cs typeface="Sagona Book" panose="020F0502020204030204" pitchFamily="34" charset="0"/>
              </a:rPr>
              <a:t>data description</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7</a:t>
            </a:fld>
            <a:endParaRPr lang="en-GB" dirty="0"/>
          </a:p>
        </p:txBody>
      </p:sp>
      <p:sp>
        <p:nvSpPr>
          <p:cNvPr id="3" name="Content Placeholder 2">
            <a:extLst>
              <a:ext uri="{FF2B5EF4-FFF2-40B4-BE49-F238E27FC236}">
                <a16:creationId xmlns:a16="http://schemas.microsoft.com/office/drawing/2014/main" id="{3264CE8D-9DAF-470F-98D1-28F0EC771968}"/>
              </a:ext>
            </a:extLst>
          </p:cNvPr>
          <p:cNvSpPr>
            <a:spLocks noGrp="1"/>
          </p:cNvSpPr>
          <p:nvPr>
            <p:ph idx="1"/>
          </p:nvPr>
        </p:nvSpPr>
        <p:spPr/>
        <p:txBody>
          <a:bodyPr/>
          <a:lstStyle/>
          <a:p>
            <a:pPr marL="0" indent="0">
              <a:buNone/>
            </a:pPr>
            <a:r>
              <a:rPr lang="en-GB" dirty="0"/>
              <a:t>This data is from the Mayo Clinic trial in primary biliary cirrhosis (PBC) of the liver conducted between 1974 and 1984. A total of 424 PBC patients, referred to Mayo Clinic during that ten-year interval, met eligibility criteria for the randomized placebo-controlled trial of the drug D-penicillamine. The first 312 cases in the data set participated in the randomized trial and contain largely complete data. The additional 112 cases did not participate in the clinical trial but consented to have basic measurements recorded and to be followed for survival.  </a:t>
            </a:r>
          </a:p>
        </p:txBody>
      </p:sp>
    </p:spTree>
    <p:extLst>
      <p:ext uri="{BB962C8B-B14F-4D97-AF65-F5344CB8AC3E}">
        <p14:creationId xmlns:p14="http://schemas.microsoft.com/office/powerpoint/2010/main" val="169908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sz="4800" dirty="0">
                <a:latin typeface="Sagona Book" panose="020F0502020204030204" pitchFamily="34" charset="0"/>
                <a:cs typeface="Sagona Book" panose="020F0502020204030204" pitchFamily="34" charset="0"/>
              </a:rPr>
              <a:t>data description</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8</a:t>
            </a:fld>
            <a:endParaRPr lang="en-GB" dirty="0"/>
          </a:p>
        </p:txBody>
      </p:sp>
      <p:graphicFrame>
        <p:nvGraphicFramePr>
          <p:cNvPr id="2" name="Content Placeholder 1">
            <a:extLst>
              <a:ext uri="{FF2B5EF4-FFF2-40B4-BE49-F238E27FC236}">
                <a16:creationId xmlns:a16="http://schemas.microsoft.com/office/drawing/2014/main" id="{B7305173-98BE-0C3B-A7FD-9346FD78F9E4}"/>
              </a:ext>
            </a:extLst>
          </p:cNvPr>
          <p:cNvGraphicFramePr>
            <a:graphicFrameLocks noGrp="1"/>
          </p:cNvGraphicFramePr>
          <p:nvPr>
            <p:ph idx="1"/>
            <p:extLst>
              <p:ext uri="{D42A27DB-BD31-4B8C-83A1-F6EECF244321}">
                <p14:modId xmlns:p14="http://schemas.microsoft.com/office/powerpoint/2010/main" val="802799560"/>
              </p:ext>
            </p:extLst>
          </p:nvPr>
        </p:nvGraphicFramePr>
        <p:xfrm>
          <a:off x="1523862" y="1792949"/>
          <a:ext cx="7467876" cy="4541849"/>
        </p:xfrm>
        <a:graphic>
          <a:graphicData uri="http://schemas.openxmlformats.org/drawingml/2006/table">
            <a:tbl>
              <a:tblPr firstRow="1" firstCol="1" bandRow="1"/>
              <a:tblGrid>
                <a:gridCol w="3733938">
                  <a:extLst>
                    <a:ext uri="{9D8B030D-6E8A-4147-A177-3AD203B41FA5}">
                      <a16:colId xmlns:a16="http://schemas.microsoft.com/office/drawing/2014/main" val="3042798627"/>
                    </a:ext>
                  </a:extLst>
                </a:gridCol>
                <a:gridCol w="3733938">
                  <a:extLst>
                    <a:ext uri="{9D8B030D-6E8A-4147-A177-3AD203B41FA5}">
                      <a16:colId xmlns:a16="http://schemas.microsoft.com/office/drawing/2014/main" val="3837954682"/>
                    </a:ext>
                  </a:extLst>
                </a:gridCol>
              </a:tblGrid>
              <a:tr h="148681">
                <a:tc>
                  <a:txBody>
                    <a:bodyPr/>
                    <a:lstStyle/>
                    <a:p>
                      <a:pPr>
                        <a:lnSpc>
                          <a:spcPct val="107000"/>
                        </a:lnSpc>
                        <a:spcAft>
                          <a:spcPts val="800"/>
                        </a:spcAft>
                      </a:pPr>
                      <a:r>
                        <a:rPr lang="pl-PL" sz="1100" b="1">
                          <a:solidFill>
                            <a:srgbClr val="000000"/>
                          </a:solidFill>
                          <a:effectLst/>
                          <a:latin typeface="+mn-lt"/>
                          <a:ea typeface="Times New Roman" panose="02020603050405020304" pitchFamily="18" charset="0"/>
                          <a:cs typeface="Times New Roman" panose="02020603050405020304" pitchFamily="18" charset="0"/>
                        </a:rPr>
                        <a:t>Parameter</a:t>
                      </a:r>
                      <a:endParaRPr lang="en-GB" sz="1000" b="1">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pl-PL" sz="1100" b="1" dirty="0">
                          <a:solidFill>
                            <a:srgbClr val="000000"/>
                          </a:solidFill>
                          <a:effectLst/>
                          <a:latin typeface="+mn-lt"/>
                          <a:ea typeface="Times New Roman" panose="02020603050405020304" pitchFamily="18" charset="0"/>
                          <a:cs typeface="Times New Roman" panose="02020603050405020304" pitchFamily="18" charset="0"/>
                        </a:rPr>
                        <a:t>Description</a:t>
                      </a:r>
                      <a:endParaRPr lang="en-GB" sz="1000" b="1" dirty="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02687247"/>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age:</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in years</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91350929"/>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albumin:</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pl-PL" sz="1100" dirty="0">
                          <a:solidFill>
                            <a:srgbClr val="000000"/>
                          </a:solidFill>
                          <a:effectLst/>
                          <a:latin typeface="+mn-lt"/>
                          <a:ea typeface="Times New Roman" panose="02020603050405020304" pitchFamily="18" charset="0"/>
                          <a:cs typeface="Times New Roman" panose="02020603050405020304" pitchFamily="18" charset="0"/>
                        </a:rPr>
                        <a:t>serum albumin (g/dl)</a:t>
                      </a:r>
                      <a:endParaRPr lang="en-GB" sz="1000" dirty="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268065521"/>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alk.phos:</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alkaline phosphotase (U/liter)</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242174542"/>
                  </a:ext>
                </a:extLst>
              </a:tr>
              <a:tr h="148681">
                <a:tc>
                  <a:txBody>
                    <a:bodyPr/>
                    <a:lstStyle/>
                    <a:p>
                      <a:pPr>
                        <a:lnSpc>
                          <a:spcPct val="107000"/>
                        </a:lnSpc>
                        <a:spcAft>
                          <a:spcPts val="800"/>
                        </a:spcAft>
                      </a:pPr>
                      <a:r>
                        <a:rPr lang="pl-PL" sz="1100" dirty="0">
                          <a:solidFill>
                            <a:srgbClr val="000000"/>
                          </a:solidFill>
                          <a:effectLst/>
                          <a:latin typeface="+mn-lt"/>
                          <a:ea typeface="Times New Roman" panose="02020603050405020304" pitchFamily="18" charset="0"/>
                          <a:cs typeface="Times New Roman" panose="02020603050405020304" pitchFamily="18" charset="0"/>
                        </a:rPr>
                        <a:t>ascites:</a:t>
                      </a:r>
                      <a:endParaRPr lang="en-GB" sz="1000" dirty="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presence of ascites</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782960367"/>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ast:</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en-US" sz="1100" dirty="0">
                          <a:solidFill>
                            <a:srgbClr val="000000"/>
                          </a:solidFill>
                          <a:effectLst/>
                          <a:latin typeface="+mn-lt"/>
                          <a:ea typeface="Times New Roman" panose="02020603050405020304" pitchFamily="18" charset="0"/>
                          <a:cs typeface="Times New Roman" panose="02020603050405020304" pitchFamily="18" charset="0"/>
                        </a:rPr>
                        <a:t>aspartate aminotransferase, once called SGOT (U/ml)</a:t>
                      </a:r>
                      <a:endParaRPr lang="en-GB" sz="1000" dirty="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268905194"/>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bili:</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serum bilirunbin (mg/dl)</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442652051"/>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chol:</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serum cholesterol (mg/dl)</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64370053"/>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copper:</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urine copper (ug/day)</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064592865"/>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edema:</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en-US" sz="1100" dirty="0">
                          <a:solidFill>
                            <a:srgbClr val="000000"/>
                          </a:solidFill>
                          <a:effectLst/>
                          <a:latin typeface="+mn-lt"/>
                          <a:ea typeface="Times New Roman" panose="02020603050405020304" pitchFamily="18" charset="0"/>
                          <a:cs typeface="Times New Roman" panose="02020603050405020304" pitchFamily="18" charset="0"/>
                        </a:rPr>
                        <a:t>0 no edema, 0.5 untreated or successfully treated</a:t>
                      </a:r>
                      <a:endParaRPr lang="en-GB" sz="1000" dirty="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433168119"/>
                  </a:ext>
                </a:extLst>
              </a:tr>
              <a:tr h="148681">
                <a:tc>
                  <a:txBody>
                    <a:bodyPr/>
                    <a:lstStyle/>
                    <a:p>
                      <a:endParaRPr lang="en-GB" sz="1000">
                        <a:effectLst/>
                        <a:latin typeface="+mn-lt"/>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1 edema despite diuretic therapy</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736745619"/>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hepato:</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en-US" sz="1100">
                          <a:solidFill>
                            <a:srgbClr val="000000"/>
                          </a:solidFill>
                          <a:effectLst/>
                          <a:latin typeface="+mn-lt"/>
                          <a:ea typeface="Times New Roman" panose="02020603050405020304" pitchFamily="18" charset="0"/>
                          <a:cs typeface="Times New Roman" panose="02020603050405020304" pitchFamily="18" charset="0"/>
                        </a:rPr>
                        <a:t>presence of hepatomegaly or enlarged liver</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239170083"/>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id:</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case number</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185430186"/>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platelet:</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platelet count</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745677579"/>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protime:</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standardised blood clotting time</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069441414"/>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sex:</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m/f</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138640373"/>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spiders:</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en-US" sz="1100">
                          <a:solidFill>
                            <a:srgbClr val="000000"/>
                          </a:solidFill>
                          <a:effectLst/>
                          <a:latin typeface="+mn-lt"/>
                          <a:ea typeface="Times New Roman" panose="02020603050405020304" pitchFamily="18" charset="0"/>
                          <a:cs typeface="Times New Roman" panose="02020603050405020304" pitchFamily="18" charset="0"/>
                        </a:rPr>
                        <a:t>blood vessel malformations in the skin</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96536524"/>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stage:</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en-US" sz="1100">
                          <a:solidFill>
                            <a:srgbClr val="000000"/>
                          </a:solidFill>
                          <a:effectLst/>
                          <a:latin typeface="+mn-lt"/>
                          <a:ea typeface="Times New Roman" panose="02020603050405020304" pitchFamily="18" charset="0"/>
                          <a:cs typeface="Times New Roman" panose="02020603050405020304" pitchFamily="18" charset="0"/>
                        </a:rPr>
                        <a:t>histologic stage of disease (needs biopsy)</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74206170"/>
                  </a:ext>
                </a:extLst>
              </a:tr>
              <a:tr h="605683">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status:</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en-US" sz="1100">
                          <a:solidFill>
                            <a:srgbClr val="000000"/>
                          </a:solidFill>
                          <a:effectLst/>
                          <a:latin typeface="+mn-lt"/>
                          <a:ea typeface="Times New Roman" panose="02020603050405020304" pitchFamily="18" charset="0"/>
                          <a:cs typeface="Times New Roman" panose="02020603050405020304" pitchFamily="18" charset="0"/>
                        </a:rPr>
                        <a:t>status at endpoint, 0/1/2 for censored, transplant, dead</a:t>
                      </a:r>
                      <a:endParaRPr lang="en-GB" sz="1000">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US" sz="1100">
                          <a:solidFill>
                            <a:srgbClr val="000000"/>
                          </a:solidFill>
                          <a:effectLst/>
                          <a:latin typeface="+mn-lt"/>
                          <a:ea typeface="Times New Roman" panose="02020603050405020304" pitchFamily="18" charset="0"/>
                          <a:cs typeface="Times New Roman" panose="02020603050405020304" pitchFamily="18" charset="0"/>
                        </a:rPr>
                        <a:t>0 = censored;transplant</a:t>
                      </a:r>
                      <a:endParaRPr lang="en-GB" sz="1000">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US" sz="1100">
                          <a:solidFill>
                            <a:srgbClr val="000000"/>
                          </a:solidFill>
                          <a:effectLst/>
                          <a:latin typeface="+mn-lt"/>
                          <a:ea typeface="Times New Roman" panose="02020603050405020304" pitchFamily="18" charset="0"/>
                          <a:cs typeface="Times New Roman" panose="02020603050405020304" pitchFamily="18" charset="0"/>
                        </a:rPr>
                        <a:t>1 = death</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461912632"/>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time:</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en-US" sz="1100">
                          <a:solidFill>
                            <a:srgbClr val="000000"/>
                          </a:solidFill>
                          <a:effectLst/>
                          <a:latin typeface="+mn-lt"/>
                          <a:ea typeface="Times New Roman" panose="02020603050405020304" pitchFamily="18" charset="0"/>
                          <a:cs typeface="Times New Roman" panose="02020603050405020304" pitchFamily="18" charset="0"/>
                        </a:rPr>
                        <a:t>number of days between registration and the earlier of death,</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46940639"/>
                  </a:ext>
                </a:extLst>
              </a:tr>
              <a:tr h="148681">
                <a:tc>
                  <a:txBody>
                    <a:bodyPr/>
                    <a:lstStyle/>
                    <a:p>
                      <a:endParaRPr lang="en-GB" sz="1000">
                        <a:effectLst/>
                        <a:latin typeface="+mn-lt"/>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en-US" sz="1100">
                          <a:solidFill>
                            <a:srgbClr val="000000"/>
                          </a:solidFill>
                          <a:effectLst/>
                          <a:latin typeface="+mn-lt"/>
                          <a:ea typeface="Times New Roman" panose="02020603050405020304" pitchFamily="18" charset="0"/>
                          <a:cs typeface="Times New Roman" panose="02020603050405020304" pitchFamily="18" charset="0"/>
                        </a:rPr>
                        <a:t>transplantion, or study analysis in July, 1986</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798023912"/>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trt:</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en-US" sz="1100">
                          <a:solidFill>
                            <a:srgbClr val="000000"/>
                          </a:solidFill>
                          <a:effectLst/>
                          <a:latin typeface="+mn-lt"/>
                          <a:ea typeface="Times New Roman" panose="02020603050405020304" pitchFamily="18" charset="0"/>
                          <a:cs typeface="Times New Roman" panose="02020603050405020304" pitchFamily="18" charset="0"/>
                        </a:rPr>
                        <a:t>1/2/NA for D-penicillmain, placebo, not randomised</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529399707"/>
                  </a:ext>
                </a:extLst>
              </a:tr>
              <a:tr h="148681">
                <a:tc>
                  <a:txBody>
                    <a:bodyPr/>
                    <a:lstStyle/>
                    <a:p>
                      <a:pPr>
                        <a:lnSpc>
                          <a:spcPct val="107000"/>
                        </a:lnSpc>
                        <a:spcAft>
                          <a:spcPts val="800"/>
                        </a:spcAft>
                      </a:pPr>
                      <a:r>
                        <a:rPr lang="pl-PL" sz="1100">
                          <a:solidFill>
                            <a:srgbClr val="000000"/>
                          </a:solidFill>
                          <a:effectLst/>
                          <a:latin typeface="+mn-lt"/>
                          <a:ea typeface="Times New Roman" panose="02020603050405020304" pitchFamily="18" charset="0"/>
                          <a:cs typeface="Times New Roman" panose="02020603050405020304" pitchFamily="18" charset="0"/>
                        </a:rPr>
                        <a:t>trig:</a:t>
                      </a:r>
                      <a:endParaRPr lang="en-GB" sz="100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800"/>
                        </a:spcAft>
                      </a:pPr>
                      <a:r>
                        <a:rPr lang="pl-PL" sz="1100" dirty="0">
                          <a:solidFill>
                            <a:srgbClr val="000000"/>
                          </a:solidFill>
                          <a:effectLst/>
                          <a:latin typeface="+mn-lt"/>
                          <a:ea typeface="Times New Roman" panose="02020603050405020304" pitchFamily="18" charset="0"/>
                          <a:cs typeface="Times New Roman" panose="02020603050405020304" pitchFamily="18" charset="0"/>
                        </a:rPr>
                        <a:t>triglycerides (mg/dl)</a:t>
                      </a:r>
                      <a:endParaRPr lang="en-GB" sz="1000" dirty="0">
                        <a:effectLst/>
                        <a:latin typeface="+mn-lt"/>
                        <a:ea typeface="Calibri" panose="020F0502020204030204" pitchFamily="34" charset="0"/>
                        <a:cs typeface="Times New Roman" panose="02020603050405020304" pitchFamily="18" charset="0"/>
                      </a:endParaRPr>
                    </a:p>
                  </a:txBody>
                  <a:tcPr marL="48704" marR="4870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03595917"/>
                  </a:ext>
                </a:extLst>
              </a:tr>
            </a:tbl>
          </a:graphicData>
        </a:graphic>
      </p:graphicFrame>
    </p:spTree>
    <p:extLst>
      <p:ext uri="{BB962C8B-B14F-4D97-AF65-F5344CB8AC3E}">
        <p14:creationId xmlns:p14="http://schemas.microsoft.com/office/powerpoint/2010/main" val="218234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rtlCol="0"/>
          <a:lstStyle>
            <a:defPPr>
              <a:defRPr lang="en-GB"/>
            </a:defPPr>
          </a:lstStyle>
          <a:p>
            <a:pPr rtl="0"/>
            <a:r>
              <a:rPr lang="en-GB" sz="4800" dirty="0">
                <a:latin typeface="Sagona Book" panose="020F0502020204030204" pitchFamily="34" charset="0"/>
                <a:cs typeface="Sagona Book" panose="020F0502020204030204" pitchFamily="34" charset="0"/>
              </a:rPr>
              <a:t>data description</a:t>
            </a:r>
            <a:endParaRPr lang="en-GB"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9</a:t>
            </a:fld>
            <a:endParaRPr lang="en-GB" dirty="0"/>
          </a:p>
        </p:txBody>
      </p:sp>
      <p:sp>
        <p:nvSpPr>
          <p:cNvPr id="8" name="Content Placeholder 7">
            <a:extLst>
              <a:ext uri="{FF2B5EF4-FFF2-40B4-BE49-F238E27FC236}">
                <a16:creationId xmlns:a16="http://schemas.microsoft.com/office/drawing/2014/main" id="{26A24A04-7AE4-7BB9-A897-B53C6E1FEE9C}"/>
              </a:ext>
            </a:extLst>
          </p:cNvPr>
          <p:cNvSpPr>
            <a:spLocks noGrp="1"/>
          </p:cNvSpPr>
          <p:nvPr>
            <p:ph idx="1"/>
          </p:nvPr>
        </p:nvSpPr>
        <p:spPr/>
        <p:txBody>
          <a:bodyPr/>
          <a:lstStyle/>
          <a:p>
            <a:pPr marL="0" indent="0">
              <a:buNone/>
            </a:pPr>
            <a:r>
              <a:rPr lang="en-GB" dirty="0"/>
              <a:t>Full dataset (418 Patients)</a:t>
            </a:r>
          </a:p>
          <a:p>
            <a:pPr marL="0" indent="0">
              <a:buNone/>
            </a:pPr>
            <a:endParaRPr lang="en-GB" dirty="0"/>
          </a:p>
        </p:txBody>
      </p:sp>
      <p:pic>
        <p:nvPicPr>
          <p:cNvPr id="10" name="Picture 9">
            <a:extLst>
              <a:ext uri="{FF2B5EF4-FFF2-40B4-BE49-F238E27FC236}">
                <a16:creationId xmlns:a16="http://schemas.microsoft.com/office/drawing/2014/main" id="{5129DBBA-A40E-AC28-228A-AACDB9DA2C58}"/>
              </a:ext>
            </a:extLst>
          </p:cNvPr>
          <p:cNvPicPr>
            <a:picLocks noChangeAspect="1"/>
          </p:cNvPicPr>
          <p:nvPr/>
        </p:nvPicPr>
        <p:blipFill>
          <a:blip r:embed="rId3"/>
          <a:stretch>
            <a:fillRect/>
          </a:stretch>
        </p:blipFill>
        <p:spPr>
          <a:xfrm>
            <a:off x="1441938" y="2770726"/>
            <a:ext cx="9489737" cy="3008282"/>
          </a:xfrm>
          <a:prstGeom prst="rect">
            <a:avLst/>
          </a:prstGeom>
        </p:spPr>
      </p:pic>
    </p:spTree>
    <p:extLst>
      <p:ext uri="{BB962C8B-B14F-4D97-AF65-F5344CB8AC3E}">
        <p14:creationId xmlns:p14="http://schemas.microsoft.com/office/powerpoint/2010/main" val="1864709550"/>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823_TF11964407_Win32" id="{B93CAFD1-3682-48B9-AB4D-B17AE97EAEF6}" vid="{42E63F67-4AC8-49A2-8D09-A38E4C6451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C68FC52821B7AE489A2D6F68DA6DA52F" ma:contentTypeVersion="3" ma:contentTypeDescription="Utwórz nowy dokument." ma:contentTypeScope="" ma:versionID="830344d45108efafd5c68917ff677484">
  <xsd:schema xmlns:xsd="http://www.w3.org/2001/XMLSchema" xmlns:xs="http://www.w3.org/2001/XMLSchema" xmlns:p="http://schemas.microsoft.com/office/2006/metadata/properties" xmlns:ns3="00a147ef-6fc8-46d8-a3db-8a6950456bcf" targetNamespace="http://schemas.microsoft.com/office/2006/metadata/properties" ma:root="true" ma:fieldsID="d47f5730da7944a3af87f88f4be39e0b" ns3:_="">
    <xsd:import namespace="00a147ef-6fc8-46d8-a3db-8a6950456bcf"/>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a147ef-6fc8-46d8-a3db-8a6950456b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0a147ef-6fc8-46d8-a3db-8a6950456bcf" xsi:nil="true"/>
  </documentManagement>
</p:properties>
</file>

<file path=customXml/itemProps1.xml><?xml version="1.0" encoding="utf-8"?>
<ds:datastoreItem xmlns:ds="http://schemas.openxmlformats.org/officeDocument/2006/customXml" ds:itemID="{00254D16-A2E7-4644-9138-D4DF1CF7A5D6}">
  <ds:schemaRefs>
    <ds:schemaRef ds:uri="http://schemas.microsoft.com/sharepoint/v3/contenttype/forms"/>
  </ds:schemaRefs>
</ds:datastoreItem>
</file>

<file path=customXml/itemProps2.xml><?xml version="1.0" encoding="utf-8"?>
<ds:datastoreItem xmlns:ds="http://schemas.openxmlformats.org/officeDocument/2006/customXml" ds:itemID="{4BCCD2CA-133E-47D5-B516-F35E74017C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a147ef-6fc8-46d8-a3db-8a6950456b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D1A58A8-A189-47D3-8515-295C626B1CFD}">
  <ds:schemaRefs>
    <ds:schemaRef ds:uri="http://purl.org/dc/dcmitype/"/>
    <ds:schemaRef ds:uri="http://schemas.microsoft.com/office/2006/documentManagement/types"/>
    <ds:schemaRef ds:uri="http://www.w3.org/XML/1998/namespace"/>
    <ds:schemaRef ds:uri="http://purl.org/dc/elements/1.1/"/>
    <ds:schemaRef ds:uri="http://schemas.microsoft.com/office/infopath/2007/PartnerControls"/>
    <ds:schemaRef ds:uri="http://purl.org/dc/terms/"/>
    <ds:schemaRef ds:uri="http://schemas.openxmlformats.org/package/2006/metadata/core-properties"/>
    <ds:schemaRef ds:uri="00a147ef-6fc8-46d8-a3db-8a6950456bcf"/>
    <ds:schemaRef ds:uri="http://schemas.microsoft.com/office/2006/metadata/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{D08397B4-7973-467E-B566-48CC83B17BE6}tf11964407_win32</Template>
  <TotalTime>186</TotalTime>
  <Words>1112</Words>
  <Application>Microsoft Office PowerPoint</Application>
  <PresentationFormat>Widescreen</PresentationFormat>
  <Paragraphs>229</Paragraphs>
  <Slides>30</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Arial</vt:lpstr>
      <vt:lpstr>Calibri</vt:lpstr>
      <vt:lpstr>Courier New</vt:lpstr>
      <vt:lpstr>Gill Sans Nova</vt:lpstr>
      <vt:lpstr>Gill Sans Nova Light</vt:lpstr>
      <vt:lpstr>Sagona Book</vt:lpstr>
      <vt:lpstr>Office Theme</vt:lpstr>
      <vt:lpstr>Document</vt:lpstr>
      <vt:lpstr>Survival Analysis of PBC  Patients</vt:lpstr>
      <vt:lpstr>agenda</vt:lpstr>
      <vt:lpstr>introduction</vt:lpstr>
      <vt:lpstr>introduction</vt:lpstr>
      <vt:lpstr>introduction</vt:lpstr>
      <vt:lpstr>data description</vt:lpstr>
      <vt:lpstr>data description</vt:lpstr>
      <vt:lpstr>data description</vt:lpstr>
      <vt:lpstr>data description</vt:lpstr>
      <vt:lpstr>data description</vt:lpstr>
      <vt:lpstr>data description</vt:lpstr>
      <vt:lpstr>data description</vt:lpstr>
      <vt:lpstr>data description</vt:lpstr>
      <vt:lpstr>data description</vt:lpstr>
      <vt:lpstr>kaplan-meier analysis</vt:lpstr>
      <vt:lpstr>kaplan-meier analysis</vt:lpstr>
      <vt:lpstr>kaplan-meier analysis</vt:lpstr>
      <vt:lpstr>kaplan-meier analysis</vt:lpstr>
      <vt:lpstr>kaplan-meier analysis</vt:lpstr>
      <vt:lpstr>kaplan-meier analysis</vt:lpstr>
      <vt:lpstr>logrank analysis</vt:lpstr>
      <vt:lpstr>cox PH model</vt:lpstr>
      <vt:lpstr>cox PH model</vt:lpstr>
      <vt:lpstr>Cox PH Model</vt:lpstr>
      <vt:lpstr>Log-log plots</vt:lpstr>
      <vt:lpstr>Parametric models</vt:lpstr>
      <vt:lpstr>AIC and LL</vt:lpstr>
      <vt:lpstr>AIC and LL</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Analysis of PBC  Patients</dc:title>
  <dc:creator>Chukwuma Ofoegbu</dc:creator>
  <cp:lastModifiedBy>Chukwuma Ofoegbu</cp:lastModifiedBy>
  <cp:revision>4</cp:revision>
  <dcterms:created xsi:type="dcterms:W3CDTF">2023-05-31T10:23:38Z</dcterms:created>
  <dcterms:modified xsi:type="dcterms:W3CDTF">2023-05-31T14:35:10Z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0x010100C68FC52821B7AE489A2D6F68DA6DA52F</vt:lpwstr>
  </property>
</Properties>
</file>