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54"/>
  </p:normalViewPr>
  <p:slideViewPr>
    <p:cSldViewPr snapToGrid="0" snapToObjects="1">
      <p:cViewPr>
        <p:scale>
          <a:sx n="83" d="100"/>
          <a:sy n="83" d="100"/>
        </p:scale>
        <p:origin x="49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91FB-3E21-2D4E-8A29-07F2523E3A1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D940339-2484-784E-AF51-462E4D422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3197C09-728F-DF46-9966-3BCEDBD91C65}"/>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E29DD736-4429-C444-93C4-B84A2F0869F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D2193C-6546-AB47-8545-037B9150A345}"/>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409332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B509-9070-EB41-9804-5AA83B66D53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15F2CE9-D8B6-604B-A643-85E06BD7894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BB5C92-BEB7-874B-98DC-31D391718E9A}"/>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E1998BC5-0FC3-974A-BC4C-2ECAE46C63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9DF17C-6D5B-8842-9D1F-BF23DD61776B}"/>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118035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34FD90-C2D9-AA4E-9276-D4587538616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E643B62-D8F6-474E-93C2-B07B38F39EC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9DCBFE-CFD8-8A4D-BB56-0CB4885826C8}"/>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F4C61C32-4D50-2B48-9557-EECCD39825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B56A54-DA0F-2141-ACF6-A120CD40E077}"/>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80776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E746E-E77A-C149-A66C-663ECD64430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71BE451-9ABF-2A42-B6C6-CBFA874D281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9340AF-C394-D149-9AFC-F0F84CE39921}"/>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FD872087-64BE-9A4A-B154-F9C068C32C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4C0229-F944-0F47-B99E-EC7BA4EE492D}"/>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204931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77460-9D25-054C-9758-D2A2D441697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771B6FC-BCDC-864F-8012-17B5EA673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FF4E6BF-80FB-3D4C-92DA-2D9A299E6558}"/>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350F0B5B-74F3-1E42-978D-03E207C8D3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9BBC01-EEB6-D340-9E2D-EE4942F44836}"/>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313851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41A6B-306F-C34A-88A0-22E68B37EFC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77C383A-90B3-224D-8C86-07430470A63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38389F8-2A9D-7F49-A78B-F29A9B3AA1C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A808B2B-C9D1-FA4B-A384-609691BB8E06}"/>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6" name="页脚占位符 5">
            <a:extLst>
              <a:ext uri="{FF2B5EF4-FFF2-40B4-BE49-F238E27FC236}">
                <a16:creationId xmlns:a16="http://schemas.microsoft.com/office/drawing/2014/main" id="{1BD450E9-4B90-714C-A022-B0CB03CC55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A2CD77-05B9-4A45-A414-4AC672DDF605}"/>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46034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855DD-2D52-AB42-93C3-17158EE3B47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53E71F4-08EC-CD4A-B4A2-6A2DE2A89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C7ED8DF-B017-BA49-ACF6-2AE9CDE3E72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C91E6BC-880C-A542-AFCA-1AB3C548A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BD7E0B6-1017-A641-A61D-85B6F99F79E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4061A2F-E847-7C4F-8EDF-76B695CD1759}"/>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8" name="页脚占位符 7">
            <a:extLst>
              <a:ext uri="{FF2B5EF4-FFF2-40B4-BE49-F238E27FC236}">
                <a16:creationId xmlns:a16="http://schemas.microsoft.com/office/drawing/2014/main" id="{903CFA75-3626-7546-BB3B-B775E9363C9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7CA4516-F942-BA49-A23F-F71B94CD9E18}"/>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371782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D1F9D-F4C2-2844-8363-23951348B0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A6B0EB1-9E75-9A4F-8349-FB657BF0DE40}"/>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4" name="页脚占位符 3">
            <a:extLst>
              <a:ext uri="{FF2B5EF4-FFF2-40B4-BE49-F238E27FC236}">
                <a16:creationId xmlns:a16="http://schemas.microsoft.com/office/drawing/2014/main" id="{A880A073-2129-8F45-AAB7-E09C82B34EF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AFAC8B8-644F-8D4C-BD1E-4D6C473D4ECA}"/>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152400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082A92-6359-9042-AE63-7D4F09467D46}"/>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3" name="页脚占位符 2">
            <a:extLst>
              <a:ext uri="{FF2B5EF4-FFF2-40B4-BE49-F238E27FC236}">
                <a16:creationId xmlns:a16="http://schemas.microsoft.com/office/drawing/2014/main" id="{8B1E38E0-4E05-E949-981E-491C371EC15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162CE9A-EB99-754D-8BBD-B27C15D12F5F}"/>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395537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14B5D-BD24-2940-BBD2-919938CF4ED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B61A600-3F64-5D41-9995-8DB5EBE9E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A5F35B2-816E-3445-BAE8-C617E9DD6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4B64BB8-A0C8-6845-A844-E9B1B4803498}"/>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6" name="页脚占位符 5">
            <a:extLst>
              <a:ext uri="{FF2B5EF4-FFF2-40B4-BE49-F238E27FC236}">
                <a16:creationId xmlns:a16="http://schemas.microsoft.com/office/drawing/2014/main" id="{CE15D269-1712-A240-BFB8-4BA548333B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AC5A06-4AB9-C543-BCCF-B238F65B84C3}"/>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233063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D92C4-D4E0-BA43-B571-723DCC6F420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9AA6BE-7E6B-E44A-A168-7B42E1F2A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C5CB768-6965-4D45-B6C9-3117F8F46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E586AEC-2813-A84E-A289-8D35DF388C60}"/>
              </a:ext>
            </a:extLst>
          </p:cNvPr>
          <p:cNvSpPr>
            <a:spLocks noGrp="1"/>
          </p:cNvSpPr>
          <p:nvPr>
            <p:ph type="dt" sz="half" idx="10"/>
          </p:nvPr>
        </p:nvSpPr>
        <p:spPr/>
        <p:txBody>
          <a:bodyPr/>
          <a:lstStyle/>
          <a:p>
            <a:fld id="{2502D645-A33F-F343-917A-A59EF90335A0}" type="datetimeFigureOut">
              <a:rPr kumimoji="1" lang="zh-CN" altLang="en-US" smtClean="0"/>
              <a:t>2019/4/11</a:t>
            </a:fld>
            <a:endParaRPr kumimoji="1" lang="zh-CN" altLang="en-US"/>
          </a:p>
        </p:txBody>
      </p:sp>
      <p:sp>
        <p:nvSpPr>
          <p:cNvPr id="6" name="页脚占位符 5">
            <a:extLst>
              <a:ext uri="{FF2B5EF4-FFF2-40B4-BE49-F238E27FC236}">
                <a16:creationId xmlns:a16="http://schemas.microsoft.com/office/drawing/2014/main" id="{684B5D03-3EA3-A741-9C26-D0DB5465BF0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25FD527-B2E7-BA40-A91A-927210F7C655}"/>
              </a:ext>
            </a:extLst>
          </p:cNvPr>
          <p:cNvSpPr>
            <a:spLocks noGrp="1"/>
          </p:cNvSpPr>
          <p:nvPr>
            <p:ph type="sldNum" sz="quarter" idx="12"/>
          </p:nvPr>
        </p:nvSpPr>
        <p:spPr/>
        <p:txBody>
          <a:body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297072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17FD5E-62C3-0F40-876C-8AB1EB135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5E59179-D0DF-204E-B188-68C5A8FBE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4C9284-66BE-5C41-8F19-20FFA8156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2D645-A33F-F343-917A-A59EF90335A0}" type="datetimeFigureOut">
              <a:rPr kumimoji="1" lang="zh-CN" altLang="en-US" smtClean="0"/>
              <a:t>2019/4/11</a:t>
            </a:fld>
            <a:endParaRPr kumimoji="1" lang="zh-CN" altLang="en-US"/>
          </a:p>
        </p:txBody>
      </p:sp>
      <p:sp>
        <p:nvSpPr>
          <p:cNvPr id="5" name="页脚占位符 4">
            <a:extLst>
              <a:ext uri="{FF2B5EF4-FFF2-40B4-BE49-F238E27FC236}">
                <a16:creationId xmlns:a16="http://schemas.microsoft.com/office/drawing/2014/main" id="{03817EE8-88EB-D043-BF6D-5EEADCDDA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7BB8622-C82E-E84A-B637-96BCD1A92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BAF2-EC49-6C49-8112-3364C04CAAF2}" type="slidenum">
              <a:rPr kumimoji="1" lang="zh-CN" altLang="en-US" smtClean="0"/>
              <a:t>‹#›</a:t>
            </a:fld>
            <a:endParaRPr kumimoji="1" lang="zh-CN" altLang="en-US"/>
          </a:p>
        </p:txBody>
      </p:sp>
    </p:spTree>
    <p:extLst>
      <p:ext uri="{BB962C8B-B14F-4D97-AF65-F5344CB8AC3E}">
        <p14:creationId xmlns:p14="http://schemas.microsoft.com/office/powerpoint/2010/main" val="127627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4B714AC-1B72-344B-9374-0EACCD4AFB58}"/>
              </a:ext>
            </a:extLst>
          </p:cNvPr>
          <p:cNvSpPr/>
          <p:nvPr/>
        </p:nvSpPr>
        <p:spPr>
          <a:xfrm>
            <a:off x="1727656" y="907041"/>
            <a:ext cx="8736687" cy="769441"/>
          </a:xfrm>
          <a:prstGeom prst="rect">
            <a:avLst/>
          </a:prstGeom>
          <a:noFill/>
        </p:spPr>
        <p:txBody>
          <a:bodyPr wrap="none" lIns="91440" tIns="45720" rIns="91440" bIns="45720">
            <a:spAutoFit/>
          </a:bodyPr>
          <a:lstStyle/>
          <a:p>
            <a:pPr algn="ctr"/>
            <a:r>
              <a:rPr lang="en" altLang="zh-CN" sz="4400" b="1" dirty="0"/>
              <a:t>Linear discriminant analysis</a:t>
            </a:r>
            <a:r>
              <a:rPr lang="en" altLang="zh-CN" sz="4400" dirty="0"/>
              <a:t> (</a:t>
            </a:r>
            <a:r>
              <a:rPr lang="en" altLang="zh-CN" sz="4400" b="1" dirty="0"/>
              <a:t>LDA</a:t>
            </a:r>
            <a:r>
              <a:rPr lang="en" altLang="zh-CN" sz="4400" dirty="0"/>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B4509478-79CD-BF40-95FA-10F5554F6081}"/>
              </a:ext>
            </a:extLst>
          </p:cNvPr>
          <p:cNvSpPr/>
          <p:nvPr/>
        </p:nvSpPr>
        <p:spPr>
          <a:xfrm>
            <a:off x="6284996" y="4271058"/>
            <a:ext cx="4179347" cy="1384995"/>
          </a:xfrm>
          <a:prstGeom prst="rect">
            <a:avLst/>
          </a:prstGeom>
          <a:noFill/>
        </p:spPr>
        <p:txBody>
          <a:bodyPr wrap="square" lIns="91440" tIns="45720" rIns="91440" bIns="45720">
            <a:spAutoFit/>
          </a:bodyPr>
          <a:lstStyle/>
          <a:p>
            <a:pPr algn="ctr"/>
            <a:r>
              <a:rPr lang="en" altLang="zh-CN" sz="2800" b="0" cap="none" spc="0" dirty="0">
                <a:ln w="0"/>
                <a:solidFill>
                  <a:schemeClr val="tx1"/>
                </a:solidFill>
                <a:effectLst>
                  <a:outerShdw blurRad="38100" dist="19050" dir="2700000" algn="tl" rotWithShape="0">
                    <a:schemeClr val="dk1">
                      <a:alpha val="40000"/>
                    </a:schemeClr>
                  </a:outerShdw>
                </a:effectLst>
              </a:rPr>
              <a:t>Peihao Fang</a:t>
            </a:r>
          </a:p>
          <a:p>
            <a:pPr algn="ctr"/>
            <a:r>
              <a:rPr lang="en-US" altLang="zh-CN" sz="2800" dirty="0">
                <a:ln w="0"/>
                <a:effectLst>
                  <a:outerShdw blurRad="38100" dist="19050" dir="2700000" algn="tl" rotWithShape="0">
                    <a:schemeClr val="dk1">
                      <a:alpha val="40000"/>
                    </a:schemeClr>
                  </a:outerShdw>
                </a:effectLst>
              </a:rPr>
              <a:t>16269402</a:t>
            </a:r>
            <a:endParaRPr lang="en" altLang="zh-CN" sz="2800" dirty="0">
              <a:ln w="0"/>
              <a:effectLst>
                <a:outerShdw blurRad="38100" dist="19050" dir="2700000" algn="tl" rotWithShape="0">
                  <a:schemeClr val="dk1">
                    <a:alpha val="40000"/>
                  </a:schemeClr>
                </a:outerShdw>
              </a:effectLst>
            </a:endParaRPr>
          </a:p>
          <a:p>
            <a:pPr algn="ctr"/>
            <a:r>
              <a:rPr lang="en" altLang="zh-CN" sz="2800" b="0" cap="none" spc="0" dirty="0">
                <a:ln w="0"/>
                <a:solidFill>
                  <a:schemeClr val="tx1"/>
                </a:solidFill>
                <a:effectLst>
                  <a:outerShdw blurRad="38100" dist="19050" dir="2700000" algn="tl" rotWithShape="0">
                    <a:schemeClr val="dk1">
                      <a:alpha val="40000"/>
                    </a:schemeClr>
                  </a:outerShdw>
                </a:effectLst>
              </a:rPr>
              <a:t>pf9bx@mail.umkc.edu</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图片 5">
            <a:extLst>
              <a:ext uri="{FF2B5EF4-FFF2-40B4-BE49-F238E27FC236}">
                <a16:creationId xmlns:a16="http://schemas.microsoft.com/office/drawing/2014/main" id="{6FA3D9BA-58FC-8B4C-AAD3-6418F7EF4CC4}"/>
              </a:ext>
            </a:extLst>
          </p:cNvPr>
          <p:cNvPicPr>
            <a:picLocks noChangeAspect="1"/>
          </p:cNvPicPr>
          <p:nvPr/>
        </p:nvPicPr>
        <p:blipFill>
          <a:blip r:embed="rId2"/>
          <a:stretch>
            <a:fillRect/>
          </a:stretch>
        </p:blipFill>
        <p:spPr>
          <a:xfrm>
            <a:off x="675994" y="2747058"/>
            <a:ext cx="3987800" cy="3048000"/>
          </a:xfrm>
          <a:prstGeom prst="rect">
            <a:avLst/>
          </a:prstGeom>
        </p:spPr>
      </p:pic>
    </p:spTree>
    <p:extLst>
      <p:ext uri="{BB962C8B-B14F-4D97-AF65-F5344CB8AC3E}">
        <p14:creationId xmlns:p14="http://schemas.microsoft.com/office/powerpoint/2010/main" val="359067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57F8804-4A8B-3943-A150-156203EF9D4B}"/>
              </a:ext>
            </a:extLst>
          </p:cNvPr>
          <p:cNvPicPr>
            <a:picLocks noChangeAspect="1"/>
          </p:cNvPicPr>
          <p:nvPr/>
        </p:nvPicPr>
        <p:blipFill>
          <a:blip r:embed="rId2"/>
          <a:stretch>
            <a:fillRect/>
          </a:stretch>
        </p:blipFill>
        <p:spPr>
          <a:xfrm>
            <a:off x="1395924" y="1413791"/>
            <a:ext cx="1574800" cy="558800"/>
          </a:xfrm>
          <a:prstGeom prst="rect">
            <a:avLst/>
          </a:prstGeom>
        </p:spPr>
      </p:pic>
      <p:pic>
        <p:nvPicPr>
          <p:cNvPr id="3" name="图片 2">
            <a:extLst>
              <a:ext uri="{FF2B5EF4-FFF2-40B4-BE49-F238E27FC236}">
                <a16:creationId xmlns:a16="http://schemas.microsoft.com/office/drawing/2014/main" id="{CC471A34-28AF-8441-9487-81B5A43982D7}"/>
              </a:ext>
            </a:extLst>
          </p:cNvPr>
          <p:cNvPicPr>
            <a:picLocks noChangeAspect="1"/>
          </p:cNvPicPr>
          <p:nvPr/>
        </p:nvPicPr>
        <p:blipFill>
          <a:blip r:embed="rId3"/>
          <a:stretch>
            <a:fillRect/>
          </a:stretch>
        </p:blipFill>
        <p:spPr>
          <a:xfrm>
            <a:off x="1395924" y="918490"/>
            <a:ext cx="1651000" cy="495300"/>
          </a:xfrm>
          <a:prstGeom prst="rect">
            <a:avLst/>
          </a:prstGeom>
        </p:spPr>
      </p:pic>
      <p:pic>
        <p:nvPicPr>
          <p:cNvPr id="4" name="图片 3">
            <a:extLst>
              <a:ext uri="{FF2B5EF4-FFF2-40B4-BE49-F238E27FC236}">
                <a16:creationId xmlns:a16="http://schemas.microsoft.com/office/drawing/2014/main" id="{E6C72759-63D9-994C-A7C4-D7B2E0EB5E61}"/>
              </a:ext>
            </a:extLst>
          </p:cNvPr>
          <p:cNvPicPr>
            <a:picLocks noChangeAspect="1"/>
          </p:cNvPicPr>
          <p:nvPr/>
        </p:nvPicPr>
        <p:blipFill>
          <a:blip r:embed="rId4"/>
          <a:stretch>
            <a:fillRect/>
          </a:stretch>
        </p:blipFill>
        <p:spPr>
          <a:xfrm>
            <a:off x="1395924" y="1972591"/>
            <a:ext cx="1714500" cy="520700"/>
          </a:xfrm>
          <a:prstGeom prst="rect">
            <a:avLst/>
          </a:prstGeom>
        </p:spPr>
      </p:pic>
      <p:pic>
        <p:nvPicPr>
          <p:cNvPr id="5" name="图片 4">
            <a:extLst>
              <a:ext uri="{FF2B5EF4-FFF2-40B4-BE49-F238E27FC236}">
                <a16:creationId xmlns:a16="http://schemas.microsoft.com/office/drawing/2014/main" id="{FC397427-3AD0-8E4E-8AF2-B9A506316BF8}"/>
              </a:ext>
            </a:extLst>
          </p:cNvPr>
          <p:cNvPicPr>
            <a:picLocks noChangeAspect="1"/>
          </p:cNvPicPr>
          <p:nvPr/>
        </p:nvPicPr>
        <p:blipFill>
          <a:blip r:embed="rId5"/>
          <a:stretch>
            <a:fillRect/>
          </a:stretch>
        </p:blipFill>
        <p:spPr>
          <a:xfrm>
            <a:off x="4774878" y="924840"/>
            <a:ext cx="5803900" cy="482600"/>
          </a:xfrm>
          <a:prstGeom prst="rect">
            <a:avLst/>
          </a:prstGeom>
        </p:spPr>
      </p:pic>
      <p:pic>
        <p:nvPicPr>
          <p:cNvPr id="6" name="图片 5">
            <a:extLst>
              <a:ext uri="{FF2B5EF4-FFF2-40B4-BE49-F238E27FC236}">
                <a16:creationId xmlns:a16="http://schemas.microsoft.com/office/drawing/2014/main" id="{DB20FE30-79DD-374B-AB00-32B15485E67A}"/>
              </a:ext>
            </a:extLst>
          </p:cNvPr>
          <p:cNvPicPr>
            <a:picLocks noChangeAspect="1"/>
          </p:cNvPicPr>
          <p:nvPr/>
        </p:nvPicPr>
        <p:blipFill>
          <a:blip r:embed="rId6"/>
          <a:stretch>
            <a:fillRect/>
          </a:stretch>
        </p:blipFill>
        <p:spPr>
          <a:xfrm>
            <a:off x="4774878" y="1413790"/>
            <a:ext cx="5626100" cy="533400"/>
          </a:xfrm>
          <a:prstGeom prst="rect">
            <a:avLst/>
          </a:prstGeom>
        </p:spPr>
      </p:pic>
      <p:pic>
        <p:nvPicPr>
          <p:cNvPr id="7" name="图片 6">
            <a:extLst>
              <a:ext uri="{FF2B5EF4-FFF2-40B4-BE49-F238E27FC236}">
                <a16:creationId xmlns:a16="http://schemas.microsoft.com/office/drawing/2014/main" id="{3B9E530E-6B45-2E47-A093-B939DD3A7421}"/>
              </a:ext>
            </a:extLst>
          </p:cNvPr>
          <p:cNvPicPr>
            <a:picLocks noChangeAspect="1"/>
          </p:cNvPicPr>
          <p:nvPr/>
        </p:nvPicPr>
        <p:blipFill>
          <a:blip r:embed="rId7"/>
          <a:stretch>
            <a:fillRect/>
          </a:stretch>
        </p:blipFill>
        <p:spPr>
          <a:xfrm>
            <a:off x="4774878" y="1921791"/>
            <a:ext cx="5791200" cy="571500"/>
          </a:xfrm>
          <a:prstGeom prst="rect">
            <a:avLst/>
          </a:prstGeom>
        </p:spPr>
      </p:pic>
      <p:sp>
        <p:nvSpPr>
          <p:cNvPr id="8" name="文本框 7">
            <a:extLst>
              <a:ext uri="{FF2B5EF4-FFF2-40B4-BE49-F238E27FC236}">
                <a16:creationId xmlns:a16="http://schemas.microsoft.com/office/drawing/2014/main" id="{A2D38A81-5D4B-4E45-BF14-26477EC334D3}"/>
              </a:ext>
            </a:extLst>
          </p:cNvPr>
          <p:cNvSpPr txBox="1"/>
          <p:nvPr/>
        </p:nvSpPr>
        <p:spPr>
          <a:xfrm>
            <a:off x="1395924" y="0"/>
            <a:ext cx="1331778" cy="369332"/>
          </a:xfrm>
          <a:prstGeom prst="rect">
            <a:avLst/>
          </a:prstGeom>
          <a:noFill/>
        </p:spPr>
        <p:txBody>
          <a:bodyPr wrap="square" rtlCol="0">
            <a:spAutoFit/>
          </a:bodyPr>
          <a:lstStyle/>
          <a:p>
            <a:r>
              <a:rPr kumimoji="1" lang="en-US" altLang="zh-CN" dirty="0"/>
              <a:t>FAR</a:t>
            </a:r>
            <a:endParaRPr kumimoji="1" lang="zh-CN" altLang="en-US" dirty="0"/>
          </a:p>
        </p:txBody>
      </p:sp>
      <p:sp>
        <p:nvSpPr>
          <p:cNvPr id="9" name="文本框 8">
            <a:extLst>
              <a:ext uri="{FF2B5EF4-FFF2-40B4-BE49-F238E27FC236}">
                <a16:creationId xmlns:a16="http://schemas.microsoft.com/office/drawing/2014/main" id="{B04E76FE-A268-9046-8928-87E6EFA1F38B}"/>
              </a:ext>
            </a:extLst>
          </p:cNvPr>
          <p:cNvSpPr txBox="1"/>
          <p:nvPr/>
        </p:nvSpPr>
        <p:spPr>
          <a:xfrm>
            <a:off x="4774878" y="92990"/>
            <a:ext cx="3563211" cy="369332"/>
          </a:xfrm>
          <a:prstGeom prst="rect">
            <a:avLst/>
          </a:prstGeom>
          <a:noFill/>
        </p:spPr>
        <p:txBody>
          <a:bodyPr wrap="square" rtlCol="0">
            <a:spAutoFit/>
          </a:bodyPr>
          <a:lstStyle/>
          <a:p>
            <a:r>
              <a:rPr kumimoji="1" lang="en-US" altLang="zh-CN" dirty="0"/>
              <a:t>FRR</a:t>
            </a:r>
            <a:endParaRPr kumimoji="1" lang="zh-CN" altLang="en-US" dirty="0"/>
          </a:p>
        </p:txBody>
      </p:sp>
      <p:sp>
        <p:nvSpPr>
          <p:cNvPr id="10" name="文本框 9">
            <a:extLst>
              <a:ext uri="{FF2B5EF4-FFF2-40B4-BE49-F238E27FC236}">
                <a16:creationId xmlns:a16="http://schemas.microsoft.com/office/drawing/2014/main" id="{7C6DB823-13AC-D146-8BFD-23F4D4E4DA5A}"/>
              </a:ext>
            </a:extLst>
          </p:cNvPr>
          <p:cNvSpPr txBox="1"/>
          <p:nvPr/>
        </p:nvSpPr>
        <p:spPr>
          <a:xfrm>
            <a:off x="774915" y="3053166"/>
            <a:ext cx="10011905" cy="2308324"/>
          </a:xfrm>
          <a:prstGeom prst="rect">
            <a:avLst/>
          </a:prstGeom>
          <a:noFill/>
        </p:spPr>
        <p:txBody>
          <a:bodyPr wrap="square" rtlCol="0">
            <a:spAutoFit/>
          </a:bodyPr>
          <a:lstStyle/>
          <a:p>
            <a:r>
              <a:rPr lang="en-US" altLang="zh-CN" dirty="0"/>
              <a:t>According these three different models by same dataset, we can find out that the LDA-2 (compared with all different images as a imposter) get the largest AUC area. Compared with LDA1, it trains lots of observation to improve the accuracy. </a:t>
            </a:r>
            <a:endParaRPr lang="zh-CN" altLang="zh-CN" dirty="0"/>
          </a:p>
          <a:p>
            <a:r>
              <a:rPr lang="en-US" altLang="zh-CN" dirty="0"/>
              <a:t>All in all, the conclusion is that if we do PCA(model1 ) before LDA(model2</a:t>
            </a:r>
            <a:r>
              <a:rPr lang="zh-CN" altLang="zh-CN" dirty="0"/>
              <a:t>，</a:t>
            </a:r>
            <a:r>
              <a:rPr lang="en-US" altLang="zh-CN" dirty="0"/>
              <a:t>3). The performance of LDA will be better than PCA. Because we combine PCA and LDA. LDA get worse performance if dimensionality is too high. So we use PCA to reduce dimensionality, based on PCA subspace the LDA performance has been a marked improvement. </a:t>
            </a:r>
            <a:endParaRPr lang="zh-CN" altLang="zh-CN"/>
          </a:p>
          <a:p>
            <a:endParaRPr kumimoji="1" lang="zh-CN" altLang="en-US"/>
          </a:p>
        </p:txBody>
      </p:sp>
    </p:spTree>
    <p:extLst>
      <p:ext uri="{BB962C8B-B14F-4D97-AF65-F5344CB8AC3E}">
        <p14:creationId xmlns:p14="http://schemas.microsoft.com/office/powerpoint/2010/main" val="251855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3F8B0D-214C-6641-9F52-2F067C567B0D}"/>
              </a:ext>
            </a:extLst>
          </p:cNvPr>
          <p:cNvSpPr/>
          <p:nvPr/>
        </p:nvSpPr>
        <p:spPr>
          <a:xfrm>
            <a:off x="981982" y="652399"/>
            <a:ext cx="9689878" cy="1200329"/>
          </a:xfrm>
          <a:prstGeom prst="rect">
            <a:avLst/>
          </a:prstGeom>
          <a:noFill/>
        </p:spPr>
        <p:txBody>
          <a:bodyPr wrap="square" lIns="91440" tIns="45720" rIns="91440" bIns="45720">
            <a:spAutoFit/>
          </a:bodyPr>
          <a:lstStyle/>
          <a:p>
            <a:pPr algn="ctr"/>
            <a:r>
              <a:rPr lang="en-US" altLang="zh-CN" dirty="0">
                <a:ln w="0"/>
                <a:effectLst>
                  <a:outerShdw blurRad="38100" dist="19050" dir="2700000" algn="tl" rotWithShape="0">
                    <a:schemeClr val="dk1">
                      <a:alpha val="40000"/>
                    </a:schemeClr>
                  </a:outerShdw>
                </a:effectLst>
              </a:rPr>
              <a:t>Project goal:</a:t>
            </a:r>
          </a:p>
          <a:p>
            <a:pPr marL="514350" indent="-514350">
              <a:buFont typeface="+mj-lt"/>
              <a:buAutoNum type="arabicPeriod"/>
            </a:pPr>
            <a:r>
              <a:rPr lang="en-US" altLang="zh-CN" dirty="0">
                <a:uFillTx/>
                <a:latin typeface="Arial" panose="020B0604020202020204" pitchFamily="34" charset="0"/>
                <a:cs typeface="Arial" panose="020B0604020202020204" pitchFamily="34" charset="0"/>
              </a:rPr>
              <a:t>Face Recognition using Linear Discriminant Analysis (LDA)</a:t>
            </a:r>
          </a:p>
          <a:p>
            <a:pPr marL="514350" indent="-514350">
              <a:buFont typeface="+mj-lt"/>
              <a:buAutoNum type="arabicPeriod"/>
            </a:pPr>
            <a:r>
              <a:rPr lang="en-US" altLang="zh-CN" dirty="0">
                <a:uFillTx/>
                <a:latin typeface="Arial" panose="020B0604020202020204" pitchFamily="34" charset="0"/>
                <a:cs typeface="Arial" panose="020B0604020202020204" pitchFamily="34" charset="0"/>
              </a:rPr>
              <a:t>Comparison with Principal Component Analysis (PCA) based Face Recognition</a:t>
            </a:r>
          </a:p>
          <a:p>
            <a:pPr algn="ct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9FBF57EF-B7D7-A944-8198-BB5F95836BFF}"/>
              </a:ext>
            </a:extLst>
          </p:cNvPr>
          <p:cNvSpPr/>
          <p:nvPr/>
        </p:nvSpPr>
        <p:spPr>
          <a:xfrm>
            <a:off x="4767804" y="5440098"/>
            <a:ext cx="1987953" cy="752355"/>
          </a:xfrm>
          <a:prstGeom prst="rect">
            <a:avLst/>
          </a:prstGeom>
          <a:solidFill>
            <a:schemeClr val="tx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highlight>
                  <a:srgbClr val="FF0000"/>
                </a:highlight>
              </a:rPr>
              <a:t>Face </a:t>
            </a:r>
            <a:r>
              <a:rPr kumimoji="1" lang="en-US" altLang="zh-CN" dirty="0" err="1">
                <a:highlight>
                  <a:srgbClr val="FF0000"/>
                </a:highlight>
              </a:rPr>
              <a:t>Rrcognition</a:t>
            </a:r>
            <a:r>
              <a:rPr kumimoji="1" lang="en-US" altLang="zh-CN" dirty="0">
                <a:highlight>
                  <a:srgbClr val="FF0000"/>
                </a:highlight>
              </a:rPr>
              <a:t> by LDA </a:t>
            </a:r>
            <a:endParaRPr kumimoji="1" lang="zh-CN" altLang="en-US" dirty="0">
              <a:highlight>
                <a:srgbClr val="FF0000"/>
              </a:highlight>
            </a:endParaRPr>
          </a:p>
        </p:txBody>
      </p:sp>
      <p:sp>
        <p:nvSpPr>
          <p:cNvPr id="4" name="矩形 3">
            <a:extLst>
              <a:ext uri="{FF2B5EF4-FFF2-40B4-BE49-F238E27FC236}">
                <a16:creationId xmlns:a16="http://schemas.microsoft.com/office/drawing/2014/main" id="{91831445-38F0-1840-B36D-19C11083A54C}"/>
              </a:ext>
            </a:extLst>
          </p:cNvPr>
          <p:cNvSpPr/>
          <p:nvPr/>
        </p:nvSpPr>
        <p:spPr>
          <a:xfrm>
            <a:off x="1853877" y="5440099"/>
            <a:ext cx="1699551" cy="75235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Eigen Face by PCA</a:t>
            </a:r>
            <a:endParaRPr kumimoji="1" lang="zh-CN" altLang="en-US" dirty="0"/>
          </a:p>
        </p:txBody>
      </p:sp>
      <p:sp>
        <p:nvSpPr>
          <p:cNvPr id="5" name="矩形 4">
            <a:extLst>
              <a:ext uri="{FF2B5EF4-FFF2-40B4-BE49-F238E27FC236}">
                <a16:creationId xmlns:a16="http://schemas.microsoft.com/office/drawing/2014/main" id="{9E4E6ABB-2B3D-7640-ABD0-15E80E549805}"/>
              </a:ext>
            </a:extLst>
          </p:cNvPr>
          <p:cNvSpPr/>
          <p:nvPr/>
        </p:nvSpPr>
        <p:spPr>
          <a:xfrm>
            <a:off x="7873678" y="5092858"/>
            <a:ext cx="1987953" cy="14368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Classify and compare with ground truth to evaluate performance</a:t>
            </a:r>
            <a:endParaRPr kumimoji="1" lang="zh-CN" altLang="en-US" dirty="0"/>
          </a:p>
        </p:txBody>
      </p:sp>
      <p:cxnSp>
        <p:nvCxnSpPr>
          <p:cNvPr id="7" name="直线箭头连接符 6">
            <a:extLst>
              <a:ext uri="{FF2B5EF4-FFF2-40B4-BE49-F238E27FC236}">
                <a16:creationId xmlns:a16="http://schemas.microsoft.com/office/drawing/2014/main" id="{C5EDBA86-DE04-0E4A-B977-22CC85F622E4}"/>
              </a:ext>
            </a:extLst>
          </p:cNvPr>
          <p:cNvCxnSpPr>
            <a:stCxn id="4" idx="3"/>
          </p:cNvCxnSpPr>
          <p:nvPr/>
        </p:nvCxnSpPr>
        <p:spPr>
          <a:xfrm flipV="1">
            <a:off x="3553428" y="5816275"/>
            <a:ext cx="12143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48D2C980-9D03-A745-9B35-4C3C30C17945}"/>
              </a:ext>
            </a:extLst>
          </p:cNvPr>
          <p:cNvCxnSpPr>
            <a:stCxn id="3" idx="3"/>
          </p:cNvCxnSpPr>
          <p:nvPr/>
        </p:nvCxnSpPr>
        <p:spPr>
          <a:xfrm flipV="1">
            <a:off x="6755757" y="5811275"/>
            <a:ext cx="1242349"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9628E8D-5C5A-8343-8D99-05897D3EC948}"/>
              </a:ext>
            </a:extLst>
          </p:cNvPr>
          <p:cNvSpPr txBox="1"/>
          <p:nvPr/>
        </p:nvSpPr>
        <p:spPr>
          <a:xfrm>
            <a:off x="634195" y="1582340"/>
            <a:ext cx="10255170" cy="3139321"/>
          </a:xfrm>
          <a:prstGeom prst="rect">
            <a:avLst/>
          </a:prstGeom>
          <a:noFill/>
        </p:spPr>
        <p:txBody>
          <a:bodyPr wrap="square" rtlCol="0">
            <a:spAutoFit/>
          </a:bodyPr>
          <a:lstStyle/>
          <a:p>
            <a:r>
              <a:rPr kumimoji="1" lang="en-US" altLang="zh-CN" b="1" u="sng" dirty="0"/>
              <a:t>LDA</a:t>
            </a:r>
            <a:r>
              <a:rPr kumimoji="1" lang="en-US" altLang="zh-CN" dirty="0"/>
              <a:t> : Intra-class distance is minimum</a:t>
            </a:r>
          </a:p>
          <a:p>
            <a:r>
              <a:rPr kumimoji="1" lang="en-US" altLang="zh-CN" dirty="0"/>
              <a:t>         Inter-class distance is maximum</a:t>
            </a:r>
          </a:p>
          <a:p>
            <a:pPr marL="285750" indent="-285750">
              <a:buFont typeface="Arial" panose="020B0604020202020204" pitchFamily="34" charset="0"/>
              <a:buChar char="•"/>
            </a:pPr>
            <a:r>
              <a:rPr lang="en-US" altLang="zh-CN" dirty="0">
                <a:uFillTx/>
              </a:rPr>
              <a:t>Prepare a training set of face images</a:t>
            </a:r>
          </a:p>
          <a:p>
            <a:endParaRPr lang="en-US" altLang="zh-CN" dirty="0">
              <a:uFillTx/>
            </a:endParaRPr>
          </a:p>
          <a:p>
            <a:pPr marL="285750" indent="-285750">
              <a:buFont typeface="Arial" panose="020B0604020202020204" pitchFamily="34" charset="0"/>
              <a:buChar char="•"/>
            </a:pPr>
            <a:r>
              <a:rPr lang="en-US" altLang="zh-CN" dirty="0">
                <a:uFillTx/>
              </a:rPr>
              <a:t>Compute Within and Between Class Scatter Matrices. </a:t>
            </a:r>
          </a:p>
          <a:p>
            <a:endParaRPr lang="en-US" altLang="zh-CN" dirty="0">
              <a:uFillTx/>
            </a:endParaRPr>
          </a:p>
          <a:p>
            <a:pPr marL="285750" indent="-285750">
              <a:buFont typeface="Arial" panose="020B0604020202020204" pitchFamily="34" charset="0"/>
              <a:buChar char="•"/>
            </a:pPr>
            <a:r>
              <a:rPr lang="en-US" altLang="zh-CN" dirty="0">
                <a:uFillTx/>
              </a:rPr>
              <a:t>Calculate the Eigenvectors and Eigenvalues of the Covariance </a:t>
            </a:r>
            <a:r>
              <a:rPr lang="en-US" altLang="zh-CN" dirty="0"/>
              <a:t>M</a:t>
            </a:r>
            <a:r>
              <a:rPr lang="en-US" altLang="zh-CN" dirty="0">
                <a:uFillTx/>
              </a:rPr>
              <a:t>atrix.</a:t>
            </a:r>
          </a:p>
          <a:p>
            <a:endParaRPr lang="en-US" altLang="zh-CN" dirty="0">
              <a:uFillTx/>
            </a:endParaRPr>
          </a:p>
          <a:p>
            <a:pPr marL="285750" indent="-285750">
              <a:buFont typeface="Arial" panose="020B0604020202020204" pitchFamily="34" charset="0"/>
              <a:buChar char="•"/>
            </a:pPr>
            <a:r>
              <a:rPr lang="en-US" altLang="zh-CN" dirty="0">
                <a:uFillTx/>
              </a:rPr>
              <a:t>Choose the Principal Components. Sort the Eigenvalues in </a:t>
            </a:r>
            <a:r>
              <a:rPr lang="en-US" altLang="zh-CN" dirty="0"/>
              <a:t>d</a:t>
            </a:r>
            <a:r>
              <a:rPr lang="en-US" altLang="zh-CN" dirty="0">
                <a:uFillTx/>
              </a:rPr>
              <a:t>escending order and arrange Eigenvectors accordingly. </a:t>
            </a:r>
          </a:p>
          <a:p>
            <a:endParaRPr kumimoji="1" lang="zh-CN" altLang="en-US" dirty="0"/>
          </a:p>
        </p:txBody>
      </p:sp>
    </p:spTree>
    <p:extLst>
      <p:ext uri="{BB962C8B-B14F-4D97-AF65-F5344CB8AC3E}">
        <p14:creationId xmlns:p14="http://schemas.microsoft.com/office/powerpoint/2010/main" val="188477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32CE4D-CA6C-8043-88F4-AD9D4FE87C33}"/>
              </a:ext>
            </a:extLst>
          </p:cNvPr>
          <p:cNvSpPr/>
          <p:nvPr/>
        </p:nvSpPr>
        <p:spPr>
          <a:xfrm>
            <a:off x="233420" y="1006183"/>
            <a:ext cx="2060294" cy="400110"/>
          </a:xfrm>
          <a:prstGeom prst="rect">
            <a:avLst/>
          </a:prstGeom>
          <a:noFill/>
        </p:spPr>
        <p:txBody>
          <a:bodyPr wrap="square" lIns="91440" tIns="45720" rIns="91440" bIns="45720">
            <a:spAutoFit/>
          </a:bodyPr>
          <a:lstStyle/>
          <a:p>
            <a:pPr algn="ctr"/>
            <a:r>
              <a:rPr lang="en-US" altLang="zh-CN" sz="2000" dirty="0">
                <a:ln w="0"/>
                <a:solidFill>
                  <a:schemeClr val="accent1"/>
                </a:solidFill>
                <a:effectLst>
                  <a:outerShdw blurRad="38100" dist="19050" dir="2700000" algn="tl" rotWithShape="0">
                    <a:schemeClr val="dk1">
                      <a:alpha val="40000"/>
                    </a:schemeClr>
                  </a:outerShdw>
                </a:effectLst>
              </a:rPr>
              <a:t>Training set</a:t>
            </a:r>
            <a:endParaRPr lang="zh-CN" altLang="en-US" sz="2000" b="0" cap="none" spc="0" dirty="0">
              <a:ln w="0"/>
              <a:solidFill>
                <a:schemeClr val="accent1"/>
              </a:solidFill>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AD911515-A13A-FC44-B11B-2FE97A9FF0EF}"/>
              </a:ext>
            </a:extLst>
          </p:cNvPr>
          <p:cNvSpPr/>
          <p:nvPr/>
        </p:nvSpPr>
        <p:spPr>
          <a:xfrm>
            <a:off x="7936133" y="2946830"/>
            <a:ext cx="2536784" cy="400110"/>
          </a:xfrm>
          <a:prstGeom prst="rect">
            <a:avLst/>
          </a:prstGeom>
          <a:noFill/>
        </p:spPr>
        <p:txBody>
          <a:bodyPr wrap="square" lIns="91440" tIns="45720" rIns="91440" bIns="45720">
            <a:spAutoFit/>
          </a:bodyPr>
          <a:lstStyle/>
          <a:p>
            <a:pPr algn="ctr"/>
            <a:r>
              <a:rPr lang="en-US" altLang="zh-CN" sz="2000" dirty="0">
                <a:ln w="0"/>
                <a:solidFill>
                  <a:schemeClr val="accent1"/>
                </a:solidFill>
                <a:effectLst>
                  <a:outerShdw blurRad="38100" dist="19050" dir="2700000" algn="tl" rotWithShape="0">
                    <a:schemeClr val="dk1">
                      <a:alpha val="40000"/>
                    </a:schemeClr>
                  </a:outerShdw>
                </a:effectLst>
              </a:rPr>
              <a:t>Test set</a:t>
            </a:r>
            <a:endParaRPr lang="zh-CN" altLang="en-US" sz="2000" b="0" cap="none" spc="0" dirty="0">
              <a:ln w="0"/>
              <a:solidFill>
                <a:schemeClr val="accent1"/>
              </a:solidFill>
              <a:effectLst>
                <a:outerShdw blurRad="38100" dist="19050" dir="2700000" algn="tl" rotWithShape="0">
                  <a:schemeClr val="dk1">
                    <a:alpha val="40000"/>
                  </a:schemeClr>
                </a:outerShdw>
              </a:effectLst>
            </a:endParaRPr>
          </a:p>
        </p:txBody>
      </p:sp>
      <p:sp>
        <p:nvSpPr>
          <p:cNvPr id="4" name="文本框 3">
            <a:extLst>
              <a:ext uri="{FF2B5EF4-FFF2-40B4-BE49-F238E27FC236}">
                <a16:creationId xmlns:a16="http://schemas.microsoft.com/office/drawing/2014/main" id="{8A48E61A-3C0C-594F-A012-56964BDC612D}"/>
              </a:ext>
            </a:extLst>
          </p:cNvPr>
          <p:cNvSpPr txBox="1"/>
          <p:nvPr/>
        </p:nvSpPr>
        <p:spPr>
          <a:xfrm>
            <a:off x="476494" y="163368"/>
            <a:ext cx="9421792"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 each subject, use the first five images (1.pgm to 5.pgm) for training the subspace. Use the files 6.pgm to 10.pgm for the performance evaluation. </a:t>
            </a:r>
          </a:p>
          <a:p>
            <a:endParaRPr kumimoji="1" lang="zh-CN" altLang="en-US" dirty="0"/>
          </a:p>
        </p:txBody>
      </p:sp>
      <p:pic>
        <p:nvPicPr>
          <p:cNvPr id="5" name="图片 4">
            <a:extLst>
              <a:ext uri="{FF2B5EF4-FFF2-40B4-BE49-F238E27FC236}">
                <a16:creationId xmlns:a16="http://schemas.microsoft.com/office/drawing/2014/main" id="{559A7307-D6E9-C442-A85D-9C8383D9D890}"/>
              </a:ext>
            </a:extLst>
          </p:cNvPr>
          <p:cNvPicPr>
            <a:picLocks noChangeAspect="1"/>
          </p:cNvPicPr>
          <p:nvPr/>
        </p:nvPicPr>
        <p:blipFill>
          <a:blip r:embed="rId2"/>
          <a:stretch>
            <a:fillRect/>
          </a:stretch>
        </p:blipFill>
        <p:spPr>
          <a:xfrm>
            <a:off x="233420" y="1576335"/>
            <a:ext cx="6213434" cy="2249990"/>
          </a:xfrm>
          <a:prstGeom prst="rect">
            <a:avLst/>
          </a:prstGeom>
        </p:spPr>
      </p:pic>
      <p:pic>
        <p:nvPicPr>
          <p:cNvPr id="6" name="图片 5">
            <a:extLst>
              <a:ext uri="{FF2B5EF4-FFF2-40B4-BE49-F238E27FC236}">
                <a16:creationId xmlns:a16="http://schemas.microsoft.com/office/drawing/2014/main" id="{1AB7E0C8-EB3B-AC4C-8E67-C86BC9BE6205}"/>
              </a:ext>
            </a:extLst>
          </p:cNvPr>
          <p:cNvPicPr>
            <a:picLocks noChangeAspect="1"/>
          </p:cNvPicPr>
          <p:nvPr/>
        </p:nvPicPr>
        <p:blipFill>
          <a:blip r:embed="rId3"/>
          <a:stretch>
            <a:fillRect/>
          </a:stretch>
        </p:blipFill>
        <p:spPr>
          <a:xfrm>
            <a:off x="5604076" y="3941336"/>
            <a:ext cx="6587924" cy="2531471"/>
          </a:xfrm>
          <a:prstGeom prst="rect">
            <a:avLst/>
          </a:prstGeom>
        </p:spPr>
      </p:pic>
    </p:spTree>
    <p:extLst>
      <p:ext uri="{BB962C8B-B14F-4D97-AF65-F5344CB8AC3E}">
        <p14:creationId xmlns:p14="http://schemas.microsoft.com/office/powerpoint/2010/main" val="160009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5F53A4-C619-7A42-A167-885B8D6B86C2}"/>
              </a:ext>
            </a:extLst>
          </p:cNvPr>
          <p:cNvSpPr/>
          <p:nvPr/>
        </p:nvSpPr>
        <p:spPr>
          <a:xfrm>
            <a:off x="3646527" y="154687"/>
            <a:ext cx="4721969" cy="584775"/>
          </a:xfrm>
          <a:prstGeom prst="rect">
            <a:avLst/>
          </a:prstGeom>
          <a:noFill/>
        </p:spPr>
        <p:txBody>
          <a:bodyPr wrap="square" lIns="91440" tIns="45720" rIns="91440" bIns="45720">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Eigen face by </a:t>
            </a:r>
            <a:r>
              <a:rPr lang="en-US" altLang="zh-C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PCA</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图片 2">
            <a:extLst>
              <a:ext uri="{FF2B5EF4-FFF2-40B4-BE49-F238E27FC236}">
                <a16:creationId xmlns:a16="http://schemas.microsoft.com/office/drawing/2014/main" id="{7A567C3B-C158-7E45-91A3-A1388AB09FAC}"/>
              </a:ext>
            </a:extLst>
          </p:cNvPr>
          <p:cNvPicPr>
            <a:picLocks noChangeAspect="1"/>
          </p:cNvPicPr>
          <p:nvPr/>
        </p:nvPicPr>
        <p:blipFill>
          <a:blip r:embed="rId2"/>
          <a:stretch>
            <a:fillRect/>
          </a:stretch>
        </p:blipFill>
        <p:spPr>
          <a:xfrm>
            <a:off x="287377" y="1009650"/>
            <a:ext cx="6718300" cy="4838700"/>
          </a:xfrm>
          <a:prstGeom prst="rect">
            <a:avLst/>
          </a:prstGeom>
        </p:spPr>
      </p:pic>
      <p:sp>
        <p:nvSpPr>
          <p:cNvPr id="4" name="文本框 3">
            <a:extLst>
              <a:ext uri="{FF2B5EF4-FFF2-40B4-BE49-F238E27FC236}">
                <a16:creationId xmlns:a16="http://schemas.microsoft.com/office/drawing/2014/main" id="{2007DC21-12AF-744C-A1A3-9798F0CC182F}"/>
              </a:ext>
            </a:extLst>
          </p:cNvPr>
          <p:cNvSpPr txBox="1"/>
          <p:nvPr/>
        </p:nvSpPr>
        <p:spPr>
          <a:xfrm>
            <a:off x="7708739" y="868101"/>
            <a:ext cx="4074289" cy="2031325"/>
          </a:xfrm>
          <a:prstGeom prst="rect">
            <a:avLst/>
          </a:prstGeom>
          <a:noFill/>
        </p:spPr>
        <p:txBody>
          <a:bodyPr wrap="square" rtlCol="0">
            <a:spAutoFit/>
          </a:bodyPr>
          <a:lstStyle/>
          <a:p>
            <a:r>
              <a:rPr kumimoji="1" lang="en-US" altLang="zh-CN" dirty="0"/>
              <a:t>Zero-mean dataset and then calculate covariance to find eigen values and eigen vectors.</a:t>
            </a:r>
          </a:p>
          <a:p>
            <a:r>
              <a:rPr kumimoji="1" lang="en-US" altLang="zh-CN" dirty="0"/>
              <a:t>After we obtained the eigen value, we sort the eigen vector by descending order corresponding eigen value greater than a threshold(o)</a:t>
            </a:r>
            <a:endParaRPr kumimoji="1" lang="zh-CN" altLang="en-US" dirty="0"/>
          </a:p>
        </p:txBody>
      </p:sp>
      <p:pic>
        <p:nvPicPr>
          <p:cNvPr id="5" name="图片 4">
            <a:extLst>
              <a:ext uri="{FF2B5EF4-FFF2-40B4-BE49-F238E27FC236}">
                <a16:creationId xmlns:a16="http://schemas.microsoft.com/office/drawing/2014/main" id="{FB4718ED-EA92-D24F-B8A6-0268F7C22584}"/>
              </a:ext>
            </a:extLst>
          </p:cNvPr>
          <p:cNvPicPr>
            <a:picLocks noChangeAspect="1"/>
          </p:cNvPicPr>
          <p:nvPr/>
        </p:nvPicPr>
        <p:blipFill>
          <a:blip r:embed="rId3"/>
          <a:stretch>
            <a:fillRect/>
          </a:stretch>
        </p:blipFill>
        <p:spPr>
          <a:xfrm>
            <a:off x="7140374" y="2899426"/>
            <a:ext cx="1228122" cy="3598683"/>
          </a:xfrm>
          <a:prstGeom prst="rect">
            <a:avLst/>
          </a:prstGeom>
        </p:spPr>
      </p:pic>
      <p:pic>
        <p:nvPicPr>
          <p:cNvPr id="6" name="图片 5">
            <a:extLst>
              <a:ext uri="{FF2B5EF4-FFF2-40B4-BE49-F238E27FC236}">
                <a16:creationId xmlns:a16="http://schemas.microsoft.com/office/drawing/2014/main" id="{F67C9879-9245-F94F-820B-166C67D1AAE8}"/>
              </a:ext>
            </a:extLst>
          </p:cNvPr>
          <p:cNvPicPr>
            <a:picLocks noChangeAspect="1"/>
          </p:cNvPicPr>
          <p:nvPr/>
        </p:nvPicPr>
        <p:blipFill>
          <a:blip r:embed="rId4"/>
          <a:stretch>
            <a:fillRect/>
          </a:stretch>
        </p:blipFill>
        <p:spPr>
          <a:xfrm>
            <a:off x="8117710" y="4364086"/>
            <a:ext cx="4074290" cy="1481036"/>
          </a:xfrm>
          <a:prstGeom prst="rect">
            <a:avLst/>
          </a:prstGeom>
        </p:spPr>
      </p:pic>
    </p:spTree>
    <p:extLst>
      <p:ext uri="{BB962C8B-B14F-4D97-AF65-F5344CB8AC3E}">
        <p14:creationId xmlns:p14="http://schemas.microsoft.com/office/powerpoint/2010/main" val="150511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B7D9ACA-1EBC-804A-B039-45FFFD685D6B}"/>
              </a:ext>
            </a:extLst>
          </p:cNvPr>
          <p:cNvPicPr>
            <a:picLocks noChangeAspect="1"/>
          </p:cNvPicPr>
          <p:nvPr/>
        </p:nvPicPr>
        <p:blipFill>
          <a:blip r:embed="rId2"/>
          <a:stretch>
            <a:fillRect/>
          </a:stretch>
        </p:blipFill>
        <p:spPr>
          <a:xfrm>
            <a:off x="8171726" y="1491013"/>
            <a:ext cx="3535161" cy="1503324"/>
          </a:xfrm>
          <a:prstGeom prst="rect">
            <a:avLst/>
          </a:prstGeom>
        </p:spPr>
      </p:pic>
      <p:sp>
        <p:nvSpPr>
          <p:cNvPr id="2" name="矩形 1">
            <a:extLst>
              <a:ext uri="{FF2B5EF4-FFF2-40B4-BE49-F238E27FC236}">
                <a16:creationId xmlns:a16="http://schemas.microsoft.com/office/drawing/2014/main" id="{554CBF84-8925-AD4F-A901-053C527B4B03}"/>
              </a:ext>
            </a:extLst>
          </p:cNvPr>
          <p:cNvSpPr/>
          <p:nvPr/>
        </p:nvSpPr>
        <p:spPr>
          <a:xfrm>
            <a:off x="3646527" y="154687"/>
            <a:ext cx="4721969" cy="369332"/>
          </a:xfrm>
          <a:prstGeom prst="rect">
            <a:avLst/>
          </a:prstGeom>
          <a:noFill/>
        </p:spPr>
        <p:txBody>
          <a:bodyPr wrap="square" lIns="91440" tIns="45720" rIns="91440" bIns="45720">
            <a:spAutoFit/>
          </a:bodyPr>
          <a:lstStyle/>
          <a:p>
            <a:r>
              <a:rPr lang="en" altLang="zh-CN" dirty="0"/>
              <a:t>Project data into PCA subspace</a:t>
            </a:r>
          </a:p>
        </p:txBody>
      </p:sp>
      <p:pic>
        <p:nvPicPr>
          <p:cNvPr id="3" name="图片 2">
            <a:extLst>
              <a:ext uri="{FF2B5EF4-FFF2-40B4-BE49-F238E27FC236}">
                <a16:creationId xmlns:a16="http://schemas.microsoft.com/office/drawing/2014/main" id="{8699558D-1D14-3F49-9C71-6587042DA3C9}"/>
              </a:ext>
            </a:extLst>
          </p:cNvPr>
          <p:cNvPicPr>
            <a:picLocks noChangeAspect="1"/>
          </p:cNvPicPr>
          <p:nvPr/>
        </p:nvPicPr>
        <p:blipFill>
          <a:blip r:embed="rId3"/>
          <a:stretch>
            <a:fillRect/>
          </a:stretch>
        </p:blipFill>
        <p:spPr>
          <a:xfrm>
            <a:off x="217428" y="826561"/>
            <a:ext cx="2676243" cy="492365"/>
          </a:xfrm>
          <a:prstGeom prst="rect">
            <a:avLst/>
          </a:prstGeom>
        </p:spPr>
      </p:pic>
      <p:pic>
        <p:nvPicPr>
          <p:cNvPr id="4" name="图片 3">
            <a:extLst>
              <a:ext uri="{FF2B5EF4-FFF2-40B4-BE49-F238E27FC236}">
                <a16:creationId xmlns:a16="http://schemas.microsoft.com/office/drawing/2014/main" id="{CA0E7457-C506-1F49-9AC0-058B0E753255}"/>
              </a:ext>
            </a:extLst>
          </p:cNvPr>
          <p:cNvPicPr>
            <a:picLocks noChangeAspect="1"/>
          </p:cNvPicPr>
          <p:nvPr/>
        </p:nvPicPr>
        <p:blipFill>
          <a:blip r:embed="rId4"/>
          <a:stretch>
            <a:fillRect/>
          </a:stretch>
        </p:blipFill>
        <p:spPr>
          <a:xfrm>
            <a:off x="217428" y="1366503"/>
            <a:ext cx="2815266" cy="387099"/>
          </a:xfrm>
          <a:prstGeom prst="rect">
            <a:avLst/>
          </a:prstGeom>
        </p:spPr>
      </p:pic>
      <p:sp>
        <p:nvSpPr>
          <p:cNvPr id="5" name="文本框 4">
            <a:extLst>
              <a:ext uri="{FF2B5EF4-FFF2-40B4-BE49-F238E27FC236}">
                <a16:creationId xmlns:a16="http://schemas.microsoft.com/office/drawing/2014/main" id="{9638C1D3-C19D-334E-83A5-906957829D39}"/>
              </a:ext>
            </a:extLst>
          </p:cNvPr>
          <p:cNvSpPr txBox="1"/>
          <p:nvPr/>
        </p:nvSpPr>
        <p:spPr>
          <a:xfrm>
            <a:off x="6875361" y="979404"/>
            <a:ext cx="4745621" cy="646331"/>
          </a:xfrm>
          <a:prstGeom prst="rect">
            <a:avLst/>
          </a:prstGeom>
          <a:noFill/>
        </p:spPr>
        <p:txBody>
          <a:bodyPr wrap="square" rtlCol="0">
            <a:spAutoFit/>
          </a:bodyPr>
          <a:lstStyle/>
          <a:p>
            <a:r>
              <a:rPr kumimoji="1" lang="en-US" altLang="zh-CN" dirty="0"/>
              <a:t>We project our original dataset 10304*200 into PCA subspace 4856*200</a:t>
            </a:r>
            <a:endParaRPr kumimoji="1" lang="zh-CN" altLang="en-US" dirty="0"/>
          </a:p>
        </p:txBody>
      </p:sp>
      <p:sp>
        <p:nvSpPr>
          <p:cNvPr id="6" name="矩形 5">
            <a:extLst>
              <a:ext uri="{FF2B5EF4-FFF2-40B4-BE49-F238E27FC236}">
                <a16:creationId xmlns:a16="http://schemas.microsoft.com/office/drawing/2014/main" id="{741A4FAF-E63D-114B-BA9E-EE65D6C77A01}"/>
              </a:ext>
            </a:extLst>
          </p:cNvPr>
          <p:cNvSpPr/>
          <p:nvPr/>
        </p:nvSpPr>
        <p:spPr>
          <a:xfrm>
            <a:off x="3032694" y="1739704"/>
            <a:ext cx="5139032" cy="646331"/>
          </a:xfrm>
          <a:prstGeom prst="rect">
            <a:avLst/>
          </a:prstGeom>
          <a:noFill/>
        </p:spPr>
        <p:txBody>
          <a:bodyPr wrap="square" lIns="91440" tIns="45720" rIns="91440" bIns="45720">
            <a:spAutoFit/>
          </a:bodyPr>
          <a:lstStyle/>
          <a:p>
            <a:pPr algn="ctr"/>
            <a:r>
              <a:rPr lang="en"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LDA b</a:t>
            </a:r>
            <a:r>
              <a:rPr lang="en-US" altLang="zh-CN"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ased</a:t>
            </a:r>
            <a:r>
              <a:rPr lang="en"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 PCA</a:t>
            </a:r>
            <a:endParaRPr lang="zh-CN" alt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图片 6">
            <a:extLst>
              <a:ext uri="{FF2B5EF4-FFF2-40B4-BE49-F238E27FC236}">
                <a16:creationId xmlns:a16="http://schemas.microsoft.com/office/drawing/2014/main" id="{CC2C49C8-3127-4340-BF54-CB59DF61A496}"/>
              </a:ext>
            </a:extLst>
          </p:cNvPr>
          <p:cNvPicPr>
            <a:picLocks noChangeAspect="1"/>
          </p:cNvPicPr>
          <p:nvPr/>
        </p:nvPicPr>
        <p:blipFill>
          <a:blip r:embed="rId5"/>
          <a:stretch>
            <a:fillRect/>
          </a:stretch>
        </p:blipFill>
        <p:spPr>
          <a:xfrm>
            <a:off x="217428" y="2500004"/>
            <a:ext cx="5709823" cy="4294999"/>
          </a:xfrm>
          <a:prstGeom prst="rect">
            <a:avLst/>
          </a:prstGeom>
        </p:spPr>
      </p:pic>
      <p:sp>
        <p:nvSpPr>
          <p:cNvPr id="8" name="文本框 7">
            <a:extLst>
              <a:ext uri="{FF2B5EF4-FFF2-40B4-BE49-F238E27FC236}">
                <a16:creationId xmlns:a16="http://schemas.microsoft.com/office/drawing/2014/main" id="{79F753C1-7869-7043-86BE-CD8B28D62C69}"/>
              </a:ext>
            </a:extLst>
          </p:cNvPr>
          <p:cNvSpPr txBox="1"/>
          <p:nvPr/>
        </p:nvSpPr>
        <p:spPr>
          <a:xfrm>
            <a:off x="6007511" y="2798249"/>
            <a:ext cx="5411726" cy="4247317"/>
          </a:xfrm>
          <a:prstGeom prst="rect">
            <a:avLst/>
          </a:prstGeom>
          <a:noFill/>
        </p:spPr>
        <p:txBody>
          <a:bodyPr wrap="square" rtlCol="0">
            <a:spAutoFit/>
          </a:bodyPr>
          <a:lstStyle/>
          <a:p>
            <a:r>
              <a:rPr kumimoji="1" lang="en-US" altLang="zh-CN" dirty="0"/>
              <a:t>Preprocessing:</a:t>
            </a:r>
          </a:p>
          <a:p>
            <a:r>
              <a:rPr kumimoji="1" lang="en-US" altLang="zh-CN" dirty="0"/>
              <a:t>Due to LDA’s </a:t>
            </a:r>
            <a:r>
              <a:rPr kumimoji="1" lang="en" altLang="zh-CN" dirty="0"/>
              <a:t>fundamental , we need to calculate each subject’s (five images) mean from training set by column </a:t>
            </a:r>
          </a:p>
          <a:p>
            <a:r>
              <a:rPr kumimoji="1" lang="en" altLang="zh-CN" dirty="0"/>
              <a:t>And then zero-mean each subject </a:t>
            </a:r>
          </a:p>
          <a:p>
            <a:r>
              <a:rPr lang="en" altLang="zh-CN" b="1" dirty="0"/>
              <a:t>Scatter-within:</a:t>
            </a:r>
          </a:p>
          <a:p>
            <a:r>
              <a:rPr kumimoji="1" lang="en" altLang="zh-CN" dirty="0"/>
              <a:t>(Each image from same subject – subject mean)*(Each image from same subject – subject mean)’</a:t>
            </a:r>
          </a:p>
          <a:p>
            <a:r>
              <a:rPr lang="en" altLang="zh-CN" b="1" dirty="0"/>
              <a:t>Scatter-between:</a:t>
            </a:r>
          </a:p>
          <a:p>
            <a:r>
              <a:rPr kumimoji="1" lang="en" altLang="zh-CN" dirty="0"/>
              <a:t>(Each mean for each subject –mean of whole dataset)* (Each mean for each subject –mean of whole dataset)’</a:t>
            </a:r>
          </a:p>
          <a:p>
            <a:r>
              <a:rPr kumimoji="1" lang="en" altLang="zh-CN" dirty="0"/>
              <a:t>J(w)=(</a:t>
            </a:r>
            <a:r>
              <a:rPr kumimoji="1" lang="en" altLang="zh-CN" dirty="0" err="1"/>
              <a:t>Sw</a:t>
            </a:r>
            <a:r>
              <a:rPr kumimoji="1" lang="en" altLang="zh-CN" dirty="0"/>
              <a:t>)-1 *Sb</a:t>
            </a:r>
          </a:p>
          <a:p>
            <a:endParaRPr kumimoji="1" lang="zh-CN" altLang="en-US" dirty="0"/>
          </a:p>
        </p:txBody>
      </p:sp>
    </p:spTree>
    <p:extLst>
      <p:ext uri="{BB962C8B-B14F-4D97-AF65-F5344CB8AC3E}">
        <p14:creationId xmlns:p14="http://schemas.microsoft.com/office/powerpoint/2010/main" val="369351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882F3A-5892-474C-8891-65C13111BCFF}"/>
              </a:ext>
            </a:extLst>
          </p:cNvPr>
          <p:cNvSpPr/>
          <p:nvPr/>
        </p:nvSpPr>
        <p:spPr>
          <a:xfrm>
            <a:off x="2430684" y="0"/>
            <a:ext cx="8430228" cy="923330"/>
          </a:xfrm>
          <a:prstGeom prst="rect">
            <a:avLst/>
          </a:prstGeom>
          <a:noFill/>
        </p:spPr>
        <p:txBody>
          <a:bodyPr wrap="square" lIns="91440" tIns="45720" rIns="91440" bIns="45720">
            <a:spAutoFit/>
          </a:bodyPr>
          <a:lstStyle/>
          <a:p>
            <a:pPr algn="ctr"/>
            <a:r>
              <a:rPr lang="en-US" altLang="zh-C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Eigen</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space </a:t>
            </a: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LDA projection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图片 4">
            <a:extLst>
              <a:ext uri="{FF2B5EF4-FFF2-40B4-BE49-F238E27FC236}">
                <a16:creationId xmlns:a16="http://schemas.microsoft.com/office/drawing/2014/main" id="{F2F2676F-B1DE-F04C-AC82-4FF4A199015A}"/>
              </a:ext>
            </a:extLst>
          </p:cNvPr>
          <p:cNvPicPr>
            <a:picLocks noChangeAspect="1"/>
          </p:cNvPicPr>
          <p:nvPr/>
        </p:nvPicPr>
        <p:blipFill>
          <a:blip r:embed="rId2"/>
          <a:stretch>
            <a:fillRect/>
          </a:stretch>
        </p:blipFill>
        <p:spPr>
          <a:xfrm>
            <a:off x="133431" y="1276350"/>
            <a:ext cx="6045200" cy="4305300"/>
          </a:xfrm>
          <a:prstGeom prst="rect">
            <a:avLst/>
          </a:prstGeom>
        </p:spPr>
      </p:pic>
      <p:sp>
        <p:nvSpPr>
          <p:cNvPr id="6" name="文本框 5">
            <a:extLst>
              <a:ext uri="{FF2B5EF4-FFF2-40B4-BE49-F238E27FC236}">
                <a16:creationId xmlns:a16="http://schemas.microsoft.com/office/drawing/2014/main" id="{66A4F924-782F-2C4D-A220-641A69779536}"/>
              </a:ext>
            </a:extLst>
          </p:cNvPr>
          <p:cNvSpPr txBox="1"/>
          <p:nvPr/>
        </p:nvSpPr>
        <p:spPr>
          <a:xfrm>
            <a:off x="6178631" y="1276350"/>
            <a:ext cx="4465577" cy="1200329"/>
          </a:xfrm>
          <a:prstGeom prst="rect">
            <a:avLst/>
          </a:prstGeom>
          <a:noFill/>
        </p:spPr>
        <p:txBody>
          <a:bodyPr wrap="square" rtlCol="0">
            <a:spAutoFit/>
          </a:bodyPr>
          <a:lstStyle/>
          <a:p>
            <a:r>
              <a:rPr kumimoji="1" lang="en-US" altLang="zh-CN" dirty="0"/>
              <a:t>Operations and workflow as same as PCA,</a:t>
            </a:r>
          </a:p>
          <a:p>
            <a:r>
              <a:rPr kumimoji="1" lang="en-US" altLang="zh-CN" dirty="0"/>
              <a:t>After LDA we can obtain 2454 eigen feature</a:t>
            </a:r>
          </a:p>
          <a:p>
            <a:endParaRPr kumimoji="1" lang="zh-CN" altLang="en-US" dirty="0"/>
          </a:p>
        </p:txBody>
      </p:sp>
      <p:pic>
        <p:nvPicPr>
          <p:cNvPr id="8" name="图片 7">
            <a:extLst>
              <a:ext uri="{FF2B5EF4-FFF2-40B4-BE49-F238E27FC236}">
                <a16:creationId xmlns:a16="http://schemas.microsoft.com/office/drawing/2014/main" id="{0DF6E9CB-61A5-7E45-96B5-25383E5F78C6}"/>
              </a:ext>
            </a:extLst>
          </p:cNvPr>
          <p:cNvPicPr>
            <a:picLocks noChangeAspect="1"/>
          </p:cNvPicPr>
          <p:nvPr/>
        </p:nvPicPr>
        <p:blipFill>
          <a:blip r:embed="rId3"/>
          <a:stretch>
            <a:fillRect/>
          </a:stretch>
        </p:blipFill>
        <p:spPr>
          <a:xfrm>
            <a:off x="5999545" y="3057689"/>
            <a:ext cx="4047280" cy="1388953"/>
          </a:xfrm>
          <a:prstGeom prst="rect">
            <a:avLst/>
          </a:prstGeom>
        </p:spPr>
      </p:pic>
    </p:spTree>
    <p:extLst>
      <p:ext uri="{BB962C8B-B14F-4D97-AF65-F5344CB8AC3E}">
        <p14:creationId xmlns:p14="http://schemas.microsoft.com/office/powerpoint/2010/main" val="180469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CAFCC9-3086-7147-AEB6-53A35EA887B6}"/>
              </a:ext>
            </a:extLst>
          </p:cNvPr>
          <p:cNvSpPr txBox="1"/>
          <p:nvPr/>
        </p:nvSpPr>
        <p:spPr>
          <a:xfrm>
            <a:off x="243069" y="3429000"/>
            <a:ext cx="2963118" cy="646331"/>
          </a:xfrm>
          <a:prstGeom prst="rect">
            <a:avLst/>
          </a:prstGeom>
          <a:noFill/>
        </p:spPr>
        <p:txBody>
          <a:bodyPr wrap="square" rtlCol="0">
            <a:spAutoFit/>
          </a:bodyPr>
          <a:lstStyle/>
          <a:p>
            <a:r>
              <a:rPr kumimoji="1" lang="en-US" altLang="zh-CN" dirty="0"/>
              <a:t>Model 1 compare with one random different subject</a:t>
            </a:r>
            <a:endParaRPr kumimoji="1" lang="zh-CN" altLang="en-US" dirty="0"/>
          </a:p>
        </p:txBody>
      </p:sp>
      <p:sp>
        <p:nvSpPr>
          <p:cNvPr id="3" name="文本框 2">
            <a:extLst>
              <a:ext uri="{FF2B5EF4-FFF2-40B4-BE49-F238E27FC236}">
                <a16:creationId xmlns:a16="http://schemas.microsoft.com/office/drawing/2014/main" id="{2DFEF890-B620-034A-B0FF-2BB1B0A00F47}"/>
              </a:ext>
            </a:extLst>
          </p:cNvPr>
          <p:cNvSpPr txBox="1"/>
          <p:nvPr/>
        </p:nvSpPr>
        <p:spPr>
          <a:xfrm>
            <a:off x="8295189" y="3105834"/>
            <a:ext cx="3071150" cy="646331"/>
          </a:xfrm>
          <a:prstGeom prst="rect">
            <a:avLst/>
          </a:prstGeom>
          <a:noFill/>
        </p:spPr>
        <p:txBody>
          <a:bodyPr wrap="square" rtlCol="0">
            <a:spAutoFit/>
          </a:bodyPr>
          <a:lstStyle/>
          <a:p>
            <a:r>
              <a:rPr kumimoji="1" lang="en-US" altLang="zh-CN" dirty="0"/>
              <a:t>Model 2 compare with all different subjects</a:t>
            </a:r>
            <a:endParaRPr kumimoji="1" lang="zh-CN" altLang="en-US" dirty="0"/>
          </a:p>
        </p:txBody>
      </p:sp>
      <p:pic>
        <p:nvPicPr>
          <p:cNvPr id="5" name="图片 4">
            <a:extLst>
              <a:ext uri="{FF2B5EF4-FFF2-40B4-BE49-F238E27FC236}">
                <a16:creationId xmlns:a16="http://schemas.microsoft.com/office/drawing/2014/main" id="{510DCA41-AAE8-0E4A-AB8C-0097DFE8CDEC}"/>
              </a:ext>
            </a:extLst>
          </p:cNvPr>
          <p:cNvPicPr>
            <a:picLocks noChangeAspect="1"/>
          </p:cNvPicPr>
          <p:nvPr/>
        </p:nvPicPr>
        <p:blipFill>
          <a:blip r:embed="rId2"/>
          <a:stretch>
            <a:fillRect/>
          </a:stretch>
        </p:blipFill>
        <p:spPr>
          <a:xfrm>
            <a:off x="7430947" y="4010575"/>
            <a:ext cx="4415216" cy="2277970"/>
          </a:xfrm>
          <a:prstGeom prst="rect">
            <a:avLst/>
          </a:prstGeom>
        </p:spPr>
      </p:pic>
      <p:pic>
        <p:nvPicPr>
          <p:cNvPr id="6" name="图片 5">
            <a:extLst>
              <a:ext uri="{FF2B5EF4-FFF2-40B4-BE49-F238E27FC236}">
                <a16:creationId xmlns:a16="http://schemas.microsoft.com/office/drawing/2014/main" id="{A1E0BCE9-721D-9143-A097-F6D2625B95FC}"/>
              </a:ext>
            </a:extLst>
          </p:cNvPr>
          <p:cNvPicPr>
            <a:picLocks noChangeAspect="1"/>
          </p:cNvPicPr>
          <p:nvPr/>
        </p:nvPicPr>
        <p:blipFill>
          <a:blip r:embed="rId3"/>
          <a:stretch>
            <a:fillRect/>
          </a:stretch>
        </p:blipFill>
        <p:spPr>
          <a:xfrm>
            <a:off x="0" y="4193564"/>
            <a:ext cx="4639770" cy="1911993"/>
          </a:xfrm>
          <a:prstGeom prst="rect">
            <a:avLst/>
          </a:prstGeom>
        </p:spPr>
      </p:pic>
      <p:sp>
        <p:nvSpPr>
          <p:cNvPr id="7" name="矩形 6">
            <a:extLst>
              <a:ext uri="{FF2B5EF4-FFF2-40B4-BE49-F238E27FC236}">
                <a16:creationId xmlns:a16="http://schemas.microsoft.com/office/drawing/2014/main" id="{6820BC67-6709-A84A-BADD-B7B7D07D71C9}"/>
              </a:ext>
            </a:extLst>
          </p:cNvPr>
          <p:cNvSpPr/>
          <p:nvPr/>
        </p:nvSpPr>
        <p:spPr>
          <a:xfrm>
            <a:off x="4039731" y="34724"/>
            <a:ext cx="2673751" cy="584775"/>
          </a:xfrm>
          <a:prstGeom prst="rect">
            <a:avLst/>
          </a:prstGeom>
          <a:noFill/>
        </p:spPr>
        <p:txBody>
          <a:bodyPr wrap="square" lIns="91440" tIns="45720" rIns="91440" bIns="45720">
            <a:spAutoFit/>
          </a:bodyPr>
          <a:lstStyle/>
          <a:p>
            <a:pPr algn="ct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Genuine</a:t>
            </a:r>
            <a:endPar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8" name="图片 7">
            <a:extLst>
              <a:ext uri="{FF2B5EF4-FFF2-40B4-BE49-F238E27FC236}">
                <a16:creationId xmlns:a16="http://schemas.microsoft.com/office/drawing/2014/main" id="{C0C46C8E-4127-2E4E-8FDD-2548127A85B5}"/>
              </a:ext>
            </a:extLst>
          </p:cNvPr>
          <p:cNvPicPr>
            <a:picLocks noChangeAspect="1"/>
          </p:cNvPicPr>
          <p:nvPr/>
        </p:nvPicPr>
        <p:blipFill>
          <a:blip r:embed="rId4"/>
          <a:stretch>
            <a:fillRect/>
          </a:stretch>
        </p:blipFill>
        <p:spPr>
          <a:xfrm>
            <a:off x="243069" y="807808"/>
            <a:ext cx="4673914" cy="1598723"/>
          </a:xfrm>
          <a:prstGeom prst="rect">
            <a:avLst/>
          </a:prstGeom>
        </p:spPr>
      </p:pic>
      <p:pic>
        <p:nvPicPr>
          <p:cNvPr id="9" name="图片 8">
            <a:extLst>
              <a:ext uri="{FF2B5EF4-FFF2-40B4-BE49-F238E27FC236}">
                <a16:creationId xmlns:a16="http://schemas.microsoft.com/office/drawing/2014/main" id="{78C4B673-E074-4147-8579-5C7416849C2A}"/>
              </a:ext>
            </a:extLst>
          </p:cNvPr>
          <p:cNvPicPr>
            <a:picLocks noChangeAspect="1"/>
          </p:cNvPicPr>
          <p:nvPr/>
        </p:nvPicPr>
        <p:blipFill>
          <a:blip r:embed="rId5"/>
          <a:stretch>
            <a:fillRect/>
          </a:stretch>
        </p:blipFill>
        <p:spPr>
          <a:xfrm>
            <a:off x="5428864" y="619499"/>
            <a:ext cx="2673413" cy="2277971"/>
          </a:xfrm>
          <a:prstGeom prst="rect">
            <a:avLst/>
          </a:prstGeom>
        </p:spPr>
      </p:pic>
      <p:sp>
        <p:nvSpPr>
          <p:cNvPr id="10" name="文本框 9">
            <a:extLst>
              <a:ext uri="{FF2B5EF4-FFF2-40B4-BE49-F238E27FC236}">
                <a16:creationId xmlns:a16="http://schemas.microsoft.com/office/drawing/2014/main" id="{E2071218-C1EE-8A49-8B69-8ED5366169BC}"/>
              </a:ext>
            </a:extLst>
          </p:cNvPr>
          <p:cNvSpPr txBox="1"/>
          <p:nvPr/>
        </p:nvSpPr>
        <p:spPr>
          <a:xfrm>
            <a:off x="8391646" y="619499"/>
            <a:ext cx="2500131" cy="923330"/>
          </a:xfrm>
          <a:prstGeom prst="rect">
            <a:avLst/>
          </a:prstGeom>
          <a:noFill/>
        </p:spPr>
        <p:txBody>
          <a:bodyPr wrap="square" rtlCol="0">
            <a:spAutoFit/>
          </a:bodyPr>
          <a:lstStyle/>
          <a:p>
            <a:r>
              <a:rPr kumimoji="1" lang="en-US" altLang="zh-CN" dirty="0"/>
              <a:t>Each image has five distance from same subject </a:t>
            </a:r>
            <a:endParaRPr kumimoji="1" lang="zh-CN" altLang="en-US" dirty="0"/>
          </a:p>
        </p:txBody>
      </p:sp>
      <p:sp>
        <p:nvSpPr>
          <p:cNvPr id="11" name="矩形 10">
            <a:extLst>
              <a:ext uri="{FF2B5EF4-FFF2-40B4-BE49-F238E27FC236}">
                <a16:creationId xmlns:a16="http://schemas.microsoft.com/office/drawing/2014/main" id="{063CF2E4-6E20-B642-B792-A1E135D4A2F5}"/>
              </a:ext>
            </a:extLst>
          </p:cNvPr>
          <p:cNvSpPr/>
          <p:nvPr/>
        </p:nvSpPr>
        <p:spPr>
          <a:xfrm>
            <a:off x="4039732" y="3007660"/>
            <a:ext cx="2673751" cy="584775"/>
          </a:xfrm>
          <a:prstGeom prst="rect">
            <a:avLst/>
          </a:prstGeom>
          <a:noFill/>
        </p:spPr>
        <p:txBody>
          <a:bodyPr wrap="square" lIns="91440" tIns="45720" rIns="91440" bIns="45720">
            <a:spAutoFit/>
          </a:bodyPr>
          <a:lstStyle/>
          <a:p>
            <a:pPr algn="ct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Imposter</a:t>
            </a:r>
            <a:endPar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9595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48EFB0-DD43-2A4D-8831-FB35F8E17485}"/>
              </a:ext>
            </a:extLst>
          </p:cNvPr>
          <p:cNvSpPr/>
          <p:nvPr/>
        </p:nvSpPr>
        <p:spPr>
          <a:xfrm>
            <a:off x="1627851" y="247284"/>
            <a:ext cx="1459054" cy="523220"/>
          </a:xfrm>
          <a:prstGeom prst="rect">
            <a:avLst/>
          </a:prstGeom>
          <a:noFill/>
        </p:spPr>
        <p:txBody>
          <a:bodyPr wrap="non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Model</a:t>
            </a:r>
            <a:r>
              <a:rPr lang="zh-CN" altLang="en-US" sz="2800" b="0" cap="none" spc="0" dirty="0">
                <a:ln w="0"/>
                <a:solidFill>
                  <a:schemeClr val="accent1"/>
                </a:solidFill>
                <a:effectLst>
                  <a:outerShdw blurRad="38100" dist="25400" dir="5400000" algn="ctr" rotWithShape="0">
                    <a:srgbClr val="6E747A">
                      <a:alpha val="43000"/>
                    </a:srgbClr>
                  </a:outerShdw>
                </a:effectLst>
              </a:rPr>
              <a:t> </a:t>
            </a:r>
            <a:r>
              <a:rPr lang="en-US" altLang="zh-CN" sz="2800" b="0" cap="none" spc="0" dirty="0">
                <a:ln w="0"/>
                <a:solidFill>
                  <a:schemeClr val="accent1"/>
                </a:solidFill>
                <a:effectLst>
                  <a:outerShdw blurRad="38100" dist="25400" dir="5400000" algn="ctr" rotWithShape="0">
                    <a:srgbClr val="6E747A">
                      <a:alpha val="43000"/>
                    </a:srgbClr>
                  </a:outerShdw>
                </a:effectLst>
              </a:rPr>
              <a:t>1</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3">
            <a:extLst>
              <a:ext uri="{FF2B5EF4-FFF2-40B4-BE49-F238E27FC236}">
                <a16:creationId xmlns:a16="http://schemas.microsoft.com/office/drawing/2014/main" id="{27323485-783D-7643-8574-E0E4871041D3}"/>
              </a:ext>
            </a:extLst>
          </p:cNvPr>
          <p:cNvSpPr/>
          <p:nvPr/>
        </p:nvSpPr>
        <p:spPr>
          <a:xfrm>
            <a:off x="8227350" y="247284"/>
            <a:ext cx="1459054" cy="523220"/>
          </a:xfrm>
          <a:prstGeom prst="rect">
            <a:avLst/>
          </a:prstGeom>
          <a:noFill/>
        </p:spPr>
        <p:txBody>
          <a:bodyPr wrap="non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Model</a:t>
            </a:r>
            <a:r>
              <a:rPr lang="zh-CN" altLang="en-US" sz="2800" b="0" cap="none" spc="0" dirty="0">
                <a:ln w="0"/>
                <a:solidFill>
                  <a:schemeClr val="accent1"/>
                </a:solidFill>
                <a:effectLst>
                  <a:outerShdw blurRad="38100" dist="25400" dir="5400000" algn="ctr" rotWithShape="0">
                    <a:srgbClr val="6E747A">
                      <a:alpha val="43000"/>
                    </a:srgbClr>
                  </a:outerShdw>
                </a:effectLst>
              </a:rPr>
              <a:t> </a:t>
            </a:r>
            <a:r>
              <a:rPr lang="en-US" altLang="zh-CN" sz="2800" dirty="0">
                <a:ln w="0"/>
                <a:solidFill>
                  <a:schemeClr val="accent1"/>
                </a:solidFill>
                <a:effectLst>
                  <a:outerShdw blurRad="38100" dist="25400" dir="5400000" algn="ctr" rotWithShape="0">
                    <a:srgbClr val="6E747A">
                      <a:alpha val="43000"/>
                    </a:srgbClr>
                  </a:outerShdw>
                </a:effectLst>
              </a:rPr>
              <a:t>2</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7" name="文本框 6">
            <a:extLst>
              <a:ext uri="{FF2B5EF4-FFF2-40B4-BE49-F238E27FC236}">
                <a16:creationId xmlns:a16="http://schemas.microsoft.com/office/drawing/2014/main" id="{1CF76C39-EAC4-6643-A9CC-045B1ECF7E56}"/>
              </a:ext>
            </a:extLst>
          </p:cNvPr>
          <p:cNvSpPr txBox="1"/>
          <p:nvPr/>
        </p:nvSpPr>
        <p:spPr>
          <a:xfrm>
            <a:off x="7130005" y="1071446"/>
            <a:ext cx="4168735" cy="1200329"/>
          </a:xfrm>
          <a:prstGeom prst="rect">
            <a:avLst/>
          </a:prstGeom>
          <a:noFill/>
        </p:spPr>
        <p:txBody>
          <a:bodyPr wrap="square" rtlCol="0">
            <a:spAutoFit/>
          </a:bodyPr>
          <a:lstStyle/>
          <a:p>
            <a:r>
              <a:rPr kumimoji="1" lang="en-US" altLang="zh-CN" dirty="0"/>
              <a:t>The</a:t>
            </a:r>
            <a:r>
              <a:rPr kumimoji="1" lang="zh-CN" altLang="en-US" dirty="0"/>
              <a:t> </a:t>
            </a:r>
            <a:r>
              <a:rPr kumimoji="1" lang="en-US" altLang="zh-CN" dirty="0"/>
              <a:t>size of temp is 5*5*39*40</a:t>
            </a:r>
          </a:p>
          <a:p>
            <a:r>
              <a:rPr kumimoji="1" lang="en-US" altLang="zh-CN" dirty="0"/>
              <a:t>Each image needs to make 5*39 times  </a:t>
            </a:r>
            <a:r>
              <a:rPr kumimoji="1" lang="en-US" altLang="zh-CN" dirty="0" err="1"/>
              <a:t>comparsion</a:t>
            </a:r>
            <a:r>
              <a:rPr kumimoji="1" lang="en-US" altLang="zh-CN" dirty="0"/>
              <a:t> and each subject has 5 images. There are total 40 subjects</a:t>
            </a:r>
            <a:endParaRPr kumimoji="1" lang="zh-CN" altLang="en-US" dirty="0"/>
          </a:p>
        </p:txBody>
      </p:sp>
      <p:sp>
        <p:nvSpPr>
          <p:cNvPr id="8" name="文本框 7">
            <a:extLst>
              <a:ext uri="{FF2B5EF4-FFF2-40B4-BE49-F238E27FC236}">
                <a16:creationId xmlns:a16="http://schemas.microsoft.com/office/drawing/2014/main" id="{AD000E2C-D613-164B-A293-0EE67F38952C}"/>
              </a:ext>
            </a:extLst>
          </p:cNvPr>
          <p:cNvSpPr txBox="1"/>
          <p:nvPr/>
        </p:nvSpPr>
        <p:spPr>
          <a:xfrm>
            <a:off x="707984" y="1143788"/>
            <a:ext cx="4168735" cy="369332"/>
          </a:xfrm>
          <a:prstGeom prst="rect">
            <a:avLst/>
          </a:prstGeom>
          <a:noFill/>
        </p:spPr>
        <p:txBody>
          <a:bodyPr wrap="square" rtlCol="0">
            <a:spAutoFit/>
          </a:bodyPr>
          <a:lstStyle/>
          <a:p>
            <a:r>
              <a:rPr kumimoji="1" lang="en-US" altLang="zh-CN" dirty="0"/>
              <a:t>The</a:t>
            </a:r>
            <a:r>
              <a:rPr kumimoji="1" lang="zh-CN" altLang="en-US" dirty="0"/>
              <a:t> </a:t>
            </a:r>
            <a:r>
              <a:rPr kumimoji="1" lang="en-US" altLang="zh-CN" dirty="0"/>
              <a:t>size of imposter 5*5*40</a:t>
            </a:r>
            <a:endParaRPr kumimoji="1" lang="zh-CN" altLang="en-US" dirty="0"/>
          </a:p>
        </p:txBody>
      </p:sp>
      <p:pic>
        <p:nvPicPr>
          <p:cNvPr id="9" name="图片 8">
            <a:extLst>
              <a:ext uri="{FF2B5EF4-FFF2-40B4-BE49-F238E27FC236}">
                <a16:creationId xmlns:a16="http://schemas.microsoft.com/office/drawing/2014/main" id="{229BA978-A6A5-794E-B3A2-9CDB054C6116}"/>
              </a:ext>
            </a:extLst>
          </p:cNvPr>
          <p:cNvPicPr>
            <a:picLocks noChangeAspect="1"/>
          </p:cNvPicPr>
          <p:nvPr/>
        </p:nvPicPr>
        <p:blipFill>
          <a:blip r:embed="rId2"/>
          <a:stretch>
            <a:fillRect/>
          </a:stretch>
        </p:blipFill>
        <p:spPr>
          <a:xfrm>
            <a:off x="707984" y="1671610"/>
            <a:ext cx="3136296" cy="2522510"/>
          </a:xfrm>
          <a:prstGeom prst="rect">
            <a:avLst/>
          </a:prstGeom>
        </p:spPr>
      </p:pic>
      <p:pic>
        <p:nvPicPr>
          <p:cNvPr id="10" name="图片 9">
            <a:extLst>
              <a:ext uri="{FF2B5EF4-FFF2-40B4-BE49-F238E27FC236}">
                <a16:creationId xmlns:a16="http://schemas.microsoft.com/office/drawing/2014/main" id="{D3104E99-B455-1147-970C-BD237EC24885}"/>
              </a:ext>
            </a:extLst>
          </p:cNvPr>
          <p:cNvPicPr>
            <a:picLocks noChangeAspect="1"/>
          </p:cNvPicPr>
          <p:nvPr/>
        </p:nvPicPr>
        <p:blipFill>
          <a:blip r:embed="rId3"/>
          <a:stretch>
            <a:fillRect/>
          </a:stretch>
        </p:blipFill>
        <p:spPr>
          <a:xfrm>
            <a:off x="7268901" y="2387600"/>
            <a:ext cx="2893672" cy="1210618"/>
          </a:xfrm>
          <a:prstGeom prst="rect">
            <a:avLst/>
          </a:prstGeom>
        </p:spPr>
      </p:pic>
      <p:sp>
        <p:nvSpPr>
          <p:cNvPr id="11" name="文本框 10">
            <a:extLst>
              <a:ext uri="{FF2B5EF4-FFF2-40B4-BE49-F238E27FC236}">
                <a16:creationId xmlns:a16="http://schemas.microsoft.com/office/drawing/2014/main" id="{FFB1F43E-5163-EA4C-A78A-CB373C4E3843}"/>
              </a:ext>
            </a:extLst>
          </p:cNvPr>
          <p:cNvSpPr txBox="1"/>
          <p:nvPr/>
        </p:nvSpPr>
        <p:spPr>
          <a:xfrm>
            <a:off x="7181166" y="4843500"/>
            <a:ext cx="4271058" cy="1200329"/>
          </a:xfrm>
          <a:prstGeom prst="rect">
            <a:avLst/>
          </a:prstGeom>
          <a:noFill/>
        </p:spPr>
        <p:txBody>
          <a:bodyPr wrap="square" rtlCol="0">
            <a:spAutoFit/>
          </a:bodyPr>
          <a:lstStyle/>
          <a:p>
            <a:r>
              <a:rPr kumimoji="1" lang="en-US" altLang="zh-CN" dirty="0"/>
              <a:t>Merge imposter and genuine .Based on different model , we establish different ground truth by 0 and 1. Use </a:t>
            </a:r>
            <a:r>
              <a:rPr kumimoji="1" lang="en-US" altLang="zh-CN" dirty="0" err="1"/>
              <a:t>ezroc</a:t>
            </a:r>
            <a:r>
              <a:rPr kumimoji="1" lang="en-US" altLang="zh-CN" dirty="0"/>
              <a:t> to get ROC curve</a:t>
            </a:r>
            <a:endParaRPr kumimoji="1" lang="zh-CN" altLang="en-US" dirty="0"/>
          </a:p>
        </p:txBody>
      </p:sp>
      <p:pic>
        <p:nvPicPr>
          <p:cNvPr id="12" name="图片 11">
            <a:extLst>
              <a:ext uri="{FF2B5EF4-FFF2-40B4-BE49-F238E27FC236}">
                <a16:creationId xmlns:a16="http://schemas.microsoft.com/office/drawing/2014/main" id="{05C1E263-C760-EF4E-89E2-5460AF24CA14}"/>
              </a:ext>
            </a:extLst>
          </p:cNvPr>
          <p:cNvPicPr>
            <a:picLocks noChangeAspect="1"/>
          </p:cNvPicPr>
          <p:nvPr/>
        </p:nvPicPr>
        <p:blipFill>
          <a:blip r:embed="rId4"/>
          <a:stretch>
            <a:fillRect/>
          </a:stretch>
        </p:blipFill>
        <p:spPr>
          <a:xfrm>
            <a:off x="466524" y="5081536"/>
            <a:ext cx="5343967" cy="943053"/>
          </a:xfrm>
          <a:prstGeom prst="rect">
            <a:avLst/>
          </a:prstGeom>
        </p:spPr>
      </p:pic>
    </p:spTree>
    <p:extLst>
      <p:ext uri="{BB962C8B-B14F-4D97-AF65-F5344CB8AC3E}">
        <p14:creationId xmlns:p14="http://schemas.microsoft.com/office/powerpoint/2010/main" val="16313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2EBB1C-10A4-5D4E-A3B9-7083C4311325}"/>
              </a:ext>
            </a:extLst>
          </p:cNvPr>
          <p:cNvSpPr txBox="1"/>
          <p:nvPr/>
        </p:nvSpPr>
        <p:spPr>
          <a:xfrm>
            <a:off x="289367" y="486136"/>
            <a:ext cx="3268221" cy="2123658"/>
          </a:xfrm>
          <a:prstGeom prst="rect">
            <a:avLst/>
          </a:prstGeom>
          <a:noFill/>
        </p:spPr>
        <p:txBody>
          <a:bodyPr wrap="square" rtlCol="0">
            <a:spAutoFit/>
          </a:bodyPr>
          <a:lstStyle/>
          <a:p>
            <a:r>
              <a:rPr lang="en-US" altLang="zh-CN" sz="1100" b="1" u="sng" dirty="0"/>
              <a:t>PCA</a:t>
            </a:r>
            <a:endParaRPr lang="zh-CN" altLang="zh-CN" sz="1100" dirty="0"/>
          </a:p>
          <a:p>
            <a:r>
              <a:rPr lang="en-US" altLang="zh-CN" sz="1100" dirty="0"/>
              <a:t>In project 1, I compute Euclidean distance between each image from test with images in their same subject from training set as genuine.</a:t>
            </a:r>
            <a:endParaRPr lang="zh-CN" altLang="zh-CN" sz="1100" dirty="0"/>
          </a:p>
          <a:p>
            <a:r>
              <a:rPr lang="en-US" altLang="zh-CN" sz="1100" dirty="0"/>
              <a:t>Computing Euclidean distance between each image from test set with images in different subject from training set as imposter. Due to the requirement, I only select one different subject randomly.</a:t>
            </a:r>
            <a:endParaRPr lang="zh-CN" altLang="zh-CN" sz="1100" dirty="0"/>
          </a:p>
          <a:p>
            <a:r>
              <a:rPr lang="en-US" altLang="zh-CN" sz="1100" dirty="0"/>
              <a:t>I get AUC=0.95185 and EER=0.1205 as a result and set it as a baseline for LDA.</a:t>
            </a:r>
            <a:endParaRPr lang="zh-CN" altLang="zh-CN" sz="1100" dirty="0"/>
          </a:p>
          <a:p>
            <a:endParaRPr kumimoji="1" lang="zh-CN" altLang="en-US" sz="1100" dirty="0"/>
          </a:p>
        </p:txBody>
      </p:sp>
      <p:pic>
        <p:nvPicPr>
          <p:cNvPr id="3" name="图片 2">
            <a:extLst>
              <a:ext uri="{FF2B5EF4-FFF2-40B4-BE49-F238E27FC236}">
                <a16:creationId xmlns:a16="http://schemas.microsoft.com/office/drawing/2014/main" id="{112628BD-4299-0643-9522-126FB015D6B9}"/>
              </a:ext>
            </a:extLst>
          </p:cNvPr>
          <p:cNvPicPr/>
          <p:nvPr/>
        </p:nvPicPr>
        <p:blipFill>
          <a:blip r:embed="rId2"/>
          <a:stretch>
            <a:fillRect/>
          </a:stretch>
        </p:blipFill>
        <p:spPr>
          <a:xfrm>
            <a:off x="289367" y="3332099"/>
            <a:ext cx="3520440" cy="3186430"/>
          </a:xfrm>
          <a:prstGeom prst="rect">
            <a:avLst/>
          </a:prstGeom>
        </p:spPr>
      </p:pic>
      <p:sp>
        <p:nvSpPr>
          <p:cNvPr id="4" name="文本框 3">
            <a:extLst>
              <a:ext uri="{FF2B5EF4-FFF2-40B4-BE49-F238E27FC236}">
                <a16:creationId xmlns:a16="http://schemas.microsoft.com/office/drawing/2014/main" id="{AA896E0A-83A4-7E45-BE4C-0CC4057FC69D}"/>
              </a:ext>
            </a:extLst>
          </p:cNvPr>
          <p:cNvSpPr txBox="1"/>
          <p:nvPr/>
        </p:nvSpPr>
        <p:spPr>
          <a:xfrm>
            <a:off x="4359495" y="486136"/>
            <a:ext cx="3958542" cy="1785104"/>
          </a:xfrm>
          <a:prstGeom prst="rect">
            <a:avLst/>
          </a:prstGeom>
          <a:noFill/>
        </p:spPr>
        <p:txBody>
          <a:bodyPr wrap="square" rtlCol="0">
            <a:spAutoFit/>
          </a:bodyPr>
          <a:lstStyle/>
          <a:p>
            <a:r>
              <a:rPr lang="en-US" altLang="zh-CN" sz="1100" b="1" u="sng" dirty="0"/>
              <a:t>Model-1</a:t>
            </a:r>
            <a:endParaRPr lang="zh-CN" altLang="zh-CN" sz="1100" dirty="0"/>
          </a:p>
          <a:p>
            <a:r>
              <a:rPr lang="en-US" altLang="zh-CN" sz="1100" dirty="0"/>
              <a:t>In model1, I use the result from project 1 as a baseline to evaluate my model. To control variable or also called make a unified criteria, we have to use the same dataset we used in project1. The genuine dataset is as same as project1, but for imposter the dataset we obtained by selecting randomly , so maybe brings a little bias ,but the bias is not important for the result.</a:t>
            </a:r>
            <a:endParaRPr lang="zh-CN" altLang="zh-CN" sz="1100" dirty="0"/>
          </a:p>
          <a:p>
            <a:r>
              <a:rPr lang="en-US" altLang="zh-CN" sz="1100" dirty="0"/>
              <a:t>I get AUC=0.9656and EER=0.1075</a:t>
            </a:r>
            <a:endParaRPr lang="zh-CN" altLang="zh-CN" sz="1100" dirty="0"/>
          </a:p>
          <a:p>
            <a:endParaRPr kumimoji="1" lang="zh-CN" altLang="en-US" sz="1100" dirty="0"/>
          </a:p>
        </p:txBody>
      </p:sp>
      <p:pic>
        <p:nvPicPr>
          <p:cNvPr id="5" name="图片 4">
            <a:extLst>
              <a:ext uri="{FF2B5EF4-FFF2-40B4-BE49-F238E27FC236}">
                <a16:creationId xmlns:a16="http://schemas.microsoft.com/office/drawing/2014/main" id="{EFA77A8A-05A5-1842-9E53-DB09475CBCFD}"/>
              </a:ext>
            </a:extLst>
          </p:cNvPr>
          <p:cNvPicPr/>
          <p:nvPr/>
        </p:nvPicPr>
        <p:blipFill>
          <a:blip r:embed="rId3"/>
          <a:stretch>
            <a:fillRect/>
          </a:stretch>
        </p:blipFill>
        <p:spPr>
          <a:xfrm>
            <a:off x="4276540" y="3332099"/>
            <a:ext cx="3520440" cy="3186430"/>
          </a:xfrm>
          <a:prstGeom prst="rect">
            <a:avLst/>
          </a:prstGeom>
        </p:spPr>
      </p:pic>
      <p:sp>
        <p:nvSpPr>
          <p:cNvPr id="6" name="文本框 5">
            <a:extLst>
              <a:ext uri="{FF2B5EF4-FFF2-40B4-BE49-F238E27FC236}">
                <a16:creationId xmlns:a16="http://schemas.microsoft.com/office/drawing/2014/main" id="{9425945C-2CF3-4249-976C-DED41FE03591}"/>
              </a:ext>
            </a:extLst>
          </p:cNvPr>
          <p:cNvSpPr txBox="1"/>
          <p:nvPr/>
        </p:nvSpPr>
        <p:spPr>
          <a:xfrm>
            <a:off x="8318037" y="486136"/>
            <a:ext cx="3708648" cy="1107996"/>
          </a:xfrm>
          <a:prstGeom prst="rect">
            <a:avLst/>
          </a:prstGeom>
          <a:noFill/>
        </p:spPr>
        <p:txBody>
          <a:bodyPr wrap="square" rtlCol="0">
            <a:spAutoFit/>
          </a:bodyPr>
          <a:lstStyle/>
          <a:p>
            <a:r>
              <a:rPr lang="en-US" altLang="zh-CN" sz="1100" b="1" u="sng" dirty="0"/>
              <a:t>Model-2</a:t>
            </a:r>
            <a:endParaRPr lang="zh-CN" altLang="zh-CN" sz="1100" dirty="0"/>
          </a:p>
          <a:p>
            <a:r>
              <a:rPr lang="en-US" altLang="zh-CN" sz="1100" dirty="0"/>
              <a:t>According to the requirement from LDA Project Assignment, we need to compare one subject from all remainder different subjects rather than random one, so I also do this by compare with remainder 39 subjects.</a:t>
            </a:r>
            <a:endParaRPr lang="zh-CN" altLang="zh-CN" sz="1100" dirty="0"/>
          </a:p>
          <a:p>
            <a:r>
              <a:rPr lang="en-US" altLang="zh-CN" sz="1100" dirty="0"/>
              <a:t>I get AUC=0.9697 and EER=0.0975</a:t>
            </a:r>
            <a:endParaRPr lang="zh-CN" altLang="zh-CN" sz="1100" dirty="0"/>
          </a:p>
        </p:txBody>
      </p:sp>
      <p:pic>
        <p:nvPicPr>
          <p:cNvPr id="7" name="图片 6">
            <a:extLst>
              <a:ext uri="{FF2B5EF4-FFF2-40B4-BE49-F238E27FC236}">
                <a16:creationId xmlns:a16="http://schemas.microsoft.com/office/drawing/2014/main" id="{BBA5F7FC-9052-0A47-987E-805339D29463}"/>
              </a:ext>
            </a:extLst>
          </p:cNvPr>
          <p:cNvPicPr/>
          <p:nvPr/>
        </p:nvPicPr>
        <p:blipFill>
          <a:blip r:embed="rId4"/>
          <a:stretch>
            <a:fillRect/>
          </a:stretch>
        </p:blipFill>
        <p:spPr>
          <a:xfrm>
            <a:off x="8476911" y="3429000"/>
            <a:ext cx="3390900" cy="3017520"/>
          </a:xfrm>
          <a:prstGeom prst="rect">
            <a:avLst/>
          </a:prstGeom>
        </p:spPr>
      </p:pic>
    </p:spTree>
    <p:extLst>
      <p:ext uri="{BB962C8B-B14F-4D97-AF65-F5344CB8AC3E}">
        <p14:creationId xmlns:p14="http://schemas.microsoft.com/office/powerpoint/2010/main" val="3490545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671</Words>
  <Application>Microsoft Macintosh PowerPoint</Application>
  <PresentationFormat>宽屏</PresentationFormat>
  <Paragraphs>64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 Peihao (UMKC-Student)</dc:creator>
  <cp:lastModifiedBy>Fang, Peihao (UMKC-Student)</cp:lastModifiedBy>
  <cp:revision>18</cp:revision>
  <dcterms:created xsi:type="dcterms:W3CDTF">2019-04-11T19:45:41Z</dcterms:created>
  <dcterms:modified xsi:type="dcterms:W3CDTF">2019-04-11T21:09:19Z</dcterms:modified>
</cp:coreProperties>
</file>