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sldIdLst>
    <p:sldId id="409" r:id="rId2"/>
    <p:sldId id="333" r:id="rId3"/>
    <p:sldId id="297" r:id="rId4"/>
    <p:sldId id="479" r:id="rId5"/>
    <p:sldId id="484" r:id="rId6"/>
    <p:sldId id="485" r:id="rId7"/>
    <p:sldId id="486" r:id="rId8"/>
    <p:sldId id="487" r:id="rId9"/>
    <p:sldId id="480" r:id="rId10"/>
    <p:sldId id="490" r:id="rId11"/>
    <p:sldId id="481" r:id="rId12"/>
    <p:sldId id="452" r:id="rId13"/>
    <p:sldId id="483" r:id="rId14"/>
    <p:sldId id="491" r:id="rId15"/>
    <p:sldId id="489" r:id="rId16"/>
    <p:sldId id="492" r:id="rId17"/>
    <p:sldId id="493" r:id="rId18"/>
    <p:sldId id="495" r:id="rId19"/>
    <p:sldId id="494" r:id="rId20"/>
    <p:sldId id="496" r:id="rId21"/>
    <p:sldId id="497" r:id="rId22"/>
    <p:sldId id="498" r:id="rId23"/>
    <p:sldId id="500" r:id="rId24"/>
    <p:sldId id="499" r:id="rId25"/>
    <p:sldId id="501" r:id="rId26"/>
    <p:sldId id="502" r:id="rId27"/>
    <p:sldId id="503" r:id="rId28"/>
    <p:sldId id="504" r:id="rId29"/>
    <p:sldId id="506" r:id="rId30"/>
    <p:sldId id="507" r:id="rId31"/>
    <p:sldId id="509" r:id="rId32"/>
    <p:sldId id="508" r:id="rId33"/>
    <p:sldId id="514" r:id="rId34"/>
    <p:sldId id="513" r:id="rId35"/>
    <p:sldId id="512" r:id="rId36"/>
    <p:sldId id="519" r:id="rId37"/>
    <p:sldId id="511" r:id="rId38"/>
    <p:sldId id="515" r:id="rId39"/>
    <p:sldId id="516" r:id="rId40"/>
    <p:sldId id="510" r:id="rId41"/>
    <p:sldId id="518" r:id="rId42"/>
    <p:sldId id="517" r:id="rId43"/>
    <p:sldId id="520" r:id="rId44"/>
    <p:sldId id="521" r:id="rId45"/>
    <p:sldId id="522" r:id="rId46"/>
    <p:sldId id="524" r:id="rId47"/>
    <p:sldId id="526" r:id="rId48"/>
    <p:sldId id="527" r:id="rId49"/>
    <p:sldId id="528" r:id="rId50"/>
    <p:sldId id="529" r:id="rId51"/>
    <p:sldId id="534" r:id="rId52"/>
    <p:sldId id="531" r:id="rId53"/>
    <p:sldId id="532" r:id="rId54"/>
    <p:sldId id="530" r:id="rId55"/>
    <p:sldId id="533" r:id="rId56"/>
    <p:sldId id="525" r:id="rId57"/>
    <p:sldId id="535" r:id="rId58"/>
    <p:sldId id="536" r:id="rId59"/>
    <p:sldId id="537" r:id="rId60"/>
    <p:sldId id="538" r:id="rId61"/>
    <p:sldId id="539" r:id="rId62"/>
    <p:sldId id="540" r:id="rId63"/>
    <p:sldId id="541" r:id="rId64"/>
    <p:sldId id="542" r:id="rId65"/>
    <p:sldId id="543" r:id="rId66"/>
    <p:sldId id="544" r:id="rId67"/>
    <p:sldId id="545" r:id="rId68"/>
    <p:sldId id="546" r:id="rId69"/>
    <p:sldId id="548" r:id="rId70"/>
    <p:sldId id="547" r:id="rId71"/>
    <p:sldId id="549" r:id="rId72"/>
    <p:sldId id="550" r:id="rId73"/>
    <p:sldId id="551" r:id="rId74"/>
    <p:sldId id="552" r:id="rId75"/>
    <p:sldId id="553" r:id="rId76"/>
    <p:sldId id="554" r:id="rId77"/>
    <p:sldId id="556" r:id="rId78"/>
    <p:sldId id="557" r:id="rId79"/>
    <p:sldId id="558" r:id="rId80"/>
    <p:sldId id="559" r:id="rId81"/>
    <p:sldId id="560" r:id="rId8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4">
          <p15:clr>
            <a:srgbClr val="A4A3A4"/>
          </p15:clr>
        </p15:guide>
        <p15:guide id="2" pos="29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E77"/>
    <a:srgbClr val="E4E5E7"/>
    <a:srgbClr val="BFBFBF"/>
    <a:srgbClr val="414455"/>
    <a:srgbClr val="000000"/>
    <a:srgbClr val="E6E7E9"/>
    <a:srgbClr val="F0F0F2"/>
    <a:srgbClr val="767676"/>
    <a:srgbClr val="93949E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howGuides="1">
      <p:cViewPr varScale="1">
        <p:scale>
          <a:sx n="112" d="100"/>
          <a:sy n="112" d="100"/>
        </p:scale>
        <p:origin x="96" y="139"/>
      </p:cViewPr>
      <p:guideLst>
        <p:guide orient="horz" pos="1604"/>
        <p:guide pos="29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EB9A-23AB-4D00-A72E-AD507B0F1653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CF1A-E888-4A07-B96A-456D0CF694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08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eg1</a:t>
            </a:r>
            <a:r>
              <a:rPr lang="zh-CN" altLang="en-US"/>
              <a:t>属性设置、</a:t>
            </a:r>
            <a:r>
              <a:rPr lang="en-US" altLang="zh-CN"/>
              <a:t>eg2DOM</a:t>
            </a:r>
            <a:r>
              <a:rPr lang="zh-CN" altLang="en-US"/>
              <a:t>运动例子 看</a:t>
            </a:r>
            <a:r>
              <a:rPr lang="en-US" altLang="zh-CN"/>
              <a:t>js</a:t>
            </a:r>
            <a:r>
              <a:rPr lang="zh-CN" altLang="en-US"/>
              <a:t>写法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eg1</a:t>
            </a:r>
            <a:r>
              <a:rPr lang="zh-CN" altLang="en-US"/>
              <a:t>属性设置、</a:t>
            </a:r>
            <a:r>
              <a:rPr lang="en-US" altLang="zh-CN"/>
              <a:t>eg2DOM</a:t>
            </a:r>
            <a:r>
              <a:rPr lang="zh-CN" altLang="en-US"/>
              <a:t>运动例子 看</a:t>
            </a:r>
            <a:r>
              <a:rPr lang="en-US" altLang="zh-CN"/>
              <a:t>js</a:t>
            </a:r>
            <a:r>
              <a:rPr lang="zh-CN" altLang="en-US"/>
              <a:t>写法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253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144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02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45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977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244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96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71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91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32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05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73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33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651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33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79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288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21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827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717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56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004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43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642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992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775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328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14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83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510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85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45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324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2780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0944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823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861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06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71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48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405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605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601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351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3064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9049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327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1064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5044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1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844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315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43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4716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418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1566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029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235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626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2985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9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1468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5011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805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08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088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708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611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3506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2939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5468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25183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96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4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1069-3899-470A-8AB1-734237277644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3"/>
          <p:cNvSpPr/>
          <p:nvPr/>
        </p:nvSpPr>
        <p:spPr>
          <a:xfrm>
            <a:off x="207169" y="1510163"/>
            <a:ext cx="8589169" cy="1808560"/>
          </a:xfrm>
          <a:custGeom>
            <a:avLst/>
            <a:gdLst>
              <a:gd name="txL" fmla="*/ 0 w 11417523"/>
              <a:gd name="txT" fmla="*/ 0 h 2411413"/>
              <a:gd name="txR" fmla="*/ 11417523 w 11417523"/>
              <a:gd name="txB" fmla="*/ 2411413 h 2411413"/>
            </a:gdLst>
            <a:ahLst/>
            <a:cxnLst>
              <a:cxn ang="0">
                <a:pos x="0" y="0"/>
              </a:cxn>
              <a:cxn ang="0">
                <a:pos x="10763065" y="8775"/>
              </a:cxn>
              <a:cxn ang="0">
                <a:pos x="11417523" y="1219857"/>
              </a:cxn>
              <a:cxn ang="0">
                <a:pos x="10770010" y="2411413"/>
              </a:cxn>
              <a:cxn ang="0">
                <a:pos x="0" y="2411413"/>
              </a:cxn>
              <a:cxn ang="0">
                <a:pos x="657225" y="1209675"/>
              </a:cxn>
              <a:cxn ang="0">
                <a:pos x="0" y="0"/>
              </a:cxn>
            </a:cxnLst>
            <a:rect l="txL" t="txT" r="txR" b="txB"/>
            <a:pathLst>
              <a:path w="11417523" h="2411413">
                <a:moveTo>
                  <a:pt x="0" y="0"/>
                </a:moveTo>
                <a:lnTo>
                  <a:pt x="10763065" y="8775"/>
                </a:lnTo>
                <a:lnTo>
                  <a:pt x="11417523" y="1219857"/>
                </a:lnTo>
                <a:lnTo>
                  <a:pt x="10770010" y="2411413"/>
                </a:lnTo>
                <a:lnTo>
                  <a:pt x="0" y="2411413"/>
                </a:lnTo>
                <a:lnTo>
                  <a:pt x="657225" y="1209675"/>
                </a:lnTo>
                <a:lnTo>
                  <a:pt x="0" y="0"/>
                </a:lnTo>
                <a:close/>
              </a:path>
            </a:pathLst>
          </a:custGeom>
          <a:solidFill>
            <a:srgbClr val="14335D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4"/>
          <p:cNvSpPr/>
          <p:nvPr/>
        </p:nvSpPr>
        <p:spPr>
          <a:xfrm>
            <a:off x="225029" y="1522069"/>
            <a:ext cx="8554640" cy="1788319"/>
          </a:xfrm>
          <a:custGeom>
            <a:avLst/>
            <a:gdLst>
              <a:gd name="txL" fmla="*/ 0 w 11405821"/>
              <a:gd name="txT" fmla="*/ 0 h 2382838"/>
              <a:gd name="txR" fmla="*/ 11405821 w 11405821"/>
              <a:gd name="txB" fmla="*/ 2382838 h 2382838"/>
            </a:gdLst>
            <a:ahLst/>
            <a:cxnLst>
              <a:cxn ang="0">
                <a:pos x="0" y="0"/>
              </a:cxn>
              <a:cxn ang="0">
                <a:pos x="10753938" y="0"/>
              </a:cxn>
              <a:cxn ang="0">
                <a:pos x="11405821" y="1206319"/>
              </a:cxn>
              <a:cxn ang="0">
                <a:pos x="10766480" y="2382838"/>
              </a:cxn>
              <a:cxn ang="0">
                <a:pos x="0" y="2382838"/>
              </a:cxn>
              <a:cxn ang="0">
                <a:pos x="649288" y="1195388"/>
              </a:cxn>
            </a:cxnLst>
            <a:rect l="txL" t="txT" r="txR" b="txB"/>
            <a:pathLst>
              <a:path w="11405821" h="2382838">
                <a:moveTo>
                  <a:pt x="0" y="0"/>
                </a:moveTo>
                <a:lnTo>
                  <a:pt x="10753938" y="0"/>
                </a:lnTo>
                <a:lnTo>
                  <a:pt x="11405821" y="1206319"/>
                </a:lnTo>
                <a:lnTo>
                  <a:pt x="10766480" y="2382838"/>
                </a:lnTo>
                <a:lnTo>
                  <a:pt x="0" y="2382838"/>
                </a:lnTo>
                <a:lnTo>
                  <a:pt x="649288" y="1195388"/>
                </a:lnTo>
                <a:close/>
              </a:path>
            </a:pathLst>
          </a:custGeom>
          <a:solidFill>
            <a:srgbClr val="414455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5"/>
          <p:cNvSpPr/>
          <p:nvPr/>
        </p:nvSpPr>
        <p:spPr>
          <a:xfrm>
            <a:off x="260747" y="1542310"/>
            <a:ext cx="8490347" cy="1746647"/>
          </a:xfrm>
          <a:custGeom>
            <a:avLst/>
            <a:gdLst>
              <a:gd name="txL" fmla="*/ 0 w 11320096"/>
              <a:gd name="txT" fmla="*/ 0 h 2328863"/>
              <a:gd name="txR" fmla="*/ 11320096 w 11320096"/>
              <a:gd name="txB" fmla="*/ 2328863 h 2328863"/>
            </a:gdLst>
            <a:ahLst/>
            <a:cxnLst>
              <a:cxn ang="0">
                <a:pos x="0" y="0"/>
              </a:cxn>
              <a:cxn ang="0">
                <a:pos x="10682797" y="0"/>
              </a:cxn>
              <a:cxn ang="0">
                <a:pos x="11320096" y="1179332"/>
              </a:cxn>
              <a:cxn ang="0">
                <a:pos x="10695421" y="2328863"/>
              </a:cxn>
              <a:cxn ang="0">
                <a:pos x="0" y="2328863"/>
              </a:cxn>
              <a:cxn ang="0">
                <a:pos x="628650" y="1168400"/>
              </a:cxn>
            </a:cxnLst>
            <a:rect l="txL" t="txT" r="txR" b="txB"/>
            <a:pathLst>
              <a:path w="11320096" h="2328863">
                <a:moveTo>
                  <a:pt x="0" y="0"/>
                </a:moveTo>
                <a:lnTo>
                  <a:pt x="10682797" y="0"/>
                </a:lnTo>
                <a:lnTo>
                  <a:pt x="11320096" y="1179332"/>
                </a:lnTo>
                <a:lnTo>
                  <a:pt x="10695421" y="2328863"/>
                </a:lnTo>
                <a:lnTo>
                  <a:pt x="0" y="2328863"/>
                </a:lnTo>
                <a:lnTo>
                  <a:pt x="628650" y="1168400"/>
                </a:lnTo>
                <a:close/>
              </a:path>
            </a:pathLst>
          </a:custGeom>
          <a:solidFill>
            <a:srgbClr val="F2EED8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6"/>
          <p:cNvSpPr/>
          <p:nvPr/>
        </p:nvSpPr>
        <p:spPr>
          <a:xfrm>
            <a:off x="296466" y="1563741"/>
            <a:ext cx="8429625" cy="1704975"/>
          </a:xfrm>
          <a:custGeom>
            <a:avLst/>
            <a:gdLst>
              <a:gd name="txL" fmla="*/ 0 w 11239498"/>
              <a:gd name="txT" fmla="*/ 0 h 2273300"/>
              <a:gd name="txR" fmla="*/ 11239498 w 11239498"/>
              <a:gd name="txB" fmla="*/ 2273300 h 2273300"/>
            </a:gdLst>
            <a:ahLst/>
            <a:cxnLst>
              <a:cxn ang="0">
                <a:pos x="0" y="0"/>
              </a:cxn>
              <a:cxn ang="0">
                <a:pos x="10620214" y="0"/>
              </a:cxn>
              <a:cxn ang="0">
                <a:pos x="11239498" y="1145995"/>
              </a:cxn>
              <a:cxn ang="0">
                <a:pos x="10626901" y="2273300"/>
              </a:cxn>
              <a:cxn ang="0">
                <a:pos x="0" y="2273300"/>
              </a:cxn>
              <a:cxn ang="0">
                <a:pos x="615950" y="1139825"/>
              </a:cxn>
            </a:cxnLst>
            <a:rect l="txL" t="txT" r="txR" b="txB"/>
            <a:pathLst>
              <a:path w="11239498" h="2273300">
                <a:moveTo>
                  <a:pt x="0" y="0"/>
                </a:moveTo>
                <a:lnTo>
                  <a:pt x="10620214" y="0"/>
                </a:lnTo>
                <a:lnTo>
                  <a:pt x="11239498" y="1145995"/>
                </a:lnTo>
                <a:lnTo>
                  <a:pt x="10626901" y="2273300"/>
                </a:lnTo>
                <a:lnTo>
                  <a:pt x="0" y="2273300"/>
                </a:lnTo>
                <a:lnTo>
                  <a:pt x="615950" y="1139825"/>
                </a:lnTo>
                <a:close/>
              </a:path>
            </a:pathLst>
          </a:custGeom>
          <a:solidFill>
            <a:srgbClr val="414455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082" name="组合 11"/>
          <p:cNvGrpSpPr/>
          <p:nvPr/>
        </p:nvGrpSpPr>
        <p:grpSpPr>
          <a:xfrm>
            <a:off x="1261540" y="1539873"/>
            <a:ext cx="1850754" cy="1753901"/>
            <a:chOff x="14287" y="41275"/>
            <a:chExt cx="1427163" cy="1352550"/>
          </a:xfrm>
        </p:grpSpPr>
        <p:sp>
          <p:nvSpPr>
            <p:cNvPr id="3083" name="Freeform 58"/>
            <p:cNvSpPr/>
            <p:nvPr/>
          </p:nvSpPr>
          <p:spPr>
            <a:xfrm>
              <a:off x="14287" y="41275"/>
              <a:ext cx="1427163" cy="1352550"/>
            </a:xfrm>
            <a:custGeom>
              <a:avLst/>
              <a:gdLst>
                <a:gd name="txL" fmla="*/ 0 w 209"/>
                <a:gd name="txT" fmla="*/ 0 h 197"/>
                <a:gd name="txR" fmla="*/ 209 w 209"/>
                <a:gd name="txB" fmla="*/ 197 h 197"/>
              </a:gdLst>
              <a:ahLst/>
              <a:cxnLst>
                <a:cxn ang="0">
                  <a:pos x="102" y="197"/>
                </a:cxn>
                <a:cxn ang="0">
                  <a:pos x="84" y="196"/>
                </a:cxn>
                <a:cxn ang="0">
                  <a:pos x="21" y="155"/>
                </a:cxn>
                <a:cxn ang="0">
                  <a:pos x="5" y="81"/>
                </a:cxn>
                <a:cxn ang="0">
                  <a:pos x="102" y="0"/>
                </a:cxn>
                <a:cxn ang="0">
                  <a:pos x="120" y="1"/>
                </a:cxn>
                <a:cxn ang="0">
                  <a:pos x="199" y="116"/>
                </a:cxn>
                <a:cxn ang="0">
                  <a:pos x="102" y="197"/>
                </a:cxn>
              </a:cxnLst>
              <a:rect l="txL" t="txT" r="txR" b="txB"/>
              <a:pathLst>
                <a:path w="209" h="197">
                  <a:moveTo>
                    <a:pt x="102" y="197"/>
                  </a:moveTo>
                  <a:cubicBezTo>
                    <a:pt x="96" y="197"/>
                    <a:pt x="90" y="197"/>
                    <a:pt x="84" y="196"/>
                  </a:cubicBezTo>
                  <a:cubicBezTo>
                    <a:pt x="58" y="191"/>
                    <a:pt x="36" y="176"/>
                    <a:pt x="21" y="155"/>
                  </a:cubicBezTo>
                  <a:cubicBezTo>
                    <a:pt x="6" y="133"/>
                    <a:pt x="0" y="107"/>
                    <a:pt x="5" y="81"/>
                  </a:cubicBezTo>
                  <a:cubicBezTo>
                    <a:pt x="14" y="34"/>
                    <a:pt x="54" y="0"/>
                    <a:pt x="102" y="0"/>
                  </a:cubicBezTo>
                  <a:cubicBezTo>
                    <a:pt x="108" y="0"/>
                    <a:pt x="114" y="0"/>
                    <a:pt x="120" y="1"/>
                  </a:cubicBezTo>
                  <a:cubicBezTo>
                    <a:pt x="173" y="11"/>
                    <a:pt x="209" y="63"/>
                    <a:pt x="199" y="116"/>
                  </a:cubicBezTo>
                  <a:cubicBezTo>
                    <a:pt x="191" y="163"/>
                    <a:pt x="150" y="197"/>
                    <a:pt x="102" y="197"/>
                  </a:cubicBezTo>
                  <a:close/>
                </a:path>
              </a:pathLst>
            </a:custGeom>
            <a:solidFill>
              <a:srgbClr val="F2EED8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5" name="Freeform 60"/>
            <p:cNvSpPr/>
            <p:nvPr/>
          </p:nvSpPr>
          <p:spPr>
            <a:xfrm>
              <a:off x="163512" y="171450"/>
              <a:ext cx="1093788" cy="1092200"/>
            </a:xfrm>
            <a:custGeom>
              <a:avLst/>
              <a:gdLst>
                <a:gd name="txL" fmla="*/ 0 w 160"/>
                <a:gd name="txT" fmla="*/ 0 h 159"/>
                <a:gd name="txR" fmla="*/ 160 w 160"/>
                <a:gd name="txB" fmla="*/ 159 h 159"/>
              </a:gdLst>
              <a:ahLst/>
              <a:cxnLst>
                <a:cxn ang="0">
                  <a:pos x="80" y="0"/>
                </a:cxn>
                <a:cxn ang="0">
                  <a:pos x="0" y="79"/>
                </a:cxn>
                <a:cxn ang="0">
                  <a:pos x="4" y="104"/>
                </a:cxn>
                <a:cxn ang="0">
                  <a:pos x="39" y="92"/>
                </a:cxn>
                <a:cxn ang="0">
                  <a:pos x="39" y="94"/>
                </a:cxn>
                <a:cxn ang="0">
                  <a:pos x="44" y="91"/>
                </a:cxn>
                <a:cxn ang="0">
                  <a:pos x="67" y="61"/>
                </a:cxn>
                <a:cxn ang="0">
                  <a:pos x="85" y="32"/>
                </a:cxn>
                <a:cxn ang="0">
                  <a:pos x="87" y="21"/>
                </a:cxn>
                <a:cxn ang="0">
                  <a:pos x="88" y="14"/>
                </a:cxn>
                <a:cxn ang="0">
                  <a:pos x="98" y="17"/>
                </a:cxn>
                <a:cxn ang="0">
                  <a:pos x="94" y="51"/>
                </a:cxn>
                <a:cxn ang="0">
                  <a:pos x="96" y="61"/>
                </a:cxn>
                <a:cxn ang="0">
                  <a:pos x="104" y="63"/>
                </a:cxn>
                <a:cxn ang="0">
                  <a:pos x="117" y="64"/>
                </a:cxn>
                <a:cxn ang="0">
                  <a:pos x="125" y="71"/>
                </a:cxn>
                <a:cxn ang="0">
                  <a:pos x="125" y="79"/>
                </a:cxn>
                <a:cxn ang="0">
                  <a:pos x="128" y="91"/>
                </a:cxn>
                <a:cxn ang="0">
                  <a:pos x="125" y="98"/>
                </a:cxn>
                <a:cxn ang="0">
                  <a:pos x="126" y="107"/>
                </a:cxn>
                <a:cxn ang="0">
                  <a:pos x="123" y="111"/>
                </a:cxn>
                <a:cxn ang="0">
                  <a:pos x="121" y="115"/>
                </a:cxn>
                <a:cxn ang="0">
                  <a:pos x="104" y="126"/>
                </a:cxn>
                <a:cxn ang="0">
                  <a:pos x="73" y="128"/>
                </a:cxn>
                <a:cxn ang="0">
                  <a:pos x="73" y="128"/>
                </a:cxn>
                <a:cxn ang="0">
                  <a:pos x="72" y="128"/>
                </a:cxn>
                <a:cxn ang="0">
                  <a:pos x="55" y="139"/>
                </a:cxn>
                <a:cxn ang="0">
                  <a:pos x="57" y="146"/>
                </a:cxn>
                <a:cxn ang="0">
                  <a:pos x="45" y="151"/>
                </a:cxn>
                <a:cxn ang="0">
                  <a:pos x="80" y="159"/>
                </a:cxn>
                <a:cxn ang="0">
                  <a:pos x="160" y="79"/>
                </a:cxn>
                <a:cxn ang="0">
                  <a:pos x="80" y="0"/>
                </a:cxn>
              </a:cxnLst>
              <a:rect l="txL" t="txT" r="txR" b="txB"/>
              <a:pathLst>
                <a:path w="160" h="159">
                  <a:moveTo>
                    <a:pt x="80" y="0"/>
                  </a:moveTo>
                  <a:cubicBezTo>
                    <a:pt x="36" y="0"/>
                    <a:pt x="0" y="35"/>
                    <a:pt x="0" y="79"/>
                  </a:cubicBezTo>
                  <a:cubicBezTo>
                    <a:pt x="0" y="88"/>
                    <a:pt x="2" y="96"/>
                    <a:pt x="4" y="104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41" y="93"/>
                    <a:pt x="43" y="92"/>
                    <a:pt x="44" y="91"/>
                  </a:cubicBezTo>
                  <a:cubicBezTo>
                    <a:pt x="57" y="84"/>
                    <a:pt x="61" y="73"/>
                    <a:pt x="67" y="61"/>
                  </a:cubicBezTo>
                  <a:cubicBezTo>
                    <a:pt x="72" y="51"/>
                    <a:pt x="81" y="42"/>
                    <a:pt x="85" y="32"/>
                  </a:cubicBezTo>
                  <a:cubicBezTo>
                    <a:pt x="86" y="28"/>
                    <a:pt x="87" y="25"/>
                    <a:pt x="87" y="21"/>
                  </a:cubicBezTo>
                  <a:cubicBezTo>
                    <a:pt x="87" y="19"/>
                    <a:pt x="86" y="16"/>
                    <a:pt x="88" y="14"/>
                  </a:cubicBezTo>
                  <a:cubicBezTo>
                    <a:pt x="91" y="10"/>
                    <a:pt x="95" y="14"/>
                    <a:pt x="98" y="17"/>
                  </a:cubicBezTo>
                  <a:cubicBezTo>
                    <a:pt x="105" y="28"/>
                    <a:pt x="98" y="40"/>
                    <a:pt x="94" y="51"/>
                  </a:cubicBezTo>
                  <a:cubicBezTo>
                    <a:pt x="92" y="56"/>
                    <a:pt x="89" y="59"/>
                    <a:pt x="96" y="61"/>
                  </a:cubicBezTo>
                  <a:cubicBezTo>
                    <a:pt x="96" y="61"/>
                    <a:pt x="104" y="63"/>
                    <a:pt x="104" y="63"/>
                  </a:cubicBezTo>
                  <a:cubicBezTo>
                    <a:pt x="109" y="64"/>
                    <a:pt x="113" y="62"/>
                    <a:pt x="117" y="64"/>
                  </a:cubicBezTo>
                  <a:cubicBezTo>
                    <a:pt x="120" y="66"/>
                    <a:pt x="124" y="68"/>
                    <a:pt x="125" y="71"/>
                  </a:cubicBezTo>
                  <a:cubicBezTo>
                    <a:pt x="126" y="74"/>
                    <a:pt x="125" y="77"/>
                    <a:pt x="125" y="79"/>
                  </a:cubicBezTo>
                  <a:cubicBezTo>
                    <a:pt x="125" y="84"/>
                    <a:pt x="128" y="86"/>
                    <a:pt x="128" y="91"/>
                  </a:cubicBezTo>
                  <a:cubicBezTo>
                    <a:pt x="127" y="94"/>
                    <a:pt x="125" y="95"/>
                    <a:pt x="125" y="98"/>
                  </a:cubicBezTo>
                  <a:cubicBezTo>
                    <a:pt x="125" y="101"/>
                    <a:pt x="126" y="104"/>
                    <a:pt x="126" y="107"/>
                  </a:cubicBezTo>
                  <a:cubicBezTo>
                    <a:pt x="125" y="109"/>
                    <a:pt x="124" y="110"/>
                    <a:pt x="123" y="111"/>
                  </a:cubicBezTo>
                  <a:cubicBezTo>
                    <a:pt x="121" y="112"/>
                    <a:pt x="121" y="113"/>
                    <a:pt x="121" y="115"/>
                  </a:cubicBezTo>
                  <a:cubicBezTo>
                    <a:pt x="120" y="123"/>
                    <a:pt x="111" y="126"/>
                    <a:pt x="104" y="126"/>
                  </a:cubicBezTo>
                  <a:cubicBezTo>
                    <a:pt x="93" y="127"/>
                    <a:pt x="84" y="127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8"/>
                    <a:pt x="72" y="128"/>
                  </a:cubicBezTo>
                  <a:cubicBezTo>
                    <a:pt x="66" y="131"/>
                    <a:pt x="61" y="135"/>
                    <a:pt x="55" y="139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56" y="156"/>
                    <a:pt x="68" y="159"/>
                    <a:pt x="80" y="159"/>
                  </a:cubicBezTo>
                  <a:cubicBezTo>
                    <a:pt x="124" y="159"/>
                    <a:pt x="160" y="124"/>
                    <a:pt x="160" y="79"/>
                  </a:cubicBezTo>
                  <a:cubicBezTo>
                    <a:pt x="160" y="35"/>
                    <a:pt x="124" y="0"/>
                    <a:pt x="80" y="0"/>
                  </a:cubicBezTo>
                  <a:close/>
                </a:path>
              </a:pathLst>
            </a:custGeom>
            <a:solidFill>
              <a:srgbClr val="F2EED8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6" name="Freeform 61"/>
            <p:cNvSpPr>
              <a:spLocks noEditPoints="1"/>
            </p:cNvSpPr>
            <p:nvPr/>
          </p:nvSpPr>
          <p:spPr>
            <a:xfrm>
              <a:off x="109537" y="130175"/>
              <a:ext cx="1230313" cy="1174750"/>
            </a:xfrm>
            <a:custGeom>
              <a:avLst/>
              <a:gdLst>
                <a:gd name="txL" fmla="*/ 0 w 180"/>
                <a:gd name="txT" fmla="*/ 0 h 171"/>
                <a:gd name="txR" fmla="*/ 180 w 180"/>
                <a:gd name="txB" fmla="*/ 171 h 171"/>
              </a:gdLst>
              <a:ahLst/>
              <a:cxnLst>
                <a:cxn ang="0">
                  <a:pos x="103" y="2"/>
                </a:cxn>
                <a:cxn ang="0">
                  <a:pos x="88" y="0"/>
                </a:cxn>
                <a:cxn ang="0">
                  <a:pos x="4" y="70"/>
                </a:cxn>
                <a:cxn ang="0">
                  <a:pos x="18" y="134"/>
                </a:cxn>
                <a:cxn ang="0">
                  <a:pos x="73" y="169"/>
                </a:cxn>
                <a:cxn ang="0">
                  <a:pos x="88" y="171"/>
                </a:cxn>
                <a:cxn ang="0">
                  <a:pos x="172" y="101"/>
                </a:cxn>
                <a:cxn ang="0">
                  <a:pos x="103" y="2"/>
                </a:cxn>
                <a:cxn ang="0">
                  <a:pos x="169" y="100"/>
                </a:cxn>
                <a:cxn ang="0">
                  <a:pos x="88" y="167"/>
                </a:cxn>
                <a:cxn ang="0">
                  <a:pos x="73" y="166"/>
                </a:cxn>
                <a:cxn ang="0">
                  <a:pos x="21" y="132"/>
                </a:cxn>
                <a:cxn ang="0">
                  <a:pos x="8" y="71"/>
                </a:cxn>
                <a:cxn ang="0">
                  <a:pos x="88" y="4"/>
                </a:cxn>
                <a:cxn ang="0">
                  <a:pos x="103" y="5"/>
                </a:cxn>
                <a:cxn ang="0">
                  <a:pos x="169" y="100"/>
                </a:cxn>
              </a:cxnLst>
              <a:rect l="txL" t="txT" r="txR" b="txB"/>
              <a:pathLst>
                <a:path w="180" h="171">
                  <a:moveTo>
                    <a:pt x="103" y="2"/>
                  </a:moveTo>
                  <a:cubicBezTo>
                    <a:pt x="98" y="1"/>
                    <a:pt x="93" y="0"/>
                    <a:pt x="88" y="0"/>
                  </a:cubicBezTo>
                  <a:cubicBezTo>
                    <a:pt x="47" y="0"/>
                    <a:pt x="12" y="30"/>
                    <a:pt x="4" y="70"/>
                  </a:cubicBezTo>
                  <a:cubicBezTo>
                    <a:pt x="0" y="92"/>
                    <a:pt x="5" y="115"/>
                    <a:pt x="18" y="134"/>
                  </a:cubicBezTo>
                  <a:cubicBezTo>
                    <a:pt x="31" y="152"/>
                    <a:pt x="50" y="165"/>
                    <a:pt x="73" y="169"/>
                  </a:cubicBezTo>
                  <a:cubicBezTo>
                    <a:pt x="78" y="170"/>
                    <a:pt x="83" y="171"/>
                    <a:pt x="88" y="171"/>
                  </a:cubicBezTo>
                  <a:cubicBezTo>
                    <a:pt x="129" y="171"/>
                    <a:pt x="164" y="141"/>
                    <a:pt x="172" y="101"/>
                  </a:cubicBezTo>
                  <a:cubicBezTo>
                    <a:pt x="180" y="55"/>
                    <a:pt x="150" y="10"/>
                    <a:pt x="103" y="2"/>
                  </a:cubicBezTo>
                  <a:close/>
                  <a:moveTo>
                    <a:pt x="169" y="100"/>
                  </a:moveTo>
                  <a:cubicBezTo>
                    <a:pt x="161" y="139"/>
                    <a:pt x="128" y="167"/>
                    <a:pt x="88" y="167"/>
                  </a:cubicBezTo>
                  <a:cubicBezTo>
                    <a:pt x="83" y="167"/>
                    <a:pt x="78" y="167"/>
                    <a:pt x="73" y="166"/>
                  </a:cubicBezTo>
                  <a:cubicBezTo>
                    <a:pt x="52" y="162"/>
                    <a:pt x="33" y="150"/>
                    <a:pt x="21" y="132"/>
                  </a:cubicBezTo>
                  <a:cubicBezTo>
                    <a:pt x="8" y="114"/>
                    <a:pt x="4" y="92"/>
                    <a:pt x="8" y="71"/>
                  </a:cubicBezTo>
                  <a:cubicBezTo>
                    <a:pt x="15" y="32"/>
                    <a:pt x="49" y="4"/>
                    <a:pt x="88" y="4"/>
                  </a:cubicBezTo>
                  <a:cubicBezTo>
                    <a:pt x="93" y="4"/>
                    <a:pt x="98" y="4"/>
                    <a:pt x="103" y="5"/>
                  </a:cubicBezTo>
                  <a:cubicBezTo>
                    <a:pt x="147" y="13"/>
                    <a:pt x="177" y="56"/>
                    <a:pt x="169" y="100"/>
                  </a:cubicBezTo>
                  <a:close/>
                </a:path>
              </a:pathLst>
            </a:custGeom>
            <a:solidFill>
              <a:srgbClr val="F2EED8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87" name="文本框 16"/>
          <p:cNvSpPr/>
          <p:nvPr/>
        </p:nvSpPr>
        <p:spPr>
          <a:xfrm>
            <a:off x="3569970" y="1950085"/>
            <a:ext cx="4500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HTML5</a:t>
            </a:r>
          </a:p>
        </p:txBody>
      </p:sp>
      <p:sp>
        <p:nvSpPr>
          <p:cNvPr id="3088" name="矩形 8"/>
          <p:cNvSpPr/>
          <p:nvPr/>
        </p:nvSpPr>
        <p:spPr>
          <a:xfrm>
            <a:off x="6540252" y="3443738"/>
            <a:ext cx="1537600" cy="323165"/>
          </a:xfrm>
          <a:prstGeom prst="rect">
            <a:avLst/>
          </a:prstGeom>
          <a:solidFill>
            <a:srgbClr val="414455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0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主讲人：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Aimee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024255" y="1292860"/>
            <a:ext cx="2258695" cy="2037080"/>
            <a:chOff x="3720691" y="2824413"/>
            <a:chExt cx="1341120" cy="1209172"/>
          </a:xfrm>
        </p:grpSpPr>
        <p:sp>
          <p:nvSpPr>
            <p:cNvPr id="49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52" name="Freeform 5"/>
          <p:cNvSpPr/>
          <p:nvPr/>
        </p:nvSpPr>
        <p:spPr bwMode="auto">
          <a:xfrm rot="1855731">
            <a:off x="1263650" y="1468120"/>
            <a:ext cx="1822450" cy="164338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pic>
        <p:nvPicPr>
          <p:cNvPr id="2" name="图片 1" descr="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5" y="1642745"/>
            <a:ext cx="1389380" cy="1428750"/>
          </a:xfrm>
          <a:prstGeom prst="rect">
            <a:avLst/>
          </a:prstGeom>
        </p:spPr>
      </p:pic>
      <p:cxnSp>
        <p:nvCxnSpPr>
          <p:cNvPr id="87" name="直接连接符 86"/>
          <p:cNvCxnSpPr/>
          <p:nvPr/>
        </p:nvCxnSpPr>
        <p:spPr>
          <a:xfrm>
            <a:off x="3569970" y="2670810"/>
            <a:ext cx="431990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005742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结构元素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500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结构元素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结构元素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59230" y="1491630"/>
            <a:ext cx="5993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FF0000"/>
                </a:solidFill>
              </a:rPr>
              <a:t>header</a:t>
            </a:r>
            <a:r>
              <a:rPr lang="zh-CN" altLang="en-US" sz="1600" dirty="0">
                <a:solidFill>
                  <a:srgbClr val="414455"/>
                </a:solidFill>
              </a:rPr>
              <a:t>整个页面的头部，某块区域的标题、页眉。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FF0000"/>
                </a:solidFill>
              </a:rPr>
              <a:t>footer</a:t>
            </a:r>
            <a:r>
              <a:rPr lang="zh-CN" altLang="en-US" sz="1600" dirty="0">
                <a:solidFill>
                  <a:srgbClr val="414455"/>
                </a:solidFill>
              </a:rPr>
              <a:t>文档或者某一块的底部、页脚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FF0000"/>
                </a:solidFill>
              </a:rPr>
              <a:t>main</a:t>
            </a:r>
            <a:r>
              <a:rPr lang="zh-CN" altLang="en-US" sz="1600" dirty="0">
                <a:solidFill>
                  <a:srgbClr val="414455"/>
                </a:solidFill>
              </a:rPr>
              <a:t>主要内容区域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FF0000"/>
                </a:solidFill>
              </a:rPr>
              <a:t>nav</a:t>
            </a:r>
            <a:r>
              <a:rPr lang="en-US" altLang="zh-CN" sz="1600" dirty="0">
                <a:solidFill>
                  <a:srgbClr val="414455"/>
                </a:solidFill>
              </a:rPr>
              <a:t> </a:t>
            </a:r>
            <a:r>
              <a:rPr lang="zh-CN" altLang="en-US" sz="1600" dirty="0">
                <a:solidFill>
                  <a:srgbClr val="414455"/>
                </a:solidFill>
              </a:rPr>
              <a:t>导航链接部分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FF0000"/>
                </a:solidFill>
              </a:rPr>
              <a:t>section</a:t>
            </a:r>
            <a:r>
              <a:rPr lang="en-US" altLang="zh-CN" sz="1600" dirty="0">
                <a:solidFill>
                  <a:srgbClr val="414455"/>
                </a:solidFill>
              </a:rPr>
              <a:t> </a:t>
            </a:r>
            <a:r>
              <a:rPr lang="zh-CN" altLang="en-US" sz="1600" dirty="0">
                <a:solidFill>
                  <a:srgbClr val="414455"/>
                </a:solidFill>
              </a:rPr>
              <a:t>页面中一个内容区域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414455"/>
                </a:solidFill>
              </a:rPr>
              <a:t>article </a:t>
            </a:r>
            <a:r>
              <a:rPr lang="zh-CN" altLang="en-US" sz="1600" dirty="0">
                <a:solidFill>
                  <a:srgbClr val="414455"/>
                </a:solidFill>
              </a:rPr>
              <a:t>它代表一个独立的、完整的相关内容块。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414455"/>
                </a:solidFill>
              </a:rPr>
              <a:t>aside</a:t>
            </a:r>
            <a:r>
              <a:rPr lang="zh-CN" altLang="en-US" sz="1600" dirty="0">
                <a:solidFill>
                  <a:srgbClr val="414455"/>
                </a:solidFill>
              </a:rPr>
              <a:t>元素表示一个页面的一部分， 它的内容跟这个页面的其它内容的关联性不强，或者是没有关联，单独存在。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414455"/>
                </a:solidFill>
              </a:rPr>
              <a:t>figure </a:t>
            </a:r>
            <a:r>
              <a:rPr lang="zh-CN" altLang="en-US" sz="1600" dirty="0">
                <a:solidFill>
                  <a:srgbClr val="414455"/>
                </a:solidFill>
              </a:rPr>
              <a:t>标签规定独立的流内容（图像、图表、照片、代码等等）</a:t>
            </a:r>
            <a:endParaRPr lang="en-US" altLang="zh-CN" sz="1600" dirty="0">
              <a:solidFill>
                <a:srgbClr val="4144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920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结构元素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66FAFE-6E89-465A-B1FA-CA532F3420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89605"/>
            <a:ext cx="6439589" cy="3802424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8B6AB45D-5C72-4480-82D6-DFF29FA5E058}"/>
              </a:ext>
            </a:extLst>
          </p:cNvPr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2F11FD3-EA47-40E3-84BB-67A107973A51}"/>
                </a:ext>
              </a:extLst>
            </p:cNvPr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实现如下布局效果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FA6A1E6-5313-482E-8629-8CD2585ACA74}"/>
                </a:ext>
              </a:extLst>
            </p:cNvPr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D3CB0313-ADB2-4A44-B49C-93727C2696D5}"/>
                  </a:ext>
                </a:extLst>
              </p:cNvPr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372364CE-E60E-4324-8D2F-E3E516E06004}"/>
                    </a:ext>
                  </a:extLst>
                </p:cNvPr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43" name="Freeform 5">
                    <a:extLst>
                      <a:ext uri="{FF2B5EF4-FFF2-40B4-BE49-F238E27FC236}">
                        <a16:creationId xmlns:a16="http://schemas.microsoft.com/office/drawing/2014/main" id="{001BED82-E757-4E30-A76B-7FDBEBD25721}"/>
                      </a:ext>
                    </a:extLst>
                  </p:cNvPr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6" name="Freeform 5">
                    <a:extLst>
                      <a:ext uri="{FF2B5EF4-FFF2-40B4-BE49-F238E27FC236}">
                        <a16:creationId xmlns:a16="http://schemas.microsoft.com/office/drawing/2014/main" id="{11692388-C44E-40B5-A225-3F9C13AD4C94}"/>
                      </a:ext>
                    </a:extLst>
                  </p:cNvPr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41" name="Freeform 5">
                  <a:extLst>
                    <a:ext uri="{FF2B5EF4-FFF2-40B4-BE49-F238E27FC236}">
                      <a16:creationId xmlns:a16="http://schemas.microsoft.com/office/drawing/2014/main" id="{5CB89D0F-4DC5-4D9A-A282-74004372B67C}"/>
                    </a:ext>
                  </a:extLst>
                </p:cNvPr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7F8FD2FA-6954-448E-BC55-3A7514C11639}"/>
                  </a:ext>
                </a:extLst>
              </p:cNvPr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36" name="Freeform 51">
                  <a:extLst>
                    <a:ext uri="{FF2B5EF4-FFF2-40B4-BE49-F238E27FC236}">
                      <a16:creationId xmlns:a16="http://schemas.microsoft.com/office/drawing/2014/main" id="{C4D9158C-726B-41E9-B03A-AE403F22197F}"/>
                    </a:ext>
                  </a:extLst>
                </p:cNvPr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52">
                  <a:extLst>
                    <a:ext uri="{FF2B5EF4-FFF2-40B4-BE49-F238E27FC236}">
                      <a16:creationId xmlns:a16="http://schemas.microsoft.com/office/drawing/2014/main" id="{2619FD94-F3F6-4B2A-85D1-EE319740E235}"/>
                    </a:ext>
                  </a:extLst>
                </p:cNvPr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53">
                  <a:extLst>
                    <a:ext uri="{FF2B5EF4-FFF2-40B4-BE49-F238E27FC236}">
                      <a16:creationId xmlns:a16="http://schemas.microsoft.com/office/drawing/2014/main" id="{88962B35-07F0-4E45-8211-CE883E803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结构元素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415ED5-5708-4B67-B79F-4EACD8923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65" y="1348134"/>
            <a:ext cx="6016669" cy="3384376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AA7AD8FE-00CA-47B7-8447-92BEB1398AD8}"/>
              </a:ext>
            </a:extLst>
          </p:cNvPr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77D1F3E-2C24-4174-99A6-8A20D03AF525}"/>
                </a:ext>
              </a:extLst>
            </p:cNvPr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0E5C4BC-B32E-4507-A440-C9E096929146}"/>
                </a:ext>
              </a:extLst>
            </p:cNvPr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2921B8A1-3382-4E53-ADEF-9A38498FBD0F}"/>
                  </a:ext>
                </a:extLst>
              </p:cNvPr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D1DD95FA-6347-4B29-8267-C7C15C13D1F6}"/>
                    </a:ext>
                  </a:extLst>
                </p:cNvPr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36" name="Freeform 5">
                    <a:extLst>
                      <a:ext uri="{FF2B5EF4-FFF2-40B4-BE49-F238E27FC236}">
                        <a16:creationId xmlns:a16="http://schemas.microsoft.com/office/drawing/2014/main" id="{84697310-2AFF-4945-88C2-4B91CCEBAF0C}"/>
                      </a:ext>
                    </a:extLst>
                  </p:cNvPr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7" name="Freeform 5">
                    <a:extLst>
                      <a:ext uri="{FF2B5EF4-FFF2-40B4-BE49-F238E27FC236}">
                        <a16:creationId xmlns:a16="http://schemas.microsoft.com/office/drawing/2014/main" id="{5B6CDC04-293A-4DD2-B2F6-C805C2761C32}"/>
                      </a:ext>
                    </a:extLst>
                  </p:cNvPr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35" name="Freeform 5">
                  <a:extLst>
                    <a:ext uri="{FF2B5EF4-FFF2-40B4-BE49-F238E27FC236}">
                      <a16:creationId xmlns:a16="http://schemas.microsoft.com/office/drawing/2014/main" id="{55A20888-3F49-4E8B-97AB-6FFCFD5F2D1B}"/>
                    </a:ext>
                  </a:extLst>
                </p:cNvPr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9F9AE425-4CB4-40AA-94F3-5D20AAF2ECF1}"/>
                  </a:ext>
                </a:extLst>
              </p:cNvPr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31" name="Freeform 51">
                  <a:extLst>
                    <a:ext uri="{FF2B5EF4-FFF2-40B4-BE49-F238E27FC236}">
                      <a16:creationId xmlns:a16="http://schemas.microsoft.com/office/drawing/2014/main" id="{A6A87CC3-B3BD-495F-A697-32F1463C9196}"/>
                    </a:ext>
                  </a:extLst>
                </p:cNvPr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2">
                  <a:extLst>
                    <a:ext uri="{FF2B5EF4-FFF2-40B4-BE49-F238E27FC236}">
                      <a16:creationId xmlns:a16="http://schemas.microsoft.com/office/drawing/2014/main" id="{71615A5B-813D-4A02-A15D-F669A20B2538}"/>
                    </a:ext>
                  </a:extLst>
                </p:cNvPr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3">
                  <a:extLst>
                    <a:ext uri="{FF2B5EF4-FFF2-40B4-BE49-F238E27FC236}">
                      <a16:creationId xmlns:a16="http://schemas.microsoft.com/office/drawing/2014/main" id="{CB59938B-688F-4A75-9F8A-8CF32EFCBA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2253876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3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005742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功能元素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5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功能元素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功能元素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59230" y="1491630"/>
            <a:ext cx="59930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414455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video</a:t>
            </a:r>
            <a:r>
              <a:rPr lang="zh-CN" altLang="en-US" sz="1600" dirty="0">
                <a:solidFill>
                  <a:srgbClr val="414455"/>
                </a:solidFill>
              </a:rPr>
              <a:t>视频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</a:rPr>
              <a:t>audio</a:t>
            </a:r>
            <a:r>
              <a:rPr lang="zh-CN" altLang="en-US" sz="1600" dirty="0">
                <a:solidFill>
                  <a:srgbClr val="414455"/>
                </a:solidFill>
              </a:rPr>
              <a:t>音频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</a:rPr>
              <a:t>source</a:t>
            </a:r>
            <a:r>
              <a:rPr lang="en-US" altLang="zh-CN" sz="1600" dirty="0">
                <a:solidFill>
                  <a:srgbClr val="414455"/>
                </a:solidFill>
              </a:rPr>
              <a:t> </a:t>
            </a:r>
            <a:r>
              <a:rPr lang="zh-CN" altLang="en-US" sz="1600" dirty="0">
                <a:solidFill>
                  <a:srgbClr val="414455"/>
                </a:solidFill>
              </a:rPr>
              <a:t>资源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rgbClr val="414455"/>
                </a:solidFill>
              </a:rPr>
              <a:t>figcaption</a:t>
            </a:r>
            <a:r>
              <a:rPr lang="zh-CN" altLang="en-US" sz="1600" dirty="0">
                <a:solidFill>
                  <a:srgbClr val="414455"/>
                </a:solidFill>
              </a:rPr>
              <a:t>标签定义 </a:t>
            </a:r>
            <a:r>
              <a:rPr lang="en-US" altLang="zh-CN" sz="1600" dirty="0">
                <a:solidFill>
                  <a:srgbClr val="414455"/>
                </a:solidFill>
              </a:rPr>
              <a:t>figure </a:t>
            </a:r>
            <a:r>
              <a:rPr lang="zh-CN" altLang="en-US" sz="1600" dirty="0">
                <a:solidFill>
                  <a:srgbClr val="414455"/>
                </a:solidFill>
              </a:rPr>
              <a:t>元素的标题（了解）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</a:rPr>
              <a:t>canvas</a:t>
            </a:r>
            <a:r>
              <a:rPr lang="zh-CN" altLang="en-US" sz="1600" dirty="0">
                <a:solidFill>
                  <a:srgbClr val="414455"/>
                </a:solidFill>
              </a:rPr>
              <a:t>画布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41445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414455"/>
                </a:solidFill>
              </a:rPr>
              <a:t>progress</a:t>
            </a:r>
            <a:r>
              <a:rPr lang="zh-CN" altLang="en-US" sz="1600" dirty="0">
                <a:solidFill>
                  <a:srgbClr val="414455"/>
                </a:solidFill>
              </a:rPr>
              <a:t>进程</a:t>
            </a:r>
            <a:endParaRPr lang="en-US" altLang="zh-CN" sz="1600" dirty="0">
              <a:solidFill>
                <a:srgbClr val="4144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24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4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005742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表单元素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1600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表单元素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 type</a:t>
              </a: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回顾</a:t>
              </a: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27206" y="1407385"/>
            <a:ext cx="5993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14455"/>
                </a:solidFill>
              </a:rPr>
              <a:t>&lt;input type="text"&gt;</a:t>
            </a:r>
          </a:p>
          <a:p>
            <a:r>
              <a:rPr lang="en-US" altLang="zh-CN" dirty="0">
                <a:solidFill>
                  <a:srgbClr val="414455"/>
                </a:solidFill>
              </a:rPr>
              <a:t>&lt;input type="radio"&gt;</a:t>
            </a:r>
          </a:p>
          <a:p>
            <a:r>
              <a:rPr lang="en-US" altLang="zh-CN" dirty="0">
                <a:solidFill>
                  <a:srgbClr val="414455"/>
                </a:solidFill>
              </a:rPr>
              <a:t>&lt;input type="checkbox"&gt;</a:t>
            </a:r>
          </a:p>
          <a:p>
            <a:r>
              <a:rPr lang="en-US" altLang="zh-CN" dirty="0">
                <a:solidFill>
                  <a:srgbClr val="414455"/>
                </a:solidFill>
              </a:rPr>
              <a:t>&lt;input type="password"&gt;</a:t>
            </a:r>
          </a:p>
          <a:p>
            <a:r>
              <a:rPr lang="en-US" altLang="zh-CN" dirty="0">
                <a:solidFill>
                  <a:srgbClr val="414455"/>
                </a:solidFill>
              </a:rPr>
              <a:t>&lt;input type="submit"&gt;</a:t>
            </a:r>
          </a:p>
          <a:p>
            <a:r>
              <a:rPr lang="en-US" altLang="zh-CN" dirty="0">
                <a:solidFill>
                  <a:srgbClr val="414455"/>
                </a:solidFill>
              </a:rPr>
              <a:t>&lt;input type="button"&gt;</a:t>
            </a:r>
          </a:p>
          <a:p>
            <a:r>
              <a:rPr lang="en-US" altLang="zh-CN" dirty="0">
                <a:solidFill>
                  <a:srgbClr val="414455"/>
                </a:solidFill>
              </a:rPr>
              <a:t>&lt;input type="file"&gt;</a:t>
            </a:r>
          </a:p>
        </p:txBody>
      </p:sp>
    </p:spTree>
    <p:extLst>
      <p:ext uri="{BB962C8B-B14F-4D97-AF65-F5344CB8AC3E}">
        <p14:creationId xmlns:p14="http://schemas.microsoft.com/office/powerpoint/2010/main" val="2461745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表单元素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 type</a:t>
              </a: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新值</a:t>
              </a: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27206" y="1407385"/>
            <a:ext cx="5993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14455"/>
                </a:solidFill>
              </a:rPr>
              <a:t>&lt; input type=“</a:t>
            </a:r>
            <a:r>
              <a:rPr lang="en-US" altLang="zh-CN" dirty="0" err="1">
                <a:solidFill>
                  <a:srgbClr val="414455"/>
                </a:solidFill>
              </a:rPr>
              <a:t>tel</a:t>
            </a:r>
            <a:r>
              <a:rPr lang="en-US" altLang="zh-CN" dirty="0">
                <a:solidFill>
                  <a:srgbClr val="414455"/>
                </a:solidFill>
              </a:rPr>
              <a:t>"&gt;</a:t>
            </a: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type=“range"&gt;</a:t>
            </a: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type=“number"&gt;</a:t>
            </a: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type=“search"&gt;</a:t>
            </a: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type=“email"&gt;</a:t>
            </a: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type=“date"&gt;</a:t>
            </a: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type=“month"&gt;</a:t>
            </a: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type=“week"&gt;</a:t>
            </a: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type=“time"&gt;</a:t>
            </a: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type=“datetime-local”&gt;</a:t>
            </a:r>
            <a:r>
              <a:rPr lang="zh-CN" altLang="en-US" dirty="0">
                <a:solidFill>
                  <a:srgbClr val="414455"/>
                </a:solidFill>
              </a:rPr>
              <a:t>表示本地日期和时间</a:t>
            </a:r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&lt;input type=“color"&gt;</a:t>
            </a:r>
          </a:p>
        </p:txBody>
      </p:sp>
    </p:spTree>
    <p:extLst>
      <p:ext uri="{BB962C8B-B14F-4D97-AF65-F5344CB8AC3E}">
        <p14:creationId xmlns:p14="http://schemas.microsoft.com/office/powerpoint/2010/main" val="596222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表单元素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 </a:t>
              </a: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新属性</a:t>
              </a: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22463" y="1407385"/>
            <a:ext cx="5993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14455"/>
                </a:solidFill>
              </a:rPr>
              <a:t>Multiple </a:t>
            </a:r>
            <a:r>
              <a:rPr lang="zh-CN" altLang="en-US" dirty="0">
                <a:solidFill>
                  <a:srgbClr val="414455"/>
                </a:solidFill>
              </a:rPr>
              <a:t>可上传多个文件</a:t>
            </a:r>
            <a:endParaRPr lang="en-US" altLang="zh-CN" dirty="0">
              <a:solidFill>
                <a:srgbClr val="414455"/>
              </a:solidFill>
            </a:endParaRPr>
          </a:p>
          <a:p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Placeholder </a:t>
            </a:r>
            <a:r>
              <a:rPr lang="zh-CN" altLang="en-US" dirty="0">
                <a:solidFill>
                  <a:srgbClr val="414455"/>
                </a:solidFill>
              </a:rPr>
              <a:t>提示</a:t>
            </a:r>
            <a:endParaRPr lang="en-US" altLang="zh-CN" dirty="0">
              <a:solidFill>
                <a:srgbClr val="414455"/>
              </a:solidFill>
            </a:endParaRPr>
          </a:p>
          <a:p>
            <a:endParaRPr lang="en-US" altLang="zh-CN" dirty="0">
              <a:solidFill>
                <a:srgbClr val="414455"/>
              </a:solidFill>
            </a:endParaRPr>
          </a:p>
          <a:p>
            <a:r>
              <a:rPr lang="en-US" altLang="zh-CN" dirty="0">
                <a:solidFill>
                  <a:srgbClr val="414455"/>
                </a:solidFill>
              </a:rPr>
              <a:t>Pattern </a:t>
            </a:r>
            <a:r>
              <a:rPr lang="zh-CN" altLang="en-US" dirty="0">
                <a:solidFill>
                  <a:srgbClr val="414455"/>
                </a:solidFill>
              </a:rPr>
              <a:t>验证</a:t>
            </a:r>
            <a:r>
              <a:rPr lang="en-US" altLang="zh-CN" dirty="0">
                <a:solidFill>
                  <a:srgbClr val="414455"/>
                </a:solidFill>
              </a:rPr>
              <a:t>input</a:t>
            </a:r>
            <a:r>
              <a:rPr lang="zh-CN" altLang="en-US" dirty="0">
                <a:solidFill>
                  <a:srgbClr val="414455"/>
                </a:solidFill>
              </a:rPr>
              <a:t>类型输入框中内容是否与正则匹配</a:t>
            </a:r>
            <a:endParaRPr lang="en-US" altLang="zh-CN" dirty="0">
              <a:solidFill>
                <a:srgbClr val="4144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18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5"/>
          <p:cNvSpPr/>
          <p:nvPr/>
        </p:nvSpPr>
        <p:spPr bwMode="auto">
          <a:xfrm rot="3564117">
            <a:off x="3705581" y="-820187"/>
            <a:ext cx="1701563" cy="153415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28" name="TextBox 7"/>
          <p:cNvSpPr>
            <a:spLocks noChangeArrowheads="1"/>
          </p:cNvSpPr>
          <p:nvPr/>
        </p:nvSpPr>
        <p:spPr bwMode="auto">
          <a:xfrm>
            <a:off x="4121278" y="60279"/>
            <a:ext cx="882657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</a:p>
        </p:txBody>
      </p:sp>
      <p:sp>
        <p:nvSpPr>
          <p:cNvPr id="79" name="Freeform 5"/>
          <p:cNvSpPr/>
          <p:nvPr/>
        </p:nvSpPr>
        <p:spPr bwMode="auto">
          <a:xfrm rot="3564117">
            <a:off x="3782655" y="-750695"/>
            <a:ext cx="1547413" cy="13951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0" name="TextBox 79"/>
          <p:cNvSpPr txBox="1"/>
          <p:nvPr/>
        </p:nvSpPr>
        <p:spPr>
          <a:xfrm>
            <a:off x="4140064" y="744747"/>
            <a:ext cx="645160" cy="228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CONTENTS</a:t>
            </a:r>
            <a:endParaRPr lang="zh-CN" altLang="en-US" sz="900" b="1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983332" y="2037845"/>
            <a:ext cx="896234" cy="808057"/>
            <a:chOff x="3720691" y="2824413"/>
            <a:chExt cx="1341120" cy="1209172"/>
          </a:xfrm>
        </p:grpSpPr>
        <p:sp>
          <p:nvSpPr>
            <p:cNvPr id="8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 dirty="0"/>
            </a:p>
          </p:txBody>
        </p:sp>
      </p:grpSp>
      <p:sp>
        <p:nvSpPr>
          <p:cNvPr id="84" name="Freeform 5"/>
          <p:cNvSpPr/>
          <p:nvPr/>
        </p:nvSpPr>
        <p:spPr bwMode="auto">
          <a:xfrm rot="1855731">
            <a:off x="2044704" y="2093177"/>
            <a:ext cx="773492" cy="6973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85" name="组合 84"/>
          <p:cNvGrpSpPr/>
          <p:nvPr/>
        </p:nvGrpSpPr>
        <p:grpSpPr>
          <a:xfrm>
            <a:off x="4264104" y="2033681"/>
            <a:ext cx="861221" cy="776489"/>
            <a:chOff x="3720691" y="2824413"/>
            <a:chExt cx="1341120" cy="1209172"/>
          </a:xfrm>
        </p:grpSpPr>
        <p:sp>
          <p:nvSpPr>
            <p:cNvPr id="8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8" name="Freeform 5"/>
          <p:cNvSpPr/>
          <p:nvPr/>
        </p:nvSpPr>
        <p:spPr bwMode="auto">
          <a:xfrm rot="1855731">
            <a:off x="4323078" y="2086852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39" name="Freeform 126"/>
          <p:cNvSpPr>
            <a:spLocks noChangeAspect="1" noEditPoints="1"/>
          </p:cNvSpPr>
          <p:nvPr/>
        </p:nvSpPr>
        <p:spPr bwMode="auto">
          <a:xfrm>
            <a:off x="2281920" y="2276576"/>
            <a:ext cx="293926" cy="36779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261"/>
          <p:cNvSpPr/>
          <p:nvPr/>
        </p:nvSpPr>
        <p:spPr bwMode="auto">
          <a:xfrm>
            <a:off x="4492156" y="2254068"/>
            <a:ext cx="389353" cy="389353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56806" y="3011668"/>
            <a:ext cx="126989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zh-CN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HTML5</a:t>
            </a:r>
            <a:r>
              <a:rPr lang="zh-CN" altLang="en-US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基础</a:t>
            </a: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059764" y="3010717"/>
            <a:ext cx="126989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zh-CN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HTML5</a:t>
            </a:r>
            <a:r>
              <a:rPr lang="zh-CN" altLang="en-US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进阶</a:t>
            </a:r>
            <a:endParaRPr lang="zh-CN" altLang="en-US" sz="1500" b="1" kern="1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6308860" y="2096857"/>
            <a:ext cx="861221" cy="776489"/>
            <a:chOff x="3720691" y="2824413"/>
            <a:chExt cx="1341120" cy="1209172"/>
          </a:xfrm>
        </p:grpSpPr>
        <p:sp>
          <p:nvSpPr>
            <p:cNvPr id="98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0" name="Freeform 5"/>
          <p:cNvSpPr/>
          <p:nvPr/>
        </p:nvSpPr>
        <p:spPr bwMode="auto">
          <a:xfrm rot="1855731">
            <a:off x="6367834" y="2150028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2" name="组合 1"/>
          <p:cNvGrpSpPr/>
          <p:nvPr/>
        </p:nvGrpSpPr>
        <p:grpSpPr>
          <a:xfrm>
            <a:off x="7065572" y="2036726"/>
            <a:ext cx="208734" cy="138347"/>
            <a:chOff x="9482595" y="2565731"/>
            <a:chExt cx="278384" cy="184511"/>
          </a:xfrm>
        </p:grpSpPr>
        <p:sp>
          <p:nvSpPr>
            <p:cNvPr id="3" name="椭圆 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椭圆 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7" name="Freeform 206"/>
          <p:cNvSpPr>
            <a:spLocks noChangeAspect="1" noEditPoints="1"/>
          </p:cNvSpPr>
          <p:nvPr/>
        </p:nvSpPr>
        <p:spPr bwMode="auto">
          <a:xfrm>
            <a:off x="6618117" y="2290273"/>
            <a:ext cx="321462" cy="388580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148846" y="2996428"/>
            <a:ext cx="126989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zh-CN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HTML5</a:t>
            </a:r>
            <a:r>
              <a:rPr lang="zh-CN" altLang="en-US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答疑</a:t>
            </a: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5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005742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audio/video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8068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Audio/video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基本使用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13726" y="1424031"/>
            <a:ext cx="5993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&lt;audio </a:t>
            </a:r>
            <a:r>
              <a:rPr lang="en-US" altLang="zh-CN" dirty="0" err="1"/>
              <a:t>src</a:t>
            </a:r>
            <a:r>
              <a:rPr lang="en-US" altLang="zh-CN" dirty="0"/>
              <a:t>="./source/song.mp3"&gt;&lt;/audio&gt;</a:t>
            </a:r>
          </a:p>
          <a:p>
            <a:r>
              <a:rPr lang="en-US" altLang="zh-CN" dirty="0"/>
              <a:t>&lt;video </a:t>
            </a:r>
            <a:r>
              <a:rPr lang="en-US" altLang="zh-CN" dirty="0" err="1"/>
              <a:t>src</a:t>
            </a:r>
            <a:r>
              <a:rPr lang="en-US" altLang="zh-CN" dirty="0"/>
              <a:t>="./source/video.mp4“ poster&gt;&lt;/video&gt;</a:t>
            </a:r>
          </a:p>
          <a:p>
            <a:endParaRPr lang="en-US" altLang="zh-CN" dirty="0"/>
          </a:p>
          <a:p>
            <a:r>
              <a:rPr lang="en-US" altLang="zh-CN" dirty="0"/>
              <a:t>var audio = new Audio(‘song.mp3’);</a:t>
            </a:r>
          </a:p>
          <a:p>
            <a:r>
              <a:rPr lang="en-US" altLang="zh-CN" dirty="0"/>
              <a:t>var audio = </a:t>
            </a:r>
            <a:r>
              <a:rPr lang="en-US" altLang="zh-CN" dirty="0" err="1"/>
              <a:t>document.createElement</a:t>
            </a:r>
            <a:r>
              <a:rPr lang="en-US" altLang="zh-CN" dirty="0"/>
              <a:t>(‘audio’); 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23ED4AC-D49C-4899-9DC0-C1D7FC506952}"/>
              </a:ext>
            </a:extLst>
          </p:cNvPr>
          <p:cNvGrpSpPr/>
          <p:nvPr/>
        </p:nvGrpSpPr>
        <p:grpSpPr>
          <a:xfrm>
            <a:off x="1006366" y="2969945"/>
            <a:ext cx="3303905" cy="372745"/>
            <a:chOff x="1543" y="1360"/>
            <a:chExt cx="5203" cy="587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5B92015-28E0-49F9-9322-EF8F006D1ABD}"/>
                </a:ext>
              </a:extLst>
            </p:cNvPr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浏览器支持情况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D85A944-476E-40C6-B0E9-E78224F72F9D}"/>
                </a:ext>
              </a:extLst>
            </p:cNvPr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BCA753A5-2250-4F02-9450-D832476DB330}"/>
                  </a:ext>
                </a:extLst>
              </p:cNvPr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114DAB64-F408-46F0-B410-AADF5D3703A8}"/>
                    </a:ext>
                  </a:extLst>
                </p:cNvPr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42" name="Freeform 5">
                    <a:extLst>
                      <a:ext uri="{FF2B5EF4-FFF2-40B4-BE49-F238E27FC236}">
                        <a16:creationId xmlns:a16="http://schemas.microsoft.com/office/drawing/2014/main" id="{3729AE78-5946-4194-96DC-8E984749008B}"/>
                      </a:ext>
                    </a:extLst>
                  </p:cNvPr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3" name="Freeform 5">
                    <a:extLst>
                      <a:ext uri="{FF2B5EF4-FFF2-40B4-BE49-F238E27FC236}">
                        <a16:creationId xmlns:a16="http://schemas.microsoft.com/office/drawing/2014/main" id="{31B10D11-3044-452F-80EC-59A86EAECEDA}"/>
                      </a:ext>
                    </a:extLst>
                  </p:cNvPr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41" name="Freeform 5">
                  <a:extLst>
                    <a:ext uri="{FF2B5EF4-FFF2-40B4-BE49-F238E27FC236}">
                      <a16:creationId xmlns:a16="http://schemas.microsoft.com/office/drawing/2014/main" id="{65A510F3-F00C-4998-8D31-14C0217E8BF3}"/>
                    </a:ext>
                  </a:extLst>
                </p:cNvPr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2BB93B04-9D67-4569-BF0B-B8C85338926E}"/>
                  </a:ext>
                </a:extLst>
              </p:cNvPr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37" name="Freeform 51">
                  <a:extLst>
                    <a:ext uri="{FF2B5EF4-FFF2-40B4-BE49-F238E27FC236}">
                      <a16:creationId xmlns:a16="http://schemas.microsoft.com/office/drawing/2014/main" id="{F69BD3F2-970D-4DC6-A9C6-D91E1CB81093}"/>
                    </a:ext>
                  </a:extLst>
                </p:cNvPr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52">
                  <a:extLst>
                    <a:ext uri="{FF2B5EF4-FFF2-40B4-BE49-F238E27FC236}">
                      <a16:creationId xmlns:a16="http://schemas.microsoft.com/office/drawing/2014/main" id="{85A17B91-23F6-4FE2-B2C8-B48182EB335D}"/>
                    </a:ext>
                  </a:extLst>
                </p:cNvPr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53">
                  <a:extLst>
                    <a:ext uri="{FF2B5EF4-FFF2-40B4-BE49-F238E27FC236}">
                      <a16:creationId xmlns:a16="http://schemas.microsoft.com/office/drawing/2014/main" id="{3BDC2B22-1EB7-4324-BC9C-39F1F25517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88188F4-B3B7-4D28-A862-46A77EE2B8A0}"/>
              </a:ext>
            </a:extLst>
          </p:cNvPr>
          <p:cNvSpPr txBox="1"/>
          <p:nvPr/>
        </p:nvSpPr>
        <p:spPr>
          <a:xfrm>
            <a:off x="1445829" y="3713281"/>
            <a:ext cx="5993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canPlayType</a:t>
            </a:r>
            <a:r>
              <a:rPr lang="en-US" altLang="zh-CN" dirty="0"/>
              <a:t>()</a:t>
            </a:r>
            <a:r>
              <a:rPr lang="zh-CN" altLang="en-US" dirty="0"/>
              <a:t>方法：</a:t>
            </a:r>
          </a:p>
          <a:p>
            <a:r>
              <a:rPr lang="en-US" altLang="zh-CN" dirty="0" err="1"/>
              <a:t>audio.canPlayType</a:t>
            </a:r>
            <a:r>
              <a:rPr lang="en-US" altLang="zh-CN" dirty="0"/>
              <a:t>() </a:t>
            </a:r>
            <a:r>
              <a:rPr lang="zh-CN" altLang="en-US" dirty="0"/>
              <a:t>返回</a:t>
            </a:r>
            <a:r>
              <a:rPr lang="en-US" altLang="zh-CN" dirty="0"/>
              <a:t>probably</a:t>
            </a:r>
            <a:r>
              <a:rPr lang="zh-CN" altLang="en-US" dirty="0"/>
              <a:t>或者</a:t>
            </a:r>
            <a:r>
              <a:rPr lang="en-US" altLang="zh-CN" dirty="0"/>
              <a:t>maybe</a:t>
            </a:r>
            <a:r>
              <a:rPr lang="zh-CN" altLang="en-US" dirty="0"/>
              <a:t>，返回空为不支持</a:t>
            </a:r>
          </a:p>
        </p:txBody>
      </p:sp>
    </p:spTree>
    <p:extLst>
      <p:ext uri="{BB962C8B-B14F-4D97-AF65-F5344CB8AC3E}">
        <p14:creationId xmlns:p14="http://schemas.microsoft.com/office/powerpoint/2010/main" val="2809359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Audio/video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22463" y="1407385"/>
            <a:ext cx="5993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play() </a:t>
            </a:r>
            <a:r>
              <a:rPr lang="zh-CN" altLang="en-US" dirty="0"/>
              <a:t>播放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pause() </a:t>
            </a:r>
            <a:r>
              <a:rPr lang="zh-CN" altLang="en-US" dirty="0"/>
              <a:t>停止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load</a:t>
            </a:r>
            <a:r>
              <a:rPr lang="en-US" altLang="zh-CN" dirty="0"/>
              <a:t>():</a:t>
            </a:r>
            <a:r>
              <a:rPr lang="zh-CN" altLang="en-US" dirty="0"/>
              <a:t>重置媒体元素并重新载入媒体，可中止正在进行的任务或事件</a:t>
            </a:r>
          </a:p>
        </p:txBody>
      </p:sp>
    </p:spTree>
    <p:extLst>
      <p:ext uri="{BB962C8B-B14F-4D97-AF65-F5344CB8AC3E}">
        <p14:creationId xmlns:p14="http://schemas.microsoft.com/office/powerpoint/2010/main" val="3435898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Audio/video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22463" y="1407385"/>
            <a:ext cx="599309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autoplay</a:t>
            </a:r>
            <a:r>
              <a:rPr lang="en-US" altLang="zh-CN" dirty="0"/>
              <a:t>/controls/loop</a:t>
            </a:r>
          </a:p>
          <a:p>
            <a:r>
              <a:rPr lang="en-US" altLang="zh-CN" dirty="0"/>
              <a:t>preload(none/metadata/auto):</a:t>
            </a:r>
            <a:r>
              <a:rPr lang="zh-CN" altLang="en-US" dirty="0"/>
              <a:t>是否预加载</a:t>
            </a:r>
          </a:p>
          <a:p>
            <a:r>
              <a:rPr lang="en-US" altLang="zh-CN" dirty="0"/>
              <a:t>    </a:t>
            </a:r>
            <a:r>
              <a:rPr lang="en-US" altLang="zh-CN" sz="1600" dirty="0"/>
              <a:t>none:</a:t>
            </a:r>
            <a:r>
              <a:rPr lang="zh-CN" altLang="en-US" sz="1600" dirty="0"/>
              <a:t>不进行预加载。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metatata</a:t>
            </a:r>
            <a:r>
              <a:rPr lang="en-US" altLang="zh-CN" sz="1600" dirty="0"/>
              <a:t>:</a:t>
            </a:r>
            <a:r>
              <a:rPr lang="zh-CN" altLang="en-US" sz="1600" dirty="0"/>
              <a:t>部分预加载。 </a:t>
            </a:r>
          </a:p>
          <a:p>
            <a:r>
              <a:rPr lang="en-US" altLang="zh-CN" sz="1600" dirty="0"/>
              <a:t>    auto:</a:t>
            </a:r>
            <a:r>
              <a:rPr lang="zh-CN" altLang="en-US" sz="1600" dirty="0"/>
              <a:t>全部预加载</a:t>
            </a:r>
            <a:endParaRPr lang="en-US" altLang="zh-CN" sz="1600" dirty="0"/>
          </a:p>
          <a:p>
            <a:br>
              <a:rPr lang="zh-CN" altLang="en-US" dirty="0"/>
            </a:br>
            <a:r>
              <a:rPr lang="en-US" altLang="zh-CN" dirty="0" err="1"/>
              <a:t>currentSrc</a:t>
            </a:r>
            <a:r>
              <a:rPr lang="en-US" altLang="zh-CN" dirty="0"/>
              <a:t>:</a:t>
            </a:r>
            <a:r>
              <a:rPr lang="zh-CN" altLang="en-US" dirty="0"/>
              <a:t> 返回资源链接</a:t>
            </a:r>
            <a:r>
              <a:rPr lang="en-US" altLang="zh-CN" dirty="0"/>
              <a:t>(</a:t>
            </a:r>
            <a:r>
              <a:rPr lang="zh-CN" altLang="en-US" sz="1400" dirty="0"/>
              <a:t>注意要资源加载完成才能获取到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duration</a:t>
            </a:r>
            <a:r>
              <a:rPr lang="zh-CN" altLang="en-US" dirty="0"/>
              <a:t>：媒体持续时间</a:t>
            </a:r>
            <a:r>
              <a:rPr lang="en-US" altLang="zh-CN" sz="1400" dirty="0"/>
              <a:t>(</a:t>
            </a:r>
            <a:r>
              <a:rPr lang="zh-CN" altLang="en-US" sz="1400" dirty="0"/>
              <a:t>总时长，注意要资源加载完成才能获取到</a:t>
            </a:r>
            <a:r>
              <a:rPr lang="en-US" altLang="zh-CN" sz="1400" dirty="0"/>
              <a:t>)</a:t>
            </a:r>
          </a:p>
          <a:p>
            <a:r>
              <a:rPr lang="zh-CN" altLang="en-US" dirty="0"/>
              <a:t>可由在该事件下获取：</a:t>
            </a:r>
            <a:r>
              <a:rPr lang="en-US" altLang="zh-CN" dirty="0" err="1"/>
              <a:t>audio.oncanPlay</a:t>
            </a:r>
            <a:r>
              <a:rPr lang="en-US" altLang="zh-CN" dirty="0"/>
              <a:t> = function () {}</a:t>
            </a:r>
          </a:p>
          <a:p>
            <a:br>
              <a:rPr lang="en-US" altLang="zh-CN" dirty="0"/>
            </a:br>
            <a:r>
              <a:rPr lang="en-US" altLang="zh-CN" dirty="0" err="1">
                <a:solidFill>
                  <a:srgbClr val="FF0000"/>
                </a:solidFill>
              </a:rPr>
              <a:t>currentTime</a:t>
            </a:r>
            <a:r>
              <a:rPr lang="en-US" altLang="zh-CN" dirty="0"/>
              <a:t>: </a:t>
            </a:r>
            <a:r>
              <a:rPr lang="zh-CN" altLang="en-US" dirty="0"/>
              <a:t>返回或设置资源当前时间</a:t>
            </a:r>
            <a:br>
              <a:rPr lang="zh-CN" altLang="en-US" dirty="0"/>
            </a:br>
            <a:r>
              <a:rPr lang="en-US" altLang="zh-CN" dirty="0"/>
              <a:t>volume: </a:t>
            </a:r>
            <a:r>
              <a:rPr lang="zh-CN" altLang="en-US" dirty="0"/>
              <a:t>音量</a:t>
            </a:r>
            <a:r>
              <a:rPr lang="en-US" altLang="zh-CN" dirty="0"/>
              <a:t>[0-1]</a:t>
            </a:r>
            <a:r>
              <a:rPr lang="zh-CN" altLang="en-US" dirty="0"/>
              <a:t>，可读可写</a:t>
            </a:r>
          </a:p>
          <a:p>
            <a:r>
              <a:rPr lang="en-US" altLang="zh-CN" dirty="0"/>
              <a:t>muted:</a:t>
            </a:r>
            <a:r>
              <a:rPr lang="zh-CN" altLang="en-US" dirty="0"/>
              <a:t>静音</a:t>
            </a:r>
          </a:p>
        </p:txBody>
      </p:sp>
    </p:spTree>
    <p:extLst>
      <p:ext uri="{BB962C8B-B14F-4D97-AF65-F5344CB8AC3E}">
        <p14:creationId xmlns:p14="http://schemas.microsoft.com/office/powerpoint/2010/main" val="2568968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Audio/video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22463" y="1407385"/>
            <a:ext cx="599309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playbackRate</a:t>
            </a:r>
            <a:r>
              <a:rPr lang="en-US" altLang="zh-CN" dirty="0"/>
              <a:t>: </a:t>
            </a:r>
            <a:r>
              <a:rPr lang="zh-CN" altLang="en-US" dirty="0"/>
              <a:t>读取或设置媒体资源播放的当前速率（</a:t>
            </a:r>
            <a:r>
              <a:rPr lang="zh-CN" altLang="en-US" sz="1400" dirty="0"/>
              <a:t>大于</a:t>
            </a:r>
            <a:r>
              <a:rPr lang="en-US" altLang="zh-CN" sz="1400" dirty="0"/>
              <a:t>1</a:t>
            </a:r>
            <a:r>
              <a:rPr lang="zh-CN" altLang="en-US" sz="1400" dirty="0"/>
              <a:t>快放， 大于</a:t>
            </a:r>
            <a:r>
              <a:rPr lang="en-US" altLang="zh-CN" sz="1400" dirty="0"/>
              <a:t>0</a:t>
            </a:r>
            <a:r>
              <a:rPr lang="zh-CN" altLang="en-US" sz="1400" dirty="0"/>
              <a:t>小于</a:t>
            </a:r>
            <a:r>
              <a:rPr lang="en-US" altLang="zh-CN" sz="1400" dirty="0"/>
              <a:t>1</a:t>
            </a:r>
            <a:r>
              <a:rPr lang="zh-CN" altLang="en-US" sz="1400" dirty="0"/>
              <a:t>慢放，无倒放</a:t>
            </a:r>
            <a:r>
              <a:rPr lang="zh-CN" altLang="en-US" dirty="0"/>
              <a:t>）</a:t>
            </a:r>
          </a:p>
          <a:p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</a:rPr>
              <a:t>paused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ended</a:t>
            </a:r>
            <a:r>
              <a:rPr lang="en-US" altLang="zh-CN" dirty="0"/>
              <a:t>/seeking: </a:t>
            </a:r>
            <a:r>
              <a:rPr lang="zh-CN" altLang="en-US" dirty="0"/>
              <a:t>查询媒体播放状态，返回</a:t>
            </a:r>
            <a:r>
              <a:rPr lang="en-US" altLang="zh-CN" dirty="0"/>
              <a:t>true/false</a:t>
            </a:r>
          </a:p>
          <a:p>
            <a:r>
              <a:rPr lang="en-US" altLang="zh-CN" sz="1400" dirty="0"/>
              <a:t>    paused:</a:t>
            </a:r>
            <a:r>
              <a:rPr lang="zh-CN" altLang="en-US" sz="1400" dirty="0"/>
              <a:t>是否暂停</a:t>
            </a:r>
          </a:p>
          <a:p>
            <a:r>
              <a:rPr lang="en-US" altLang="zh-CN" sz="1400" dirty="0"/>
              <a:t>    ended:</a:t>
            </a:r>
            <a:r>
              <a:rPr lang="zh-CN" altLang="en-US" sz="1400" dirty="0"/>
              <a:t>是否结束了</a:t>
            </a:r>
          </a:p>
          <a:p>
            <a:r>
              <a:rPr lang="en-US" altLang="zh-CN" sz="1400" dirty="0"/>
              <a:t>    seeking:</a:t>
            </a:r>
            <a:r>
              <a:rPr lang="zh-CN" altLang="en-US" sz="1400" dirty="0"/>
              <a:t>正在请求某一播放位置的媒体数据</a:t>
            </a:r>
          </a:p>
          <a:p>
            <a:br>
              <a:rPr lang="zh-CN" altLang="en-US" dirty="0"/>
            </a:br>
            <a:r>
              <a:rPr lang="en-US" altLang="zh-CN" dirty="0"/>
              <a:t>played/buffered/</a:t>
            </a:r>
            <a:r>
              <a:rPr lang="en-US" altLang="zh-CN" dirty="0" err="1"/>
              <a:t>seekable</a:t>
            </a:r>
            <a:r>
              <a:rPr lang="en-US" altLang="zh-CN" dirty="0"/>
              <a:t>: </a:t>
            </a:r>
            <a:r>
              <a:rPr lang="zh-CN" altLang="en-US" dirty="0"/>
              <a:t>均返回一个</a:t>
            </a:r>
            <a:r>
              <a:rPr lang="en-US" altLang="zh-CN" dirty="0" err="1"/>
              <a:t>TimeRanges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sz="1400" dirty="0"/>
              <a:t>    (</a:t>
            </a:r>
            <a:r>
              <a:rPr lang="en-US" altLang="zh-CN" sz="1400" dirty="0" err="1"/>
              <a:t>timeRanges</a:t>
            </a:r>
            <a:r>
              <a:rPr lang="zh-CN" altLang="en-US" sz="1400" dirty="0"/>
              <a:t>对象的</a:t>
            </a:r>
            <a:r>
              <a:rPr lang="en-US" altLang="zh-CN" sz="1400" dirty="0"/>
              <a:t>length</a:t>
            </a:r>
            <a:r>
              <a:rPr lang="zh-CN" altLang="en-US" sz="1400" dirty="0"/>
              <a:t>属性为部分时间段，</a:t>
            </a:r>
            <a:r>
              <a:rPr lang="en-US" altLang="zh-CN" sz="1400" dirty="0"/>
              <a:t>end(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  <a:r>
              <a:rPr lang="zh-CN" altLang="en-US" sz="1400" dirty="0"/>
              <a:t>返回已播放时间段的结束时间，</a:t>
            </a:r>
            <a:r>
              <a:rPr lang="en-US" altLang="zh-CN" sz="1400" dirty="0"/>
              <a:t>start(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  <a:r>
              <a:rPr lang="zh-CN" altLang="en-US" sz="1400" dirty="0"/>
              <a:t>返回已播放时间段的开始时间</a:t>
            </a:r>
            <a:r>
              <a:rPr lang="en-US" altLang="zh-CN" sz="1400" dirty="0"/>
              <a:t>)</a:t>
            </a:r>
            <a:endParaRPr lang="zh-CN" altLang="en-US" sz="1400" dirty="0"/>
          </a:p>
          <a:p>
            <a:r>
              <a:rPr lang="en-US" altLang="zh-CN" dirty="0"/>
              <a:t>    </a:t>
            </a:r>
            <a:r>
              <a:rPr lang="en-US" altLang="zh-CN" sz="1400" dirty="0"/>
              <a:t>played</a:t>
            </a:r>
            <a:r>
              <a:rPr lang="zh-CN" altLang="en-US" sz="1400" dirty="0"/>
              <a:t>：标明媒体资源在浏览器中已播放的时间范围。</a:t>
            </a:r>
          </a:p>
          <a:p>
            <a:r>
              <a:rPr lang="en-US" altLang="zh-CN" sz="1400" dirty="0"/>
              <a:t>    buffered: </a:t>
            </a:r>
            <a:r>
              <a:rPr lang="zh-CN" altLang="en-US" sz="1400" dirty="0"/>
              <a:t>确定浏览器已经缓存媒体文件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seekable</a:t>
            </a:r>
            <a:r>
              <a:rPr lang="en-US" altLang="zh-CN" sz="1400" dirty="0"/>
              <a:t>: </a:t>
            </a:r>
            <a:r>
              <a:rPr lang="zh-CN" altLang="en-US" sz="1400" dirty="0"/>
              <a:t>表明可以对当前媒体资源进行请求</a:t>
            </a:r>
          </a:p>
        </p:txBody>
      </p:sp>
    </p:spTree>
    <p:extLst>
      <p:ext uri="{BB962C8B-B14F-4D97-AF65-F5344CB8AC3E}">
        <p14:creationId xmlns:p14="http://schemas.microsoft.com/office/powerpoint/2010/main" val="1193765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Audio/video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31640" y="1680915"/>
            <a:ext cx="5993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play</a:t>
            </a:r>
            <a:r>
              <a:rPr lang="en-US" altLang="zh-CN" dirty="0"/>
              <a:t>: </a:t>
            </a:r>
            <a:r>
              <a:rPr lang="zh-CN" altLang="en-US" dirty="0"/>
              <a:t>媒体开始播放时触发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pause</a:t>
            </a:r>
            <a:r>
              <a:rPr lang="zh-CN" altLang="en-US" dirty="0"/>
              <a:t>：媒体暂停时出发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ended</a:t>
            </a:r>
            <a:r>
              <a:rPr lang="en-US" altLang="zh-CN" dirty="0"/>
              <a:t>:  </a:t>
            </a:r>
            <a:r>
              <a:rPr lang="zh-CN" altLang="en-US" dirty="0"/>
              <a:t>资源播放结束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canplay</a:t>
            </a:r>
            <a:r>
              <a:rPr lang="en-US" altLang="zh-CN" dirty="0"/>
              <a:t>: </a:t>
            </a:r>
            <a:r>
              <a:rPr lang="zh-CN" altLang="en-US" dirty="0"/>
              <a:t>浏览器能够开始播放媒体数据，但是不确定已当前的速率能否顺利的播放完媒体。</a:t>
            </a:r>
          </a:p>
        </p:txBody>
      </p:sp>
    </p:spTree>
    <p:extLst>
      <p:ext uri="{BB962C8B-B14F-4D97-AF65-F5344CB8AC3E}">
        <p14:creationId xmlns:p14="http://schemas.microsoft.com/office/powerpoint/2010/main" val="182211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6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项目：个性化音乐播放器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7277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项目：个性化音乐播放器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7970" y="491297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已有效果</a:t>
              </a: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51E94D48-0D78-4622-9707-4D20A0EED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63" y="1435132"/>
            <a:ext cx="6228184" cy="350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47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项目：个性化音乐播放器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7970" y="491297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作业：</a:t>
              </a:r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showtime~</a:t>
              </a:r>
              <a:endParaRPr lang="zh-CN" altLang="en-US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BE32D3A-968F-464C-80B4-1727C9662CEC}"/>
              </a:ext>
            </a:extLst>
          </p:cNvPr>
          <p:cNvSpPr txBox="1"/>
          <p:nvPr/>
        </p:nvSpPr>
        <p:spPr>
          <a:xfrm>
            <a:off x="1331640" y="1512570"/>
            <a:ext cx="599309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需求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音量大小可控制（可拖拽）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需求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点击上一首、下一首按钮可实现播放上一首、下一首功能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需求</a:t>
            </a:r>
            <a:r>
              <a:rPr lang="en-US" altLang="zh-CN" dirty="0"/>
              <a:t>3:</a:t>
            </a:r>
          </a:p>
          <a:p>
            <a:r>
              <a:rPr lang="zh-CN" altLang="en-US" dirty="0"/>
              <a:t>当前音乐播放到最后可自动播放下一首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400" dirty="0"/>
              <a:t>提示：在实现的过程中百分百会遇到问题，希望大家静下心来，没有哪个项目没有错误就完成的，不要吝啬思考，不要怕犯错误。只有思考了才会知道是什么逻辑，只有动手了才知道这个问题要怎么解决。前期动脑动手多，后期解放劳动力。</a:t>
            </a:r>
          </a:p>
        </p:txBody>
      </p:sp>
    </p:spTree>
    <p:extLst>
      <p:ext uri="{BB962C8B-B14F-4D97-AF65-F5344CB8AC3E}">
        <p14:creationId xmlns:p14="http://schemas.microsoft.com/office/powerpoint/2010/main" val="3753985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7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85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</a:t>
            </a: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005742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概述、新特性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应用场景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10188" y="1482985"/>
            <a:ext cx="5993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、游戏场景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、大量数据图表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、动画</a:t>
            </a:r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网站（</a:t>
            </a:r>
            <a:r>
              <a:rPr lang="en-US" altLang="zh-CN" dirty="0"/>
              <a:t>codepen.io)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5FDB773-DAFD-4D52-8267-D734732FE59A}"/>
              </a:ext>
            </a:extLst>
          </p:cNvPr>
          <p:cNvGrpSpPr/>
          <p:nvPr/>
        </p:nvGrpSpPr>
        <p:grpSpPr>
          <a:xfrm>
            <a:off x="998160" y="2952503"/>
            <a:ext cx="3303905" cy="372745"/>
            <a:chOff x="1543" y="1360"/>
            <a:chExt cx="5203" cy="587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6C0E98E-0992-4784-835A-9D1AAF04E067}"/>
                </a:ext>
              </a:extLst>
            </p:cNvPr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发展简史及支持情况</a:t>
              </a: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A6845B1-40C2-4F3F-9860-E1B394230253}"/>
                </a:ext>
              </a:extLst>
            </p:cNvPr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EBCB3463-9EA7-41F7-BFE3-7A65A2AA173E}"/>
                  </a:ext>
                </a:extLst>
              </p:cNvPr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A56CCAEE-C4E2-4754-B6A0-9B95CBA9FF78}"/>
                    </a:ext>
                  </a:extLst>
                </p:cNvPr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44" name="Freeform 5">
                    <a:extLst>
                      <a:ext uri="{FF2B5EF4-FFF2-40B4-BE49-F238E27FC236}">
                        <a16:creationId xmlns:a16="http://schemas.microsoft.com/office/drawing/2014/main" id="{BC801B06-17E7-4F25-990C-7B5A7E217D84}"/>
                      </a:ext>
                    </a:extLst>
                  </p:cNvPr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5" name="Freeform 5">
                    <a:extLst>
                      <a:ext uri="{FF2B5EF4-FFF2-40B4-BE49-F238E27FC236}">
                        <a16:creationId xmlns:a16="http://schemas.microsoft.com/office/drawing/2014/main" id="{0B73DB93-EDEB-4B20-8C6E-604A89D825A7}"/>
                      </a:ext>
                    </a:extLst>
                  </p:cNvPr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43" name="Freeform 5">
                  <a:extLst>
                    <a:ext uri="{FF2B5EF4-FFF2-40B4-BE49-F238E27FC236}">
                      <a16:creationId xmlns:a16="http://schemas.microsoft.com/office/drawing/2014/main" id="{6E6AB1C9-9DDE-4BC5-BF0D-CF61F2737B7C}"/>
                    </a:ext>
                  </a:extLst>
                </p:cNvPr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42C151E-2BFE-4309-A761-BB02CB8EC09C}"/>
                  </a:ext>
                </a:extLst>
              </p:cNvPr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39" name="Freeform 51">
                  <a:extLst>
                    <a:ext uri="{FF2B5EF4-FFF2-40B4-BE49-F238E27FC236}">
                      <a16:creationId xmlns:a16="http://schemas.microsoft.com/office/drawing/2014/main" id="{AE189B34-6810-4732-8430-666DA3F552B6}"/>
                    </a:ext>
                  </a:extLst>
                </p:cNvPr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52">
                  <a:extLst>
                    <a:ext uri="{FF2B5EF4-FFF2-40B4-BE49-F238E27FC236}">
                      <a16:creationId xmlns:a16="http://schemas.microsoft.com/office/drawing/2014/main" id="{FE24B717-A55E-48DA-8ECC-75C65EE72E6E}"/>
                    </a:ext>
                  </a:extLst>
                </p:cNvPr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53">
                  <a:extLst>
                    <a:ext uri="{FF2B5EF4-FFF2-40B4-BE49-F238E27FC236}">
                      <a16:creationId xmlns:a16="http://schemas.microsoft.com/office/drawing/2014/main" id="{103EAB85-3D44-420F-B36D-F4DF78BCBFA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D293719F-E7E4-4CA0-B365-88C0BD23E08B}"/>
              </a:ext>
            </a:extLst>
          </p:cNvPr>
          <p:cNvSpPr txBox="1"/>
          <p:nvPr/>
        </p:nvSpPr>
        <p:spPr>
          <a:xfrm>
            <a:off x="1310188" y="3594438"/>
            <a:ext cx="5993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Canvas</a:t>
            </a:r>
            <a:r>
              <a:rPr lang="zh-CN" altLang="en-US" dirty="0"/>
              <a:t>标记由</a:t>
            </a:r>
            <a:r>
              <a:rPr lang="en-US" altLang="zh-CN" dirty="0"/>
              <a:t>Apple</a:t>
            </a:r>
            <a:r>
              <a:rPr lang="zh-CN" altLang="en-US" dirty="0"/>
              <a:t>在</a:t>
            </a:r>
            <a:r>
              <a:rPr lang="en-US" altLang="zh-CN" dirty="0"/>
              <a:t>Safari 1.3 Web</a:t>
            </a:r>
            <a:r>
              <a:rPr lang="zh-CN" altLang="en-US" dirty="0"/>
              <a:t>浏览器中引入。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、目前主流浏览器都支持，</a:t>
            </a:r>
            <a:r>
              <a:rPr lang="en-US" altLang="zh-CN" dirty="0"/>
              <a:t>ie9</a:t>
            </a:r>
            <a:r>
              <a:rPr lang="zh-CN" altLang="en-US" dirty="0"/>
              <a:t>之前的不支持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58600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31640" y="1680915"/>
            <a:ext cx="5993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Html:</a:t>
            </a:r>
          </a:p>
          <a:p>
            <a:r>
              <a:rPr lang="en-US" altLang="zh-CN" dirty="0"/>
              <a:t>&lt;canvas width="100px" height="100px"&gt;&lt;/canvas&gt;</a:t>
            </a:r>
          </a:p>
          <a:p>
            <a:endParaRPr lang="en-US" altLang="zh-CN" dirty="0"/>
          </a:p>
          <a:p>
            <a:r>
              <a:rPr lang="en-US" altLang="zh-CN" dirty="0"/>
              <a:t>Js:</a:t>
            </a:r>
          </a:p>
          <a:p>
            <a:r>
              <a:rPr lang="en-US" altLang="zh-CN" dirty="0"/>
              <a:t>var </a:t>
            </a:r>
            <a:r>
              <a:rPr lang="en-US" altLang="zh-CN" dirty="0">
                <a:solidFill>
                  <a:srgbClr val="FF0000"/>
                </a:solidFill>
              </a:rPr>
              <a:t>canvas</a:t>
            </a:r>
            <a:r>
              <a:rPr lang="en-US" altLang="zh-CN" dirty="0"/>
              <a:t> = </a:t>
            </a:r>
            <a:r>
              <a:rPr lang="en-US" altLang="zh-CN" dirty="0" err="1"/>
              <a:t>document.getElementsByTagName</a:t>
            </a:r>
            <a:r>
              <a:rPr lang="en-US" altLang="zh-CN" dirty="0"/>
              <a:t>('canvas')[0];</a:t>
            </a:r>
          </a:p>
          <a:p>
            <a:r>
              <a:rPr lang="en-US" altLang="zh-CN" dirty="0"/>
              <a:t>var </a:t>
            </a:r>
            <a:r>
              <a:rPr lang="en-US" altLang="zh-CN" dirty="0" err="1">
                <a:solidFill>
                  <a:srgbClr val="FF0000"/>
                </a:solidFill>
              </a:rPr>
              <a:t>ctx</a:t>
            </a:r>
            <a:r>
              <a:rPr lang="en-US" altLang="zh-CN" dirty="0"/>
              <a:t> = </a:t>
            </a:r>
            <a:r>
              <a:rPr lang="en-US" altLang="zh-CN" dirty="0" err="1"/>
              <a:t>canvas.getContext</a:t>
            </a:r>
            <a:r>
              <a:rPr lang="en-US" altLang="zh-CN" dirty="0"/>
              <a:t>('2d’);</a:t>
            </a:r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Canvas </a:t>
            </a:r>
            <a:r>
              <a:rPr lang="zh-CN" altLang="en-US" dirty="0"/>
              <a:t>获取绘画上下文的 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 err="1">
                <a:solidFill>
                  <a:srgbClr val="FF0000"/>
                </a:solidFill>
              </a:rPr>
              <a:t>getContext</a:t>
            </a:r>
            <a:r>
              <a:rPr lang="en-US" altLang="zh-CN" dirty="0">
                <a:solidFill>
                  <a:srgbClr val="FF0000"/>
                </a:solidFill>
              </a:rPr>
              <a:t>("2d")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537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绘制图形</a:t>
              </a: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31640" y="1680915"/>
            <a:ext cx="59930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、直线</a:t>
            </a:r>
          </a:p>
          <a:p>
            <a:r>
              <a:rPr lang="en-US" altLang="zh-CN" sz="1600" dirty="0" err="1"/>
              <a:t>moveTo</a:t>
            </a:r>
            <a:r>
              <a:rPr lang="en-US" altLang="zh-CN" sz="1600" dirty="0"/>
              <a:t>(x, y):</a:t>
            </a:r>
            <a:r>
              <a:rPr lang="zh-CN" altLang="en-US" sz="1600" dirty="0"/>
              <a:t>画笔挪到</a:t>
            </a:r>
            <a:r>
              <a:rPr lang="en-US" altLang="zh-CN" sz="1600" dirty="0"/>
              <a:t>(x, y)</a:t>
            </a:r>
            <a:r>
              <a:rPr lang="zh-CN" altLang="en-US" sz="1600" dirty="0"/>
              <a:t>点</a:t>
            </a:r>
          </a:p>
          <a:p>
            <a:r>
              <a:rPr lang="en-US" altLang="zh-CN" sz="1600" dirty="0" err="1"/>
              <a:t>lineTo</a:t>
            </a:r>
            <a:r>
              <a:rPr lang="en-US" altLang="zh-CN" sz="1600" dirty="0"/>
              <a:t>(x, y):</a:t>
            </a:r>
            <a:r>
              <a:rPr lang="zh-CN" altLang="en-US" sz="1600" dirty="0"/>
              <a:t>画笔划线划到</a:t>
            </a:r>
            <a:r>
              <a:rPr lang="en-US" altLang="zh-CN" sz="1600" dirty="0"/>
              <a:t>(x, y)</a:t>
            </a:r>
            <a:r>
              <a:rPr lang="zh-CN" altLang="en-US" sz="1600" dirty="0"/>
              <a:t>点</a:t>
            </a:r>
          </a:p>
          <a:p>
            <a:br>
              <a:rPr lang="zh-CN" altLang="en-US" sz="1600" dirty="0"/>
            </a:br>
            <a:r>
              <a:rPr lang="zh-CN" altLang="en-US" sz="1600" dirty="0"/>
              <a:t>样式</a:t>
            </a:r>
          </a:p>
          <a:p>
            <a:r>
              <a:rPr lang="en-US" altLang="zh-CN" sz="1600" dirty="0"/>
              <a:t>stroke()</a:t>
            </a:r>
            <a:r>
              <a:rPr lang="zh-CN" altLang="en-US" sz="1600" dirty="0"/>
              <a:t>描边画</a:t>
            </a:r>
          </a:p>
          <a:p>
            <a:r>
              <a:rPr lang="en-US" altLang="zh-CN" sz="1600" dirty="0" err="1"/>
              <a:t>lineWidth</a:t>
            </a:r>
            <a:r>
              <a:rPr lang="en-US" altLang="zh-CN" sz="1600" dirty="0"/>
              <a:t> = 20;</a:t>
            </a:r>
            <a:r>
              <a:rPr lang="zh-CN" altLang="en-US" sz="1600" dirty="0"/>
              <a:t>设置线宽</a:t>
            </a:r>
          </a:p>
          <a:p>
            <a:r>
              <a:rPr lang="en-US" altLang="zh-CN" sz="1600" dirty="0" err="1"/>
              <a:t>strokeStyle</a:t>
            </a:r>
            <a:r>
              <a:rPr lang="en-US" altLang="zh-CN" sz="1600" dirty="0"/>
              <a:t> = 'red'</a:t>
            </a:r>
            <a:r>
              <a:rPr lang="zh-CN" altLang="en-US" sz="1600" dirty="0"/>
              <a:t>线的颜色</a:t>
            </a:r>
          </a:p>
          <a:p>
            <a:r>
              <a:rPr lang="en-US" altLang="zh-CN" sz="1600" dirty="0" err="1"/>
              <a:t>closePath</a:t>
            </a:r>
            <a:r>
              <a:rPr lang="en-US" altLang="zh-CN" sz="1600" dirty="0"/>
              <a:t>()</a:t>
            </a:r>
            <a:r>
              <a:rPr lang="zh-CN" altLang="en-US" sz="1600" dirty="0"/>
              <a:t>闭合路径</a:t>
            </a:r>
          </a:p>
          <a:p>
            <a:r>
              <a:rPr lang="en-US" altLang="zh-CN" sz="1600" dirty="0"/>
              <a:t>fill()</a:t>
            </a:r>
            <a:r>
              <a:rPr lang="zh-CN" altLang="en-US" sz="1600" dirty="0"/>
              <a:t>填充画</a:t>
            </a:r>
          </a:p>
          <a:p>
            <a:r>
              <a:rPr lang="en-US" altLang="zh-CN" sz="1600" dirty="0" err="1"/>
              <a:t>fillStyle</a:t>
            </a:r>
            <a:r>
              <a:rPr lang="en-US" altLang="zh-CN" sz="1600" dirty="0"/>
              <a:t> = 'red';</a:t>
            </a:r>
            <a:r>
              <a:rPr lang="zh-CN" altLang="en-US" sz="1600" dirty="0"/>
              <a:t>填充颜色</a:t>
            </a:r>
          </a:p>
        </p:txBody>
      </p:sp>
    </p:spTree>
    <p:extLst>
      <p:ext uri="{BB962C8B-B14F-4D97-AF65-F5344CB8AC3E}">
        <p14:creationId xmlns:p14="http://schemas.microsoft.com/office/powerpoint/2010/main" val="1294566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绘制图形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44BECD6-B2BD-4D55-BD4B-52A563DD3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07" y="1415289"/>
            <a:ext cx="3282884" cy="35591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C20F25A-E634-4A40-9AF9-3DDBE52C6390}"/>
              </a:ext>
            </a:extLst>
          </p:cNvPr>
          <p:cNvSpPr txBox="1"/>
          <p:nvPr/>
        </p:nvSpPr>
        <p:spPr>
          <a:xfrm>
            <a:off x="5364087" y="1635646"/>
            <a:ext cx="2933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问题一：</a:t>
            </a:r>
            <a:endParaRPr lang="en-US" altLang="zh-CN" dirty="0"/>
          </a:p>
          <a:p>
            <a:r>
              <a:rPr lang="zh-CN" altLang="en-US" dirty="0"/>
              <a:t>此段代码是两个三角形，</a:t>
            </a:r>
            <a:endParaRPr lang="en-US" altLang="zh-CN" dirty="0"/>
          </a:p>
          <a:p>
            <a:r>
              <a:rPr lang="zh-CN" altLang="en-US" dirty="0"/>
              <a:t>上面一个</a:t>
            </a:r>
            <a:r>
              <a:rPr lang="en-US" altLang="zh-CN" dirty="0" err="1"/>
              <a:t>strokeStyle</a:t>
            </a:r>
            <a:r>
              <a:rPr lang="zh-CN" altLang="en-US" dirty="0"/>
              <a:t>为</a:t>
            </a:r>
            <a:r>
              <a:rPr lang="en-US" altLang="zh-CN" dirty="0"/>
              <a:t>red;</a:t>
            </a:r>
          </a:p>
          <a:p>
            <a:r>
              <a:rPr lang="zh-CN" altLang="en-US" dirty="0"/>
              <a:t>下面一个</a:t>
            </a:r>
            <a:r>
              <a:rPr lang="en-US" altLang="zh-CN" dirty="0" err="1"/>
              <a:t>strokeStyle</a:t>
            </a:r>
            <a:r>
              <a:rPr lang="zh-CN" altLang="en-US" dirty="0"/>
              <a:t>为</a:t>
            </a:r>
            <a:r>
              <a:rPr lang="en-US" altLang="zh-CN" dirty="0"/>
              <a:t>green;</a:t>
            </a:r>
          </a:p>
          <a:p>
            <a:r>
              <a:rPr lang="zh-CN" altLang="en-US" dirty="0"/>
              <a:t>问：浏览器展示的两个三角形分别为什么颜色？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662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beginPath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31640" y="1680915"/>
            <a:ext cx="5993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fill</a:t>
            </a:r>
            <a:r>
              <a:rPr lang="zh-CN" altLang="en-US" dirty="0"/>
              <a:t>和</a:t>
            </a:r>
            <a:r>
              <a:rPr lang="en-US" altLang="zh-CN" dirty="0"/>
              <a:t>stroke</a:t>
            </a:r>
            <a:r>
              <a:rPr lang="zh-CN" altLang="en-US" dirty="0"/>
              <a:t>方法都是作用在当前的所有子路径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若想开辟新的路径，需要使用</a:t>
            </a:r>
            <a:r>
              <a:rPr lang="en-US" altLang="zh-CN" dirty="0" err="1">
                <a:solidFill>
                  <a:srgbClr val="FF0000"/>
                </a:solidFill>
              </a:rPr>
              <a:t>beginPath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方法。</a:t>
            </a:r>
            <a:endParaRPr lang="en-US" altLang="zh-CN" dirty="0"/>
          </a:p>
          <a:p>
            <a:r>
              <a:rPr lang="zh-CN" altLang="en-US" dirty="0"/>
              <a:t>在绘制新路径之前使用</a:t>
            </a:r>
            <a:r>
              <a:rPr lang="en-US" altLang="zh-CN" dirty="0" err="1"/>
              <a:t>beginPath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59299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1333" y="630924"/>
            <a:ext cx="62430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r>
              <a:rPr lang="zh-CN" altLang="en-US" sz="1600" dirty="0"/>
              <a:t>、矩形</a:t>
            </a:r>
          </a:p>
          <a:p>
            <a:r>
              <a:rPr lang="en-US" altLang="zh-CN" sz="1600" dirty="0" err="1"/>
              <a:t>rect</a:t>
            </a:r>
            <a:r>
              <a:rPr lang="en-US" altLang="zh-CN" sz="1600" dirty="0"/>
              <a:t>(x, y, w, h); </a:t>
            </a:r>
          </a:p>
          <a:p>
            <a:r>
              <a:rPr lang="en-US" altLang="zh-CN" sz="1600" dirty="0" err="1"/>
              <a:t>strokeRect</a:t>
            </a:r>
            <a:r>
              <a:rPr lang="en-US" altLang="zh-CN" sz="1600" dirty="0"/>
              <a:t>(x, y, w, h);</a:t>
            </a:r>
          </a:p>
          <a:p>
            <a:r>
              <a:rPr lang="en-US" altLang="zh-CN" sz="1600" dirty="0" err="1"/>
              <a:t>fillRect</a:t>
            </a:r>
            <a:r>
              <a:rPr lang="en-US" altLang="zh-CN" sz="1600" dirty="0"/>
              <a:t>( x, y, w, h);</a:t>
            </a:r>
          </a:p>
          <a:p>
            <a:endParaRPr lang="en-US" altLang="zh-CN" sz="1600" dirty="0"/>
          </a:p>
          <a:p>
            <a:br>
              <a:rPr lang="en-US" altLang="zh-CN" sz="1600" dirty="0"/>
            </a:br>
            <a:r>
              <a:rPr lang="en-US" altLang="zh-CN" sz="1600" dirty="0"/>
              <a:t>3</a:t>
            </a:r>
            <a:r>
              <a:rPr lang="zh-CN" altLang="en-US" sz="1600" dirty="0"/>
              <a:t>、圆形</a:t>
            </a:r>
          </a:p>
          <a:p>
            <a:r>
              <a:rPr lang="en-US" altLang="zh-CN" sz="1600" dirty="0"/>
              <a:t>Arc(x, y, r, </a:t>
            </a:r>
            <a:r>
              <a:rPr lang="en-US" altLang="zh-CN" sz="1600" dirty="0" err="1"/>
              <a:t>sAngle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eAngle</a:t>
            </a:r>
            <a:r>
              <a:rPr lang="en-US" altLang="zh-CN" sz="1600" dirty="0"/>
              <a:t>, c);</a:t>
            </a:r>
          </a:p>
          <a:p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、曲线：两条切线之间的弧或者曲线</a:t>
            </a:r>
          </a:p>
          <a:p>
            <a:r>
              <a:rPr lang="en-US" altLang="zh-CN" sz="1600" dirty="0" err="1"/>
              <a:t>arcTo</a:t>
            </a:r>
            <a:r>
              <a:rPr lang="en-US" altLang="zh-CN" sz="1600" dirty="0"/>
              <a:t>(x1, y1, x2, y2, r);</a:t>
            </a:r>
          </a:p>
          <a:p>
            <a:endParaRPr lang="en-US" altLang="zh-CN" sz="1600" dirty="0"/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、二次方、三次方曲线方程</a:t>
            </a:r>
          </a:p>
          <a:p>
            <a:r>
              <a:rPr lang="en-US" altLang="zh-CN" sz="1600" dirty="0" err="1"/>
              <a:t>quadraticCurveTo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cpx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cpy,x</a:t>
            </a:r>
            <a:r>
              <a:rPr lang="en-US" altLang="zh-CN" sz="1600" dirty="0"/>
              <a:t>, y);</a:t>
            </a:r>
            <a:br>
              <a:rPr lang="zh-CN" altLang="en-US" sz="1600" dirty="0"/>
            </a:br>
            <a:r>
              <a:rPr lang="en-US" altLang="zh-CN" sz="1600" dirty="0" err="1"/>
              <a:t>bezierCurveTo</a:t>
            </a:r>
            <a:r>
              <a:rPr lang="en-US" altLang="zh-CN" sz="1600" dirty="0"/>
              <a:t>(cp1x, cp1y, cp2x, cp2y, </a:t>
            </a:r>
            <a:r>
              <a:rPr lang="en-US" altLang="zh-CN" sz="1600" dirty="0" err="1"/>
              <a:t>x,y</a:t>
            </a:r>
            <a:r>
              <a:rPr lang="en-US" altLang="zh-CN" sz="1600" dirty="0"/>
              <a:t>);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B12144E-1428-4208-BA00-6CDFDC997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707654"/>
            <a:ext cx="1897238" cy="115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77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7970" y="491297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设置图形样式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79425D1C-6307-44C8-8E90-B63B4FB90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829" y="3675678"/>
            <a:ext cx="3610419" cy="120336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BECDFA8E-125B-4B47-998F-7F81D29C42C9}"/>
              </a:ext>
            </a:extLst>
          </p:cNvPr>
          <p:cNvSpPr txBox="1"/>
          <p:nvPr/>
        </p:nvSpPr>
        <p:spPr>
          <a:xfrm>
            <a:off x="1445829" y="1512570"/>
            <a:ext cx="59930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、线样式</a:t>
            </a:r>
            <a:endParaRPr lang="en-US" altLang="zh-CN" sz="1600" dirty="0"/>
          </a:p>
          <a:p>
            <a:r>
              <a:rPr lang="en-US" altLang="zh-CN" sz="1600" dirty="0" err="1"/>
              <a:t>lineWidth</a:t>
            </a:r>
            <a:r>
              <a:rPr lang="en-US" altLang="zh-CN" sz="1600" dirty="0"/>
              <a:t>: </a:t>
            </a:r>
            <a:r>
              <a:rPr lang="zh-CN" altLang="en-US" sz="1600" dirty="0"/>
              <a:t>线条宽度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err="1"/>
              <a:t>lineCap</a:t>
            </a:r>
            <a:r>
              <a:rPr lang="en-US" altLang="zh-CN" sz="1600" dirty="0"/>
              <a:t>:  </a:t>
            </a:r>
            <a:r>
              <a:rPr lang="zh-CN" altLang="en-US" sz="1600" dirty="0"/>
              <a:t>线两头样式</a:t>
            </a:r>
            <a:r>
              <a:rPr lang="en-US" altLang="zh-CN" sz="1600" dirty="0"/>
              <a:t> butt/square/round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lineJoin</a:t>
            </a:r>
            <a:r>
              <a:rPr lang="en-US" altLang="zh-CN" sz="1600" dirty="0"/>
              <a:t>: </a:t>
            </a:r>
            <a:r>
              <a:rPr lang="zh-CN" altLang="en-US" sz="1600" dirty="0"/>
              <a:t>两线拐角处</a:t>
            </a:r>
            <a:r>
              <a:rPr lang="en-US" altLang="zh-CN" sz="1600" dirty="0"/>
              <a:t> miter/round/bevel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miterLimit</a:t>
            </a:r>
            <a:r>
              <a:rPr lang="en-US" altLang="zh-CN" sz="1600" dirty="0"/>
              <a:t>: </a:t>
            </a:r>
            <a:r>
              <a:rPr lang="zh-CN" altLang="en-US" sz="1600" dirty="0"/>
              <a:t>绘制交点的方式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C77BAD-4A91-4C99-AB2F-6C407B6BC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095075"/>
            <a:ext cx="1736539" cy="296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82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0147" y="1578712"/>
            <a:ext cx="59930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r>
              <a:rPr lang="zh-CN" altLang="en-US" sz="1600" dirty="0"/>
              <a:t>、渐变：</a:t>
            </a:r>
          </a:p>
          <a:p>
            <a:r>
              <a:rPr lang="en-US" altLang="zh-CN" sz="1600" dirty="0" err="1"/>
              <a:t>createLinearGradient</a:t>
            </a:r>
            <a:r>
              <a:rPr lang="en-US" altLang="zh-CN" sz="1600" dirty="0"/>
              <a:t>(x1, y1, x2, y2); </a:t>
            </a:r>
            <a:r>
              <a:rPr lang="zh-CN" altLang="en-US" sz="1600" dirty="0"/>
              <a:t>线性渐变</a:t>
            </a:r>
          </a:p>
          <a:p>
            <a:r>
              <a:rPr lang="en-US" altLang="zh-CN" sz="1600" dirty="0" err="1"/>
              <a:t>createRadialGradient</a:t>
            </a:r>
            <a:r>
              <a:rPr lang="en-US" altLang="zh-CN" sz="1600" dirty="0"/>
              <a:t>(x1, y1, r1, x2, y2, r2); </a:t>
            </a:r>
            <a:r>
              <a:rPr lang="zh-CN" altLang="en-US" sz="1600" dirty="0"/>
              <a:t>径向渐变。</a:t>
            </a:r>
            <a:endParaRPr lang="en-US" altLang="zh-CN" sz="1600" dirty="0"/>
          </a:p>
          <a:p>
            <a:r>
              <a:rPr lang="zh-CN" altLang="en-US" sz="1600" b="1" i="1" dirty="0"/>
              <a:t>练习</a:t>
            </a:r>
            <a:r>
              <a:rPr lang="zh-CN" altLang="en-US" sz="1600" dirty="0"/>
              <a:t>：由透明到橘黄到透明的甜甜圈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>
                <a:solidFill>
                  <a:srgbClr val="FF0000"/>
                </a:solidFill>
              </a:rPr>
              <a:t>、绘制图案</a:t>
            </a:r>
          </a:p>
          <a:p>
            <a:r>
              <a:rPr lang="en-US" altLang="zh-CN" sz="1600" dirty="0" err="1"/>
              <a:t>createPattern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, '</a:t>
            </a:r>
            <a:r>
              <a:rPr lang="en-US" altLang="zh-CN" sz="1600" dirty="0" err="1"/>
              <a:t>repeat|repeat-x|repeat-y|no-repeat</a:t>
            </a:r>
            <a:r>
              <a:rPr lang="en-US" altLang="zh-CN" sz="1600" dirty="0"/>
              <a:t>');</a:t>
            </a:r>
          </a:p>
          <a:p>
            <a:r>
              <a:rPr lang="en-US" altLang="zh-CN" sz="1600" dirty="0" err="1"/>
              <a:t>img</a:t>
            </a:r>
            <a:r>
              <a:rPr lang="en-US" altLang="zh-CN" sz="1600" dirty="0"/>
              <a:t>:</a:t>
            </a:r>
            <a:r>
              <a:rPr lang="zh-CN" altLang="en-US" sz="1600" dirty="0"/>
              <a:t>图片、画布、视频元素</a:t>
            </a:r>
          </a:p>
          <a:p>
            <a:r>
              <a:rPr lang="zh-CN" altLang="en-US" sz="1600" dirty="0"/>
              <a:t>注意：等资源加载完</a:t>
            </a:r>
          </a:p>
          <a:p>
            <a:endParaRPr lang="zh-CN" altLang="en-US" sz="1600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79B697D-5595-46C8-9C95-436A688513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491630"/>
            <a:ext cx="1504412" cy="14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35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操作图形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225885" y="1286473"/>
            <a:ext cx="59930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、translate(dx, dy)   重新映射画布上的 (0,0) 位置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、scale(sx, sy)   缩放当前绘图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、rotate(</a:t>
            </a:r>
            <a:r>
              <a:rPr lang="en-US" altLang="zh-CN" sz="1600" dirty="0" err="1"/>
              <a:t>Math.PI</a:t>
            </a:r>
            <a:r>
              <a:rPr lang="zh-CN" altLang="en-US" sz="1600" dirty="0"/>
              <a:t>)   旋转当前的绘图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、save() restore()  保存当前图像状态的一份拷贝，</a:t>
            </a:r>
            <a:r>
              <a:rPr lang="en-US" altLang="zh-CN" sz="1600" dirty="0" err="1"/>
              <a:t>栈中弹出存储的图形状态并恢复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、setTransform(a, b, c, d, e, f) 变换矩阵，先重置再变换</a:t>
            </a:r>
          </a:p>
          <a:p>
            <a:r>
              <a:rPr lang="en-US" altLang="zh-CN" sz="1600" dirty="0"/>
              <a:t>     </a:t>
            </a:r>
            <a:r>
              <a:rPr lang="en-US" altLang="zh-CN" sz="1200" dirty="0"/>
              <a:t> </a:t>
            </a:r>
            <a:r>
              <a:rPr lang="zh-CN" altLang="en-US" sz="1200" dirty="0"/>
              <a:t>参数：水平缩放、水平倾斜、垂直倾斜、垂直缩放、水平移动、垂直移动</a:t>
            </a:r>
            <a:endParaRPr lang="en-US" altLang="zh-CN" sz="1200" dirty="0"/>
          </a:p>
          <a:p>
            <a:r>
              <a:rPr lang="en-US" altLang="zh-CN" sz="1400" b="1" i="1" dirty="0"/>
              <a:t> </a:t>
            </a:r>
            <a:r>
              <a:rPr lang="zh-CN" altLang="en-US" sz="1400" b="1" i="1" dirty="0"/>
              <a:t>练习：</a:t>
            </a:r>
            <a:r>
              <a:rPr lang="zh-CN" altLang="en-US" sz="1400" dirty="0"/>
              <a:t>验证码</a:t>
            </a:r>
            <a:endParaRPr lang="en-US" altLang="zh-CN" sz="1400" dirty="0"/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、transform(a, b, c, d, e, f) 在之前的基础上变换</a:t>
            </a:r>
            <a:endParaRPr lang="en-US" altLang="zh-CN" sz="1600" dirty="0"/>
          </a:p>
          <a:p>
            <a:r>
              <a:rPr lang="zh-CN" altLang="en-US" sz="1600" dirty="0"/>
              <a:t>练习：缩放图形</a:t>
            </a:r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26739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pic>
        <p:nvPicPr>
          <p:cNvPr id="29" name="内容占位符 3">
            <a:extLst>
              <a:ext uri="{FF2B5EF4-FFF2-40B4-BE49-F238E27FC236}">
                <a16:creationId xmlns:a16="http://schemas.microsoft.com/office/drawing/2014/main" id="{8CD69272-3856-41DA-AE40-9426F0E45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763" y="1119737"/>
            <a:ext cx="3701817" cy="279476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064BE8-D489-4931-82D1-FE06A870A0F4}"/>
              </a:ext>
            </a:extLst>
          </p:cNvPr>
          <p:cNvSpPr/>
          <p:nvPr/>
        </p:nvSpPr>
        <p:spPr>
          <a:xfrm>
            <a:off x="859155" y="1119737"/>
            <a:ext cx="378485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7</a:t>
            </a:r>
            <a:r>
              <a:rPr lang="zh-CN" altLang="en-US" sz="1600" dirty="0"/>
              <a:t>、</a:t>
            </a:r>
            <a:r>
              <a:rPr lang="zh-CN" altLang="en-US" sz="1600" dirty="0">
                <a:solidFill>
                  <a:srgbClr val="FF0000"/>
                </a:solidFill>
              </a:rPr>
              <a:t>clearRect</a:t>
            </a:r>
            <a:r>
              <a:rPr lang="zh-CN" altLang="en-US" sz="1600" dirty="0"/>
              <a:t>(x, y, dx, dy);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zh-CN" altLang="en-US" sz="1600" dirty="0"/>
              <a:t>擦除当前区域</a:t>
            </a:r>
            <a:endParaRPr lang="en-US" altLang="zh-CN" sz="1600" dirty="0"/>
          </a:p>
          <a:p>
            <a:r>
              <a:rPr lang="zh-CN" altLang="en-US" sz="1600" b="1" i="1" dirty="0"/>
              <a:t>练习</a:t>
            </a:r>
            <a:r>
              <a:rPr lang="zh-CN" altLang="en-US" sz="1600" dirty="0"/>
              <a:t>：实现矩形落地动画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8</a:t>
            </a:r>
            <a:r>
              <a:rPr lang="zh-CN" altLang="en-US" sz="1600" dirty="0"/>
              <a:t>、 </a:t>
            </a:r>
            <a:r>
              <a:rPr lang="zh-CN" altLang="en-US" sz="1600" dirty="0">
                <a:solidFill>
                  <a:srgbClr val="FF0000"/>
                </a:solidFill>
              </a:rPr>
              <a:t>globalCompositeOperation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/>
              <a:t>       组合图形</a:t>
            </a:r>
            <a:endParaRPr lang="en-US" altLang="zh-CN" dirty="0"/>
          </a:p>
          <a:p>
            <a:r>
              <a:rPr lang="en-US" altLang="zh-CN" sz="1400" dirty="0" err="1"/>
              <a:t>ctx</a:t>
            </a:r>
            <a:r>
              <a:rPr lang="en-US" altLang="zh-CN" sz="1400" dirty="0"/>
              <a:t>.</a:t>
            </a:r>
            <a:r>
              <a:rPr lang="zh-CN" altLang="en-US" sz="1400" dirty="0"/>
              <a:t>globalCompositeOperation </a:t>
            </a:r>
            <a:r>
              <a:rPr lang="en-US" altLang="zh-CN" sz="1400" dirty="0"/>
              <a:t>= 'source-over' ;</a:t>
            </a:r>
          </a:p>
        </p:txBody>
      </p:sp>
    </p:spTree>
    <p:extLst>
      <p:ext uri="{BB962C8B-B14F-4D97-AF65-F5344CB8AC3E}">
        <p14:creationId xmlns:p14="http://schemas.microsoft.com/office/powerpoint/2010/main" val="360564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4449FD83-80E2-45D0-A2D1-313ADA7FD917}"/>
              </a:ext>
            </a:extLst>
          </p:cNvPr>
          <p:cNvSpPr/>
          <p:nvPr/>
        </p:nvSpPr>
        <p:spPr>
          <a:xfrm>
            <a:off x="4788024" y="2404054"/>
            <a:ext cx="2088232" cy="1584168"/>
          </a:xfrm>
          <a:prstGeom prst="roundRect">
            <a:avLst/>
          </a:prstGeom>
          <a:solidFill>
            <a:srgbClr val="E4E5E7"/>
          </a:solidFill>
          <a:ln>
            <a:solidFill>
              <a:srgbClr val="5B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9"/>
          <p:cNvSpPr txBox="1"/>
          <p:nvPr/>
        </p:nvSpPr>
        <p:spPr>
          <a:xfrm>
            <a:off x="952373" y="231626"/>
            <a:ext cx="2446655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概述、新特性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464310" y="1566545"/>
            <a:ext cx="2441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HTML</a:t>
            </a:r>
            <a:r>
              <a:rPr lang="zh-CN" altLang="en-US" dirty="0">
                <a:solidFill>
                  <a:srgbClr val="414455"/>
                </a:solidFill>
              </a:rPr>
              <a:t> </a:t>
            </a:r>
            <a:r>
              <a:rPr lang="en-US" altLang="zh-CN" dirty="0">
                <a:solidFill>
                  <a:srgbClr val="414455"/>
                </a:solidFill>
              </a:rPr>
              <a:t>1.0  IETF</a:t>
            </a:r>
            <a:r>
              <a:rPr lang="zh-CN" altLang="en-US" dirty="0">
                <a:solidFill>
                  <a:srgbClr val="414455"/>
                </a:solidFill>
              </a:rPr>
              <a:t>草案</a:t>
            </a:r>
            <a:r>
              <a:rPr lang="en-US" altLang="zh-CN" dirty="0">
                <a:solidFill>
                  <a:srgbClr val="414455"/>
                </a:solidFill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HTML 2.0 IETF</a:t>
            </a:r>
            <a:r>
              <a:rPr lang="zh-CN" altLang="en-US" dirty="0">
                <a:solidFill>
                  <a:srgbClr val="414455"/>
                </a:solidFill>
              </a:rPr>
              <a:t>规范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HTML 3.2  W3C</a:t>
            </a:r>
            <a:r>
              <a:rPr lang="zh-CN" altLang="en-US" dirty="0">
                <a:solidFill>
                  <a:srgbClr val="414455"/>
                </a:solidFill>
              </a:rPr>
              <a:t>规范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HTML4.01 W3C</a:t>
            </a:r>
            <a:r>
              <a:rPr lang="zh-CN" altLang="en-US" dirty="0">
                <a:solidFill>
                  <a:srgbClr val="414455"/>
                </a:solidFill>
              </a:rPr>
              <a:t>规范</a:t>
            </a:r>
            <a:endParaRPr lang="en-US" altLang="zh-CN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414455"/>
                </a:solidFill>
              </a:rPr>
              <a:t>一段爱恨情仇</a:t>
            </a:r>
            <a:r>
              <a:rPr lang="en-US" altLang="zh-CN" dirty="0">
                <a:solidFill>
                  <a:srgbClr val="414455"/>
                </a:solidFill>
              </a:rPr>
              <a:t>……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rgbClr val="414455"/>
                </a:solidFill>
              </a:rPr>
              <a:t>HTML5 W3C</a:t>
            </a:r>
            <a:r>
              <a:rPr lang="zh-CN" altLang="en-US" dirty="0">
                <a:solidFill>
                  <a:srgbClr val="414455"/>
                </a:solidFill>
              </a:rPr>
              <a:t>规范</a:t>
            </a:r>
            <a:endParaRPr lang="en-US" altLang="zh-CN" dirty="0">
              <a:solidFill>
                <a:srgbClr val="414455"/>
              </a:solidFill>
            </a:endParaRPr>
          </a:p>
        </p:txBody>
      </p:sp>
      <p:sp>
        <p:nvSpPr>
          <p:cNvPr id="31" name="KSO_Shape">
            <a:extLst>
              <a:ext uri="{FF2B5EF4-FFF2-40B4-BE49-F238E27FC236}">
                <a16:creationId xmlns:a16="http://schemas.microsoft.com/office/drawing/2014/main" id="{66CAA3A0-6C69-491F-BB3D-C3AA56D45B94}"/>
              </a:ext>
            </a:extLst>
          </p:cNvPr>
          <p:cNvSpPr/>
          <p:nvPr/>
        </p:nvSpPr>
        <p:spPr>
          <a:xfrm>
            <a:off x="3724910" y="3075806"/>
            <a:ext cx="847090" cy="2406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939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6D7EB7-2CFA-4847-B85E-3EC1164B74A2}"/>
              </a:ext>
            </a:extLst>
          </p:cNvPr>
          <p:cNvSpPr txBox="1"/>
          <p:nvPr/>
        </p:nvSpPr>
        <p:spPr>
          <a:xfrm>
            <a:off x="4860032" y="2542752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XHTML1.0</a:t>
            </a:r>
            <a:r>
              <a:rPr lang="zh-CN" altLang="en-US" sz="1200" dirty="0"/>
              <a:t>反应良好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XHTML2.0</a:t>
            </a:r>
            <a:r>
              <a:rPr lang="zh-CN" altLang="en-US" sz="1200" dirty="0"/>
              <a:t>过于严格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WHATWG</a:t>
            </a:r>
            <a:r>
              <a:rPr lang="zh-CN" altLang="en-US" sz="1200" dirty="0"/>
              <a:t>建立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W3C</a:t>
            </a:r>
            <a:r>
              <a:rPr lang="zh-CN" altLang="en-US" sz="1200" dirty="0"/>
              <a:t>与</a:t>
            </a:r>
            <a:r>
              <a:rPr lang="en-US" altLang="zh-CN" sz="1200" dirty="0"/>
              <a:t>WHATWG</a:t>
            </a:r>
            <a:r>
              <a:rPr lang="zh-CN" altLang="en-US" sz="1200" dirty="0"/>
              <a:t>合作</a:t>
            </a:r>
            <a:endParaRPr lang="en-US" altLang="zh-CN" sz="12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6621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648970"/>
            <a:chOff x="1543" y="1360"/>
            <a:chExt cx="5203" cy="1022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绘制图像</a:t>
              </a:r>
            </a:p>
            <a:p>
              <a:pPr indent="0">
                <a:buFont typeface="Wingdings" panose="05000000000000000000" charset="0"/>
                <a:buNone/>
              </a:pP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31640" y="1680915"/>
            <a:ext cx="59930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drawImage</a:t>
            </a:r>
            <a:r>
              <a:rPr lang="zh-CN" altLang="en-US" sz="1600" dirty="0"/>
              <a:t>导入图片</a:t>
            </a:r>
            <a:br>
              <a:rPr lang="en-US" altLang="zh-CN" sz="1600" dirty="0"/>
            </a:br>
            <a:r>
              <a:rPr lang="en-US" altLang="zh-CN" sz="1600" dirty="0" err="1"/>
              <a:t>drawImage</a:t>
            </a:r>
            <a:r>
              <a:rPr lang="en-US" altLang="zh-CN" sz="1600" dirty="0"/>
              <a:t>(image, x, y); </a:t>
            </a:r>
            <a:r>
              <a:rPr lang="zh-CN" altLang="en-US" sz="1600" dirty="0"/>
              <a:t>在画布上定位图像</a:t>
            </a:r>
          </a:p>
          <a:p>
            <a:r>
              <a:rPr lang="en-US" altLang="zh-CN" sz="1600" dirty="0" err="1"/>
              <a:t>drawImage</a:t>
            </a:r>
            <a:r>
              <a:rPr lang="en-US" altLang="zh-CN" sz="1600" dirty="0"/>
              <a:t>(image, x, y, width, height); </a:t>
            </a:r>
            <a:r>
              <a:rPr lang="zh-CN" altLang="en-US" sz="1600" dirty="0"/>
              <a:t>在画布上定位图像</a:t>
            </a:r>
            <a:r>
              <a:rPr lang="en-US" altLang="zh-CN" sz="1600" dirty="0"/>
              <a:t>,</a:t>
            </a:r>
            <a:r>
              <a:rPr lang="zh-CN" altLang="en-US" sz="1600" dirty="0"/>
              <a:t>并规定图像的宽度和高度</a:t>
            </a:r>
          </a:p>
          <a:p>
            <a:r>
              <a:rPr lang="en-US" altLang="zh-CN" sz="1600" dirty="0" err="1"/>
              <a:t>drawImage</a:t>
            </a:r>
            <a:r>
              <a:rPr lang="en-US" altLang="zh-CN" sz="1600" dirty="0"/>
              <a:t>(image, </a:t>
            </a:r>
            <a:r>
              <a:rPr lang="en-US" altLang="zh-CN" sz="1600" dirty="0" err="1"/>
              <a:t>sx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sy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swidth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sheight</a:t>
            </a:r>
            <a:r>
              <a:rPr lang="en-US" altLang="zh-CN" sz="1600" dirty="0"/>
              <a:t>, x, y, width, height); </a:t>
            </a:r>
            <a:r>
              <a:rPr lang="zh-CN" altLang="en-US" sz="1600" dirty="0"/>
              <a:t>剪切图像，并在画布上定位被剪切的部分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、getImageData(x, y, dx, dy) // 同源策略</a:t>
            </a:r>
          </a:p>
          <a:p>
            <a:pPr marL="514350" indent="-514350">
              <a:buAutoNum type="arabicPeriod"/>
            </a:pPr>
            <a:endParaRPr lang="zh-CN" altLang="en-US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、createImageData(w, h) 创建新的空白 ImageData 对象</a:t>
            </a:r>
          </a:p>
          <a:p>
            <a:pPr marL="514350" indent="-514350">
              <a:buAutoNum type="arabicPeriod"/>
            </a:pPr>
            <a:endParaRPr lang="zh-CN" altLang="en-US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、putImageData(imgData, x, y)  将图像数据放回画布上</a:t>
            </a:r>
          </a:p>
        </p:txBody>
      </p:sp>
    </p:spTree>
    <p:extLst>
      <p:ext uri="{BB962C8B-B14F-4D97-AF65-F5344CB8AC3E}">
        <p14:creationId xmlns:p14="http://schemas.microsoft.com/office/powerpoint/2010/main" val="2004547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抽取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canvas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为图片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31640" y="1680915"/>
            <a:ext cx="5993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canvas.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toDataURL</a:t>
            </a:r>
            <a:r>
              <a:rPr lang="zh-CN" altLang="en-US" sz="1600" dirty="0">
                <a:sym typeface="+mn-ea"/>
              </a:rPr>
              <a:t>() </a:t>
            </a:r>
            <a:r>
              <a:rPr lang="en-US" altLang="zh-CN" sz="1600" dirty="0">
                <a:sym typeface="+mn-ea"/>
              </a:rPr>
              <a:t>; </a:t>
            </a:r>
            <a:r>
              <a:rPr lang="zh-CN" altLang="en-US" sz="1600" dirty="0"/>
              <a:t>将canvas的内容抽取成⼀张图片, base64编码格式</a:t>
            </a:r>
          </a:p>
          <a:p>
            <a:r>
              <a:rPr lang="zh-CN" altLang="en-US" sz="1600" dirty="0"/>
              <a:t>注：</a:t>
            </a:r>
            <a:r>
              <a:rPr lang="zh-CN" altLang="en-US" sz="1600" dirty="0">
                <a:solidFill>
                  <a:srgbClr val="FF0000"/>
                </a:solidFill>
              </a:rPr>
              <a:t>同源策略的限制，要开启服务器，在</a:t>
            </a:r>
            <a:r>
              <a:rPr lang="en-US" altLang="zh-CN" sz="1600" dirty="0">
                <a:solidFill>
                  <a:srgbClr val="FF0000"/>
                </a:solidFill>
              </a:rPr>
              <a:t>www</a:t>
            </a:r>
            <a:r>
              <a:rPr lang="zh-CN" altLang="en-US" sz="1600" dirty="0">
                <a:solidFill>
                  <a:srgbClr val="FF0000"/>
                </a:solidFill>
              </a:rPr>
              <a:t>目录下打开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en-US" altLang="zh-CN" sz="1600" dirty="0" err="1"/>
              <a:t>将canvas的内容放入img元素里</a:t>
            </a:r>
            <a:endParaRPr lang="en-US" altLang="zh-CN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43273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模糊问题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197768" y="1598663"/>
            <a:ext cx="59930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、位图像素放大会失真，</a:t>
            </a:r>
            <a:r>
              <a:rPr lang="en-US" altLang="zh-CN" sz="1600" dirty="0"/>
              <a:t>canvas</a:t>
            </a:r>
            <a:r>
              <a:rPr lang="zh-CN" altLang="en-US" sz="1600" dirty="0"/>
              <a:t>为位图像素。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canvas </a:t>
            </a:r>
            <a:r>
              <a:rPr lang="zh-CN" altLang="en-US" sz="1600" dirty="0"/>
              <a:t>绘图时，会从两个物理像素的中间位置开始绘制并向两边扩散 </a:t>
            </a:r>
            <a:r>
              <a:rPr lang="en-US" altLang="zh-CN" sz="1600" dirty="0"/>
              <a:t>0.5 </a:t>
            </a:r>
            <a:r>
              <a:rPr lang="zh-CN" altLang="en-US" sz="1600" dirty="0"/>
              <a:t>个物理像素。由于不存在 </a:t>
            </a:r>
            <a:r>
              <a:rPr lang="en-US" altLang="zh-CN" sz="1600" dirty="0"/>
              <a:t>0.5 </a:t>
            </a:r>
            <a:r>
              <a:rPr lang="zh-CN" altLang="en-US" sz="1600" dirty="0"/>
              <a:t>个像素，两边都取了</a:t>
            </a:r>
            <a:r>
              <a:rPr lang="en-US" altLang="zh-CN" sz="1600" dirty="0"/>
              <a:t>1</a:t>
            </a:r>
            <a:r>
              <a:rPr lang="zh-CN" altLang="en-US" sz="1600" dirty="0"/>
              <a:t>个像素，视觉上就造成了模糊。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解决方案：</a:t>
            </a:r>
            <a:endParaRPr lang="en-US" altLang="zh-CN" sz="1600" dirty="0"/>
          </a:p>
          <a:p>
            <a:r>
              <a:rPr lang="zh-CN" altLang="en-US" sz="1600" dirty="0"/>
              <a:t>放大再缩小展示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775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8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项目：刮刮乐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3370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项目：刮刮乐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7970" y="491297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需求：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B634023C-D90E-4B5A-8CA5-0835AB0DB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580" y="1347070"/>
            <a:ext cx="3022467" cy="302818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A937E5D-E57E-4D0A-BDDA-64EECBCEBDD1}"/>
              </a:ext>
            </a:extLst>
          </p:cNvPr>
          <p:cNvSpPr txBox="1"/>
          <p:nvPr/>
        </p:nvSpPr>
        <p:spPr>
          <a:xfrm>
            <a:off x="1197768" y="1598663"/>
            <a:ext cx="39502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、可刮开蒙层看到背景图片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、背景中奖与不中奖图片随机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、无断点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、当刮开区域超过</a:t>
            </a:r>
            <a:r>
              <a:rPr lang="en-US" altLang="zh-CN" sz="1600" dirty="0"/>
              <a:t>70%</a:t>
            </a:r>
            <a:r>
              <a:rPr lang="zh-CN" altLang="en-US" sz="1600" dirty="0"/>
              <a:t>，可自动清除全部蒙层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b="1" dirty="0"/>
              <a:t>练习并提交代码到</a:t>
            </a:r>
            <a:r>
              <a:rPr lang="en-US" altLang="zh-CN" sz="1600" b="1" dirty="0"/>
              <a:t>git</a:t>
            </a:r>
            <a:r>
              <a:rPr lang="zh-CN" altLang="en-US" sz="1600" b="1" dirty="0"/>
              <a:t>仓库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721856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9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69079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应用场景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10188" y="1482985"/>
            <a:ext cx="5993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、图形（脑图）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、图标、</a:t>
            </a:r>
            <a:r>
              <a:rPr lang="en-US" altLang="zh-CN" dirty="0"/>
              <a:t>logo</a:t>
            </a:r>
            <a:r>
              <a:rPr lang="zh-CN" altLang="en-US" dirty="0"/>
              <a:t>（矢量图）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、动效</a:t>
            </a:r>
            <a:endParaRPr lang="en-US" altLang="zh-CN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5FDB773-DAFD-4D52-8267-D734732FE59A}"/>
              </a:ext>
            </a:extLst>
          </p:cNvPr>
          <p:cNvGrpSpPr/>
          <p:nvPr/>
        </p:nvGrpSpPr>
        <p:grpSpPr>
          <a:xfrm>
            <a:off x="998160" y="2952503"/>
            <a:ext cx="3303905" cy="372745"/>
            <a:chOff x="1543" y="1360"/>
            <a:chExt cx="5203" cy="587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6C0E98E-0992-4784-835A-9D1AAF04E067}"/>
                </a:ext>
              </a:extLst>
            </p:cNvPr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发展简史及支持情况</a:t>
              </a: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A6845B1-40C2-4F3F-9860-E1B394230253}"/>
                </a:ext>
              </a:extLst>
            </p:cNvPr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EBCB3463-9EA7-41F7-BFE3-7A65A2AA173E}"/>
                  </a:ext>
                </a:extLst>
              </p:cNvPr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A56CCAEE-C4E2-4754-B6A0-9B95CBA9FF78}"/>
                    </a:ext>
                  </a:extLst>
                </p:cNvPr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44" name="Freeform 5">
                    <a:extLst>
                      <a:ext uri="{FF2B5EF4-FFF2-40B4-BE49-F238E27FC236}">
                        <a16:creationId xmlns:a16="http://schemas.microsoft.com/office/drawing/2014/main" id="{BC801B06-17E7-4F25-990C-7B5A7E217D84}"/>
                      </a:ext>
                    </a:extLst>
                  </p:cNvPr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5" name="Freeform 5">
                    <a:extLst>
                      <a:ext uri="{FF2B5EF4-FFF2-40B4-BE49-F238E27FC236}">
                        <a16:creationId xmlns:a16="http://schemas.microsoft.com/office/drawing/2014/main" id="{0B73DB93-EDEB-4B20-8C6E-604A89D825A7}"/>
                      </a:ext>
                    </a:extLst>
                  </p:cNvPr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43" name="Freeform 5">
                  <a:extLst>
                    <a:ext uri="{FF2B5EF4-FFF2-40B4-BE49-F238E27FC236}">
                      <a16:creationId xmlns:a16="http://schemas.microsoft.com/office/drawing/2014/main" id="{6E6AB1C9-9DDE-4BC5-BF0D-CF61F2737B7C}"/>
                    </a:ext>
                  </a:extLst>
                </p:cNvPr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42C151E-2BFE-4309-A761-BB02CB8EC09C}"/>
                  </a:ext>
                </a:extLst>
              </p:cNvPr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39" name="Freeform 51">
                  <a:extLst>
                    <a:ext uri="{FF2B5EF4-FFF2-40B4-BE49-F238E27FC236}">
                      <a16:creationId xmlns:a16="http://schemas.microsoft.com/office/drawing/2014/main" id="{AE189B34-6810-4732-8430-666DA3F552B6}"/>
                    </a:ext>
                  </a:extLst>
                </p:cNvPr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52">
                  <a:extLst>
                    <a:ext uri="{FF2B5EF4-FFF2-40B4-BE49-F238E27FC236}">
                      <a16:creationId xmlns:a16="http://schemas.microsoft.com/office/drawing/2014/main" id="{FE24B717-A55E-48DA-8ECC-75C65EE72E6E}"/>
                    </a:ext>
                  </a:extLst>
                </p:cNvPr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53">
                  <a:extLst>
                    <a:ext uri="{FF2B5EF4-FFF2-40B4-BE49-F238E27FC236}">
                      <a16:creationId xmlns:a16="http://schemas.microsoft.com/office/drawing/2014/main" id="{103EAB85-3D44-420F-B36D-F4DF78BCBFA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D293719F-E7E4-4CA0-B365-88C0BD23E08B}"/>
              </a:ext>
            </a:extLst>
          </p:cNvPr>
          <p:cNvSpPr txBox="1"/>
          <p:nvPr/>
        </p:nvSpPr>
        <p:spPr>
          <a:xfrm>
            <a:off x="1310188" y="3594438"/>
            <a:ext cx="599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</a:t>
            </a:r>
            <a:r>
              <a:rPr lang="en-US" altLang="zh-CN" dirty="0"/>
              <a:t>2003 </a:t>
            </a:r>
            <a:r>
              <a:rPr lang="zh-CN" altLang="en-US" dirty="0"/>
              <a:t>年，</a:t>
            </a:r>
            <a:r>
              <a:rPr lang="en-US" altLang="zh-CN" dirty="0"/>
              <a:t>SVG 1.1 </a:t>
            </a:r>
            <a:r>
              <a:rPr lang="zh-CN" altLang="en-US" dirty="0"/>
              <a:t>被确立为 </a:t>
            </a:r>
            <a:r>
              <a:rPr lang="en-US" altLang="zh-CN" dirty="0"/>
              <a:t>W3C </a:t>
            </a:r>
            <a:r>
              <a:rPr lang="zh-CN" altLang="en-US" dirty="0"/>
              <a:t>标准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Firefox</a:t>
            </a:r>
            <a:r>
              <a:rPr lang="zh-CN" altLang="en-US" dirty="0"/>
              <a:t>、</a:t>
            </a:r>
            <a:r>
              <a:rPr lang="en-US" altLang="zh-CN" dirty="0"/>
              <a:t>IE9+</a:t>
            </a:r>
            <a:r>
              <a:rPr lang="zh-CN" altLang="en-US" dirty="0"/>
              <a:t>、</a:t>
            </a:r>
            <a:r>
              <a:rPr lang="en-US" altLang="zh-CN" dirty="0"/>
              <a:t>Chrome</a:t>
            </a:r>
            <a:r>
              <a:rPr lang="zh-CN" altLang="en-US" dirty="0"/>
              <a:t>、</a:t>
            </a:r>
            <a:r>
              <a:rPr lang="en-US" altLang="zh-CN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2857963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442290" y="1598663"/>
            <a:ext cx="8349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Html: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svg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xmlns</a:t>
            </a:r>
            <a:r>
              <a:rPr lang="en-US" altLang="zh-CN" sz="1600" dirty="0"/>
              <a:t>=“http://www.w3.org/2000/</a:t>
            </a:r>
            <a:r>
              <a:rPr lang="en-US" altLang="zh-CN" sz="1600" dirty="0" err="1"/>
              <a:t>svg</a:t>
            </a:r>
            <a:r>
              <a:rPr lang="en-US" altLang="zh-CN" sz="1600" dirty="0"/>
              <a:t>” version=“1.1”&gt;&lt;/</a:t>
            </a:r>
            <a:r>
              <a:rPr lang="en-US" altLang="zh-CN" sz="1600" dirty="0" err="1"/>
              <a:t>svg</a:t>
            </a:r>
            <a:r>
              <a:rPr lang="en-US" altLang="zh-CN" sz="1600" dirty="0"/>
              <a:t>&gt;</a:t>
            </a:r>
          </a:p>
          <a:p>
            <a:endParaRPr lang="en-US" altLang="zh-CN" sz="1600" dirty="0"/>
          </a:p>
          <a:p>
            <a:r>
              <a:rPr lang="en-US" altLang="zh-CN" sz="1600" dirty="0"/>
              <a:t>Js:</a:t>
            </a:r>
          </a:p>
          <a:p>
            <a:r>
              <a:rPr lang="en-US" altLang="zh-CN" sz="1600" dirty="0"/>
              <a:t>var </a:t>
            </a:r>
            <a:r>
              <a:rPr lang="en-US" altLang="zh-CN" sz="1600" dirty="0">
                <a:solidFill>
                  <a:srgbClr val="FF0000"/>
                </a:solidFill>
              </a:rPr>
              <a:t>char</a:t>
            </a:r>
            <a:r>
              <a:rPr lang="en-US" altLang="zh-CN" sz="1600" dirty="0"/>
              <a:t> = "http://www.w3.org/2000/svg";</a:t>
            </a:r>
          </a:p>
          <a:p>
            <a:r>
              <a:rPr lang="en-US" altLang="zh-CN" sz="1600" dirty="0"/>
              <a:t>var </a:t>
            </a:r>
            <a:r>
              <a:rPr lang="en-US" altLang="zh-CN" sz="1600" dirty="0" err="1">
                <a:solidFill>
                  <a:srgbClr val="FF0000"/>
                </a:solidFill>
              </a:rPr>
              <a:t>svg</a:t>
            </a:r>
            <a:r>
              <a:rPr lang="en-US" altLang="zh-CN" sz="1600" dirty="0"/>
              <a:t> = document. </a:t>
            </a:r>
            <a:r>
              <a:rPr lang="en-US" altLang="zh-CN" sz="1600" dirty="0" err="1"/>
              <a:t>createElementNS</a:t>
            </a:r>
            <a:r>
              <a:rPr lang="en-US" altLang="zh-CN" sz="1600" dirty="0"/>
              <a:t>(char, '</a:t>
            </a:r>
            <a:r>
              <a:rPr lang="en-US" altLang="zh-CN" sz="1600" dirty="0" err="1"/>
              <a:t>svg</a:t>
            </a:r>
            <a:r>
              <a:rPr lang="en-US" altLang="zh-CN" sz="1600" dirty="0"/>
              <a:t>’);</a:t>
            </a:r>
          </a:p>
          <a:p>
            <a:endParaRPr lang="en-US" altLang="zh-CN" sz="1600" dirty="0"/>
          </a:p>
          <a:p>
            <a:r>
              <a:rPr lang="zh-CN" altLang="en-US" sz="1600" dirty="0"/>
              <a:t>SVG元素对象一般通过调用setAttribute()方法来设定属性值</a:t>
            </a:r>
            <a:endParaRPr lang="en-US" altLang="zh-CN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560533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基础元素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13537" y="1491630"/>
            <a:ext cx="678731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直线</a:t>
            </a:r>
            <a:endParaRPr lang="en-US" altLang="zh-CN" sz="1600" dirty="0"/>
          </a:p>
          <a:p>
            <a:r>
              <a:rPr lang="en-US" altLang="zh-CN" sz="1600" dirty="0"/>
              <a:t>&lt;line x1="100" y1="100" x2="200" y2="100"&gt;&lt;/line&gt;</a:t>
            </a:r>
          </a:p>
          <a:p>
            <a:r>
              <a:rPr lang="zh-CN" altLang="en-US" sz="1600" dirty="0"/>
              <a:t>矩形</a:t>
            </a:r>
            <a:endParaRPr lang="en-US" altLang="zh-CN" sz="1600" dirty="0"/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rect</a:t>
            </a:r>
            <a:r>
              <a:rPr lang="en-US" altLang="zh-CN" sz="1600" dirty="0"/>
              <a:t> x="100" y="100" width="100" height="100" </a:t>
            </a:r>
            <a:r>
              <a:rPr lang="en-US" altLang="zh-CN" sz="1600" dirty="0" err="1"/>
              <a:t>rx</a:t>
            </a:r>
            <a:r>
              <a:rPr lang="en-US" altLang="zh-CN" sz="1600" dirty="0"/>
              <a:t>="20"ry="50"&gt;&lt;/</a:t>
            </a:r>
            <a:r>
              <a:rPr lang="en-US" altLang="zh-CN" sz="1600" dirty="0" err="1"/>
              <a:t>rect</a:t>
            </a:r>
            <a:r>
              <a:rPr lang="en-US" altLang="zh-CN" sz="1600" dirty="0"/>
              <a:t>&gt;</a:t>
            </a:r>
          </a:p>
          <a:p>
            <a:r>
              <a:rPr lang="zh-CN" altLang="en-US" sz="1600" dirty="0"/>
              <a:t>圆形</a:t>
            </a:r>
            <a:endParaRPr lang="en-US" altLang="zh-CN" sz="1600" dirty="0"/>
          </a:p>
          <a:p>
            <a:r>
              <a:rPr lang="en-US" altLang="zh-CN" sz="1600" dirty="0"/>
              <a:t>&lt;circle cx="100" cy="100" r="50"&gt;&lt;/circle&gt;</a:t>
            </a:r>
          </a:p>
          <a:p>
            <a:r>
              <a:rPr lang="zh-CN" altLang="en-US" sz="1600" dirty="0"/>
              <a:t>椭圆</a:t>
            </a:r>
            <a:endParaRPr lang="en-US" altLang="zh-CN" sz="1600" dirty="0"/>
          </a:p>
          <a:p>
            <a:r>
              <a:rPr lang="en-US" altLang="zh-CN" sz="1600" dirty="0"/>
              <a:t>&lt;ellipse </a:t>
            </a:r>
            <a:r>
              <a:rPr lang="en-US" altLang="zh-CN" sz="1600" dirty="0" err="1"/>
              <a:t>rx</a:t>
            </a:r>
            <a:r>
              <a:rPr lang="en-US" altLang="zh-CN" sz="1600" dirty="0"/>
              <a:t>="100" </a:t>
            </a:r>
            <a:r>
              <a:rPr lang="en-US" altLang="zh-CN" sz="1600" dirty="0" err="1"/>
              <a:t>ry</a:t>
            </a:r>
            <a:r>
              <a:rPr lang="en-US" altLang="zh-CN" sz="1600" dirty="0"/>
              <a:t>="50" cx="250" cy="250"&gt;&lt;/ellipse&gt;</a:t>
            </a:r>
          </a:p>
          <a:p>
            <a:r>
              <a:rPr lang="zh-CN" altLang="en-US" sz="1600" dirty="0"/>
              <a:t>多边形</a:t>
            </a:r>
            <a:endParaRPr lang="en-US" altLang="zh-CN" sz="1600" dirty="0"/>
          </a:p>
          <a:p>
            <a:r>
              <a:rPr lang="en-US" altLang="zh-CN" sz="1600" dirty="0"/>
              <a:t>&lt;polygon points="100 100, 70 150, 130 150"&gt;&lt;/polygon&gt;</a:t>
            </a:r>
          </a:p>
          <a:p>
            <a:r>
              <a:rPr lang="zh-CN" altLang="en-US" sz="1600" dirty="0"/>
              <a:t>折线</a:t>
            </a:r>
            <a:endParaRPr lang="en-US" altLang="zh-CN" sz="1600" dirty="0"/>
          </a:p>
          <a:p>
            <a:r>
              <a:rPr lang="en-US" altLang="zh-CN" sz="1600" dirty="0"/>
              <a:t>&lt;polyline points="0 100, 100 35, 200 150, 300 75, 400 150, 500 20"&gt;&lt;/polyline&gt;</a:t>
            </a:r>
          </a:p>
          <a:p>
            <a:r>
              <a:rPr lang="zh-CN" altLang="en-US" sz="1600" dirty="0"/>
              <a:t>字体</a:t>
            </a:r>
            <a:endParaRPr lang="en-US" altLang="zh-CN" sz="1600" dirty="0"/>
          </a:p>
          <a:p>
            <a:r>
              <a:rPr lang="en-US" altLang="zh-CN" dirty="0"/>
              <a:t>&lt;text x="300" y="300"&gt;</a:t>
            </a:r>
            <a:r>
              <a:rPr lang="zh-CN" altLang="en-US" dirty="0"/>
              <a:t>蝉壳</a:t>
            </a:r>
            <a:r>
              <a:rPr lang="en-US" altLang="zh-CN" dirty="0"/>
              <a:t>&lt;/text&gt;</a:t>
            </a:r>
          </a:p>
        </p:txBody>
      </p:sp>
    </p:spTree>
    <p:extLst>
      <p:ext uri="{BB962C8B-B14F-4D97-AF65-F5344CB8AC3E}">
        <p14:creationId xmlns:p14="http://schemas.microsoft.com/office/powerpoint/2010/main" val="3702977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基础样式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13537" y="1491630"/>
            <a:ext cx="67873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、fill</a:t>
            </a:r>
            <a:r>
              <a:rPr lang="en-US" altLang="zh-CN" sz="1600" dirty="0"/>
              <a:t>: transparent;</a:t>
            </a:r>
          </a:p>
          <a:p>
            <a:endParaRPr lang="zh-CN" altLang="en-US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、stroke</a:t>
            </a:r>
            <a:r>
              <a:rPr lang="en-US" altLang="zh-CN" sz="1600" dirty="0"/>
              <a:t>: red;</a:t>
            </a:r>
          </a:p>
          <a:p>
            <a:endParaRPr lang="zh-CN" altLang="en-US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、stroke-width</a:t>
            </a:r>
            <a:r>
              <a:rPr lang="en-US" altLang="zh-CN" sz="1600" dirty="0"/>
              <a:t>: 10px;</a:t>
            </a:r>
          </a:p>
          <a:p>
            <a:endParaRPr lang="zh-CN" altLang="en-US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、stroke-opacity/fill-opacity</a:t>
            </a:r>
            <a:r>
              <a:rPr lang="en-US" altLang="zh-CN" sz="1600" dirty="0"/>
              <a:t>: 0.5;</a:t>
            </a:r>
          </a:p>
          <a:p>
            <a:endParaRPr lang="en-US" altLang="zh-CN" sz="1600" dirty="0"/>
          </a:p>
          <a:p>
            <a:pPr indent="0">
              <a:buNone/>
            </a:pPr>
            <a:r>
              <a:rPr lang="en-US" altLang="zh-CN" sz="1600" dirty="0">
                <a:sym typeface="+mn-ea"/>
              </a:rPr>
              <a:t>5</a:t>
            </a:r>
            <a:r>
              <a:rPr lang="zh-CN" altLang="en-US" sz="1600" dirty="0">
                <a:sym typeface="+mn-ea"/>
              </a:rPr>
              <a:t>、</a:t>
            </a:r>
            <a:r>
              <a:rPr lang="en-US" altLang="zh-CN" sz="1600" dirty="0">
                <a:sym typeface="+mn-ea"/>
              </a:rPr>
              <a:t>stroke-</a:t>
            </a:r>
            <a:r>
              <a:rPr lang="en-US" altLang="zh-CN" sz="1600" dirty="0" err="1">
                <a:sym typeface="+mn-ea"/>
              </a:rPr>
              <a:t>linecap</a:t>
            </a:r>
            <a:r>
              <a:rPr lang="en-US" altLang="zh-CN" sz="1600" dirty="0">
                <a:sym typeface="+mn-ea"/>
              </a:rPr>
              <a:t>: butt/round/square;</a:t>
            </a:r>
          </a:p>
          <a:p>
            <a:pPr indent="0">
              <a:buNone/>
            </a:pPr>
            <a:endParaRPr lang="en-US" altLang="zh-CN" sz="1600" dirty="0"/>
          </a:p>
          <a:p>
            <a:pPr indent="0">
              <a:buNone/>
            </a:pPr>
            <a:r>
              <a:rPr lang="en-US" altLang="zh-CN" sz="1600" dirty="0">
                <a:sym typeface="+mn-ea"/>
              </a:rPr>
              <a:t>6</a:t>
            </a:r>
            <a:r>
              <a:rPr lang="zh-CN" altLang="en-US" sz="1600" dirty="0">
                <a:sym typeface="+mn-ea"/>
              </a:rPr>
              <a:t>、</a:t>
            </a:r>
            <a:r>
              <a:rPr lang="en-US" altLang="zh-CN" sz="1600" dirty="0" err="1">
                <a:sym typeface="+mn-ea"/>
              </a:rPr>
              <a:t>stroke-linejoin:bevel</a:t>
            </a:r>
            <a:r>
              <a:rPr lang="en-US" altLang="zh-CN" sz="1600" dirty="0">
                <a:sym typeface="+mn-ea"/>
              </a:rPr>
              <a:t>/round/miter;</a:t>
            </a:r>
            <a:endParaRPr lang="zh-CN" altLang="en-US" sz="1600" dirty="0"/>
          </a:p>
          <a:p>
            <a:endParaRPr lang="en-US" altLang="zh-CN" sz="1600" dirty="0"/>
          </a:p>
        </p:txBody>
      </p:sp>
      <p:pic>
        <p:nvPicPr>
          <p:cNvPr id="29" name="内容占位符 3">
            <a:extLst>
              <a:ext uri="{FF2B5EF4-FFF2-40B4-BE49-F238E27FC236}">
                <a16:creationId xmlns:a16="http://schemas.microsoft.com/office/drawing/2014/main" id="{174A4430-4C6D-4257-A560-960387410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179" y="1995686"/>
            <a:ext cx="3182071" cy="22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63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3" y="231626"/>
            <a:ext cx="2446655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概述、新特性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理念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ED82B298-1088-4459-8063-20B0FB1AA6AE}"/>
              </a:ext>
            </a:extLst>
          </p:cNvPr>
          <p:cNvSpPr txBox="1"/>
          <p:nvPr/>
        </p:nvSpPr>
        <p:spPr>
          <a:xfrm>
            <a:off x="1464310" y="1566545"/>
            <a:ext cx="69400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避免不必要的复杂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支持已有的写法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解决实际问题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优雅降级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用户优先 </a:t>
            </a:r>
            <a:r>
              <a:rPr lang="zh-CN" altLang="en-US" sz="1200" dirty="0"/>
              <a:t>用户</a:t>
            </a:r>
            <a:r>
              <a:rPr lang="en-US" altLang="zh-CN" sz="1200" dirty="0"/>
              <a:t>&gt;</a:t>
            </a:r>
            <a:r>
              <a:rPr lang="zh-CN" altLang="en-US" sz="1200" dirty="0"/>
              <a:t>开发者</a:t>
            </a:r>
            <a:r>
              <a:rPr lang="en-US" altLang="zh-CN" sz="1200" dirty="0"/>
              <a:t>&gt;</a:t>
            </a:r>
            <a:r>
              <a:rPr lang="zh-CN" altLang="en-US" sz="1200" dirty="0"/>
              <a:t>浏览器厂商</a:t>
            </a:r>
            <a:r>
              <a:rPr lang="en-US" altLang="zh-CN" sz="1200" dirty="0"/>
              <a:t>&gt;</a:t>
            </a:r>
            <a:r>
              <a:rPr lang="zh-CN" altLang="en-US" sz="1200" dirty="0"/>
              <a:t>标准制定者</a:t>
            </a:r>
            <a:r>
              <a:rPr lang="en-US" altLang="zh-CN" sz="1200" dirty="0"/>
              <a:t>&gt;</a:t>
            </a:r>
            <a:r>
              <a:rPr lang="zh-CN" altLang="en-US" sz="1200" dirty="0"/>
              <a:t>理论上的完美</a:t>
            </a:r>
          </a:p>
        </p:txBody>
      </p:sp>
    </p:spTree>
    <p:extLst>
      <p:ext uri="{BB962C8B-B14F-4D97-AF65-F5344CB8AC3E}">
        <p14:creationId xmlns:p14="http://schemas.microsoft.com/office/powerpoint/2010/main" val="377699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重要元素：路径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313537" y="1491630"/>
            <a:ext cx="67873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&lt;path&gt;</a:t>
            </a:r>
            <a:r>
              <a:rPr lang="zh-CN" altLang="en-US" sz="1600" dirty="0"/>
              <a:t>元素可以定义一个路径，属性说明如下：</a:t>
            </a:r>
            <a:endParaRPr lang="en-US" altLang="zh-CN" sz="1600" dirty="0"/>
          </a:p>
          <a:p>
            <a:r>
              <a:rPr lang="en-US" altLang="zh-CN" sz="1600" dirty="0"/>
              <a:t>d: </a:t>
            </a:r>
            <a:r>
              <a:rPr lang="zh-CN" altLang="en-US" sz="1600" dirty="0"/>
              <a:t>定义路径指令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M = </a:t>
            </a:r>
            <a:r>
              <a:rPr lang="en-US" altLang="zh-CN" sz="1600" dirty="0" err="1"/>
              <a:t>moveto</a:t>
            </a:r>
            <a:r>
              <a:rPr lang="en-US" altLang="zh-CN" sz="1600" dirty="0"/>
              <a:t> </a:t>
            </a:r>
            <a:r>
              <a:rPr lang="zh-CN" altLang="en-US" dirty="0"/>
              <a:t>移动到</a:t>
            </a:r>
            <a:endParaRPr lang="en-US" altLang="zh-CN" sz="1600" dirty="0"/>
          </a:p>
          <a:p>
            <a:r>
              <a:rPr lang="en-US" altLang="zh-CN" sz="1600" dirty="0"/>
              <a:t>L = </a:t>
            </a:r>
            <a:r>
              <a:rPr lang="en-US" altLang="zh-CN" sz="1600" dirty="0" err="1"/>
              <a:t>lineto</a:t>
            </a:r>
            <a:r>
              <a:rPr lang="en-US" altLang="zh-CN" sz="1600" dirty="0"/>
              <a:t> </a:t>
            </a:r>
            <a:r>
              <a:rPr lang="zh-CN" altLang="en-US" sz="1600" dirty="0"/>
              <a:t>画线到</a:t>
            </a:r>
            <a:endParaRPr lang="en-US" altLang="zh-CN" sz="1600" dirty="0"/>
          </a:p>
          <a:p>
            <a:r>
              <a:rPr lang="en-US" altLang="zh-CN" sz="1600" dirty="0"/>
              <a:t>H = horizontal </a:t>
            </a:r>
            <a:r>
              <a:rPr lang="en-US" altLang="zh-CN" sz="1600" dirty="0" err="1"/>
              <a:t>lineto</a:t>
            </a:r>
            <a:r>
              <a:rPr lang="en-US" altLang="zh-CN" sz="1600" dirty="0"/>
              <a:t> </a:t>
            </a:r>
            <a:r>
              <a:rPr lang="zh-CN" altLang="en-US" sz="1600" dirty="0"/>
              <a:t>水平线到</a:t>
            </a:r>
            <a:endParaRPr lang="en-US" altLang="zh-CN" sz="1600" dirty="0"/>
          </a:p>
          <a:p>
            <a:r>
              <a:rPr lang="en-US" altLang="zh-CN" sz="1600" dirty="0"/>
              <a:t>V = vertical </a:t>
            </a:r>
            <a:r>
              <a:rPr lang="en-US" altLang="zh-CN" sz="1600" dirty="0" err="1"/>
              <a:t>lineto</a:t>
            </a:r>
            <a:r>
              <a:rPr lang="en-US" altLang="zh-CN" sz="1600" dirty="0"/>
              <a:t> </a:t>
            </a:r>
            <a:r>
              <a:rPr lang="zh-CN" altLang="en-US" sz="1600" dirty="0"/>
              <a:t>垂直线到</a:t>
            </a:r>
            <a:endParaRPr lang="en-US" altLang="zh-CN" sz="1600" dirty="0"/>
          </a:p>
          <a:p>
            <a:r>
              <a:rPr lang="en-US" altLang="zh-CN" sz="1600" dirty="0"/>
              <a:t>C = </a:t>
            </a:r>
            <a:r>
              <a:rPr lang="en-US" altLang="zh-CN" sz="1600" dirty="0" err="1"/>
              <a:t>curveto</a:t>
            </a:r>
            <a:r>
              <a:rPr lang="zh-CN" altLang="en-US" dirty="0"/>
              <a:t>三次贝塞尔曲线到</a:t>
            </a:r>
            <a:endParaRPr lang="en-US" altLang="zh-CN" sz="1600" dirty="0"/>
          </a:p>
          <a:p>
            <a:r>
              <a:rPr lang="en-US" altLang="zh-CN" sz="1600" dirty="0"/>
              <a:t>S = smooth </a:t>
            </a:r>
            <a:r>
              <a:rPr lang="en-US" altLang="zh-CN" sz="1600" dirty="0" err="1"/>
              <a:t>curveto</a:t>
            </a:r>
            <a:r>
              <a:rPr lang="zh-CN" altLang="en-US" dirty="0"/>
              <a:t>光滑三次贝塞尔曲线到</a:t>
            </a:r>
            <a:endParaRPr lang="en-US" altLang="zh-CN" sz="1600" dirty="0"/>
          </a:p>
          <a:p>
            <a:r>
              <a:rPr lang="en-US" altLang="zh-CN" sz="1600" dirty="0"/>
              <a:t>Q = quadratic Bezier curve</a:t>
            </a:r>
            <a:r>
              <a:rPr lang="zh-CN" altLang="en-US" dirty="0"/>
              <a:t>二次贝塞尔曲线到</a:t>
            </a:r>
            <a:endParaRPr lang="en-US" altLang="zh-CN" sz="1600" dirty="0"/>
          </a:p>
          <a:p>
            <a:r>
              <a:rPr lang="en-US" altLang="zh-CN" sz="1600" dirty="0"/>
              <a:t>T = </a:t>
            </a:r>
            <a:r>
              <a:rPr lang="en-US" altLang="zh-CN" sz="1600" dirty="0" err="1"/>
              <a:t>somooth</a:t>
            </a:r>
            <a:r>
              <a:rPr lang="en-US" altLang="zh-CN" sz="1600" dirty="0"/>
              <a:t> quadratic Bezier curve </a:t>
            </a:r>
            <a:r>
              <a:rPr lang="zh-CN" altLang="en-US" dirty="0"/>
              <a:t>光滑二次贝塞尔曲线到</a:t>
            </a:r>
            <a:endParaRPr lang="en-US" altLang="zh-CN" sz="1600" dirty="0"/>
          </a:p>
          <a:p>
            <a:r>
              <a:rPr lang="en-US" altLang="zh-CN" sz="1600" dirty="0"/>
              <a:t>A = elliptical Arc </a:t>
            </a:r>
            <a:r>
              <a:rPr lang="zh-CN" altLang="en-US" dirty="0"/>
              <a:t>椭圆弧 </a:t>
            </a:r>
            <a:r>
              <a:rPr lang="zh-CN" altLang="en-US" sz="1600" dirty="0"/>
              <a:t>A 70 </a:t>
            </a:r>
            <a:r>
              <a:rPr lang="en-US" altLang="zh-CN" sz="1600" dirty="0"/>
              <a:t>12</a:t>
            </a:r>
            <a:r>
              <a:rPr lang="zh-CN" altLang="en-US" sz="1600" dirty="0"/>
              <a:t>0 0 1 1 150 200</a:t>
            </a:r>
            <a:endParaRPr lang="en-US" altLang="zh-CN" sz="1600" dirty="0"/>
          </a:p>
          <a:p>
            <a:r>
              <a:rPr lang="en-US" altLang="zh-CN" sz="1600" dirty="0"/>
              <a:t>Z = </a:t>
            </a:r>
            <a:r>
              <a:rPr lang="en-US" altLang="zh-CN" sz="1600" dirty="0" err="1"/>
              <a:t>closepath</a:t>
            </a:r>
            <a:r>
              <a:rPr lang="zh-CN" altLang="en-US" dirty="0"/>
              <a:t>关闭路径</a:t>
            </a:r>
            <a:endParaRPr lang="en-US" altLang="zh-CN" sz="1600" dirty="0"/>
          </a:p>
          <a:p>
            <a:r>
              <a:rPr lang="zh-CN" altLang="en-US" sz="1600" dirty="0"/>
              <a:t>注：以上所有命令均允许小写，大写表示绝对定位，小写表示相对定位</a:t>
            </a: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C7BAD9-FEC5-497E-B2BF-F25ECDCD9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715766"/>
            <a:ext cx="1740793" cy="18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30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路径属性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1263392" y="1487284"/>
            <a:ext cx="6787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stroke-</a:t>
            </a:r>
            <a:r>
              <a:rPr lang="en-US" altLang="zh-CN" sz="1600" dirty="0" err="1"/>
              <a:t>dasharray</a:t>
            </a:r>
            <a:r>
              <a:rPr lang="en-US" altLang="zh-CN" sz="1600" dirty="0"/>
              <a:t>: 100px;</a:t>
            </a:r>
          </a:p>
          <a:p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stroke-</a:t>
            </a:r>
            <a:r>
              <a:rPr lang="en-US" altLang="zh-CN" sz="1600" dirty="0" err="1"/>
              <a:t>dashoffset</a:t>
            </a:r>
            <a:r>
              <a:rPr lang="en-US" altLang="zh-CN" sz="1600" dirty="0"/>
              <a:t>: 15px;</a:t>
            </a:r>
          </a:p>
          <a:p>
            <a:endParaRPr lang="en-US" altLang="zh-CN" sz="1600" dirty="0"/>
          </a:p>
          <a:p>
            <a:r>
              <a:rPr lang="zh-CN" altLang="en-US" sz="1600" dirty="0"/>
              <a:t>注：</a:t>
            </a:r>
            <a:r>
              <a:rPr lang="en-US" altLang="zh-CN" sz="1600" dirty="0" err="1"/>
              <a:t>getTotalLength</a:t>
            </a:r>
            <a:r>
              <a:rPr lang="zh-CN" altLang="en-US" sz="1600" dirty="0"/>
              <a:t>获取路径长度</a:t>
            </a:r>
          </a:p>
        </p:txBody>
      </p:sp>
    </p:spTree>
    <p:extLst>
      <p:ext uri="{BB962C8B-B14F-4D97-AF65-F5344CB8AC3E}">
        <p14:creationId xmlns:p14="http://schemas.microsoft.com/office/powerpoint/2010/main" val="1966644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渐变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1263392" y="1487284"/>
            <a:ext cx="67873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线性渐变</a:t>
            </a:r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defs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    &lt;</a:t>
            </a:r>
            <a:r>
              <a:rPr lang="en-US" altLang="zh-CN" sz="1200" dirty="0" err="1"/>
              <a:t>linearGradient</a:t>
            </a:r>
            <a:r>
              <a:rPr lang="en-US" altLang="zh-CN" sz="1200" dirty="0"/>
              <a:t> id="bg1" x1="0" y1="0" x2="0" y2="100%"&gt;</a:t>
            </a:r>
          </a:p>
          <a:p>
            <a:r>
              <a:rPr lang="en-US" altLang="zh-CN" sz="1200" dirty="0"/>
              <a:t>        &lt;stop offset="0%" style="</a:t>
            </a:r>
            <a:r>
              <a:rPr lang="en-US" altLang="zh-CN" sz="1200" dirty="0" err="1"/>
              <a:t>stop-color:rgb</a:t>
            </a:r>
            <a:r>
              <a:rPr lang="en-US" altLang="zh-CN" sz="1200" dirty="0"/>
              <a:t>(255,255,0);"/&gt;</a:t>
            </a:r>
          </a:p>
          <a:p>
            <a:r>
              <a:rPr lang="en-US" altLang="zh-CN" sz="1200" dirty="0"/>
              <a:t>        &lt;stop offset="100%" style="</a:t>
            </a:r>
            <a:r>
              <a:rPr lang="en-US" altLang="zh-CN" sz="1200" dirty="0" err="1"/>
              <a:t>stop-color:rgb</a:t>
            </a:r>
            <a:r>
              <a:rPr lang="en-US" altLang="zh-CN" sz="1200" dirty="0"/>
              <a:t>(255,0,0);"/&gt;</a:t>
            </a:r>
          </a:p>
          <a:p>
            <a:r>
              <a:rPr lang="en-US" altLang="zh-CN" sz="1200" dirty="0"/>
              <a:t>    &lt;/</a:t>
            </a:r>
            <a:r>
              <a:rPr lang="en-US" altLang="zh-CN" sz="1200" dirty="0" err="1"/>
              <a:t>linearGradient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&lt;/</a:t>
            </a:r>
            <a:r>
              <a:rPr lang="en-US" altLang="zh-CN" sz="1200" dirty="0" err="1"/>
              <a:t>defs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rect</a:t>
            </a:r>
            <a:r>
              <a:rPr lang="en-US" altLang="zh-CN" sz="1200" dirty="0"/>
              <a:t> x="0" y="0" width="500" height="500"style="</a:t>
            </a:r>
            <a:r>
              <a:rPr lang="en-US" altLang="zh-CN" sz="1200" dirty="0" err="1"/>
              <a:t>fill:url</a:t>
            </a:r>
            <a:r>
              <a:rPr lang="en-US" altLang="zh-CN" sz="1200" dirty="0"/>
              <a:t>(#bg1)"/&gt;</a:t>
            </a:r>
          </a:p>
          <a:p>
            <a:endParaRPr lang="en-US" altLang="zh-CN" sz="12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径向渐变</a:t>
            </a:r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defs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    &lt;</a:t>
            </a:r>
            <a:r>
              <a:rPr lang="en-US" altLang="zh-CN" sz="1200" dirty="0" err="1"/>
              <a:t>radialGradient</a:t>
            </a:r>
            <a:r>
              <a:rPr lang="en-US" altLang="zh-CN" sz="1200" dirty="0"/>
              <a:t> id="bg2" cx="50%" cy="50%" r="50%" </a:t>
            </a:r>
            <a:r>
              <a:rPr lang="en-US" altLang="zh-CN" sz="1200" dirty="0" err="1"/>
              <a:t>fx</a:t>
            </a:r>
            <a:r>
              <a:rPr lang="en-US" altLang="zh-CN" sz="1200" dirty="0"/>
              <a:t>="50%" </a:t>
            </a:r>
            <a:r>
              <a:rPr lang="en-US" altLang="zh-CN" sz="1200" dirty="0" err="1"/>
              <a:t>fy</a:t>
            </a:r>
            <a:r>
              <a:rPr lang="en-US" altLang="zh-CN" sz="1200" dirty="0"/>
              <a:t>="50%"&gt;</a:t>
            </a:r>
          </a:p>
          <a:p>
            <a:r>
              <a:rPr lang="en-US" altLang="zh-CN" sz="1200" dirty="0"/>
              <a:t>        &lt;stop offset="0%" style="</a:t>
            </a:r>
            <a:r>
              <a:rPr lang="en-US" altLang="zh-CN" sz="1200" dirty="0" err="1"/>
              <a:t>stop-color:green</a:t>
            </a:r>
            <a:r>
              <a:rPr lang="en-US" altLang="zh-CN" sz="1200" dirty="0"/>
              <a:t>;"/&gt;</a:t>
            </a:r>
          </a:p>
          <a:p>
            <a:r>
              <a:rPr lang="en-US" altLang="zh-CN" sz="1200" dirty="0"/>
              <a:t>        &lt;stop offset="100%" style="</a:t>
            </a:r>
            <a:r>
              <a:rPr lang="en-US" altLang="zh-CN" sz="1200" dirty="0" err="1"/>
              <a:t>stop-color:red</a:t>
            </a:r>
            <a:r>
              <a:rPr lang="en-US" altLang="zh-CN" sz="1200" dirty="0"/>
              <a:t>;"/&gt;</a:t>
            </a:r>
          </a:p>
          <a:p>
            <a:r>
              <a:rPr lang="en-US" altLang="zh-CN" sz="1200" dirty="0"/>
              <a:t>    &lt;/</a:t>
            </a:r>
            <a:r>
              <a:rPr lang="en-US" altLang="zh-CN" sz="1200" dirty="0" err="1"/>
              <a:t>radialGradient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&lt;/</a:t>
            </a:r>
            <a:r>
              <a:rPr lang="en-US" altLang="zh-CN" sz="1200" dirty="0" err="1"/>
              <a:t>defs</a:t>
            </a:r>
            <a:r>
              <a:rPr lang="en-US" altLang="zh-CN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51836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滤镜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1263392" y="1487284"/>
            <a:ext cx="67873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高斯滤镜</a:t>
            </a:r>
          </a:p>
          <a:p>
            <a:r>
              <a:rPr lang="zh-CN" altLang="en-US" sz="1200" dirty="0"/>
              <a:t>&lt;defs&gt;</a:t>
            </a:r>
          </a:p>
          <a:p>
            <a:r>
              <a:rPr lang="zh-CN" altLang="en-US" sz="1200" dirty="0"/>
              <a:t>    &lt;filter id="Gaussian_Blur"&gt;</a:t>
            </a:r>
          </a:p>
          <a:p>
            <a:r>
              <a:rPr lang="zh-CN" altLang="en-US" sz="1200" dirty="0"/>
              <a:t>        &lt;feGaussianBlur in="SourceGraphic" stdDeviation="20"/&gt;</a:t>
            </a:r>
          </a:p>
          <a:p>
            <a:r>
              <a:rPr lang="zh-CN" altLang="en-US" sz="1200" dirty="0"/>
              <a:t>    &lt;/filter&gt;</a:t>
            </a:r>
          </a:p>
          <a:p>
            <a:r>
              <a:rPr lang="zh-CN" altLang="en-US" sz="1200" dirty="0"/>
              <a:t>&lt;/defs&gt;</a:t>
            </a:r>
          </a:p>
          <a:p>
            <a:r>
              <a:rPr lang="zh-CN" altLang="en-US" sz="1200" dirty="0"/>
              <a:t>&lt;rect x="0" y="0" width="500" height="500" </a:t>
            </a:r>
            <a:r>
              <a:rPr lang="en-US" altLang="zh-CN" sz="1200" dirty="0"/>
              <a:t>fill=”yellow”</a:t>
            </a:r>
            <a:r>
              <a:rPr lang="zh-CN" altLang="en-US" sz="1200" dirty="0"/>
              <a:t> style="filter:url(#Gaussian_Blur)"/&gt;</a:t>
            </a:r>
          </a:p>
          <a:p>
            <a:endParaRPr lang="zh-CN" altLang="en-US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其他滤镜</a:t>
            </a:r>
          </a:p>
          <a:p>
            <a:r>
              <a:rPr lang="zh-CN" altLang="en-US" sz="1600" dirty="0"/>
              <a:t>http://www.w3school.com.cn/svg/svg_filters_intro.asp</a:t>
            </a:r>
          </a:p>
        </p:txBody>
      </p:sp>
    </p:spTree>
    <p:extLst>
      <p:ext uri="{BB962C8B-B14F-4D97-AF65-F5344CB8AC3E}">
        <p14:creationId xmlns:p14="http://schemas.microsoft.com/office/powerpoint/2010/main" val="1783826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当当当当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1313537" y="1491630"/>
            <a:ext cx="6787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在线编辑工具 Method Draw</a:t>
            </a:r>
            <a:endParaRPr lang="en-US" altLang="zh-CN" dirty="0"/>
          </a:p>
          <a:p>
            <a:pPr algn="ctr"/>
            <a:endParaRPr lang="zh-CN" altLang="en-US" dirty="0"/>
          </a:p>
          <a:p>
            <a:pPr algn="ctr"/>
            <a:r>
              <a:rPr lang="zh-CN" altLang="en-US" dirty="0"/>
              <a:t>地址：</a:t>
            </a:r>
            <a:r>
              <a:rPr lang="en-US" altLang="zh-CN" dirty="0"/>
              <a:t>http://editor.method.ac/</a:t>
            </a:r>
          </a:p>
          <a:p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5597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viewbox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485980" y="1546644"/>
            <a:ext cx="67873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、viewBox属性</a:t>
            </a:r>
            <a:endParaRPr lang="en-US" altLang="zh-CN" sz="1600" dirty="0"/>
          </a:p>
          <a:p>
            <a:r>
              <a:rPr lang="zh-CN" altLang="en-US" sz="1200" dirty="0"/>
              <a:t>&lt;svg width="400" height="300" viewBox="0,0,40,30" style="border:1px solid #cd0000;"&gt;</a:t>
            </a:r>
          </a:p>
          <a:p>
            <a:r>
              <a:rPr lang="zh-CN" altLang="en-US" sz="1200" dirty="0"/>
              <a:t>    &lt;rect x="10" y="5" width="20" height="15" fill="#cd0000"/&gt;</a:t>
            </a:r>
          </a:p>
          <a:p>
            <a:r>
              <a:rPr lang="zh-CN" altLang="en-US" sz="1200" dirty="0"/>
              <a:t>&lt;/svg&gt;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、preserveAspectRatio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作用的对象都是viewBox</a:t>
            </a:r>
            <a:r>
              <a:rPr lang="en-US" altLang="zh-CN" sz="1600" dirty="0"/>
              <a:t>)</a:t>
            </a:r>
            <a:r>
              <a:rPr lang="zh-CN" altLang="en-US" sz="1600" dirty="0"/>
              <a:t> </a:t>
            </a:r>
          </a:p>
          <a:p>
            <a:r>
              <a:rPr lang="zh-CN" altLang="en-US" sz="1600" dirty="0"/>
              <a:t>preserveAspectRatio=</a:t>
            </a:r>
            <a:r>
              <a:rPr lang="en-US" altLang="zh-CN" sz="1600" dirty="0"/>
              <a:t>“</a:t>
            </a:r>
            <a:r>
              <a:rPr lang="zh-CN" altLang="en-US" sz="1600" dirty="0"/>
              <a:t>xMidYMid meet</a:t>
            </a:r>
            <a:r>
              <a:rPr lang="en-US" altLang="zh-CN" sz="1600" dirty="0"/>
              <a:t>”</a:t>
            </a:r>
            <a:br>
              <a:rPr lang="en-US" altLang="zh-CN" sz="1600" dirty="0"/>
            </a:br>
            <a:r>
              <a:rPr lang="zh-CN" altLang="en-US" sz="1600" dirty="0"/>
              <a:t>参数</a:t>
            </a:r>
            <a:r>
              <a:rPr lang="en-US" altLang="zh-CN" sz="1600" dirty="0"/>
              <a:t>1</a:t>
            </a:r>
            <a:r>
              <a:rPr lang="zh-CN" altLang="en-US" sz="1600" dirty="0"/>
              <a:t>：viewBox在</a:t>
            </a:r>
            <a:r>
              <a:rPr lang="en-US" altLang="zh-CN" sz="1600" dirty="0" err="1"/>
              <a:t>svg</a:t>
            </a:r>
            <a:r>
              <a:rPr lang="zh-CN" altLang="en-US" sz="1600" dirty="0"/>
              <a:t>中对齐方式（图片）</a:t>
            </a:r>
            <a:endParaRPr lang="en-US" altLang="zh-CN" sz="1600" dirty="0"/>
          </a:p>
          <a:p>
            <a:r>
              <a:rPr lang="zh-CN" altLang="en-US" sz="1600" dirty="0"/>
              <a:t>参数</a:t>
            </a:r>
            <a:r>
              <a:rPr lang="en-US" altLang="zh-CN" sz="1600" dirty="0"/>
              <a:t>2</a:t>
            </a:r>
            <a:r>
              <a:rPr lang="zh-CN" altLang="en-US" sz="1600" dirty="0"/>
              <a:t>：高宽比</a:t>
            </a:r>
            <a:endParaRPr lang="en-US" altLang="zh-CN" sz="1600" dirty="0"/>
          </a:p>
          <a:p>
            <a:r>
              <a:rPr lang="zh-CN" altLang="en-US" sz="1600" dirty="0">
                <a:sym typeface="+mn-ea"/>
              </a:rPr>
              <a:t>meet</a:t>
            </a:r>
            <a:r>
              <a:rPr lang="en-US" altLang="zh-CN" sz="1600" dirty="0">
                <a:sym typeface="+mn-ea"/>
              </a:rPr>
              <a:t>:</a:t>
            </a:r>
            <a:r>
              <a:rPr lang="en-US" altLang="zh-CN" sz="1600" dirty="0" err="1">
                <a:sym typeface="+mn-ea"/>
              </a:rPr>
              <a:t>保持纵横比缩放viewBox适应viewport</a:t>
            </a:r>
            <a:endParaRPr lang="en-US" altLang="zh-CN" sz="1600" dirty="0">
              <a:sym typeface="+mn-ea"/>
            </a:endParaRPr>
          </a:p>
          <a:p>
            <a:r>
              <a:rPr lang="zh-CN" altLang="en-US" sz="1600" dirty="0">
                <a:sym typeface="+mn-ea"/>
              </a:rPr>
              <a:t>slice</a:t>
            </a:r>
            <a:r>
              <a:rPr lang="en-US" altLang="zh-CN" sz="1600" dirty="0">
                <a:sym typeface="+mn-ea"/>
              </a:rPr>
              <a:t>:</a:t>
            </a:r>
            <a:r>
              <a:rPr lang="en-US" altLang="zh-CN" sz="1600" dirty="0" err="1">
                <a:sym typeface="+mn-ea"/>
              </a:rPr>
              <a:t>保持纵横比同时比例小的方向放大填满viewport</a:t>
            </a:r>
            <a:endParaRPr lang="en-US" altLang="zh-CN" sz="1600" dirty="0">
              <a:sym typeface="+mn-ea"/>
            </a:endParaRPr>
          </a:p>
          <a:p>
            <a:r>
              <a:rPr lang="en-US" altLang="zh-CN" sz="1600" dirty="0">
                <a:sym typeface="+mn-ea"/>
              </a:rPr>
              <a:t>(</a:t>
            </a:r>
            <a:r>
              <a:rPr lang="en-US" altLang="zh-CN" sz="1600" dirty="0" err="1">
                <a:sym typeface="+mn-ea"/>
              </a:rPr>
              <a:t>在均匀缩放的同时保持viewbox的宽高比</a:t>
            </a:r>
            <a:r>
              <a:rPr lang="en-US" altLang="zh-CN" sz="1600" dirty="0">
                <a:sym typeface="+mn-ea"/>
              </a:rPr>
              <a:t>)</a:t>
            </a:r>
          </a:p>
          <a:p>
            <a:r>
              <a:rPr lang="zh-CN" altLang="en-US" sz="1600" dirty="0">
                <a:sym typeface="+mn-ea"/>
              </a:rPr>
              <a:t>none</a:t>
            </a:r>
            <a:r>
              <a:rPr lang="en-US" altLang="zh-CN" sz="1600" dirty="0">
                <a:sym typeface="+mn-ea"/>
              </a:rPr>
              <a:t>:</a:t>
            </a:r>
            <a:r>
              <a:rPr lang="zh-CN" altLang="en-US" sz="1600" dirty="0">
                <a:sym typeface="+mn-ea"/>
              </a:rPr>
              <a:t> 不保持自己的宽高，扭曲纵横比以充分适应viewport</a:t>
            </a:r>
          </a:p>
        </p:txBody>
      </p:sp>
      <p:pic>
        <p:nvPicPr>
          <p:cNvPr id="30" name="内容占位符 3">
            <a:extLst>
              <a:ext uri="{FF2B5EF4-FFF2-40B4-BE49-F238E27FC236}">
                <a16:creationId xmlns:a16="http://schemas.microsoft.com/office/drawing/2014/main" id="{D9A1CCBB-7C19-4360-9CD4-3E53E10493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500"/>
          <a:stretch/>
        </p:blipFill>
        <p:spPr>
          <a:xfrm>
            <a:off x="5796136" y="2225578"/>
            <a:ext cx="3360296" cy="19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34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B603AF4-65BA-4520-AF4D-A6412DF78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5" y="2787774"/>
            <a:ext cx="4708486" cy="1997190"/>
          </a:xfrm>
          <a:prstGeom prst="rect">
            <a:avLst/>
          </a:prstGeom>
        </p:spPr>
      </p:pic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7970" y="491297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3303905" cy="372745"/>
            <a:chOff x="1543" y="1360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Canvas VS SVG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46DED9D-37A9-4F6B-8211-7FC47E52E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5" y="1276541"/>
            <a:ext cx="4708486" cy="17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25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3923956" y="2106028"/>
            <a:ext cx="124209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10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51181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动画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1006366" y="1491630"/>
            <a:ext cx="7094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animateMotion</a:t>
            </a:r>
            <a:r>
              <a:rPr lang="en-US" altLang="zh-CN" dirty="0"/>
              <a:t> path="M 0 500 C 100 450, 300 400, 400 100" rotate="auto" begin="0s" dur="3s" </a:t>
            </a:r>
            <a:r>
              <a:rPr lang="en-US" altLang="zh-CN" dirty="0" err="1"/>
              <a:t>repeatCount</a:t>
            </a:r>
            <a:r>
              <a:rPr lang="en-US" altLang="zh-CN" dirty="0"/>
              <a:t>="indefinite"/&gt;</a:t>
            </a:r>
          </a:p>
          <a:p>
            <a:pPr algn="ctr"/>
            <a:endParaRPr lang="en-US" altLang="zh-CN" dirty="0"/>
          </a:p>
          <a:p>
            <a:r>
              <a:rPr lang="en-US" altLang="zh-CN" dirty="0"/>
              <a:t>&lt;animate </a:t>
            </a:r>
            <a:r>
              <a:rPr lang="en-US" altLang="zh-CN" dirty="0" err="1"/>
              <a:t>attributeName</a:t>
            </a:r>
            <a:r>
              <a:rPr lang="en-US" altLang="zh-CN" dirty="0"/>
              <a:t>="opacity" from="0" to="1" begin="0s" dur="0.6s" </a:t>
            </a:r>
            <a:r>
              <a:rPr lang="en-US" altLang="zh-CN" dirty="0" err="1"/>
              <a:t>repeatCount</a:t>
            </a:r>
            <a:r>
              <a:rPr lang="en-US" altLang="zh-CN" dirty="0"/>
              <a:t>="indefinite" /&gt;</a:t>
            </a:r>
          </a:p>
        </p:txBody>
      </p:sp>
    </p:spTree>
    <p:extLst>
      <p:ext uri="{BB962C8B-B14F-4D97-AF65-F5344CB8AC3E}">
        <p14:creationId xmlns:p14="http://schemas.microsoft.com/office/powerpoint/2010/main" val="1894395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3923956" y="2106028"/>
            <a:ext cx="124209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10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23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3" y="231626"/>
            <a:ext cx="2446655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概述、新特性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Doctype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ED82B298-1088-4459-8063-20B0FB1AA6AE}"/>
              </a:ext>
            </a:extLst>
          </p:cNvPr>
          <p:cNvSpPr txBox="1"/>
          <p:nvPr/>
        </p:nvSpPr>
        <p:spPr>
          <a:xfrm>
            <a:off x="827584" y="1556158"/>
            <a:ext cx="75238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指示 </a:t>
            </a:r>
            <a:r>
              <a:rPr lang="en-US" altLang="zh-CN" dirty="0"/>
              <a:t>web </a:t>
            </a:r>
            <a:r>
              <a:rPr lang="zh-CN" altLang="en-US" dirty="0"/>
              <a:t>浏览器关于页面使用哪个 </a:t>
            </a:r>
            <a:r>
              <a:rPr lang="en-US" altLang="zh-CN" dirty="0"/>
              <a:t>HTML </a:t>
            </a:r>
            <a:r>
              <a:rPr lang="zh-CN" altLang="en-US" dirty="0"/>
              <a:t>版本进行编写的指令。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html4.01:</a:t>
            </a:r>
          </a:p>
          <a:p>
            <a:r>
              <a:rPr lang="en-US" altLang="zh-CN" sz="1400" dirty="0"/>
              <a:t>&lt;!DOCTYPE HTML PUBLIC "-//W3C//DTD HTML 4.01//EN" "http://www.w3.org/TR/html4/strict.dtd"&gt;</a:t>
            </a:r>
          </a:p>
          <a:p>
            <a:endParaRPr lang="en-US" altLang="zh-CN" sz="1400" dirty="0"/>
          </a:p>
          <a:p>
            <a:r>
              <a:rPr lang="en-US" altLang="zh-CN" sz="1400" dirty="0"/>
              <a:t>html5</a:t>
            </a:r>
            <a:r>
              <a:rPr lang="zh-CN" altLang="en-US" sz="1400" dirty="0"/>
              <a:t>简化如下</a:t>
            </a:r>
            <a:r>
              <a:rPr lang="en-US" altLang="zh-CN" sz="1400" dirty="0"/>
              <a:t>:</a:t>
            </a:r>
            <a:endParaRPr lang="zh-CN" altLang="en-US" sz="1400" dirty="0"/>
          </a:p>
          <a:p>
            <a:r>
              <a:rPr lang="en-US" altLang="zh-CN" sz="1400" dirty="0"/>
              <a:t>&lt;!DOCTYPE html&gt;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8477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1006366" y="1491630"/>
            <a:ext cx="7094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书写规范：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、命名小写，不用下划线</a:t>
            </a:r>
            <a:r>
              <a:rPr lang="en-US" altLang="zh-CN" dirty="0"/>
              <a:t>_</a:t>
            </a:r>
            <a:r>
              <a:rPr lang="zh-CN" altLang="en-US" dirty="0"/>
              <a:t>，与</a:t>
            </a:r>
            <a:r>
              <a:rPr lang="en-US" altLang="zh-CN" dirty="0" err="1"/>
              <a:t>js</a:t>
            </a:r>
            <a:r>
              <a:rPr lang="zh-CN" altLang="en-US" dirty="0"/>
              <a:t>区分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、尽量用能看懂的英文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、颜色</a:t>
            </a:r>
            <a:r>
              <a:rPr lang="en-US" altLang="zh-CN" dirty="0"/>
              <a:t>#</a:t>
            </a:r>
            <a:r>
              <a:rPr lang="en-US" altLang="zh-CN" dirty="0" err="1"/>
              <a:t>ccbbaa</a:t>
            </a:r>
            <a:r>
              <a:rPr lang="zh-CN" altLang="en-US" dirty="0"/>
              <a:t>，写成</a:t>
            </a:r>
            <a:r>
              <a:rPr lang="en-US" altLang="zh-CN" dirty="0"/>
              <a:t>#</a:t>
            </a:r>
            <a:r>
              <a:rPr lang="en-US" altLang="zh-CN" dirty="0" err="1"/>
              <a:t>cba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386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DC4ADFB-8397-42D3-A3AE-B07A06E75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725379"/>
              </p:ext>
            </p:extLst>
          </p:nvPr>
        </p:nvGraphicFramePr>
        <p:xfrm>
          <a:off x="4717592" y="1415267"/>
          <a:ext cx="2806736" cy="3413760"/>
        </p:xfrm>
        <a:graphic>
          <a:graphicData uri="http://schemas.openxmlformats.org/drawingml/2006/table">
            <a:tbl>
              <a:tblPr/>
              <a:tblGrid>
                <a:gridCol w="1403368">
                  <a:extLst>
                    <a:ext uri="{9D8B030D-6E8A-4147-A177-3AD203B41FA5}">
                      <a16:colId xmlns:a16="http://schemas.microsoft.com/office/drawing/2014/main" val="4091196174"/>
                    </a:ext>
                  </a:extLst>
                </a:gridCol>
                <a:gridCol w="1403368">
                  <a:extLst>
                    <a:ext uri="{9D8B030D-6E8A-4147-A177-3AD203B41FA5}">
                      <a16:colId xmlns:a16="http://schemas.microsoft.com/office/drawing/2014/main" val="1760228032"/>
                    </a:ext>
                  </a:extLst>
                </a:gridCol>
              </a:tblGrid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#searchBar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搜索条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362226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#search_results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搜索结果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695428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#copyright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版权信息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647144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#branding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商标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87865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#logo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网站</a:t>
                      </a:r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LOGO</a:t>
                      </a:r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标志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64056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#siteinfo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网站信息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28296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#siteinfoLegal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法律声明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04466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#siteinfoCredits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信誉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359856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#joinus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加入我们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09717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#partner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合作伙伴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81923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#service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服务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35771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#regsiter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注册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98413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arr/arrow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箭头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33549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  <a:latin typeface="tahoma" panose="020B0604030504040204" pitchFamily="34" charset="0"/>
                        </a:rPr>
                        <a:t>#guild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指南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707374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  <a:latin typeface="tahoma" panose="020B0604030504040204" pitchFamily="34" charset="0"/>
                        </a:rPr>
                        <a:t>#sitemap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dirty="0">
                          <a:effectLst/>
                          <a:latin typeface="tahoma" panose="020B0604030504040204" pitchFamily="34" charset="0"/>
                        </a:rPr>
                        <a:t>网站地图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781468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#list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dirty="0">
                          <a:effectLst/>
                          <a:latin typeface="tahoma" panose="020B0604030504040204" pitchFamily="34" charset="0"/>
                        </a:rPr>
                        <a:t>列表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836928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#homepage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dirty="0">
                          <a:effectLst/>
                          <a:latin typeface="tahoma" panose="020B0604030504040204" pitchFamily="34" charset="0"/>
                        </a:rPr>
                        <a:t>首页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980337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#subpage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二级页面子页面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929237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#tool, #toolbar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工具条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392502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#drop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下拉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0607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#dorpmenu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下拉菜单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50576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#status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状态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40678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#scroll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滚动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537447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.tab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标签页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02766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.left .right .center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居左、中、右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92029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.news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新闻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209683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.download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>
                          <a:effectLst/>
                          <a:latin typeface="tahoma" panose="020B0604030504040204" pitchFamily="34" charset="0"/>
                        </a:rPr>
                        <a:t>下载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07776"/>
                  </a:ext>
                </a:extLst>
              </a:tr>
              <a:tr h="12127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tahoma" panose="020B0604030504040204" pitchFamily="34" charset="0"/>
                        </a:rPr>
                        <a:t>.banner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dirty="0">
                          <a:effectLst/>
                          <a:latin typeface="tahoma" panose="020B0604030504040204" pitchFamily="34" charset="0"/>
                        </a:rPr>
                        <a:t>广告条</a:t>
                      </a:r>
                      <a:r>
                        <a:rPr lang="en-US" altLang="zh-CN" sz="800" dirty="0">
                          <a:effectLst/>
                          <a:latin typeface="tahoma" panose="020B0604030504040204" pitchFamily="34" charset="0"/>
                        </a:rPr>
                        <a:t>(</a:t>
                      </a:r>
                      <a:r>
                        <a:rPr lang="zh-CN" altLang="en-US" sz="800" dirty="0">
                          <a:effectLst/>
                          <a:latin typeface="tahoma" panose="020B0604030504040204" pitchFamily="34" charset="0"/>
                        </a:rPr>
                        <a:t>顶部广告条</a:t>
                      </a:r>
                      <a:r>
                        <a:rPr lang="en-US" altLang="zh-CN" sz="800" dirty="0"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34404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B544E4-5420-48A3-8B79-B3F62B845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11183"/>
              </p:ext>
            </p:extLst>
          </p:nvPr>
        </p:nvGraphicFramePr>
        <p:xfrm>
          <a:off x="1647082" y="1278989"/>
          <a:ext cx="3070510" cy="3472750"/>
        </p:xfrm>
        <a:graphic>
          <a:graphicData uri="http://schemas.openxmlformats.org/drawingml/2006/table">
            <a:tbl>
              <a:tblPr/>
              <a:tblGrid>
                <a:gridCol w="1535255">
                  <a:extLst>
                    <a:ext uri="{9D8B030D-6E8A-4147-A177-3AD203B41FA5}">
                      <a16:colId xmlns:a16="http://schemas.microsoft.com/office/drawing/2014/main" val="885639578"/>
                    </a:ext>
                  </a:extLst>
                </a:gridCol>
                <a:gridCol w="1535255">
                  <a:extLst>
                    <a:ext uri="{9D8B030D-6E8A-4147-A177-3AD203B41FA5}">
                      <a16:colId xmlns:a16="http://schemas.microsoft.com/office/drawing/2014/main" val="4084600259"/>
                    </a:ext>
                  </a:extLst>
                </a:gridCol>
              </a:tblGrid>
              <a:tr h="138910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900" b="1" dirty="0">
                          <a:effectLst/>
                          <a:latin typeface="tahoma" panose="020B0604030504040204" pitchFamily="34" charset="0"/>
                        </a:rPr>
                        <a:t>网页公共命名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06822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tahoma" panose="020B0604030504040204" pitchFamily="34" charset="0"/>
                        </a:rPr>
                        <a:t>#wrapper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页面外围控制整体布局宽度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98582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tahoma" panose="020B0604030504040204" pitchFamily="34" charset="0"/>
                        </a:rPr>
                        <a:t>#container</a:t>
                      </a:r>
                      <a:r>
                        <a:rPr lang="zh-CN" altLang="en-US" sz="900" dirty="0">
                          <a:effectLst/>
                          <a:latin typeface="tahoma" panose="020B0604030504040204" pitchFamily="34" charset="0"/>
                        </a:rPr>
                        <a:t>或</a:t>
                      </a:r>
                      <a:r>
                        <a:rPr lang="en-US" altLang="zh-CN" sz="900" dirty="0">
                          <a:effectLst/>
                          <a:latin typeface="tahoma" panose="020B0604030504040204" pitchFamily="34" charset="0"/>
                        </a:rPr>
                        <a:t>#</a:t>
                      </a:r>
                      <a:r>
                        <a:rPr lang="en-US" sz="900" dirty="0"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容器</a:t>
                      </a:r>
                      <a:r>
                        <a:rPr lang="en-US" altLang="zh-CN" sz="900">
                          <a:effectLst/>
                          <a:latin typeface="tahoma" panose="020B0604030504040204" pitchFamily="34" charset="0"/>
                        </a:rPr>
                        <a:t>,</a:t>
                      </a:r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用于最外层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567038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#layout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布局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76001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#head, #header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页头部分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153171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#foot, #footer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effectLst/>
                          <a:latin typeface="tahoma" panose="020B0604030504040204" pitchFamily="34" charset="0"/>
                        </a:rPr>
                        <a:t>页脚部分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856243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#nav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主导航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055215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#subnav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二级导航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84445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#menu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菜单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66200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#submenu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子菜单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119895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#sideBar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侧栏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96254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#sidebar_a, #sidebar_b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左边栏或右边栏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98892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#main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页面主体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763276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#tag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标签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69174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#msg #message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提示信息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60100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#tips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小技巧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12566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#vote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投票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985846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#friendlink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友情连接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31029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#title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标题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918856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#summary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摘要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89096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#loginbar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登录条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57840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#searchInput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搜索输入框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78808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#hot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热门热点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45298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#search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tahoma" panose="020B0604030504040204" pitchFamily="34" charset="0"/>
                        </a:rPr>
                        <a:t>搜索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40937"/>
                  </a:ext>
                </a:extLst>
              </a:tr>
              <a:tr h="13891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tahoma" panose="020B0604030504040204" pitchFamily="34" charset="0"/>
                        </a:rPr>
                        <a:t>#search_output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effectLst/>
                          <a:latin typeface="tahoma" panose="020B0604030504040204" pitchFamily="34" charset="0"/>
                        </a:rPr>
                        <a:t>搜索输出和搜索结果相似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04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384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DF24B36-A176-48D3-9D20-AEBC6871E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29085"/>
              </p:ext>
            </p:extLst>
          </p:nvPr>
        </p:nvGraphicFramePr>
        <p:xfrm>
          <a:off x="457200" y="1560671"/>
          <a:ext cx="4042792" cy="2674620"/>
        </p:xfrm>
        <a:graphic>
          <a:graphicData uri="http://schemas.openxmlformats.org/drawingml/2006/table">
            <a:tbl>
              <a:tblPr/>
              <a:tblGrid>
                <a:gridCol w="2021396">
                  <a:extLst>
                    <a:ext uri="{9D8B030D-6E8A-4147-A177-3AD203B41FA5}">
                      <a16:colId xmlns:a16="http://schemas.microsoft.com/office/drawing/2014/main" val="61397918"/>
                    </a:ext>
                  </a:extLst>
                </a:gridCol>
                <a:gridCol w="2021396">
                  <a:extLst>
                    <a:ext uri="{9D8B030D-6E8A-4147-A177-3AD203B41FA5}">
                      <a16:colId xmlns:a16="http://schemas.microsoft.com/office/drawing/2014/main" val="906165643"/>
                    </a:ext>
                  </a:extLst>
                </a:gridCol>
              </a:tblGrid>
              <a:tr h="155322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  <a:latin typeface="tahoma" panose="020B0604030504040204" pitchFamily="34" charset="0"/>
                        </a:rPr>
                        <a:t>电子贸易相关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095030"/>
                  </a:ext>
                </a:extLst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.products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产品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8397"/>
                  </a:ext>
                </a:extLst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.products_prices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产品价格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20415"/>
                  </a:ext>
                </a:extLst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.products_description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产品描述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1115"/>
                  </a:ext>
                </a:extLst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.products_review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产品评论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80592"/>
                  </a:ext>
                </a:extLst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.editor_review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编辑评论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289844"/>
                  </a:ext>
                </a:extLst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.news_release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最新产品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73968"/>
                  </a:ext>
                </a:extLst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.publisher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tahoma" panose="020B0604030504040204" pitchFamily="34" charset="0"/>
                        </a:rPr>
                        <a:t>生产商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174393"/>
                  </a:ext>
                </a:extLst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.screenshot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缩略图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57106"/>
                  </a:ext>
                </a:extLst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.faqs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常见问题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556906"/>
                  </a:ext>
                </a:extLst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.keyword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关键词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43441"/>
                  </a:ext>
                </a:extLst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.blog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博客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41700"/>
                  </a:ext>
                </a:extLst>
              </a:tr>
              <a:tr h="15532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.forum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tahoma" panose="020B0604030504040204" pitchFamily="34" charset="0"/>
                        </a:rPr>
                        <a:t>论坛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37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47461F6-7E91-4405-BCDA-171FB7A23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90185"/>
              </p:ext>
            </p:extLst>
          </p:nvPr>
        </p:nvGraphicFramePr>
        <p:xfrm>
          <a:off x="4722399" y="1560671"/>
          <a:ext cx="4098073" cy="2263140"/>
        </p:xfrm>
        <a:graphic>
          <a:graphicData uri="http://schemas.openxmlformats.org/drawingml/2006/table">
            <a:tbl>
              <a:tblPr/>
              <a:tblGrid>
                <a:gridCol w="1639229">
                  <a:extLst>
                    <a:ext uri="{9D8B030D-6E8A-4147-A177-3AD203B41FA5}">
                      <a16:colId xmlns:a16="http://schemas.microsoft.com/office/drawing/2014/main" val="1186905212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14967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tahoma" panose="020B0604030504040204" pitchFamily="34" charset="0"/>
                        </a:rPr>
                        <a:t>CSS</a:t>
                      </a:r>
                      <a:r>
                        <a:rPr lang="zh-CN" altLang="en-US" b="1" dirty="0">
                          <a:effectLst/>
                          <a:latin typeface="tahoma" panose="020B0604030504040204" pitchFamily="34" charset="0"/>
                        </a:rPr>
                        <a:t>文件命名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  <a:latin typeface="tahoma" panose="020B0604030504040204" pitchFamily="34" charset="0"/>
                        </a:rPr>
                        <a:t>说明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29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master.css,style.css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主要的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569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module.css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模块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92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base.css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基本共用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09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layout.css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布局，版面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44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themes.css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主题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9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columns.css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专栏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961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font.css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文字、字体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576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forms.css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表单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89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mend.css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tahoma" panose="020B0604030504040204" pitchFamily="34" charset="0"/>
                        </a:rPr>
                        <a:t>补丁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9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ahoma" panose="020B0604030504040204" pitchFamily="34" charset="0"/>
                        </a:rPr>
                        <a:t>print.css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tahoma" panose="020B0604030504040204" pitchFamily="34" charset="0"/>
                        </a:rPr>
                        <a:t>打印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40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0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dirty="0"/>
                <a:t>书写顺序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1006366" y="1491630"/>
            <a:ext cx="7094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位置属性</a:t>
            </a:r>
            <a:r>
              <a:rPr lang="en-US" altLang="zh-CN" dirty="0"/>
              <a:t>(position, top, right, z-index, display, float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大小</a:t>
            </a:r>
            <a:r>
              <a:rPr lang="en-US" altLang="zh-CN" dirty="0"/>
              <a:t>(width, height, padding, margin)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文字系列</a:t>
            </a:r>
            <a:r>
              <a:rPr lang="en-US" altLang="zh-CN" dirty="0"/>
              <a:t>(font, line-height, letter-spacing, color- text-align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背景</a:t>
            </a:r>
            <a:r>
              <a:rPr lang="en-US" altLang="zh-CN" dirty="0"/>
              <a:t>(background, border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其他</a:t>
            </a:r>
            <a:r>
              <a:rPr lang="en-US" altLang="zh-CN" dirty="0"/>
              <a:t>(animation, transition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6829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3923956" y="2106028"/>
            <a:ext cx="124209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11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Drag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拖放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82126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Drag Drop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拖放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拖放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1006366" y="1491630"/>
            <a:ext cx="709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C31A17D-CB78-45C1-98FF-7953D1ADF032}"/>
              </a:ext>
            </a:extLst>
          </p:cNvPr>
          <p:cNvSpPr txBox="1"/>
          <p:nvPr/>
        </p:nvSpPr>
        <p:spPr>
          <a:xfrm>
            <a:off x="1006366" y="1491630"/>
            <a:ext cx="709448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FF0000"/>
                </a:solidFill>
              </a:rPr>
              <a:t>dragstart</a:t>
            </a:r>
            <a:r>
              <a:rPr lang="zh-CN" altLang="en-US" sz="1600" dirty="0"/>
              <a:t> 被拖放元素 开始被拖拽时触发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drag </a:t>
            </a:r>
            <a:r>
              <a:rPr lang="zh-CN" altLang="en-US" sz="1600" dirty="0"/>
              <a:t>被拖放元素 在拖拽的过程中触发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dragend 被拖放元素 拖拽完成时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dragenter 目标元素 拖放元素进入目标元素时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FF0000"/>
                </a:solidFill>
              </a:rPr>
              <a:t>dragover</a:t>
            </a:r>
            <a:r>
              <a:rPr lang="zh-CN" altLang="en-US" sz="1600" dirty="0"/>
              <a:t> 目标元素 拖放元素在目标元素上时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drag</a:t>
            </a:r>
            <a:r>
              <a:rPr lang="en-US" altLang="zh-CN" sz="1600" dirty="0"/>
              <a:t>leave</a:t>
            </a:r>
            <a:r>
              <a:rPr lang="zh-CN" altLang="en-US" sz="1600" dirty="0"/>
              <a:t> 目标元素 拖放元素在目标元素上离开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FF0000"/>
                </a:solidFill>
              </a:rPr>
              <a:t>drop</a:t>
            </a:r>
            <a:r>
              <a:rPr lang="zh-CN" altLang="en-US" sz="1600" dirty="0"/>
              <a:t> 目标元素 被拖放的元素在目标元素上同时鼠标放开触发的事件 </a:t>
            </a:r>
            <a:endParaRPr lang="en-US" altLang="zh-CN" sz="1600" dirty="0"/>
          </a:p>
          <a:p>
            <a:r>
              <a:rPr lang="en-US" altLang="zh-CN" sz="1200" dirty="0"/>
              <a:t>        </a:t>
            </a:r>
            <a:r>
              <a:rPr lang="zh-CN" altLang="en-US" sz="1200" dirty="0"/>
              <a:t>注：需要阻止dragover的默认行为才会触发drop事件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45140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Drag Drop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拖放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DataTransfer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1006366" y="1491630"/>
            <a:ext cx="7094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getData</a:t>
            </a:r>
            <a:r>
              <a:rPr lang="en-US" altLang="zh-CN" dirty="0"/>
              <a:t>()</a:t>
            </a:r>
            <a:r>
              <a:rPr lang="zh-CN" altLang="en-US" dirty="0"/>
              <a:t>向</a:t>
            </a:r>
            <a:r>
              <a:rPr lang="en-US" altLang="zh-CN" dirty="0" err="1"/>
              <a:t>DataTransfer</a:t>
            </a:r>
            <a:r>
              <a:rPr lang="zh-CN" altLang="en-US" dirty="0"/>
              <a:t>对象中读取数据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setData</a:t>
            </a:r>
            <a:r>
              <a:rPr lang="en-US" altLang="zh-CN" dirty="0"/>
              <a:t>()</a:t>
            </a:r>
            <a:r>
              <a:rPr lang="zh-CN" altLang="en-US" dirty="0"/>
              <a:t>从</a:t>
            </a:r>
            <a:r>
              <a:rPr lang="en-US" altLang="zh-CN" dirty="0" err="1"/>
              <a:t>DataTransfer</a:t>
            </a:r>
            <a:r>
              <a:rPr lang="zh-CN" altLang="en-US" dirty="0"/>
              <a:t>对象中存放数据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2521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3923956" y="2106028"/>
            <a:ext cx="124209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12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4187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fileList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and file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1006366" y="1491630"/>
            <a:ext cx="7094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fileList</a:t>
            </a:r>
            <a:r>
              <a:rPr lang="en-US" altLang="zh-CN" dirty="0"/>
              <a:t>: </a:t>
            </a:r>
            <a:r>
              <a:rPr lang="zh-CN" altLang="en-US" dirty="0"/>
              <a:t>表示用户选择的文件列表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file: </a:t>
            </a:r>
            <a:r>
              <a:rPr lang="zh-CN" altLang="en-US" dirty="0"/>
              <a:t>表示</a:t>
            </a:r>
            <a:r>
              <a:rPr lang="en-US" altLang="zh-CN" dirty="0"/>
              <a:t>file</a:t>
            </a:r>
            <a:r>
              <a:rPr lang="zh-CN" altLang="en-US" dirty="0"/>
              <a:t>控件内的每一个被选择的文件对象。</a:t>
            </a:r>
            <a:r>
              <a:rPr lang="en-US" altLang="zh-CN" dirty="0" err="1"/>
              <a:t>fileList</a:t>
            </a:r>
            <a:r>
              <a:rPr lang="zh-CN" altLang="en-US" dirty="0"/>
              <a:t>为这些</a:t>
            </a:r>
            <a:r>
              <a:rPr lang="en-US" altLang="zh-CN" dirty="0"/>
              <a:t>file</a:t>
            </a:r>
            <a:r>
              <a:rPr lang="zh-CN" altLang="en-US" dirty="0"/>
              <a:t>对象的列表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2624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fileReader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1006366" y="1491630"/>
            <a:ext cx="70944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负责把文件读入内存，并且读取文件中的数据。</a:t>
            </a:r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、读取并显示文件</a:t>
            </a:r>
            <a:endParaRPr lang="en-US" altLang="zh-CN" sz="1600" dirty="0"/>
          </a:p>
          <a:p>
            <a:r>
              <a:rPr lang="en-US" altLang="zh-CN" sz="1600" dirty="0" err="1"/>
              <a:t>readAsText</a:t>
            </a:r>
            <a:r>
              <a:rPr lang="en-US" altLang="zh-CN" sz="1600" dirty="0"/>
              <a:t>()</a:t>
            </a:r>
            <a:r>
              <a:rPr lang="zh-CN" altLang="en-US" sz="1600" dirty="0"/>
              <a:t>将文件中的数据图区问文本数据</a:t>
            </a:r>
            <a:endParaRPr lang="en-US" altLang="zh-CN" sz="1600" dirty="0"/>
          </a:p>
          <a:p>
            <a:r>
              <a:rPr lang="en-US" altLang="zh-CN" sz="1600" dirty="0" err="1"/>
              <a:t>readAsBinaryString</a:t>
            </a:r>
            <a:r>
              <a:rPr lang="en-US" altLang="zh-CN" sz="1600" dirty="0"/>
              <a:t>()</a:t>
            </a:r>
            <a:r>
              <a:rPr lang="zh-CN" altLang="en-US" sz="1600" dirty="0"/>
              <a:t>读取为二进制字符串</a:t>
            </a:r>
            <a:endParaRPr lang="en-US" altLang="zh-CN" sz="1600" dirty="0"/>
          </a:p>
          <a:p>
            <a:r>
              <a:rPr lang="en-US" altLang="zh-CN" sz="1600" dirty="0" err="1"/>
              <a:t>readAsDataURL</a:t>
            </a:r>
            <a:r>
              <a:rPr lang="en-US" altLang="zh-CN" sz="1600" dirty="0"/>
              <a:t>()</a:t>
            </a:r>
            <a:r>
              <a:rPr lang="zh-CN" altLang="en-US" sz="1600" dirty="0"/>
              <a:t>读取为</a:t>
            </a:r>
            <a:r>
              <a:rPr lang="en-US" altLang="zh-CN" sz="1600" dirty="0" err="1"/>
              <a:t>DataURL</a:t>
            </a:r>
            <a:r>
              <a:rPr lang="zh-CN" altLang="en-US" sz="1600" dirty="0"/>
              <a:t>字符串</a:t>
            </a:r>
            <a:endParaRPr lang="en-US" altLang="zh-CN" sz="1600" dirty="0"/>
          </a:p>
          <a:p>
            <a:r>
              <a:rPr lang="en-US" altLang="zh-CN" sz="1600" dirty="0" err="1"/>
              <a:t>readAsArrayBuffer</a:t>
            </a:r>
            <a:r>
              <a:rPr lang="en-US" altLang="zh-CN" sz="1600" dirty="0"/>
              <a:t>()</a:t>
            </a:r>
            <a:r>
              <a:rPr lang="zh-CN" altLang="en-US" sz="1600" dirty="0"/>
              <a:t>读取为一个</a:t>
            </a:r>
            <a:r>
              <a:rPr lang="en-US" altLang="zh-CN" sz="1600" dirty="0" err="1"/>
              <a:t>ArrayBuffer</a:t>
            </a:r>
            <a:r>
              <a:rPr lang="zh-CN" altLang="en-US" sz="1600" dirty="0"/>
              <a:t>对象</a:t>
            </a:r>
            <a:endParaRPr lang="en-US" altLang="zh-CN" sz="1600" dirty="0"/>
          </a:p>
          <a:p>
            <a:r>
              <a:rPr lang="en-US" altLang="zh-CN" sz="1600" dirty="0"/>
              <a:t>abort()</a:t>
            </a:r>
            <a:r>
              <a:rPr lang="zh-CN" altLang="en-US" sz="1600" dirty="0"/>
              <a:t>中断读取操作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、检测读取事件</a:t>
            </a:r>
            <a:endParaRPr lang="en-US" altLang="zh-CN" sz="1600" dirty="0"/>
          </a:p>
          <a:p>
            <a:r>
              <a:rPr lang="en-US" altLang="zh-CN" sz="1600" dirty="0" err="1"/>
              <a:t>onabort</a:t>
            </a:r>
            <a:r>
              <a:rPr lang="zh-CN" altLang="en-US" sz="1600" dirty="0"/>
              <a:t>：数据读取中断时触发</a:t>
            </a:r>
            <a:endParaRPr lang="en-US" altLang="zh-CN" sz="1600" dirty="0"/>
          </a:p>
          <a:p>
            <a:r>
              <a:rPr lang="en-US" altLang="zh-CN" sz="1600" dirty="0" err="1">
                <a:solidFill>
                  <a:srgbClr val="FF0000"/>
                </a:solidFill>
              </a:rPr>
              <a:t>onprogress</a:t>
            </a:r>
            <a:r>
              <a:rPr lang="en-US" altLang="zh-CN" sz="1600" dirty="0"/>
              <a:t>: </a:t>
            </a:r>
            <a:r>
              <a:rPr lang="zh-CN" altLang="en-US" sz="1600" dirty="0"/>
              <a:t>数据读取中触发</a:t>
            </a:r>
            <a:endParaRPr lang="en-US" altLang="zh-CN" sz="1600" dirty="0"/>
          </a:p>
          <a:p>
            <a:r>
              <a:rPr lang="en-US" altLang="zh-CN" sz="1600" dirty="0" err="1"/>
              <a:t>onerror</a:t>
            </a:r>
            <a:r>
              <a:rPr lang="en-US" altLang="zh-CN" sz="1600" dirty="0"/>
              <a:t>: </a:t>
            </a:r>
            <a:r>
              <a:rPr lang="zh-CN" altLang="en-US" sz="1600" dirty="0"/>
              <a:t>数据读取出错时触发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onload</a:t>
            </a:r>
            <a:r>
              <a:rPr lang="zh-CN" altLang="en-US" sz="1600" dirty="0"/>
              <a:t>：数据读取完成时触发</a:t>
            </a:r>
            <a:endParaRPr lang="en-US" altLang="zh-CN" sz="1600" dirty="0"/>
          </a:p>
          <a:p>
            <a:r>
              <a:rPr lang="en-US" altLang="zh-CN" sz="1600" dirty="0" err="1"/>
              <a:t>onloadstart</a:t>
            </a:r>
            <a:r>
              <a:rPr lang="en-US" altLang="zh-CN" sz="1600" dirty="0"/>
              <a:t>: </a:t>
            </a:r>
            <a:r>
              <a:rPr lang="zh-CN" altLang="en-US" sz="1600" dirty="0"/>
              <a:t>数据开始读取时触发</a:t>
            </a:r>
            <a:endParaRPr lang="en-US" altLang="zh-CN" sz="1600" dirty="0"/>
          </a:p>
          <a:p>
            <a:r>
              <a:rPr lang="en-US" altLang="zh-CN" sz="1600" dirty="0" err="1"/>
              <a:t>onloadend</a:t>
            </a:r>
            <a:r>
              <a:rPr lang="en-US" altLang="zh-CN" sz="1600" dirty="0"/>
              <a:t>: </a:t>
            </a:r>
            <a:r>
              <a:rPr lang="zh-CN" altLang="en-US" sz="1600" dirty="0"/>
              <a:t>数据读取完成时触发，无论成功还是失败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66769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3" y="231626"/>
            <a:ext cx="2446655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概述、新特性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Doctype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ED82B298-1088-4459-8063-20B0FB1AA6AE}"/>
              </a:ext>
            </a:extLst>
          </p:cNvPr>
          <p:cNvSpPr txBox="1"/>
          <p:nvPr/>
        </p:nvSpPr>
        <p:spPr>
          <a:xfrm>
            <a:off x="981333" y="1556158"/>
            <a:ext cx="625496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标准模式、怪异模式</a:t>
            </a:r>
            <a:endParaRPr lang="en-US" altLang="zh-CN" dirty="0"/>
          </a:p>
          <a:p>
            <a:r>
              <a:rPr lang="zh-CN" altLang="en-US" sz="1400" dirty="0"/>
              <a:t>验证：</a:t>
            </a:r>
            <a:endParaRPr lang="en-US" altLang="zh-CN" sz="1400" dirty="0"/>
          </a:p>
          <a:p>
            <a:r>
              <a:rPr lang="en-US" altLang="zh-CN" sz="1400" dirty="0" err="1"/>
              <a:t>document.compatMode</a:t>
            </a:r>
            <a:endParaRPr lang="en-US" altLang="zh-CN" sz="1400" dirty="0"/>
          </a:p>
          <a:p>
            <a:r>
              <a:rPr lang="en-US" altLang="zh-CN" sz="1400" dirty="0" err="1"/>
              <a:t>BackCompat</a:t>
            </a:r>
            <a:r>
              <a:rPr lang="en-US" altLang="zh-CN" sz="1400" dirty="0"/>
              <a:t> </a:t>
            </a:r>
            <a:r>
              <a:rPr lang="en-US" altLang="zh-CN" sz="1400" dirty="0">
                <a:sym typeface="Wingdings" panose="05000000000000000000" pitchFamily="2" charset="2"/>
              </a:rPr>
              <a:t></a:t>
            </a:r>
            <a:r>
              <a:rPr lang="zh-CN" altLang="en-US" sz="1400" dirty="0"/>
              <a:t>表示怪异模式</a:t>
            </a:r>
          </a:p>
          <a:p>
            <a:r>
              <a:rPr lang="en-US" altLang="zh-CN" sz="1400" dirty="0"/>
              <a:t>CSS1Compat </a:t>
            </a:r>
            <a:r>
              <a:rPr lang="en-US" altLang="zh-CN" sz="1400" dirty="0">
                <a:sym typeface="Wingdings" panose="05000000000000000000" pitchFamily="2" charset="2"/>
              </a:rPr>
              <a:t></a:t>
            </a:r>
            <a:r>
              <a:rPr lang="zh-CN" altLang="en-US" sz="1400" dirty="0"/>
              <a:t>表示标准模式</a:t>
            </a:r>
          </a:p>
          <a:p>
            <a:endParaRPr lang="en-US" altLang="zh-CN" sz="1400" dirty="0"/>
          </a:p>
          <a:p>
            <a:r>
              <a:rPr lang="zh-CN" altLang="en-US" sz="1400" dirty="0"/>
              <a:t>区别：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标准盒模型和</a:t>
            </a:r>
            <a:r>
              <a:rPr lang="en-US" altLang="zh-CN" sz="1400" dirty="0"/>
              <a:t>ie6</a:t>
            </a:r>
            <a:r>
              <a:rPr lang="zh-CN" altLang="en-US" sz="1400" dirty="0"/>
              <a:t>混杂模式盒模型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/>
              <a:t>table</a:t>
            </a:r>
            <a:r>
              <a:rPr lang="zh-CN" altLang="en-US" sz="1400" dirty="0"/>
              <a:t>字体在标准模式下继承</a:t>
            </a:r>
            <a:r>
              <a:rPr lang="en-US" altLang="zh-CN" sz="1400" dirty="0"/>
              <a:t>body, </a:t>
            </a:r>
            <a:r>
              <a:rPr lang="zh-CN" altLang="en-US" sz="1400" dirty="0"/>
              <a:t>怪异模式不继承</a:t>
            </a:r>
            <a:r>
              <a:rPr lang="en-US" altLang="zh-CN" sz="1400" dirty="0"/>
              <a:t>body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/>
              <a:t>ie6</a:t>
            </a:r>
            <a:r>
              <a:rPr lang="zh-CN" altLang="en-US" sz="1400" dirty="0"/>
              <a:t>以下版本中可以给</a:t>
            </a:r>
            <a:r>
              <a:rPr lang="en-US" altLang="zh-CN" sz="1400" dirty="0"/>
              <a:t>span</a:t>
            </a:r>
            <a:r>
              <a:rPr lang="zh-CN" altLang="en-US" sz="1400" dirty="0"/>
              <a:t>等行级元素这是宽高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即使父级没有高度，也可以这是百分比高度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/>
              <a:t>ie6</a:t>
            </a:r>
            <a:r>
              <a:rPr lang="zh-CN" altLang="en-US" sz="1400" dirty="0"/>
              <a:t>以下</a:t>
            </a:r>
            <a:r>
              <a:rPr lang="en-US" altLang="zh-CN" sz="1400" dirty="0"/>
              <a:t>margin: 0 auto</a:t>
            </a:r>
            <a:r>
              <a:rPr lang="zh-CN" altLang="en-US" sz="1400" dirty="0"/>
              <a:t>不能左右居中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/>
              <a:t>ie6</a:t>
            </a:r>
            <a:r>
              <a:rPr lang="zh-CN" altLang="en-US" sz="1400" dirty="0"/>
              <a:t>以下图片的</a:t>
            </a:r>
            <a:r>
              <a:rPr lang="en-US" altLang="zh-CN" sz="1400" dirty="0"/>
              <a:t>padding</a:t>
            </a:r>
            <a:r>
              <a:rPr lang="zh-CN" altLang="en-US" sz="1400" dirty="0"/>
              <a:t>失效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7914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Blob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1006366" y="1491630"/>
            <a:ext cx="7094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blob</a:t>
            </a:r>
            <a:r>
              <a:rPr lang="zh-CN" altLang="en-US" dirty="0"/>
              <a:t>对象的访问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blob</a:t>
            </a:r>
            <a:r>
              <a:rPr lang="zh-CN" altLang="en-US" dirty="0"/>
              <a:t>对象的创建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、截取</a:t>
            </a:r>
            <a:r>
              <a:rPr lang="en-US" altLang="zh-CN" dirty="0"/>
              <a:t>blob</a:t>
            </a:r>
            <a:r>
              <a:rPr lang="zh-CN" altLang="en-US" dirty="0"/>
              <a:t>对象</a:t>
            </a:r>
            <a:r>
              <a:rPr lang="en-US" altLang="zh-CN" dirty="0" err="1"/>
              <a:t>blob.slice</a:t>
            </a:r>
            <a:r>
              <a:rPr lang="en-US" altLang="zh-CN" dirty="0"/>
              <a:t>(start, end)</a:t>
            </a:r>
          </a:p>
        </p:txBody>
      </p:sp>
    </p:spTree>
    <p:extLst>
      <p:ext uri="{BB962C8B-B14F-4D97-AF65-F5344CB8AC3E}">
        <p14:creationId xmlns:p14="http://schemas.microsoft.com/office/powerpoint/2010/main" val="3015385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3923956" y="2106028"/>
            <a:ext cx="124209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13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</a:t>
            </a:r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拖拽实现文件上传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58035"/>
      </p:ext>
    </p:extLst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项目：拖拽实现文件上传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项目需求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1006366" y="1491630"/>
            <a:ext cx="709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、拖拽文件到指定区域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、分部上传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371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3923956" y="2106028"/>
            <a:ext cx="124209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14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14975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885"/>
      </p:ext>
    </p:extLst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计时器做动画存在的问题：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1006366" y="1491630"/>
            <a:ext cx="7094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、当前窗口不在动画页面时，计时器仍将继续工作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、回调函数执行耗时，倒是排队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、设置动画频率高，倒是过度绘制，出现掉帧</a:t>
            </a:r>
            <a:endParaRPr lang="en-US" altLang="zh-CN" dirty="0"/>
          </a:p>
          <a:p>
            <a:r>
              <a:rPr lang="zh-CN" altLang="en-US" dirty="0"/>
              <a:t>浏览器屏幕刷新频率 </a:t>
            </a:r>
            <a:r>
              <a:rPr lang="en-US" altLang="zh-CN" dirty="0"/>
              <a:t>1000/60 = 16.7ms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8823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4384040" cy="372745"/>
            <a:chOff x="1543" y="1359"/>
            <a:chExt cx="6904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6149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requestAnimationFrame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优势：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1006366" y="1491630"/>
            <a:ext cx="7094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、当前窗口不在动画页面时，停止工作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、浏览器刷新屏幕时自动执行，无需设置时间间隔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、浏览器优化</a:t>
            </a:r>
            <a:endParaRPr lang="en-US" altLang="zh-CN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C0BA5F8-EF48-4186-9C17-F72AEB4C3DD9}"/>
              </a:ext>
            </a:extLst>
          </p:cNvPr>
          <p:cNvGrpSpPr/>
          <p:nvPr/>
        </p:nvGrpSpPr>
        <p:grpSpPr>
          <a:xfrm>
            <a:off x="930722" y="2859782"/>
            <a:ext cx="4384040" cy="372745"/>
            <a:chOff x="1543" y="1359"/>
            <a:chExt cx="6904" cy="587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3C3BBFD-8095-443C-9D0A-B1DFA2816CF3}"/>
                </a:ext>
              </a:extLst>
            </p:cNvPr>
            <p:cNvSpPr txBox="1"/>
            <p:nvPr/>
          </p:nvSpPr>
          <p:spPr>
            <a:xfrm>
              <a:off x="2298" y="1364"/>
              <a:ext cx="6149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requestAnimationFrame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使用：</a:t>
              </a: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C63C4D0-5EA9-4119-B19D-509CF90ADEA9}"/>
                </a:ext>
              </a:extLst>
            </p:cNvPr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36BCF3D7-9E14-4C79-ABF6-9008E3B489D8}"/>
                  </a:ext>
                </a:extLst>
              </p:cNvPr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7F7047F2-D4D1-48CD-86BF-92346B0AA874}"/>
                    </a:ext>
                  </a:extLst>
                </p:cNvPr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43" name="Freeform 5">
                    <a:extLst>
                      <a:ext uri="{FF2B5EF4-FFF2-40B4-BE49-F238E27FC236}">
                        <a16:creationId xmlns:a16="http://schemas.microsoft.com/office/drawing/2014/main" id="{59729A2E-0280-4B3A-B083-111FDD9EE32F}"/>
                      </a:ext>
                    </a:extLst>
                  </p:cNvPr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4" name="Freeform 5">
                    <a:extLst>
                      <a:ext uri="{FF2B5EF4-FFF2-40B4-BE49-F238E27FC236}">
                        <a16:creationId xmlns:a16="http://schemas.microsoft.com/office/drawing/2014/main" id="{C8A3F2CF-B49D-4EF8-8EFD-8AC790B20016}"/>
                      </a:ext>
                    </a:extLst>
                  </p:cNvPr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42" name="Freeform 5">
                  <a:extLst>
                    <a:ext uri="{FF2B5EF4-FFF2-40B4-BE49-F238E27FC236}">
                      <a16:creationId xmlns:a16="http://schemas.microsoft.com/office/drawing/2014/main" id="{2CF6D4CB-3C79-4FEF-A242-DCF22F117261}"/>
                    </a:ext>
                  </a:extLst>
                </p:cNvPr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7B6AC74A-223C-43DB-9A73-8062861BA444}"/>
                  </a:ext>
                </a:extLst>
              </p:cNvPr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38" name="Freeform 51">
                  <a:extLst>
                    <a:ext uri="{FF2B5EF4-FFF2-40B4-BE49-F238E27FC236}">
                      <a16:creationId xmlns:a16="http://schemas.microsoft.com/office/drawing/2014/main" id="{5ACCB99E-FE19-445B-8DC6-CC410938B07E}"/>
                    </a:ext>
                  </a:extLst>
                </p:cNvPr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52">
                  <a:extLst>
                    <a:ext uri="{FF2B5EF4-FFF2-40B4-BE49-F238E27FC236}">
                      <a16:creationId xmlns:a16="http://schemas.microsoft.com/office/drawing/2014/main" id="{51D41DCD-808E-4505-A24F-F333564B4FB8}"/>
                    </a:ext>
                  </a:extLst>
                </p:cNvPr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53">
                  <a:extLst>
                    <a:ext uri="{FF2B5EF4-FFF2-40B4-BE49-F238E27FC236}">
                      <a16:creationId xmlns:a16="http://schemas.microsoft.com/office/drawing/2014/main" id="{0DA7DF6C-6916-4DBD-B215-19921E607D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2C03F102-AC60-4646-B166-ADEDC82EDCC6}"/>
              </a:ext>
            </a:extLst>
          </p:cNvPr>
          <p:cNvSpPr txBox="1"/>
          <p:nvPr/>
        </p:nvSpPr>
        <p:spPr>
          <a:xfrm>
            <a:off x="981333" y="3548412"/>
            <a:ext cx="709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req = </a:t>
            </a:r>
            <a:r>
              <a:rPr lang="en-US" altLang="zh-CN" dirty="0" err="1"/>
              <a:t>requestAnimationFrame</a:t>
            </a:r>
            <a:r>
              <a:rPr lang="en-US" altLang="zh-CN" dirty="0"/>
              <a:t>(</a:t>
            </a:r>
            <a:r>
              <a:rPr lang="en-US" altLang="zh-CN" dirty="0" err="1"/>
              <a:t>cb</a:t>
            </a:r>
            <a:r>
              <a:rPr lang="en-US" altLang="zh-CN" dirty="0"/>
              <a:t>);</a:t>
            </a:r>
            <a:r>
              <a:rPr lang="zh-CN" altLang="en-US" dirty="0"/>
              <a:t>屏幕每次绘制时执行回调函数</a:t>
            </a:r>
            <a:r>
              <a:rPr lang="en-US" altLang="zh-CN" dirty="0" err="1"/>
              <a:t>cb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cancelAnimationFrame</a:t>
            </a:r>
            <a:r>
              <a:rPr lang="en-US" altLang="zh-CN" dirty="0"/>
              <a:t>(req);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07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3923956" y="2106028"/>
            <a:ext cx="124209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15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365782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Geolocation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地理位置信息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30639"/>
      </p:ext>
    </p:extLst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Geolocation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地理位置信息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Geolocation API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981333" y="1487540"/>
            <a:ext cx="70944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window.navigator.geolocation</a:t>
            </a:r>
            <a:r>
              <a:rPr lang="zh-CN" altLang="en-US" sz="1600" dirty="0"/>
              <a:t>对象 返回经纬坐标等元数据信息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、获取当前地理位置</a:t>
            </a:r>
            <a:endParaRPr lang="en-US" altLang="zh-CN" sz="1600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navigator.geolocation.getCurrentPosition</a:t>
            </a:r>
            <a:r>
              <a:rPr lang="en-US" altLang="zh-CN" dirty="0"/>
              <a:t>(</a:t>
            </a:r>
            <a:r>
              <a:rPr lang="en-US" altLang="zh-CN" dirty="0" err="1"/>
              <a:t>suc</a:t>
            </a:r>
            <a:r>
              <a:rPr lang="en-US" altLang="zh-CN" dirty="0"/>
              <a:t>, err, obj);</a:t>
            </a:r>
            <a:endParaRPr lang="en-US" altLang="zh-CN" sz="1600" dirty="0"/>
          </a:p>
          <a:p>
            <a:r>
              <a:rPr lang="en-US" altLang="zh-CN" sz="1600" dirty="0"/>
              <a:t>      </a:t>
            </a:r>
            <a:r>
              <a:rPr lang="zh-CN" altLang="en-US" sz="1600" dirty="0"/>
              <a:t>参数</a:t>
            </a:r>
            <a:r>
              <a:rPr lang="en-US" altLang="zh-CN" sz="1600" dirty="0"/>
              <a:t>1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suc</a:t>
            </a:r>
            <a:r>
              <a:rPr lang="zh-CN" altLang="en-US" sz="1600" dirty="0"/>
              <a:t>成功回调，有参数</a:t>
            </a:r>
            <a:r>
              <a:rPr lang="en-US" altLang="zh-CN" sz="1600" dirty="0"/>
              <a:t>option</a:t>
            </a:r>
            <a:r>
              <a:rPr lang="zh-CN" altLang="en-US" sz="1600" dirty="0"/>
              <a:t>，属性如下：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400" dirty="0"/>
              <a:t>accuracy:</a:t>
            </a:r>
            <a:r>
              <a:rPr lang="zh-CN" altLang="en-US" sz="1400" dirty="0"/>
              <a:t>经纬度的精度</a:t>
            </a:r>
            <a:endParaRPr lang="en-US" altLang="zh-CN" sz="1400" dirty="0"/>
          </a:p>
          <a:p>
            <a:pPr lvl="2"/>
            <a:r>
              <a:rPr lang="en-US" altLang="zh-CN" sz="1400" dirty="0" err="1"/>
              <a:t>altitude:null</a:t>
            </a:r>
            <a:r>
              <a:rPr lang="zh-CN" altLang="en-US" sz="1400" dirty="0"/>
              <a:t>海拔</a:t>
            </a:r>
            <a:endParaRPr lang="en-US" altLang="zh-CN" sz="1400" dirty="0"/>
          </a:p>
          <a:p>
            <a:pPr lvl="2"/>
            <a:r>
              <a:rPr lang="en-US" altLang="zh-CN" sz="1400" dirty="0" err="1"/>
              <a:t>altitudeAccuracy:null</a:t>
            </a:r>
            <a:r>
              <a:rPr lang="zh-CN" altLang="en-US" sz="1400" dirty="0"/>
              <a:t>海拔的精度</a:t>
            </a:r>
            <a:endParaRPr lang="en-US" altLang="zh-CN" sz="1400" dirty="0"/>
          </a:p>
          <a:p>
            <a:pPr lvl="2"/>
            <a:r>
              <a:rPr lang="en-US" altLang="zh-CN" sz="1400" dirty="0" err="1"/>
              <a:t>heading:null</a:t>
            </a:r>
            <a:r>
              <a:rPr lang="zh-CN" altLang="en-US" sz="1400" dirty="0"/>
              <a:t>设备前进方向</a:t>
            </a:r>
            <a:endParaRPr lang="en-US" altLang="zh-CN" sz="1400" dirty="0"/>
          </a:p>
          <a:p>
            <a:pPr lvl="2"/>
            <a:r>
              <a:rPr lang="en-US" altLang="zh-CN" sz="1400" dirty="0"/>
              <a:t>latitude:34.0653347</a:t>
            </a:r>
            <a:r>
              <a:rPr lang="zh-CN" altLang="en-US" sz="1400" dirty="0"/>
              <a:t>纬度</a:t>
            </a:r>
            <a:endParaRPr lang="en-US" altLang="zh-CN" sz="1400" dirty="0"/>
          </a:p>
          <a:p>
            <a:pPr lvl="2"/>
            <a:r>
              <a:rPr lang="en-US" altLang="zh-CN" sz="1400" dirty="0"/>
              <a:t>longitude:-118.24389099999999</a:t>
            </a:r>
            <a:r>
              <a:rPr lang="zh-CN" altLang="en-US" sz="1400" dirty="0"/>
              <a:t>经度</a:t>
            </a:r>
            <a:endParaRPr lang="en-US" altLang="zh-CN" sz="1400" dirty="0"/>
          </a:p>
          <a:p>
            <a:pPr lvl="2"/>
            <a:r>
              <a:rPr lang="en-US" altLang="zh-CN" sz="1400" dirty="0" err="1"/>
              <a:t>speed:null</a:t>
            </a:r>
            <a:r>
              <a:rPr lang="zh-CN" altLang="en-US" sz="1400" dirty="0"/>
              <a:t>设备前进速度</a:t>
            </a:r>
            <a:endParaRPr lang="en-US" altLang="zh-CN" sz="1400" dirty="0"/>
          </a:p>
          <a:p>
            <a:pPr lvl="2"/>
            <a:r>
              <a:rPr lang="en-US" altLang="zh-CN" sz="1400" dirty="0"/>
              <a:t>timestamp: </a:t>
            </a:r>
            <a:r>
              <a:rPr lang="zh-CN" altLang="en-US" sz="1400" dirty="0"/>
              <a:t>获取地理位置信息的时间</a:t>
            </a:r>
            <a:endParaRPr lang="en-US" altLang="zh-CN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4037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Geolocation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地理位置信息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Geolocation API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936531" y="1265188"/>
            <a:ext cx="709448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  参数</a:t>
            </a:r>
            <a:r>
              <a:rPr lang="en-US" altLang="zh-CN" sz="1600" dirty="0"/>
              <a:t>2</a:t>
            </a:r>
            <a:r>
              <a:rPr lang="zh-CN" altLang="en-US" sz="1600" dirty="0"/>
              <a:t>：</a:t>
            </a:r>
            <a:r>
              <a:rPr lang="en-US" altLang="zh-CN" sz="1600" dirty="0"/>
              <a:t>err</a:t>
            </a:r>
            <a:r>
              <a:rPr lang="zh-CN" altLang="en-US" sz="1600" dirty="0"/>
              <a:t>失败回调，有参数</a:t>
            </a:r>
            <a:r>
              <a:rPr lang="en-US" altLang="zh-CN" sz="1600" dirty="0"/>
              <a:t>error</a:t>
            </a:r>
            <a:r>
              <a:rPr lang="zh-CN" altLang="en-US" sz="1600" dirty="0"/>
              <a:t>对象，属性如下：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400" dirty="0"/>
              <a:t>code</a:t>
            </a:r>
            <a:r>
              <a:rPr lang="zh-CN" altLang="en-US" sz="1400" dirty="0"/>
              <a:t>属性：</a:t>
            </a:r>
            <a:r>
              <a:rPr lang="en-US" altLang="zh-CN" sz="1400" dirty="0"/>
              <a:t>1</a:t>
            </a:r>
            <a:r>
              <a:rPr lang="zh-CN" altLang="en-US" sz="1400" dirty="0"/>
              <a:t> 用户拒绝了位置服务</a:t>
            </a:r>
            <a:endParaRPr lang="en-US" altLang="zh-CN" sz="1400" dirty="0"/>
          </a:p>
          <a:p>
            <a:r>
              <a:rPr lang="en-US" altLang="zh-CN" sz="1400" dirty="0"/>
              <a:t>		  2 </a:t>
            </a:r>
            <a:r>
              <a:rPr lang="zh-CN" altLang="en-US" sz="1400" dirty="0"/>
              <a:t>获取不到位置信息</a:t>
            </a:r>
            <a:endParaRPr lang="en-US" altLang="zh-CN" sz="1400" dirty="0"/>
          </a:p>
          <a:p>
            <a:r>
              <a:rPr lang="en-US" altLang="zh-CN" sz="1400" dirty="0"/>
              <a:t>		  3 </a:t>
            </a:r>
            <a:r>
              <a:rPr lang="zh-CN" altLang="en-US" sz="1400" dirty="0"/>
              <a:t>获取信息超时</a:t>
            </a:r>
            <a:endParaRPr lang="en-US" altLang="zh-CN" sz="1400" dirty="0"/>
          </a:p>
          <a:p>
            <a:r>
              <a:rPr lang="en-US" altLang="zh-CN" sz="1400" dirty="0"/>
              <a:t>	message</a:t>
            </a:r>
            <a:r>
              <a:rPr lang="zh-CN" altLang="en-US" sz="1400" dirty="0"/>
              <a:t>属性：错误信息字符串</a:t>
            </a:r>
            <a:endParaRPr lang="en-US" altLang="zh-CN" sz="1400" dirty="0"/>
          </a:p>
          <a:p>
            <a:r>
              <a:rPr lang="en-US" altLang="zh-CN" sz="1600" dirty="0"/>
              <a:t>      </a:t>
            </a:r>
            <a:r>
              <a:rPr lang="zh-CN" altLang="en-US" sz="1600" dirty="0"/>
              <a:t>参数</a:t>
            </a:r>
            <a:r>
              <a:rPr lang="en-US" altLang="zh-CN" sz="1600" dirty="0"/>
              <a:t>3</a:t>
            </a:r>
            <a:r>
              <a:rPr lang="zh-CN" altLang="en-US" sz="1600" dirty="0"/>
              <a:t>：</a:t>
            </a:r>
            <a:r>
              <a:rPr lang="en-US" altLang="zh-CN" sz="1600" dirty="0"/>
              <a:t>obj </a:t>
            </a:r>
            <a:r>
              <a:rPr lang="zh-CN" altLang="en-US" sz="1600" dirty="0"/>
              <a:t>可选参数</a:t>
            </a:r>
            <a:r>
              <a:rPr lang="en-US" altLang="zh-CN" sz="1600" dirty="0"/>
              <a:t>	    </a:t>
            </a:r>
          </a:p>
          <a:p>
            <a:r>
              <a:rPr lang="en-US" altLang="zh-CN" sz="1600" dirty="0"/>
              <a:t>	</a:t>
            </a:r>
            <a:r>
              <a:rPr lang="en-US" altLang="zh-CN" sz="1400" dirty="0" err="1"/>
              <a:t>enableHighAccuracy</a:t>
            </a:r>
            <a:r>
              <a:rPr lang="zh-CN" altLang="en-US" sz="1400" dirty="0"/>
              <a:t>：是否要求高精度的地理位置信息</a:t>
            </a:r>
            <a:endParaRPr lang="en-US" altLang="zh-CN" sz="1400" dirty="0"/>
          </a:p>
          <a:p>
            <a:r>
              <a:rPr lang="en-US" altLang="zh-CN" sz="1400" dirty="0"/>
              <a:t>	timeout: </a:t>
            </a:r>
            <a:r>
              <a:rPr lang="zh-CN" altLang="en-US" sz="1400" dirty="0"/>
              <a:t>超时限制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maximumAge</a:t>
            </a:r>
            <a:r>
              <a:rPr lang="en-US" altLang="zh-CN" sz="1400" dirty="0"/>
              <a:t>: </a:t>
            </a:r>
            <a:r>
              <a:rPr lang="zh-CN" altLang="en-US" sz="1400" dirty="0"/>
              <a:t>缓存有效时间，若为</a:t>
            </a:r>
            <a:r>
              <a:rPr lang="en-US" altLang="zh-CN" sz="1400" dirty="0"/>
              <a:t>0</a:t>
            </a:r>
            <a:r>
              <a:rPr lang="zh-CN" altLang="en-US" sz="1400" dirty="0"/>
              <a:t>则无条件重新获取新地理信息</a:t>
            </a:r>
            <a:endParaRPr lang="en-US" altLang="zh-CN" sz="1400" dirty="0"/>
          </a:p>
          <a:p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、监事位置信息</a:t>
            </a:r>
            <a:endParaRPr lang="en-US" altLang="zh-CN" sz="1600" dirty="0"/>
          </a:p>
          <a:p>
            <a:r>
              <a:rPr lang="en-US" altLang="zh-CN" sz="1600" dirty="0"/>
              <a:t>      var id = </a:t>
            </a:r>
            <a:r>
              <a:rPr lang="en-US" altLang="zh-CN" sz="1600" dirty="0" err="1"/>
              <a:t>navigator.geolocation.watchPosition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suc</a:t>
            </a:r>
            <a:r>
              <a:rPr lang="en-US" altLang="zh-CN" sz="1600" dirty="0"/>
              <a:t>, err, obj);</a:t>
            </a:r>
          </a:p>
          <a:p>
            <a:r>
              <a:rPr lang="en-US" altLang="zh-CN" sz="1400" dirty="0"/>
              <a:t>      </a:t>
            </a:r>
            <a:r>
              <a:rPr lang="zh-CN" altLang="en-US" sz="1400" dirty="0"/>
              <a:t>持续定期的自动获取用户的当前地理位置信息，并同计时器一样有个位置标识。</a:t>
            </a:r>
            <a:endParaRPr lang="en-US" altLang="zh-CN" sz="14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、停止获取位置信息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en-US" altLang="zh-CN" sz="1600" dirty="0" err="1"/>
              <a:t>navigator.geolocation.clearWatch</a:t>
            </a:r>
            <a:r>
              <a:rPr lang="en-US" altLang="zh-CN" sz="1600" dirty="0"/>
              <a:t>(id);</a:t>
            </a:r>
          </a:p>
          <a:p>
            <a:endParaRPr lang="en-US" altLang="zh-CN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620609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3923956" y="2106028"/>
            <a:ext cx="124209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16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12" name="文本框 9"/>
          <p:cNvSpPr txBox="1"/>
          <p:nvPr/>
        </p:nvSpPr>
        <p:spPr>
          <a:xfrm>
            <a:off x="5094650" y="2328143"/>
            <a:ext cx="3365782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多线程处理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" name="图片 3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2078990"/>
            <a:ext cx="1114425" cy="11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970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3" y="231626"/>
            <a:ext cx="2446655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概述、新特性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Doctype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ED82B298-1088-4459-8063-20B0FB1AA6AE}"/>
              </a:ext>
            </a:extLst>
          </p:cNvPr>
          <p:cNvSpPr txBox="1"/>
          <p:nvPr/>
        </p:nvSpPr>
        <p:spPr>
          <a:xfrm>
            <a:off x="998160" y="1556158"/>
            <a:ext cx="6238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IE6</a:t>
            </a:r>
            <a:r>
              <a:rPr lang="zh-CN" altLang="en-US" dirty="0"/>
              <a:t>混杂模式和模型、标准和模型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3D1E53-8082-447C-A401-382C937AF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75882"/>
            <a:ext cx="3657600" cy="2190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92F4C4-4C0F-4116-9081-545500BD8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850" y="2075882"/>
            <a:ext cx="3552825" cy="2171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79EF43B-D0A8-46CF-A5C4-BD8A4E2F92E8}"/>
              </a:ext>
            </a:extLst>
          </p:cNvPr>
          <p:cNvSpPr txBox="1"/>
          <p:nvPr/>
        </p:nvSpPr>
        <p:spPr>
          <a:xfrm>
            <a:off x="1298111" y="4343048"/>
            <a:ext cx="2272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盒子宽度 </a:t>
            </a:r>
            <a:r>
              <a:rPr lang="en-US" altLang="zh-CN" sz="1600" dirty="0"/>
              <a:t>= width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EF5DA3-2FA1-4E16-BCB7-49F0D347AB10}"/>
              </a:ext>
            </a:extLst>
          </p:cNvPr>
          <p:cNvSpPr txBox="1"/>
          <p:nvPr/>
        </p:nvSpPr>
        <p:spPr>
          <a:xfrm>
            <a:off x="4946850" y="4397974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盒子宽度 </a:t>
            </a:r>
            <a:r>
              <a:rPr lang="en-US" altLang="zh-CN" sz="1600" dirty="0"/>
              <a:t>= width + padding + border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5B4614-CA41-487B-BB23-FFC6A58D251D}"/>
              </a:ext>
            </a:extLst>
          </p:cNvPr>
          <p:cNvSpPr txBox="1"/>
          <p:nvPr/>
        </p:nvSpPr>
        <p:spPr>
          <a:xfrm>
            <a:off x="5508104" y="752626"/>
            <a:ext cx="2464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Width:100px;</a:t>
            </a:r>
          </a:p>
          <a:p>
            <a:r>
              <a:rPr lang="en-US" altLang="zh-CN" dirty="0"/>
              <a:t>Padding:10px;</a:t>
            </a:r>
          </a:p>
          <a:p>
            <a:r>
              <a:rPr lang="en-US" altLang="zh-CN" dirty="0"/>
              <a:t>Border:10px solid #000;</a:t>
            </a:r>
          </a:p>
          <a:p>
            <a:r>
              <a:rPr lang="en-US" altLang="zh-CN" dirty="0"/>
              <a:t>Margin: 10px;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050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使用场景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981333" y="1487540"/>
            <a:ext cx="7094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大型数据运算、计时器、异步请求、访问</a:t>
            </a:r>
            <a:r>
              <a:rPr lang="en-US" altLang="zh-CN" sz="1600" dirty="0"/>
              <a:t>navigator</a:t>
            </a:r>
            <a:r>
              <a:rPr lang="zh-CN" altLang="en-US" sz="1600" dirty="0"/>
              <a:t>部分属性、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核心对象</a:t>
            </a:r>
            <a:endParaRPr lang="en-US" altLang="zh-CN" sz="1600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F6B9A92-EC3E-4751-9392-EC6451D1D14C}"/>
              </a:ext>
            </a:extLst>
          </p:cNvPr>
          <p:cNvGrpSpPr/>
          <p:nvPr/>
        </p:nvGrpSpPr>
        <p:grpSpPr>
          <a:xfrm>
            <a:off x="993634" y="2301397"/>
            <a:ext cx="3303905" cy="372745"/>
            <a:chOff x="1543" y="1359"/>
            <a:chExt cx="5203" cy="587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DF7B8D5-ABCE-4EEA-8381-7D9BE30BA8B8}"/>
                </a:ext>
              </a:extLst>
            </p:cNvPr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42DD7424-5340-4164-BAA8-6885EF65AB74}"/>
                </a:ext>
              </a:extLst>
            </p:cNvPr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E4772D7C-39A8-4399-9AF7-556816ECD229}"/>
                  </a:ext>
                </a:extLst>
              </p:cNvPr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868B1817-B0AD-4BBC-9788-B9F245595AEF}"/>
                    </a:ext>
                  </a:extLst>
                </p:cNvPr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43" name="Freeform 5">
                    <a:extLst>
                      <a:ext uri="{FF2B5EF4-FFF2-40B4-BE49-F238E27FC236}">
                        <a16:creationId xmlns:a16="http://schemas.microsoft.com/office/drawing/2014/main" id="{C8DBD483-A050-443C-80E0-E96AE64172A1}"/>
                      </a:ext>
                    </a:extLst>
                  </p:cNvPr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4" name="Freeform 5">
                    <a:extLst>
                      <a:ext uri="{FF2B5EF4-FFF2-40B4-BE49-F238E27FC236}">
                        <a16:creationId xmlns:a16="http://schemas.microsoft.com/office/drawing/2014/main" id="{9EB4C0CB-A430-4C7B-A278-22FDE14037D6}"/>
                      </a:ext>
                    </a:extLst>
                  </p:cNvPr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42" name="Freeform 5">
                  <a:extLst>
                    <a:ext uri="{FF2B5EF4-FFF2-40B4-BE49-F238E27FC236}">
                      <a16:creationId xmlns:a16="http://schemas.microsoft.com/office/drawing/2014/main" id="{84E5F2D9-502B-428A-864B-D2761C3A8641}"/>
                    </a:ext>
                  </a:extLst>
                </p:cNvPr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35495524-1A76-4CE0-9181-ADE3F180568D}"/>
                  </a:ext>
                </a:extLst>
              </p:cNvPr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38" name="Freeform 51">
                  <a:extLst>
                    <a:ext uri="{FF2B5EF4-FFF2-40B4-BE49-F238E27FC236}">
                      <a16:creationId xmlns:a16="http://schemas.microsoft.com/office/drawing/2014/main" id="{F9838BAE-7250-4585-B13A-ACBFD4BE4E0E}"/>
                    </a:ext>
                  </a:extLst>
                </p:cNvPr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52">
                  <a:extLst>
                    <a:ext uri="{FF2B5EF4-FFF2-40B4-BE49-F238E27FC236}">
                      <a16:creationId xmlns:a16="http://schemas.microsoft.com/office/drawing/2014/main" id="{83E56C88-FCE5-4EFA-B753-7C13E66D285B}"/>
                    </a:ext>
                  </a:extLst>
                </p:cNvPr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53">
                  <a:extLst>
                    <a:ext uri="{FF2B5EF4-FFF2-40B4-BE49-F238E27FC236}">
                      <a16:creationId xmlns:a16="http://schemas.microsoft.com/office/drawing/2014/main" id="{A94FC907-3AF0-4697-9FA3-D5B239ABAA0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DD2002A3-EC6A-4A94-B0E1-E9FC467B12C0}"/>
              </a:ext>
            </a:extLst>
          </p:cNvPr>
          <p:cNvSpPr txBox="1"/>
          <p:nvPr/>
        </p:nvSpPr>
        <p:spPr>
          <a:xfrm>
            <a:off x="1006366" y="3148130"/>
            <a:ext cx="7094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C392A4-C0F7-4E4A-919D-5ECBFAFC5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" y="2985823"/>
            <a:ext cx="3696529" cy="14307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49331FD-CF49-4C28-AC20-F19FC4627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92" y="2985823"/>
            <a:ext cx="2957724" cy="13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93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1007970" y="231626"/>
            <a:ext cx="2195878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2965"/>
            <a:ext cx="3303905" cy="372745"/>
            <a:chOff x="1543" y="1359"/>
            <a:chExt cx="5203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A585F1B-0916-47ED-8906-B4BB949D366E}"/>
              </a:ext>
            </a:extLst>
          </p:cNvPr>
          <p:cNvSpPr txBox="1"/>
          <p:nvPr/>
        </p:nvSpPr>
        <p:spPr>
          <a:xfrm>
            <a:off x="981333" y="1487540"/>
            <a:ext cx="709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close() </a:t>
            </a:r>
            <a:r>
              <a:rPr lang="zh-CN" altLang="en-US" sz="1600" dirty="0"/>
              <a:t>在</a:t>
            </a:r>
            <a:r>
              <a:rPr lang="en-US" altLang="zh-CN" sz="1600" dirty="0"/>
              <a:t>worker</a:t>
            </a:r>
            <a:r>
              <a:rPr lang="zh-CN" altLang="en-US" sz="1600" dirty="0"/>
              <a:t>文件中使用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terminate() </a:t>
            </a:r>
            <a:r>
              <a:rPr lang="zh-CN" altLang="en-US" sz="1600" dirty="0"/>
              <a:t>在</a:t>
            </a:r>
            <a:r>
              <a:rPr lang="en-US" altLang="zh-CN" sz="1600" dirty="0"/>
              <a:t>worker</a:t>
            </a:r>
            <a:r>
              <a:rPr lang="zh-CN" altLang="en-US" sz="1600" dirty="0"/>
              <a:t>对象上调用（</a:t>
            </a:r>
            <a:r>
              <a:rPr lang="en-US" altLang="zh-CN" sz="1600" dirty="0" err="1"/>
              <a:t>worker.terminate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2002A3-EC6A-4A94-B0E1-E9FC467B12C0}"/>
              </a:ext>
            </a:extLst>
          </p:cNvPr>
          <p:cNvSpPr txBox="1"/>
          <p:nvPr/>
        </p:nvSpPr>
        <p:spPr>
          <a:xfrm>
            <a:off x="1006366" y="3148130"/>
            <a:ext cx="7094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7E97ED2-A630-46A5-BCA6-76BC37DE24C4}"/>
              </a:ext>
            </a:extLst>
          </p:cNvPr>
          <p:cNvGrpSpPr/>
          <p:nvPr/>
        </p:nvGrpSpPr>
        <p:grpSpPr>
          <a:xfrm>
            <a:off x="998160" y="2715766"/>
            <a:ext cx="3303905" cy="372745"/>
            <a:chOff x="1543" y="1359"/>
            <a:chExt cx="5203" cy="587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977BFA3-8E6B-4EE5-BCC1-1A21DEAAB854}"/>
                </a:ext>
              </a:extLst>
            </p:cNvPr>
            <p:cNvSpPr txBox="1"/>
            <p:nvPr/>
          </p:nvSpPr>
          <p:spPr>
            <a:xfrm>
              <a:off x="2298" y="1364"/>
              <a:ext cx="444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局限性</a:t>
              </a: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040BF381-7841-4C87-966F-378E3B174895}"/>
                </a:ext>
              </a:extLst>
            </p:cNvPr>
            <p:cNvGrpSpPr/>
            <p:nvPr/>
          </p:nvGrpSpPr>
          <p:grpSpPr>
            <a:xfrm>
              <a:off x="1543" y="1359"/>
              <a:ext cx="651" cy="587"/>
              <a:chOff x="7541" y="3259"/>
              <a:chExt cx="1356" cy="1223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D88310C-D57A-47C1-843E-23619B4521C2}"/>
                  </a:ext>
                </a:extLst>
              </p:cNvPr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BF094103-0A06-4505-A837-FCFFF7A7BA7A}"/>
                    </a:ext>
                  </a:extLst>
                </p:cNvPr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59" name="Freeform 5">
                    <a:extLst>
                      <a:ext uri="{FF2B5EF4-FFF2-40B4-BE49-F238E27FC236}">
                        <a16:creationId xmlns:a16="http://schemas.microsoft.com/office/drawing/2014/main" id="{C90149D1-A4A3-4A17-A5EB-F3CF9556386A}"/>
                      </a:ext>
                    </a:extLst>
                  </p:cNvPr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0" name="Freeform 5">
                    <a:extLst>
                      <a:ext uri="{FF2B5EF4-FFF2-40B4-BE49-F238E27FC236}">
                        <a16:creationId xmlns:a16="http://schemas.microsoft.com/office/drawing/2014/main" id="{ECC72B6C-6D46-4CA5-BFB0-5FBC228DC689}"/>
                      </a:ext>
                    </a:extLst>
                  </p:cNvPr>
                  <p:cNvSpPr/>
                  <p:nvPr/>
                </p:nvSpPr>
                <p:spPr bwMode="auto">
                  <a:xfrm rot="1855731">
                    <a:off x="3764587" y="2864004"/>
                    <a:ext cx="1264630" cy="1140206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58" name="Freeform 5">
                  <a:extLst>
                    <a:ext uri="{FF2B5EF4-FFF2-40B4-BE49-F238E27FC236}">
                      <a16:creationId xmlns:a16="http://schemas.microsoft.com/office/drawing/2014/main" id="{A53D0265-F161-44F1-855D-946D814D7BD0}"/>
                    </a:ext>
                  </a:extLst>
                </p:cNvPr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4B3B45CA-57C2-4441-9A52-249748641D7F}"/>
                  </a:ext>
                </a:extLst>
              </p:cNvPr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4" name="Freeform 51">
                  <a:extLst>
                    <a:ext uri="{FF2B5EF4-FFF2-40B4-BE49-F238E27FC236}">
                      <a16:creationId xmlns:a16="http://schemas.microsoft.com/office/drawing/2014/main" id="{ED2C5B75-C2D3-469D-A5CD-A13CF62B2E2A}"/>
                    </a:ext>
                  </a:extLst>
                </p:cNvPr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52">
                  <a:extLst>
                    <a:ext uri="{FF2B5EF4-FFF2-40B4-BE49-F238E27FC236}">
                      <a16:creationId xmlns:a16="http://schemas.microsoft.com/office/drawing/2014/main" id="{9089D9B6-61FE-45AC-8545-A37B5A001F2D}"/>
                    </a:ext>
                  </a:extLst>
                </p:cNvPr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Freeform 53">
                  <a:extLst>
                    <a:ext uri="{FF2B5EF4-FFF2-40B4-BE49-F238E27FC236}">
                      <a16:creationId xmlns:a16="http://schemas.microsoft.com/office/drawing/2014/main" id="{53CB48E8-BD22-4781-8B6F-E0F04236011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4D39DC0D-CB0E-4846-85F9-331BB525CF90}"/>
              </a:ext>
            </a:extLst>
          </p:cNvPr>
          <p:cNvSpPr txBox="1"/>
          <p:nvPr/>
        </p:nvSpPr>
        <p:spPr>
          <a:xfrm>
            <a:off x="1029806" y="3359578"/>
            <a:ext cx="709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、不能跨域加载（所以我放到了服务器下）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worker</a:t>
            </a:r>
            <a:r>
              <a:rPr lang="zh-CN" altLang="en-US" sz="1600" dirty="0"/>
              <a:t>文件不能访问</a:t>
            </a:r>
            <a:r>
              <a:rPr lang="en-US" altLang="zh-CN" sz="1600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834079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9"/>
          <p:cNvSpPr txBox="1"/>
          <p:nvPr/>
        </p:nvSpPr>
        <p:spPr>
          <a:xfrm>
            <a:off x="952374" y="231626"/>
            <a:ext cx="203545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概述、新特性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 descr="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179070"/>
            <a:ext cx="388620" cy="4000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79805" y="863600"/>
            <a:ext cx="2926080" cy="372745"/>
            <a:chOff x="1543" y="1360"/>
            <a:chExt cx="4608" cy="587"/>
          </a:xfrm>
        </p:grpSpPr>
        <p:sp>
          <p:nvSpPr>
            <p:cNvPr id="3" name="文本框 2"/>
            <p:cNvSpPr txBox="1"/>
            <p:nvPr/>
          </p:nvSpPr>
          <p:spPr>
            <a:xfrm>
              <a:off x="2298" y="1364"/>
              <a:ext cx="38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en-US" altLang="zh-CN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dirty="0">
                  <a:solidFill>
                    <a:srgbClr val="5B5E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</a:t>
              </a:r>
              <a:endParaRPr lang="en-US" altLang="zh-CN" dirty="0">
                <a:solidFill>
                  <a:srgbClr val="5B5E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543" y="1360"/>
              <a:ext cx="651" cy="587"/>
              <a:chOff x="7541" y="3259"/>
              <a:chExt cx="1356" cy="122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7541" y="3259"/>
                <a:ext cx="1356" cy="1223"/>
                <a:chOff x="7541" y="3259"/>
                <a:chExt cx="1356" cy="1223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41" y="3259"/>
                  <a:ext cx="1356" cy="1223"/>
                  <a:chOff x="3720691" y="2824413"/>
                  <a:chExt cx="1341120" cy="1209172"/>
                </a:xfrm>
              </p:grpSpPr>
              <p:sp>
                <p:nvSpPr>
                  <p:cNvPr id="26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28" name="Freeform 5"/>
                <p:cNvSpPr/>
                <p:nvPr/>
              </p:nvSpPr>
              <p:spPr bwMode="auto">
                <a:xfrm rot="1855731">
                  <a:off x="7634" y="3343"/>
                  <a:ext cx="1171" cy="105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7921" y="3535"/>
                <a:ext cx="626" cy="627"/>
                <a:chOff x="11986" y="3265"/>
                <a:chExt cx="869" cy="870"/>
              </a:xfrm>
              <a:solidFill>
                <a:srgbClr val="414455"/>
              </a:solidFill>
            </p:grpSpPr>
            <p:sp>
              <p:nvSpPr>
                <p:cNvPr id="51" name="Freeform 51"/>
                <p:cNvSpPr/>
                <p:nvPr/>
              </p:nvSpPr>
              <p:spPr bwMode="auto">
                <a:xfrm>
                  <a:off x="12333" y="3618"/>
                  <a:ext cx="255" cy="255"/>
                </a:xfrm>
                <a:custGeom>
                  <a:avLst/>
                  <a:gdLst>
                    <a:gd name="T0" fmla="*/ 56 w 56"/>
                    <a:gd name="T1" fmla="*/ 18 h 56"/>
                    <a:gd name="T2" fmla="*/ 56 w 56"/>
                    <a:gd name="T3" fmla="*/ 17 h 56"/>
                    <a:gd name="T4" fmla="*/ 38 w 56"/>
                    <a:gd name="T5" fmla="*/ 0 h 56"/>
                    <a:gd name="T6" fmla="*/ 37 w 56"/>
                    <a:gd name="T7" fmla="*/ 0 h 56"/>
                    <a:gd name="T8" fmla="*/ 0 w 56"/>
                    <a:gd name="T9" fmla="*/ 37 h 56"/>
                    <a:gd name="T10" fmla="*/ 0 w 56"/>
                    <a:gd name="T11" fmla="*/ 38 h 56"/>
                    <a:gd name="T12" fmla="*/ 17 w 56"/>
                    <a:gd name="T13" fmla="*/ 55 h 56"/>
                    <a:gd name="T14" fmla="*/ 18 w 56"/>
                    <a:gd name="T15" fmla="*/ 56 h 56"/>
                    <a:gd name="T16" fmla="*/ 19 w 56"/>
                    <a:gd name="T17" fmla="*/ 55 h 56"/>
                    <a:gd name="T18" fmla="*/ 56 w 56"/>
                    <a:gd name="T19" fmla="*/ 19 h 56"/>
                    <a:gd name="T20" fmla="*/ 56 w 56"/>
                    <a:gd name="T21" fmla="*/ 1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6" h="56">
                      <a:moveTo>
                        <a:pt x="56" y="18"/>
                      </a:moveTo>
                      <a:cubicBezTo>
                        <a:pt x="56" y="18"/>
                        <a:pt x="56" y="17"/>
                        <a:pt x="56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8"/>
                        <a:pt x="0" y="38"/>
                      </a:cubicBezTo>
                      <a:cubicBezTo>
                        <a:pt x="17" y="55"/>
                        <a:pt x="17" y="55"/>
                        <a:pt x="17" y="55"/>
                      </a:cubicBezTo>
                      <a:cubicBezTo>
                        <a:pt x="18" y="56"/>
                        <a:pt x="18" y="56"/>
                        <a:pt x="18" y="56"/>
                      </a:cubicBezTo>
                      <a:cubicBezTo>
                        <a:pt x="18" y="56"/>
                        <a:pt x="19" y="56"/>
                        <a:pt x="19" y="55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6" y="19"/>
                        <a:pt x="56" y="18"/>
                        <a:pt x="56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52"/>
                <p:cNvSpPr/>
                <p:nvPr/>
              </p:nvSpPr>
              <p:spPr bwMode="auto">
                <a:xfrm>
                  <a:off x="11986" y="3265"/>
                  <a:ext cx="492" cy="498"/>
                </a:xfrm>
                <a:custGeom>
                  <a:avLst/>
                  <a:gdLst>
                    <a:gd name="T0" fmla="*/ 108 w 109"/>
                    <a:gd name="T1" fmla="*/ 68 h 110"/>
                    <a:gd name="T2" fmla="*/ 41 w 109"/>
                    <a:gd name="T3" fmla="*/ 1 h 110"/>
                    <a:gd name="T4" fmla="*/ 40 w 109"/>
                    <a:gd name="T5" fmla="*/ 1 h 110"/>
                    <a:gd name="T6" fmla="*/ 0 w 109"/>
                    <a:gd name="T7" fmla="*/ 41 h 110"/>
                    <a:gd name="T8" fmla="*/ 0 w 109"/>
                    <a:gd name="T9" fmla="*/ 41 h 110"/>
                    <a:gd name="T10" fmla="*/ 0 w 109"/>
                    <a:gd name="T11" fmla="*/ 42 h 110"/>
                    <a:gd name="T12" fmla="*/ 67 w 109"/>
                    <a:gd name="T13" fmla="*/ 109 h 110"/>
                    <a:gd name="T14" fmla="*/ 68 w 109"/>
                    <a:gd name="T15" fmla="*/ 110 h 110"/>
                    <a:gd name="T16" fmla="*/ 68 w 109"/>
                    <a:gd name="T17" fmla="*/ 109 h 110"/>
                    <a:gd name="T18" fmla="*/ 108 w 109"/>
                    <a:gd name="T19" fmla="*/ 69 h 110"/>
                    <a:gd name="T20" fmla="*/ 108 w 109"/>
                    <a:gd name="T21" fmla="*/ 6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0">
                      <a:moveTo>
                        <a:pt x="108" y="68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0"/>
                        <a:pt x="40" y="0"/>
                        <a:pt x="40" y="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67" y="109"/>
                        <a:pt x="67" y="109"/>
                        <a:pt x="67" y="109"/>
                      </a:cubicBezTo>
                      <a:cubicBezTo>
                        <a:pt x="67" y="109"/>
                        <a:pt x="67" y="110"/>
                        <a:pt x="68" y="110"/>
                      </a:cubicBezTo>
                      <a:cubicBezTo>
                        <a:pt x="68" y="110"/>
                        <a:pt x="68" y="109"/>
                        <a:pt x="68" y="109"/>
                      </a:cubicBezTo>
                      <a:cubicBezTo>
                        <a:pt x="108" y="69"/>
                        <a:pt x="108" y="69"/>
                        <a:pt x="108" y="69"/>
                      </a:cubicBezTo>
                      <a:cubicBezTo>
                        <a:pt x="109" y="69"/>
                        <a:pt x="109" y="68"/>
                        <a:pt x="108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53"/>
                <p:cNvSpPr>
                  <a:spLocks noEditPoints="1"/>
                </p:cNvSpPr>
                <p:nvPr/>
              </p:nvSpPr>
              <p:spPr bwMode="auto">
                <a:xfrm>
                  <a:off x="12451" y="3735"/>
                  <a:ext cx="405" cy="400"/>
                </a:xfrm>
                <a:custGeom>
                  <a:avLst/>
                  <a:gdLst>
                    <a:gd name="T0" fmla="*/ 88 w 89"/>
                    <a:gd name="T1" fmla="*/ 81 h 88"/>
                    <a:gd name="T2" fmla="*/ 69 w 89"/>
                    <a:gd name="T3" fmla="*/ 25 h 88"/>
                    <a:gd name="T4" fmla="*/ 68 w 89"/>
                    <a:gd name="T5" fmla="*/ 24 h 88"/>
                    <a:gd name="T6" fmla="*/ 35 w 89"/>
                    <a:gd name="T7" fmla="*/ 0 h 88"/>
                    <a:gd name="T8" fmla="*/ 33 w 89"/>
                    <a:gd name="T9" fmla="*/ 0 h 88"/>
                    <a:gd name="T10" fmla="*/ 0 w 89"/>
                    <a:gd name="T11" fmla="*/ 33 h 88"/>
                    <a:gd name="T12" fmla="*/ 0 w 89"/>
                    <a:gd name="T13" fmla="*/ 35 h 88"/>
                    <a:gd name="T14" fmla="*/ 24 w 89"/>
                    <a:gd name="T15" fmla="*/ 68 h 88"/>
                    <a:gd name="T16" fmla="*/ 25 w 89"/>
                    <a:gd name="T17" fmla="*/ 69 h 88"/>
                    <a:gd name="T18" fmla="*/ 81 w 89"/>
                    <a:gd name="T19" fmla="*/ 88 h 88"/>
                    <a:gd name="T20" fmla="*/ 81 w 89"/>
                    <a:gd name="T21" fmla="*/ 88 h 88"/>
                    <a:gd name="T22" fmla="*/ 82 w 89"/>
                    <a:gd name="T23" fmla="*/ 88 h 88"/>
                    <a:gd name="T24" fmla="*/ 88 w 89"/>
                    <a:gd name="T25" fmla="*/ 82 h 88"/>
                    <a:gd name="T26" fmla="*/ 88 w 89"/>
                    <a:gd name="T27" fmla="*/ 81 h 88"/>
                    <a:gd name="T28" fmla="*/ 51 w 89"/>
                    <a:gd name="T29" fmla="*/ 51 h 88"/>
                    <a:gd name="T30" fmla="*/ 38 w 89"/>
                    <a:gd name="T31" fmla="*/ 51 h 88"/>
                    <a:gd name="T32" fmla="*/ 36 w 89"/>
                    <a:gd name="T33" fmla="*/ 44 h 88"/>
                    <a:gd name="T34" fmla="*/ 38 w 89"/>
                    <a:gd name="T35" fmla="*/ 38 h 88"/>
                    <a:gd name="T36" fmla="*/ 45 w 89"/>
                    <a:gd name="T37" fmla="*/ 35 h 88"/>
                    <a:gd name="T38" fmla="*/ 51 w 89"/>
                    <a:gd name="T39" fmla="*/ 38 h 88"/>
                    <a:gd name="T40" fmla="*/ 51 w 89"/>
                    <a:gd name="T41" fmla="*/ 5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88">
                      <a:moveTo>
                        <a:pt x="88" y="81"/>
                      </a:moveTo>
                      <a:cubicBezTo>
                        <a:pt x="88" y="80"/>
                        <a:pt x="74" y="64"/>
                        <a:pt x="69" y="25"/>
                      </a:cubicBezTo>
                      <a:cubicBezTo>
                        <a:pt x="69" y="24"/>
                        <a:pt x="69" y="24"/>
                        <a:pt x="68" y="24"/>
                      </a:cubicBezTo>
                      <a:cubicBezTo>
                        <a:pt x="68" y="24"/>
                        <a:pt x="55" y="20"/>
                        <a:pt x="35" y="0"/>
                      </a:cubicBezTo>
                      <a:cubicBezTo>
                        <a:pt x="34" y="0"/>
                        <a:pt x="34" y="0"/>
                        <a:pt x="33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4"/>
                        <a:pt x="0" y="34"/>
                        <a:pt x="0" y="35"/>
                      </a:cubicBezTo>
                      <a:cubicBezTo>
                        <a:pt x="21" y="55"/>
                        <a:pt x="24" y="68"/>
                        <a:pt x="24" y="68"/>
                      </a:cubicBezTo>
                      <a:cubicBezTo>
                        <a:pt x="24" y="68"/>
                        <a:pt x="24" y="69"/>
                        <a:pt x="25" y="69"/>
                      </a:cubicBezTo>
                      <a:cubicBezTo>
                        <a:pt x="64" y="74"/>
                        <a:pt x="81" y="88"/>
                        <a:pt x="81" y="88"/>
                      </a:cubicBezTo>
                      <a:cubicBezTo>
                        <a:pt x="81" y="88"/>
                        <a:pt x="81" y="88"/>
                        <a:pt x="81" y="88"/>
                      </a:cubicBezTo>
                      <a:cubicBezTo>
                        <a:pt x="82" y="88"/>
                        <a:pt x="82" y="88"/>
                        <a:pt x="82" y="88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9" y="82"/>
                        <a:pt x="89" y="81"/>
                        <a:pt x="88" y="81"/>
                      </a:cubicBezTo>
                      <a:close/>
                      <a:moveTo>
                        <a:pt x="51" y="51"/>
                      </a:moveTo>
                      <a:cubicBezTo>
                        <a:pt x="48" y="54"/>
                        <a:pt x="42" y="54"/>
                        <a:pt x="38" y="51"/>
                      </a:cubicBezTo>
                      <a:cubicBezTo>
                        <a:pt x="37" y="49"/>
                        <a:pt x="36" y="47"/>
                        <a:pt x="36" y="44"/>
                      </a:cubicBezTo>
                      <a:cubicBezTo>
                        <a:pt x="36" y="42"/>
                        <a:pt x="37" y="40"/>
                        <a:pt x="38" y="38"/>
                      </a:cubicBezTo>
                      <a:cubicBezTo>
                        <a:pt x="40" y="36"/>
                        <a:pt x="42" y="35"/>
                        <a:pt x="45" y="35"/>
                      </a:cubicBezTo>
                      <a:cubicBezTo>
                        <a:pt x="47" y="35"/>
                        <a:pt x="49" y="36"/>
                        <a:pt x="51" y="38"/>
                      </a:cubicBezTo>
                      <a:cubicBezTo>
                        <a:pt x="54" y="42"/>
                        <a:pt x="54" y="47"/>
                        <a:pt x="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1006366" y="1547111"/>
            <a:ext cx="40696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主要的新特性：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新语义元素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414455"/>
                </a:solidFill>
              </a:rPr>
              <a:t>forms 2</a:t>
            </a:r>
            <a:r>
              <a:rPr lang="zh-CN" altLang="en-US" sz="1600" dirty="0">
                <a:solidFill>
                  <a:srgbClr val="414455"/>
                </a:solidFill>
              </a:rPr>
              <a:t>表单元素 </a:t>
            </a:r>
            <a:r>
              <a:rPr lang="en-US" altLang="zh-CN" sz="1600" dirty="0">
                <a:solidFill>
                  <a:srgbClr val="414455"/>
                </a:solidFill>
              </a:rPr>
              <a:t>HTML</a:t>
            </a:r>
            <a:r>
              <a:rPr lang="zh-CN" altLang="en-US" sz="1600" dirty="0">
                <a:solidFill>
                  <a:srgbClr val="414455"/>
                </a:solidFill>
              </a:rPr>
              <a:t>网页表单的改进，其中为</a:t>
            </a:r>
            <a:r>
              <a:rPr lang="en-US" altLang="zh-CN" sz="1600" dirty="0">
                <a:solidFill>
                  <a:srgbClr val="414455"/>
                </a:solidFill>
              </a:rPr>
              <a:t>&lt;input&gt;</a:t>
            </a:r>
            <a:r>
              <a:rPr lang="zh-CN" altLang="en-US" sz="1600" dirty="0">
                <a:solidFill>
                  <a:srgbClr val="414455"/>
                </a:solidFill>
              </a:rPr>
              <a:t>标记引入了新属性。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音视频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画布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拖放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文件读取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回调函数管理</a:t>
            </a:r>
            <a:r>
              <a:rPr lang="en-US" altLang="zh-CN" sz="1600" dirty="0" err="1">
                <a:solidFill>
                  <a:srgbClr val="414455"/>
                </a:solidFill>
              </a:rPr>
              <a:t>api</a:t>
            </a:r>
            <a:endParaRPr lang="zh-CN" altLang="en-US" sz="1600" dirty="0">
              <a:solidFill>
                <a:srgbClr val="41445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地理位置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执行脚本多线程 </a:t>
            </a:r>
            <a:r>
              <a:rPr lang="en-US" altLang="zh-CN" sz="1600" dirty="0">
                <a:solidFill>
                  <a:srgbClr val="414455"/>
                </a:solidFill>
              </a:rPr>
              <a:t>worker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E60F4B-8C7E-4C40-8E09-91F67BC1EDCA}"/>
              </a:ext>
            </a:extLst>
          </p:cNvPr>
          <p:cNvSpPr txBox="1"/>
          <p:nvPr/>
        </p:nvSpPr>
        <p:spPr>
          <a:xfrm>
            <a:off x="5693731" y="1547111"/>
            <a:ext cx="29523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本地存储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rgbClr val="414455"/>
                </a:solidFill>
              </a:rPr>
              <a:t>websocket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rgbClr val="414455"/>
                </a:solidFill>
              </a:rPr>
              <a:t>HistoryAPI</a:t>
            </a:r>
            <a:endParaRPr lang="en-US" altLang="zh-CN" sz="1600" dirty="0">
              <a:solidFill>
                <a:srgbClr val="414455"/>
              </a:solidFill>
            </a:endParaRP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14455"/>
                </a:solidFill>
              </a:rPr>
              <a:t>跨文档通信 </a:t>
            </a:r>
            <a:r>
              <a:rPr lang="en-US" altLang="zh-CN" sz="1600" dirty="0" err="1">
                <a:solidFill>
                  <a:srgbClr val="414455"/>
                </a:solidFill>
              </a:rPr>
              <a:t>postmessage</a:t>
            </a:r>
            <a:endParaRPr lang="en-US" altLang="zh-CN" sz="1600" dirty="0">
              <a:solidFill>
                <a:srgbClr val="414455"/>
              </a:solidFill>
            </a:endParaRPr>
          </a:p>
          <a:p>
            <a:endParaRPr lang="en-US" altLang="zh-CN" dirty="0">
              <a:solidFill>
                <a:srgbClr val="414455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403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12110</TotalTime>
  <Words>3793</Words>
  <Application>Microsoft Office PowerPoint</Application>
  <PresentationFormat>全屏显示(16:9)</PresentationFormat>
  <Paragraphs>871</Paragraphs>
  <Slides>81</Slides>
  <Notes>80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0" baseType="lpstr">
      <vt:lpstr>方正兰亭黑简体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孙颢城</cp:lastModifiedBy>
  <cp:revision>930</cp:revision>
  <dcterms:created xsi:type="dcterms:W3CDTF">2015-11-26T04:19:00Z</dcterms:created>
  <dcterms:modified xsi:type="dcterms:W3CDTF">2018-09-30T12:18:36Z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