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3F46-13C9-41D7-946D-DBCF143FA434}" type="datetimeFigureOut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82F4-4D3A-4302-8A53-CB30490246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5862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3F46-13C9-41D7-946D-DBCF143FA434}" type="datetimeFigureOut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82F4-4D3A-4302-8A53-CB30490246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37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3F46-13C9-41D7-946D-DBCF143FA434}" type="datetimeFigureOut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82F4-4D3A-4302-8A53-CB30490246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92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3F46-13C9-41D7-946D-DBCF143FA434}" type="datetimeFigureOut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82F4-4D3A-4302-8A53-CB30490246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946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3F46-13C9-41D7-946D-DBCF143FA434}" type="datetimeFigureOut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82F4-4D3A-4302-8A53-CB30490246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019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3F46-13C9-41D7-946D-DBCF143FA434}" type="datetimeFigureOut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82F4-4D3A-4302-8A53-CB30490246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94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3F46-13C9-41D7-946D-DBCF143FA434}" type="datetimeFigureOut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82F4-4D3A-4302-8A53-CB30490246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67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3F46-13C9-41D7-946D-DBCF143FA434}" type="datetimeFigureOut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82F4-4D3A-4302-8A53-CB30490246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50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3F46-13C9-41D7-946D-DBCF143FA434}" type="datetimeFigureOut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82F4-4D3A-4302-8A53-CB30490246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601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3F46-13C9-41D7-946D-DBCF143FA434}" type="datetimeFigureOut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82F4-4D3A-4302-8A53-CB30490246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90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E3F46-13C9-41D7-946D-DBCF143FA434}" type="datetimeFigureOut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82F4-4D3A-4302-8A53-CB30490246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387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E3F46-13C9-41D7-946D-DBCF143FA434}" type="datetimeFigureOut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582F4-4D3A-4302-8A53-CB30490246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86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988278" y="466385"/>
            <a:ext cx="5152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48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進位 </a:t>
            </a:r>
            <a:r>
              <a:rPr lang="zh-TW" altLang="en-US" sz="4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vs  </a:t>
            </a:r>
            <a:r>
              <a:rPr lang="en-US" altLang="zh-TW" sz="48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48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進位</a:t>
            </a:r>
            <a:endParaRPr lang="zh-TW" altLang="en-US" sz="4800" b="1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83957" y="1427009"/>
            <a:ext cx="7637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✎</a:t>
            </a:r>
            <a:r>
              <a:rPr lang="zh-TW" altLang="en-US" sz="2400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400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進位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逢</a:t>
            </a:r>
            <a:r>
              <a:rPr lang="en-US" altLang="zh-TW" sz="2400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進一，</a:t>
            </a:r>
            <a:r>
              <a:rPr lang="en-US" altLang="zh-TW" sz="2400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進位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逢</a:t>
            </a:r>
            <a:r>
              <a:rPr lang="en-US" altLang="zh-TW" sz="2400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進一</a:t>
            </a:r>
          </a:p>
          <a:p>
            <a:pPr algn="ctr"/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030631" y="3911766"/>
            <a:ext cx="2401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5400" dirty="0" smtClean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1234</a:t>
            </a:r>
            <a:endParaRPr lang="zh-TW" altLang="en-US" sz="5400" dirty="0">
              <a:solidFill>
                <a:srgbClr val="92D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489358" y="3961194"/>
            <a:ext cx="3278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5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0010101</a:t>
            </a:r>
            <a:endParaRPr lang="zh-TW" altLang="en-US" sz="5400" dirty="0">
              <a:solidFill>
                <a:schemeClr val="accent4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148913" y="6207210"/>
            <a:ext cx="5776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❄其他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比較常用的進位還有</a:t>
            </a:r>
            <a:r>
              <a:rPr lang="en-US" altLang="zh-TW" sz="2000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r>
              <a:rPr lang="zh-TW" altLang="en-US" sz="2000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進位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20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進位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等等</a:t>
            </a:r>
            <a:endParaRPr lang="zh-TW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74140" y="3350810"/>
                <a:ext cx="2345725" cy="541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4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這個</a:t>
                </a:r>
                <a:r>
                  <a:rPr lang="en-US" altLang="zh-TW" sz="1400" dirty="0" smtClean="0">
                    <a:solidFill>
                      <a:srgbClr val="92D05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</a:t>
                </a:r>
                <a:r>
                  <a:rPr lang="zh-TW" altLang="en-US" sz="14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代表的是</a:t>
                </a:r>
                <a:endParaRPr lang="en-US" altLang="zh-TW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en-US" altLang="zh-TW" sz="1400" dirty="0" smtClean="0">
                    <a:solidFill>
                      <a:srgbClr val="92D05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</a:t>
                </a:r>
                <a:r>
                  <a:rPr lang="zh-TW" altLang="en-US" sz="14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pPr>
                      <m:e>
                        <m:r>
                          <a:rPr lang="en-US" altLang="zh-TW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</m:t>
                        </m:r>
                        <m:r>
                          <a:rPr lang="en-US" altLang="zh-TW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0</m:t>
                        </m:r>
                      </m:e>
                      <m:sup>
                        <m:r>
                          <a:rPr lang="en-US" altLang="zh-TW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TW" sz="14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</a:t>
                </a:r>
                <a:r>
                  <a:rPr lang="zh-TW" altLang="en-US" sz="14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400" dirty="0" smtClean="0">
                    <a:solidFill>
                      <a:srgbClr val="92D05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</a:t>
                </a:r>
                <a:r>
                  <a:rPr lang="zh-TW" altLang="en-US" sz="14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*</a:t>
                </a:r>
                <a:r>
                  <a:rPr lang="en-US" altLang="zh-TW" sz="1400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1000</a:t>
                </a:r>
                <a:r>
                  <a:rPr lang="zh-TW" altLang="en-US" sz="14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4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</a:t>
                </a:r>
                <a:r>
                  <a:rPr lang="zh-TW" altLang="en-US" sz="14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400" dirty="0" smtClean="0">
                    <a:solidFill>
                      <a:srgbClr val="92D05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1000</a:t>
                </a:r>
                <a:endParaRPr lang="zh-TW" altLang="en-US" sz="1400" dirty="0">
                  <a:solidFill>
                    <a:srgbClr val="92D0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0" y="3350810"/>
                <a:ext cx="2345725" cy="541623"/>
              </a:xfrm>
              <a:prstGeom prst="rect">
                <a:avLst/>
              </a:prstGeom>
              <a:blipFill>
                <a:blip r:embed="rId2"/>
                <a:stretch>
                  <a:fillRect l="-779" t="-3371" b="-56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單箭頭接點 2"/>
          <p:cNvCxnSpPr>
            <a:stCxn id="27" idx="1"/>
          </p:cNvCxnSpPr>
          <p:nvPr/>
        </p:nvCxnSpPr>
        <p:spPr>
          <a:xfrm flipH="1" flipV="1">
            <a:off x="1792765" y="3898045"/>
            <a:ext cx="358434" cy="21488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937442" y="4775097"/>
                <a:ext cx="2587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pPr>
                        <m:e>
                          <m:r>
                            <a:rPr lang="en-US" altLang="zh-TW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1</m:t>
                          </m:r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0</m:t>
                          </m:r>
                        </m:e>
                        <m:sup>
                          <m: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3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   </m:t>
                      </m:r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pPr>
                        <m:e>
                          <m:r>
                            <a:rPr lang="en-US" altLang="zh-TW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1</m:t>
                          </m:r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0</m:t>
                          </m:r>
                        </m:e>
                        <m:sup>
                          <m: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2</m:t>
                          </m:r>
                        </m:sup>
                      </m:sSup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    </m:t>
                      </m:r>
                      <m:sSup>
                        <m:sSupPr>
                          <m:ctrlP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pPr>
                        <m:e>
                          <m:r>
                            <a:rPr lang="en-US" altLang="zh-TW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1</m:t>
                          </m:r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0</m:t>
                          </m:r>
                        </m:e>
                        <m:sup>
                          <m: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1</m:t>
                          </m:r>
                        </m:sup>
                      </m:sSup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   </m:t>
                      </m:r>
                      <m:sSup>
                        <m:sSupPr>
                          <m:ctrlP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pPr>
                        <m:e>
                          <m:r>
                            <a:rPr lang="en-US" altLang="zh-TW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1</m:t>
                          </m:r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0</m:t>
                          </m:r>
                        </m:e>
                        <m:sup>
                          <m: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442" y="4775097"/>
                <a:ext cx="258770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1087399" y="1907286"/>
            <a:ext cx="10317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✎</a:t>
            </a:r>
            <a:r>
              <a:rPr lang="zh-TW" altLang="en-US" sz="24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兩者都是</a:t>
            </a:r>
            <a:r>
              <a:rPr lang="zh-TW" altLang="en-US" sz="24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最右邊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的位數</a:t>
            </a:r>
            <a:r>
              <a:rPr lang="zh-TW" altLang="en-US" sz="24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最小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越左邊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的數字所代表的值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越大，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只是變大的幅度不同，</a:t>
            </a:r>
            <a:r>
              <a:rPr lang="en-US" altLang="zh-TW" sz="2400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進位是每往左一個位數數字所代表的實際的值會乘以</a:t>
            </a:r>
            <a:r>
              <a:rPr lang="en-US" altLang="zh-TW" sz="2400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倍，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進位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是每往左一個位數數字所代表的實際的值會乘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2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倍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6063050" y="4788411"/>
                <a:ext cx="4131274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pPr>
                        <m:e>
                          <m:r>
                            <a:rPr lang="en-US" altLang="zh-TW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2</m:t>
                          </m:r>
                        </m:e>
                        <m:sup>
                          <m:r>
                            <a:rPr lang="en-US" altLang="zh-TW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6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  </m:t>
                      </m:r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pPr>
                        <m:e>
                          <m:r>
                            <a:rPr lang="en-US" altLang="zh-TW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2</m:t>
                          </m:r>
                        </m:e>
                        <m:sup>
                          <m:r>
                            <a:rPr lang="en-US" altLang="zh-TW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5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 </m:t>
                      </m:r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pPr>
                        <m:e>
                          <m:r>
                            <a:rPr lang="en-US" altLang="zh-TW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2</m:t>
                          </m:r>
                        </m:e>
                        <m:sup>
                          <m:r>
                            <a:rPr lang="en-US" altLang="zh-TW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4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 </m:t>
                      </m:r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pPr>
                        <m:e>
                          <m:r>
                            <a:rPr lang="en-US" altLang="zh-TW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2</m:t>
                          </m:r>
                        </m:e>
                        <m:sup>
                          <m:r>
                            <a:rPr lang="en-US" altLang="zh-TW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3</m:t>
                          </m:r>
                        </m:sup>
                      </m:sSup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pPr>
                        <m:e>
                          <m:r>
                            <a:rPr lang="en-US" altLang="zh-TW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2</m:t>
                          </m:r>
                        </m:e>
                        <m:sup>
                          <m:r>
                            <a:rPr lang="en-US" altLang="zh-TW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2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 </m:t>
                      </m:r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pPr>
                        <m:e>
                          <m:r>
                            <a:rPr lang="en-US" altLang="zh-TW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2</m:t>
                          </m:r>
                        </m:e>
                        <m:sup>
                          <m:r>
                            <a:rPr lang="en-US" altLang="zh-TW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1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 </m:t>
                      </m:r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pPr>
                        <m:e>
                          <m:r>
                            <a:rPr lang="en-US" altLang="zh-TW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2</m:t>
                          </m:r>
                        </m:e>
                        <m:sup>
                          <m:r>
                            <a:rPr lang="en-US" altLang="zh-TW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050" y="4788411"/>
                <a:ext cx="4131274" cy="3724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單箭頭接點 15"/>
          <p:cNvCxnSpPr>
            <a:stCxn id="29" idx="1"/>
          </p:cNvCxnSpPr>
          <p:nvPr/>
        </p:nvCxnSpPr>
        <p:spPr>
          <a:xfrm flipH="1" flipV="1">
            <a:off x="3295009" y="3815781"/>
            <a:ext cx="71780" cy="3001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2670089" y="3316532"/>
                <a:ext cx="1855062" cy="541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4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這個</a:t>
                </a:r>
                <a:r>
                  <a:rPr lang="en-US" altLang="zh-TW" sz="1400" dirty="0" smtClean="0">
                    <a:solidFill>
                      <a:srgbClr val="92D05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</a:t>
                </a:r>
                <a:r>
                  <a:rPr lang="zh-TW" altLang="en-US" sz="14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代表的是</a:t>
                </a:r>
                <a:endParaRPr lang="en-US" altLang="zh-TW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en-US" altLang="zh-TW" sz="1400" dirty="0">
                    <a:solidFill>
                      <a:srgbClr val="92D05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</a:t>
                </a:r>
                <a:r>
                  <a:rPr lang="zh-TW" altLang="en-US" sz="14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pPr>
                      <m:e>
                        <m:r>
                          <a:rPr lang="en-US" altLang="zh-TW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</m:t>
                        </m:r>
                        <m:r>
                          <a:rPr lang="en-US" altLang="zh-TW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0</m:t>
                        </m:r>
                      </m:e>
                      <m:sup>
                        <m:r>
                          <a:rPr lang="en-US" altLang="zh-TW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14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</a:t>
                </a:r>
                <a:r>
                  <a:rPr lang="zh-TW" altLang="en-US" sz="14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400" dirty="0" smtClean="0">
                    <a:solidFill>
                      <a:srgbClr val="92D05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</a:t>
                </a:r>
                <a:r>
                  <a:rPr lang="zh-TW" altLang="en-US" sz="14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*</a:t>
                </a:r>
                <a:r>
                  <a:rPr lang="en-US" altLang="zh-TW" sz="1400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10</a:t>
                </a:r>
                <a:r>
                  <a:rPr lang="zh-TW" altLang="en-US" sz="14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4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</a:t>
                </a:r>
                <a:r>
                  <a:rPr lang="zh-TW" altLang="en-US" sz="14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400" dirty="0" smtClean="0">
                    <a:solidFill>
                      <a:srgbClr val="92D05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30</a:t>
                </a:r>
                <a:endParaRPr lang="zh-TW" altLang="en-US" sz="1400" dirty="0">
                  <a:solidFill>
                    <a:srgbClr val="92D0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089" y="3316532"/>
                <a:ext cx="1855062" cy="541623"/>
              </a:xfrm>
              <a:prstGeom prst="rect">
                <a:avLst/>
              </a:prstGeom>
              <a:blipFill>
                <a:blip r:embed="rId5"/>
                <a:stretch>
                  <a:fillRect l="-987" t="-3371" b="-67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6440413" y="3340265"/>
                <a:ext cx="166301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4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這個</a:t>
                </a:r>
                <a:r>
                  <a:rPr lang="en-US" altLang="zh-TW" sz="1400" dirty="0" smtClean="0">
                    <a:solidFill>
                      <a:srgbClr val="FFFF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</a:t>
                </a:r>
                <a:r>
                  <a:rPr lang="zh-TW" altLang="en-US" sz="14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代表的是</a:t>
                </a:r>
                <a:endParaRPr lang="en-US" altLang="zh-TW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en-US" altLang="zh-TW" sz="1400" dirty="0" smtClean="0">
                    <a:solidFill>
                      <a:srgbClr val="FFFF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</a:t>
                </a:r>
                <a:r>
                  <a:rPr lang="zh-TW" altLang="en-US" sz="14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pPr>
                      <m:e>
                        <m:r>
                          <a:rPr lang="en-US" altLang="zh-TW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TW" sz="1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TW" sz="14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</a:t>
                </a:r>
                <a:r>
                  <a:rPr lang="zh-TW" altLang="en-US" sz="14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400" dirty="0" smtClean="0">
                    <a:solidFill>
                      <a:srgbClr val="FFFF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</a:t>
                </a:r>
                <a:r>
                  <a:rPr lang="zh-TW" altLang="en-US" sz="14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*</a:t>
                </a:r>
                <a:r>
                  <a:rPr lang="en-US" altLang="zh-TW" sz="1400" dirty="0" smtClean="0">
                    <a:solidFill>
                      <a:srgbClr val="FFFF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16</a:t>
                </a:r>
                <a:r>
                  <a:rPr lang="zh-TW" altLang="en-US" sz="14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4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</a:t>
                </a:r>
                <a:r>
                  <a:rPr lang="zh-TW" altLang="en-US" sz="14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400" dirty="0" smtClean="0">
                    <a:solidFill>
                      <a:srgbClr val="FFFF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16</a:t>
                </a:r>
                <a:endParaRPr lang="zh-TW" altLang="en-US" sz="1400" dirty="0">
                  <a:solidFill>
                    <a:srgbClr val="FFFF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413" y="3340265"/>
                <a:ext cx="1663010" cy="523220"/>
              </a:xfrm>
              <a:prstGeom prst="rect">
                <a:avLst/>
              </a:prstGeom>
              <a:blipFill>
                <a:blip r:embed="rId6"/>
                <a:stretch>
                  <a:fillRect l="-1099" t="-3488" b="-93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橢圓 26"/>
          <p:cNvSpPr/>
          <p:nvPr/>
        </p:nvSpPr>
        <p:spPr>
          <a:xfrm>
            <a:off x="2079419" y="4005521"/>
            <a:ext cx="490147" cy="7334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3295009" y="4008469"/>
            <a:ext cx="490147" cy="7334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7414535" y="4054949"/>
            <a:ext cx="490147" cy="733462"/>
          </a:xfrm>
          <a:prstGeom prst="ellipse">
            <a:avLst/>
          </a:prstGeom>
          <a:noFill/>
          <a:ln w="3810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8330990" y="4046791"/>
            <a:ext cx="490147" cy="733462"/>
          </a:xfrm>
          <a:prstGeom prst="ellipse">
            <a:avLst/>
          </a:prstGeom>
          <a:noFill/>
          <a:ln w="3810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單箭頭接點 33"/>
          <p:cNvCxnSpPr>
            <a:stCxn id="32" idx="0"/>
          </p:cNvCxnSpPr>
          <p:nvPr/>
        </p:nvCxnSpPr>
        <p:spPr>
          <a:xfrm flipH="1" flipV="1">
            <a:off x="7424829" y="3824765"/>
            <a:ext cx="234780" cy="230184"/>
          </a:xfrm>
          <a:prstGeom prst="straightConnector1">
            <a:avLst/>
          </a:prstGeom>
          <a:ln w="57150"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33" idx="0"/>
          </p:cNvCxnSpPr>
          <p:nvPr/>
        </p:nvCxnSpPr>
        <p:spPr>
          <a:xfrm flipV="1">
            <a:off x="8576064" y="3748096"/>
            <a:ext cx="346983" cy="298695"/>
          </a:xfrm>
          <a:prstGeom prst="straightConnector1">
            <a:avLst/>
          </a:prstGeom>
          <a:ln w="57150"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8634204" y="3229268"/>
                <a:ext cx="1663010" cy="541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4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這個</a:t>
                </a:r>
                <a:r>
                  <a:rPr lang="en-US" altLang="zh-TW" sz="1400" dirty="0" smtClean="0">
                    <a:solidFill>
                      <a:srgbClr val="FFFF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</a:t>
                </a:r>
                <a:r>
                  <a:rPr lang="zh-TW" altLang="en-US" sz="14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代表的是</a:t>
                </a:r>
                <a:endParaRPr lang="en-US" altLang="zh-TW" sz="1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en-US" altLang="zh-TW" sz="1400" dirty="0" smtClean="0">
                    <a:solidFill>
                      <a:srgbClr val="FFFF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</a:t>
                </a:r>
                <a:r>
                  <a:rPr lang="zh-TW" altLang="en-US" sz="14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pPr>
                      <m:e>
                        <m:r>
                          <a:rPr lang="en-US" altLang="zh-TW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TW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14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</a:t>
                </a:r>
                <a:r>
                  <a:rPr lang="zh-TW" altLang="en-US" sz="14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400" dirty="0" smtClean="0">
                    <a:solidFill>
                      <a:srgbClr val="FFFF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</a:t>
                </a:r>
                <a:r>
                  <a:rPr lang="zh-TW" altLang="en-US" sz="14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*</a:t>
                </a:r>
                <a:r>
                  <a:rPr lang="en-US" altLang="zh-TW" sz="1400" dirty="0">
                    <a:solidFill>
                      <a:srgbClr val="FFFF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4</a:t>
                </a:r>
                <a:r>
                  <a:rPr lang="zh-TW" altLang="en-US" sz="14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4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</a:t>
                </a:r>
                <a:r>
                  <a:rPr lang="zh-TW" altLang="en-US" sz="14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400" dirty="0">
                    <a:solidFill>
                      <a:srgbClr val="FFFF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4</a:t>
                </a:r>
                <a:endParaRPr lang="zh-TW" altLang="en-US" sz="1400" dirty="0">
                  <a:solidFill>
                    <a:srgbClr val="FFFF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204" y="3229268"/>
                <a:ext cx="1663010" cy="541623"/>
              </a:xfrm>
              <a:prstGeom prst="rect">
                <a:avLst/>
              </a:prstGeom>
              <a:blipFill>
                <a:blip r:embed="rId8"/>
                <a:stretch>
                  <a:fillRect l="-1099" t="-3371" b="-56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字方塊 42"/>
          <p:cNvSpPr txBox="1"/>
          <p:nvPr/>
        </p:nvSpPr>
        <p:spPr>
          <a:xfrm>
            <a:off x="1937442" y="5070964"/>
            <a:ext cx="790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1"/>
                </a:solidFill>
              </a:rPr>
              <a:t>(</a:t>
            </a:r>
            <a:r>
              <a:rPr lang="en-US" altLang="zh-TW" sz="1600" dirty="0" smtClean="0">
                <a:solidFill>
                  <a:srgbClr val="FF0000"/>
                </a:solidFill>
              </a:rPr>
              <a:t>1000</a:t>
            </a:r>
            <a:r>
              <a:rPr lang="en-US" altLang="zh-TW" sz="1600" dirty="0" smtClean="0">
                <a:solidFill>
                  <a:schemeClr val="bg1"/>
                </a:solidFill>
              </a:rPr>
              <a:t>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2579866" y="5070964"/>
            <a:ext cx="64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1"/>
                </a:solidFill>
              </a:rPr>
              <a:t>(</a:t>
            </a:r>
            <a:r>
              <a:rPr lang="en-US" altLang="zh-TW" sz="1600" dirty="0" smtClean="0">
                <a:solidFill>
                  <a:srgbClr val="FF0000"/>
                </a:solidFill>
              </a:rPr>
              <a:t>100</a:t>
            </a:r>
            <a:r>
              <a:rPr lang="en-US" altLang="zh-TW" sz="1600" dirty="0" smtClean="0">
                <a:solidFill>
                  <a:schemeClr val="bg1"/>
                </a:solidFill>
              </a:rPr>
              <a:t>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3275252" y="5070964"/>
            <a:ext cx="64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1"/>
                </a:solidFill>
              </a:rPr>
              <a:t>(</a:t>
            </a:r>
            <a:r>
              <a:rPr lang="en-US" altLang="zh-TW" sz="1600" dirty="0" smtClean="0">
                <a:solidFill>
                  <a:srgbClr val="FF0000"/>
                </a:solidFill>
              </a:rPr>
              <a:t>10</a:t>
            </a:r>
            <a:r>
              <a:rPr lang="en-US" altLang="zh-TW" sz="1600" dirty="0" smtClean="0">
                <a:solidFill>
                  <a:schemeClr val="bg1"/>
                </a:solidFill>
              </a:rPr>
              <a:t>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3931064" y="5075320"/>
            <a:ext cx="64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1"/>
                </a:solidFill>
              </a:rPr>
              <a:t>(</a:t>
            </a:r>
            <a:r>
              <a:rPr lang="en-US" altLang="zh-TW" sz="1600" dirty="0" smtClean="0">
                <a:solidFill>
                  <a:srgbClr val="FF0000"/>
                </a:solidFill>
              </a:rPr>
              <a:t>1</a:t>
            </a:r>
            <a:r>
              <a:rPr lang="en-US" altLang="zh-TW" sz="1600" dirty="0" smtClean="0">
                <a:solidFill>
                  <a:schemeClr val="bg1"/>
                </a:solidFill>
              </a:rPr>
              <a:t>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489358" y="5075658"/>
            <a:ext cx="688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1"/>
                </a:solidFill>
              </a:rPr>
              <a:t>(</a:t>
            </a:r>
            <a:r>
              <a:rPr lang="en-US" altLang="zh-TW" sz="1600" dirty="0" smtClean="0">
                <a:solidFill>
                  <a:srgbClr val="FFFF00"/>
                </a:solidFill>
              </a:rPr>
              <a:t>64</a:t>
            </a:r>
            <a:r>
              <a:rPr lang="en-US" altLang="zh-TW" sz="1600" dirty="0" smtClean="0">
                <a:solidFill>
                  <a:schemeClr val="bg1"/>
                </a:solidFill>
              </a:rPr>
              <a:t>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6971202" y="5071328"/>
            <a:ext cx="632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1"/>
                </a:solidFill>
              </a:rPr>
              <a:t>(</a:t>
            </a:r>
            <a:r>
              <a:rPr lang="en-US" altLang="zh-TW" sz="1600" dirty="0" smtClean="0">
                <a:solidFill>
                  <a:srgbClr val="FFFF00"/>
                </a:solidFill>
              </a:rPr>
              <a:t>32</a:t>
            </a:r>
            <a:r>
              <a:rPr lang="en-US" altLang="zh-TW" sz="1600" dirty="0" smtClean="0">
                <a:solidFill>
                  <a:schemeClr val="bg1"/>
                </a:solidFill>
              </a:rPr>
              <a:t>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7424829" y="5085643"/>
            <a:ext cx="632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1"/>
                </a:solidFill>
              </a:rPr>
              <a:t>(</a:t>
            </a:r>
            <a:r>
              <a:rPr lang="en-US" altLang="zh-TW" sz="1600" dirty="0" smtClean="0">
                <a:solidFill>
                  <a:srgbClr val="FFFF00"/>
                </a:solidFill>
              </a:rPr>
              <a:t>16</a:t>
            </a:r>
            <a:r>
              <a:rPr lang="en-US" altLang="zh-TW" sz="1600" dirty="0" smtClean="0">
                <a:solidFill>
                  <a:schemeClr val="bg1"/>
                </a:solidFill>
              </a:rPr>
              <a:t>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7878456" y="5094617"/>
            <a:ext cx="632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1"/>
                </a:solidFill>
              </a:rPr>
              <a:t>(</a:t>
            </a:r>
            <a:r>
              <a:rPr lang="en-US" altLang="zh-TW" sz="1600" dirty="0" smtClean="0">
                <a:solidFill>
                  <a:srgbClr val="FFFF00"/>
                </a:solidFill>
              </a:rPr>
              <a:t>8</a:t>
            </a:r>
            <a:r>
              <a:rPr lang="en-US" altLang="zh-TW" sz="1600" dirty="0" smtClean="0">
                <a:solidFill>
                  <a:schemeClr val="bg1"/>
                </a:solidFill>
              </a:rPr>
              <a:t>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8314641" y="5095593"/>
            <a:ext cx="632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1"/>
                </a:solidFill>
              </a:rPr>
              <a:t>(</a:t>
            </a:r>
            <a:r>
              <a:rPr lang="en-US" altLang="zh-TW" sz="1600" dirty="0" smtClean="0">
                <a:solidFill>
                  <a:srgbClr val="FFFF00"/>
                </a:solidFill>
              </a:rPr>
              <a:t>4</a:t>
            </a:r>
            <a:r>
              <a:rPr lang="en-US" altLang="zh-TW" sz="1600" dirty="0" smtClean="0">
                <a:solidFill>
                  <a:schemeClr val="bg1"/>
                </a:solidFill>
              </a:rPr>
              <a:t>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8750826" y="5097915"/>
            <a:ext cx="521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1"/>
                </a:solidFill>
              </a:rPr>
              <a:t>(</a:t>
            </a:r>
            <a:r>
              <a:rPr lang="en-US" altLang="zh-TW" sz="1600" dirty="0" smtClean="0">
                <a:solidFill>
                  <a:srgbClr val="FFFF00"/>
                </a:solidFill>
              </a:rPr>
              <a:t>2</a:t>
            </a:r>
            <a:r>
              <a:rPr lang="en-US" altLang="zh-TW" sz="1600" dirty="0" smtClean="0">
                <a:solidFill>
                  <a:schemeClr val="bg1"/>
                </a:solidFill>
              </a:rPr>
              <a:t>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9204453" y="5094617"/>
            <a:ext cx="521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1"/>
                </a:solidFill>
              </a:rPr>
              <a:t>(</a:t>
            </a:r>
            <a:r>
              <a:rPr lang="en-US" altLang="zh-TW" sz="1600" dirty="0" smtClean="0">
                <a:solidFill>
                  <a:srgbClr val="FFFF00"/>
                </a:solidFill>
              </a:rPr>
              <a:t>1</a:t>
            </a:r>
            <a:r>
              <a:rPr lang="en-US" altLang="zh-TW" sz="1600" dirty="0" smtClean="0">
                <a:solidFill>
                  <a:schemeClr val="bg1"/>
                </a:solidFill>
              </a:rPr>
              <a:t>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9" name="弧形 58"/>
          <p:cNvSpPr/>
          <p:nvPr/>
        </p:nvSpPr>
        <p:spPr>
          <a:xfrm rot="5400000" flipV="1">
            <a:off x="3672549" y="5245787"/>
            <a:ext cx="341225" cy="423390"/>
          </a:xfrm>
          <a:prstGeom prst="arc">
            <a:avLst>
              <a:gd name="adj1" fmla="val 15480490"/>
              <a:gd name="adj2" fmla="val 5801141"/>
            </a:avLst>
          </a:prstGeom>
          <a:ln w="381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弧形 59"/>
          <p:cNvSpPr/>
          <p:nvPr/>
        </p:nvSpPr>
        <p:spPr>
          <a:xfrm rot="5400000" flipV="1">
            <a:off x="3020209" y="5239697"/>
            <a:ext cx="356468" cy="420327"/>
          </a:xfrm>
          <a:prstGeom prst="arc">
            <a:avLst>
              <a:gd name="adj1" fmla="val 15480490"/>
              <a:gd name="adj2" fmla="val 5801141"/>
            </a:avLst>
          </a:prstGeom>
          <a:ln w="381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弧形 60"/>
          <p:cNvSpPr/>
          <p:nvPr/>
        </p:nvSpPr>
        <p:spPr>
          <a:xfrm rot="5400000" flipV="1">
            <a:off x="2385074" y="5172556"/>
            <a:ext cx="341225" cy="539369"/>
          </a:xfrm>
          <a:prstGeom prst="arc">
            <a:avLst>
              <a:gd name="adj1" fmla="val 15480490"/>
              <a:gd name="adj2" fmla="val 5801141"/>
            </a:avLst>
          </a:prstGeom>
          <a:ln w="381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/>
          <p:cNvSpPr txBox="1"/>
          <p:nvPr/>
        </p:nvSpPr>
        <p:spPr>
          <a:xfrm>
            <a:off x="3631466" y="5682939"/>
            <a:ext cx="64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1"/>
                </a:solidFill>
              </a:rPr>
              <a:t>X</a:t>
            </a:r>
            <a:r>
              <a:rPr lang="zh-TW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2952884" y="5697721"/>
            <a:ext cx="64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1"/>
                </a:solidFill>
              </a:rPr>
              <a:t>X</a:t>
            </a:r>
            <a:r>
              <a:rPr lang="zh-TW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2274302" y="5682939"/>
            <a:ext cx="64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1"/>
                </a:solidFill>
              </a:rPr>
              <a:t>X</a:t>
            </a:r>
            <a:r>
              <a:rPr lang="zh-TW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5" name="弧形 64"/>
          <p:cNvSpPr/>
          <p:nvPr/>
        </p:nvSpPr>
        <p:spPr>
          <a:xfrm rot="5400000" flipV="1">
            <a:off x="9034132" y="5249189"/>
            <a:ext cx="341225" cy="423390"/>
          </a:xfrm>
          <a:prstGeom prst="arc">
            <a:avLst>
              <a:gd name="adj1" fmla="val 15480490"/>
              <a:gd name="adj2" fmla="val 5801141"/>
            </a:avLst>
          </a:prstGeom>
          <a:ln w="381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文字方塊 65"/>
          <p:cNvSpPr txBox="1"/>
          <p:nvPr/>
        </p:nvSpPr>
        <p:spPr>
          <a:xfrm>
            <a:off x="9021462" y="5686341"/>
            <a:ext cx="64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1"/>
                </a:solidFill>
              </a:rPr>
              <a:t>X</a:t>
            </a:r>
            <a:r>
              <a:rPr lang="zh-TW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TW" sz="1600" dirty="0">
                <a:solidFill>
                  <a:srgbClr val="FFFF00"/>
                </a:solidFill>
              </a:rPr>
              <a:t>2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67" name="弧形 66"/>
          <p:cNvSpPr/>
          <p:nvPr/>
        </p:nvSpPr>
        <p:spPr>
          <a:xfrm rot="5400000" flipV="1">
            <a:off x="8532009" y="5249189"/>
            <a:ext cx="341225" cy="423390"/>
          </a:xfrm>
          <a:prstGeom prst="arc">
            <a:avLst>
              <a:gd name="adj1" fmla="val 15480490"/>
              <a:gd name="adj2" fmla="val 5801141"/>
            </a:avLst>
          </a:prstGeom>
          <a:ln w="381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/>
          <p:cNvSpPr txBox="1"/>
          <p:nvPr/>
        </p:nvSpPr>
        <p:spPr>
          <a:xfrm>
            <a:off x="8559717" y="5686341"/>
            <a:ext cx="64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1"/>
                </a:solidFill>
              </a:rPr>
              <a:t>X</a:t>
            </a:r>
            <a:r>
              <a:rPr lang="zh-TW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TW" sz="1600" dirty="0">
                <a:solidFill>
                  <a:srgbClr val="FFFF00"/>
                </a:solidFill>
              </a:rPr>
              <a:t>2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69" name="弧形 68"/>
          <p:cNvSpPr/>
          <p:nvPr/>
        </p:nvSpPr>
        <p:spPr>
          <a:xfrm rot="5400000" flipV="1">
            <a:off x="8098495" y="5295202"/>
            <a:ext cx="341225" cy="331367"/>
          </a:xfrm>
          <a:prstGeom prst="arc">
            <a:avLst>
              <a:gd name="adj1" fmla="val 15480490"/>
              <a:gd name="adj2" fmla="val 5801141"/>
            </a:avLst>
          </a:prstGeom>
          <a:ln w="381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文字方塊 69"/>
          <p:cNvSpPr txBox="1"/>
          <p:nvPr/>
        </p:nvSpPr>
        <p:spPr>
          <a:xfrm>
            <a:off x="8057699" y="5699606"/>
            <a:ext cx="64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1"/>
                </a:solidFill>
              </a:rPr>
              <a:t>X</a:t>
            </a:r>
            <a:r>
              <a:rPr lang="zh-TW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TW" sz="1600" dirty="0">
                <a:solidFill>
                  <a:srgbClr val="FFFF00"/>
                </a:solidFill>
              </a:rPr>
              <a:t>2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72" name="弧形 71"/>
          <p:cNvSpPr/>
          <p:nvPr/>
        </p:nvSpPr>
        <p:spPr>
          <a:xfrm rot="5400000" flipV="1">
            <a:off x="7678250" y="5266895"/>
            <a:ext cx="341225" cy="387979"/>
          </a:xfrm>
          <a:prstGeom prst="arc">
            <a:avLst>
              <a:gd name="adj1" fmla="val 15480490"/>
              <a:gd name="adj2" fmla="val 5801141"/>
            </a:avLst>
          </a:prstGeom>
          <a:ln w="381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文字方塊 72"/>
          <p:cNvSpPr txBox="1"/>
          <p:nvPr/>
        </p:nvSpPr>
        <p:spPr>
          <a:xfrm>
            <a:off x="7606398" y="5675341"/>
            <a:ext cx="64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1"/>
                </a:solidFill>
              </a:rPr>
              <a:t>X</a:t>
            </a:r>
            <a:r>
              <a:rPr lang="zh-TW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TW" sz="1600" dirty="0">
                <a:solidFill>
                  <a:srgbClr val="FFFF00"/>
                </a:solidFill>
              </a:rPr>
              <a:t>2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74" name="弧形 73"/>
          <p:cNvSpPr/>
          <p:nvPr/>
        </p:nvSpPr>
        <p:spPr>
          <a:xfrm rot="5400000" flipV="1">
            <a:off x="7218255" y="5266895"/>
            <a:ext cx="341225" cy="387979"/>
          </a:xfrm>
          <a:prstGeom prst="arc">
            <a:avLst>
              <a:gd name="adj1" fmla="val 15480490"/>
              <a:gd name="adj2" fmla="val 5801141"/>
            </a:avLst>
          </a:prstGeom>
          <a:ln w="381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文字方塊 74"/>
          <p:cNvSpPr txBox="1"/>
          <p:nvPr/>
        </p:nvSpPr>
        <p:spPr>
          <a:xfrm>
            <a:off x="7174019" y="5672321"/>
            <a:ext cx="64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1"/>
                </a:solidFill>
              </a:rPr>
              <a:t>X</a:t>
            </a:r>
            <a:r>
              <a:rPr lang="zh-TW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TW" sz="1600" dirty="0">
                <a:solidFill>
                  <a:srgbClr val="FFFF00"/>
                </a:solidFill>
              </a:rPr>
              <a:t>2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76" name="弧形 75"/>
          <p:cNvSpPr/>
          <p:nvPr/>
        </p:nvSpPr>
        <p:spPr>
          <a:xfrm rot="5400000" flipV="1">
            <a:off x="6761224" y="5284183"/>
            <a:ext cx="341225" cy="387979"/>
          </a:xfrm>
          <a:prstGeom prst="arc">
            <a:avLst>
              <a:gd name="adj1" fmla="val 15480490"/>
              <a:gd name="adj2" fmla="val 5801141"/>
            </a:avLst>
          </a:prstGeom>
          <a:ln w="381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6745473" y="5672321"/>
            <a:ext cx="64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1"/>
                </a:solidFill>
              </a:rPr>
              <a:t>X</a:t>
            </a:r>
            <a:r>
              <a:rPr lang="zh-TW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TW" sz="1600" dirty="0">
                <a:solidFill>
                  <a:srgbClr val="FFFF00"/>
                </a:solidFill>
              </a:rPr>
              <a:t>2</a:t>
            </a:r>
            <a:endParaRPr lang="zh-TW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22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495412" y="1750101"/>
            <a:ext cx="45622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6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sz="6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6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sz="6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en-US" altLang="zh-TW" sz="6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sz="6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6600" dirty="0">
              <a:solidFill>
                <a:schemeClr val="accent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34350" y="4904118"/>
            <a:ext cx="5169023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32</a:t>
            </a:r>
            <a:r>
              <a:rPr lang="zh-TW" alt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6000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45</a:t>
            </a:r>
            <a:endParaRPr lang="zh-TW" altLang="en-US" sz="3200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559846" y="955052"/>
            <a:ext cx="7933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所以像這個</a:t>
            </a:r>
            <a:r>
              <a:rPr lang="en-US" altLang="zh-TW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進位數字</a:t>
            </a:r>
            <a:r>
              <a:rPr lang="en-US" altLang="zh-TW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28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542562" y="2766496"/>
            <a:ext cx="612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FF00"/>
                </a:solidFill>
              </a:rPr>
              <a:t>64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253528" y="2743787"/>
            <a:ext cx="519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32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906002" y="2759891"/>
            <a:ext cx="675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FF00"/>
                </a:solidFill>
              </a:rPr>
              <a:t>16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602903" y="2766496"/>
            <a:ext cx="626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8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207231" y="2767504"/>
            <a:ext cx="401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4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909651" y="2779817"/>
            <a:ext cx="437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FF00"/>
                </a:solidFill>
              </a:rPr>
              <a:t>2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542121" y="2783180"/>
            <a:ext cx="575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0" name="弧形 19"/>
          <p:cNvSpPr/>
          <p:nvPr/>
        </p:nvSpPr>
        <p:spPr>
          <a:xfrm rot="5400000" flipV="1">
            <a:off x="7122596" y="2939487"/>
            <a:ext cx="549547" cy="572810"/>
          </a:xfrm>
          <a:prstGeom prst="arc">
            <a:avLst>
              <a:gd name="adj1" fmla="val 15480490"/>
              <a:gd name="adj2" fmla="val 5282167"/>
            </a:avLst>
          </a:prstGeom>
          <a:ln w="381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21" name="文字方塊 20"/>
          <p:cNvSpPr txBox="1"/>
          <p:nvPr/>
        </p:nvSpPr>
        <p:spPr>
          <a:xfrm>
            <a:off x="7241058" y="3605997"/>
            <a:ext cx="567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X</a:t>
            </a:r>
            <a:r>
              <a:rPr lang="zh-TW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rgbClr val="FFFF00"/>
                </a:solidFill>
              </a:rPr>
              <a:t>2</a:t>
            </a:r>
            <a:endParaRPr lang="zh-TW" altLang="en-US" sz="2400" dirty="0">
              <a:solidFill>
                <a:srgbClr val="FFFF00"/>
              </a:solidFill>
            </a:endParaRPr>
          </a:p>
        </p:txBody>
      </p:sp>
      <p:sp>
        <p:nvSpPr>
          <p:cNvPr id="22" name="弧形 21"/>
          <p:cNvSpPr/>
          <p:nvPr/>
        </p:nvSpPr>
        <p:spPr>
          <a:xfrm rot="5400000" flipV="1">
            <a:off x="6397175" y="2961046"/>
            <a:ext cx="549547" cy="505888"/>
          </a:xfrm>
          <a:prstGeom prst="arc">
            <a:avLst>
              <a:gd name="adj1" fmla="val 15480464"/>
              <a:gd name="adj2" fmla="val 5801141"/>
            </a:avLst>
          </a:prstGeom>
          <a:ln w="381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23" name="文字方塊 22"/>
          <p:cNvSpPr txBox="1"/>
          <p:nvPr/>
        </p:nvSpPr>
        <p:spPr>
          <a:xfrm>
            <a:off x="6462323" y="3545345"/>
            <a:ext cx="505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X</a:t>
            </a:r>
            <a:r>
              <a:rPr lang="zh-TW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rgbClr val="FFFF00"/>
                </a:solidFill>
              </a:rPr>
              <a:t>2</a:t>
            </a:r>
            <a:endParaRPr lang="zh-TW" altLang="en-US" sz="2400" dirty="0">
              <a:solidFill>
                <a:srgbClr val="FFFF00"/>
              </a:solidFill>
            </a:endParaRPr>
          </a:p>
        </p:txBody>
      </p:sp>
      <p:sp>
        <p:nvSpPr>
          <p:cNvPr id="24" name="弧形 23"/>
          <p:cNvSpPr/>
          <p:nvPr/>
        </p:nvSpPr>
        <p:spPr>
          <a:xfrm rot="5400000" flipV="1">
            <a:off x="5711818" y="2971490"/>
            <a:ext cx="614089" cy="420459"/>
          </a:xfrm>
          <a:prstGeom prst="arc">
            <a:avLst>
              <a:gd name="adj1" fmla="val 15480490"/>
              <a:gd name="adj2" fmla="val 5801141"/>
            </a:avLst>
          </a:prstGeom>
          <a:ln w="381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25" name="文字方塊 24"/>
          <p:cNvSpPr txBox="1"/>
          <p:nvPr/>
        </p:nvSpPr>
        <p:spPr>
          <a:xfrm>
            <a:off x="5837757" y="3545345"/>
            <a:ext cx="570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X</a:t>
            </a:r>
            <a:r>
              <a:rPr lang="zh-TW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rgbClr val="FFFF00"/>
                </a:solidFill>
              </a:rPr>
              <a:t>2</a:t>
            </a:r>
            <a:endParaRPr lang="zh-TW" altLang="en-US" sz="2400" dirty="0">
              <a:solidFill>
                <a:srgbClr val="FFFF00"/>
              </a:solidFill>
            </a:endParaRPr>
          </a:p>
        </p:txBody>
      </p:sp>
      <p:sp>
        <p:nvSpPr>
          <p:cNvPr id="26" name="弧形 25"/>
          <p:cNvSpPr/>
          <p:nvPr/>
        </p:nvSpPr>
        <p:spPr>
          <a:xfrm rot="5400000" flipV="1">
            <a:off x="5154695" y="2998684"/>
            <a:ext cx="549547" cy="428547"/>
          </a:xfrm>
          <a:prstGeom prst="arc">
            <a:avLst>
              <a:gd name="adj1" fmla="val 15480490"/>
              <a:gd name="adj2" fmla="val 5801141"/>
            </a:avLst>
          </a:prstGeom>
          <a:ln w="381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27" name="文字方塊 26"/>
          <p:cNvSpPr txBox="1"/>
          <p:nvPr/>
        </p:nvSpPr>
        <p:spPr>
          <a:xfrm>
            <a:off x="5179829" y="3538503"/>
            <a:ext cx="693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X</a:t>
            </a:r>
            <a:r>
              <a:rPr lang="zh-TW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rgbClr val="FFFF00"/>
                </a:solidFill>
              </a:rPr>
              <a:t>2</a:t>
            </a:r>
            <a:endParaRPr lang="zh-TW" altLang="en-US" sz="2400" dirty="0">
              <a:solidFill>
                <a:srgbClr val="FFFF00"/>
              </a:solidFill>
            </a:endParaRPr>
          </a:p>
        </p:txBody>
      </p:sp>
      <p:sp>
        <p:nvSpPr>
          <p:cNvPr id="28" name="弧形 27"/>
          <p:cNvSpPr/>
          <p:nvPr/>
        </p:nvSpPr>
        <p:spPr>
          <a:xfrm rot="5400000" flipV="1">
            <a:off x="4573905" y="2909097"/>
            <a:ext cx="549547" cy="515016"/>
          </a:xfrm>
          <a:prstGeom prst="arc">
            <a:avLst>
              <a:gd name="adj1" fmla="val 15480490"/>
              <a:gd name="adj2" fmla="val 5801141"/>
            </a:avLst>
          </a:prstGeom>
          <a:ln w="381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29" name="文字方塊 28"/>
          <p:cNvSpPr txBox="1"/>
          <p:nvPr/>
        </p:nvSpPr>
        <p:spPr>
          <a:xfrm>
            <a:off x="4591170" y="3500666"/>
            <a:ext cx="588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X</a:t>
            </a:r>
            <a:r>
              <a:rPr lang="zh-TW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rgbClr val="FFFF00"/>
                </a:solidFill>
              </a:rPr>
              <a:t>2</a:t>
            </a:r>
            <a:endParaRPr lang="zh-TW" altLang="en-US" sz="2400" dirty="0">
              <a:solidFill>
                <a:srgbClr val="FFFF00"/>
              </a:solidFill>
            </a:endParaRPr>
          </a:p>
        </p:txBody>
      </p:sp>
      <p:sp>
        <p:nvSpPr>
          <p:cNvPr id="30" name="弧形 29"/>
          <p:cNvSpPr/>
          <p:nvPr/>
        </p:nvSpPr>
        <p:spPr>
          <a:xfrm rot="5400000" flipV="1">
            <a:off x="3943824" y="2935123"/>
            <a:ext cx="549547" cy="462965"/>
          </a:xfrm>
          <a:prstGeom prst="arc">
            <a:avLst>
              <a:gd name="adj1" fmla="val 15480490"/>
              <a:gd name="adj2" fmla="val 5801141"/>
            </a:avLst>
          </a:prstGeom>
          <a:ln w="381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31" name="文字方塊 30"/>
          <p:cNvSpPr txBox="1"/>
          <p:nvPr/>
        </p:nvSpPr>
        <p:spPr>
          <a:xfrm>
            <a:off x="3922475" y="3484445"/>
            <a:ext cx="519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X</a:t>
            </a:r>
            <a:r>
              <a:rPr lang="zh-TW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rgbClr val="FFFF00"/>
                </a:solidFill>
              </a:rPr>
              <a:t>2</a:t>
            </a:r>
            <a:endParaRPr lang="zh-TW" altLang="en-US" sz="2400" dirty="0">
              <a:solidFill>
                <a:srgbClr val="FFFF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617068" y="4339390"/>
            <a:ext cx="82253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如果用我們平常熟悉的</a:t>
            </a:r>
            <a:r>
              <a:rPr lang="en-US" altLang="zh-TW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進位來表示的話，就會是</a:t>
            </a:r>
            <a:r>
              <a:rPr lang="en-US" altLang="zh-TW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2800" dirty="0"/>
          </a:p>
        </p:txBody>
      </p:sp>
      <p:sp>
        <p:nvSpPr>
          <p:cNvPr id="33" name="橢圓 32"/>
          <p:cNvSpPr/>
          <p:nvPr/>
        </p:nvSpPr>
        <p:spPr>
          <a:xfrm>
            <a:off x="4139802" y="1748763"/>
            <a:ext cx="618008" cy="10462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5452606" y="1780238"/>
            <a:ext cx="618008" cy="10462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6124816" y="1765136"/>
            <a:ext cx="618008" cy="10462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7393581" y="1780238"/>
            <a:ext cx="618008" cy="10462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單箭頭接點 37"/>
          <p:cNvCxnSpPr>
            <a:stCxn id="30" idx="2"/>
          </p:cNvCxnSpPr>
          <p:nvPr/>
        </p:nvCxnSpPr>
        <p:spPr>
          <a:xfrm flipH="1">
            <a:off x="4253528" y="3139603"/>
            <a:ext cx="195431" cy="20572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>
            <a:off x="5215195" y="3108038"/>
            <a:ext cx="518094" cy="20888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H="1">
            <a:off x="5854062" y="3129926"/>
            <a:ext cx="445332" cy="20191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19" idx="1"/>
          </p:cNvCxnSpPr>
          <p:nvPr/>
        </p:nvCxnSpPr>
        <p:spPr>
          <a:xfrm flipH="1">
            <a:off x="6616989" y="2983235"/>
            <a:ext cx="925132" cy="21787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 rot="1301074">
            <a:off x="7940729" y="5535060"/>
            <a:ext cx="8874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400" dirty="0">
                <a:solidFill>
                  <a:srgbClr val="FFC000"/>
                </a:solidFill>
              </a:rPr>
              <a:t>☜</a:t>
            </a:r>
          </a:p>
        </p:txBody>
      </p:sp>
    </p:spTree>
    <p:extLst>
      <p:ext uri="{BB962C8B-B14F-4D97-AF65-F5344CB8AC3E}">
        <p14:creationId xmlns:p14="http://schemas.microsoft.com/office/powerpoint/2010/main" val="2532499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240</Words>
  <Application>Microsoft Office PowerPoint</Application>
  <PresentationFormat>寬螢幕</PresentationFormat>
  <Paragraphs>55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yckuo</dc:creator>
  <cp:lastModifiedBy>yckuo</cp:lastModifiedBy>
  <cp:revision>13</cp:revision>
  <dcterms:created xsi:type="dcterms:W3CDTF">2017-06-22T23:54:44Z</dcterms:created>
  <dcterms:modified xsi:type="dcterms:W3CDTF">2017-06-23T02:14:16Z</dcterms:modified>
</cp:coreProperties>
</file>