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5" r:id="rId4"/>
  </p:sldMasterIdLst>
  <p:notesMasterIdLst>
    <p:notesMasterId r:id="rId9"/>
  </p:notesMasterIdLst>
  <p:handoutMasterIdLst>
    <p:handoutMasterId r:id="rId10"/>
  </p:handoutMasterIdLst>
  <p:sldIdLst>
    <p:sldId id="265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E41"/>
    <a:srgbClr val="111E2D"/>
    <a:srgbClr val="0077B0"/>
    <a:srgbClr val="808080"/>
    <a:srgbClr val="F26649"/>
    <a:srgbClr val="002596"/>
    <a:srgbClr val="00387B"/>
    <a:srgbClr val="0093CF"/>
    <a:srgbClr val="0081C6"/>
    <a:srgbClr val="E47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74" y="162"/>
      </p:cViewPr>
      <p:guideLst>
        <p:guide orient="horz" pos="4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804530-433D-49D4-9C55-B745406660A6}" type="datetimeFigureOut">
              <a:rPr lang="en-US"/>
              <a:pPr>
                <a:defRPr/>
              </a:pPr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E4DD70-DD1E-42B3-9F34-03430BF4A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04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EAF35B-EA6F-4119-B5FD-596AF7F80A8A}" type="datetimeFigureOut">
              <a:rPr lang="en-US"/>
              <a:pPr>
                <a:defRPr/>
              </a:pPr>
              <a:t>3/7/2018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51ADBC0-6D32-46AC-AB65-A89BC2937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2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ke it Possible Graphics v6-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1497724" y="4534941"/>
            <a:ext cx="7330966" cy="613765"/>
          </a:xfrm>
        </p:spPr>
        <p:txBody>
          <a:bodyPr anchor="t"/>
          <a:lstStyle>
            <a:lvl1pPr algn="l">
              <a:defRPr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subTitle" idx="1"/>
          </p:nvPr>
        </p:nvSpPr>
        <p:spPr>
          <a:xfrm>
            <a:off x="1497724" y="5313695"/>
            <a:ext cx="7330966" cy="465526"/>
          </a:xfrm>
        </p:spPr>
        <p:txBody>
          <a:bodyPr/>
          <a:lstStyle>
            <a:lvl1pPr marL="0" indent="0" algn="l">
              <a:buFont typeface="Arial" charset="0"/>
              <a:buNone/>
              <a:defRPr sz="1800" i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911" y="312738"/>
            <a:ext cx="8024089" cy="61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30000"/>
              <a:buFont typeface="Arial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40243"/>
          <a:stretch/>
        </p:blipFill>
        <p:spPr>
          <a:xfrm>
            <a:off x="0" y="0"/>
            <a:ext cx="1119911" cy="11314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910" y="312738"/>
            <a:ext cx="7566889" cy="61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30000"/>
              <a:buFont typeface="Arial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SzPct val="130000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40243"/>
          <a:stretch/>
        </p:blipFill>
        <p:spPr>
          <a:xfrm>
            <a:off x="0" y="0"/>
            <a:ext cx="1119911" cy="11314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910" y="312738"/>
            <a:ext cx="7566889" cy="61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40243"/>
          <a:stretch/>
        </p:blipFill>
        <p:spPr>
          <a:xfrm>
            <a:off x="0" y="0"/>
            <a:ext cx="1119911" cy="11314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910" y="312738"/>
            <a:ext cx="7566889" cy="6175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40243"/>
          <a:stretch/>
        </p:blipFill>
        <p:spPr>
          <a:xfrm>
            <a:off x="0" y="0"/>
            <a:ext cx="1119911" cy="11314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910" y="312738"/>
            <a:ext cx="7566889" cy="617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40243"/>
          <a:stretch/>
        </p:blipFill>
        <p:spPr>
          <a:xfrm>
            <a:off x="0" y="0"/>
            <a:ext cx="1119911" cy="11314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Make it Possible Graphics v6-04.png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12738"/>
            <a:ext cx="82296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87475"/>
            <a:ext cx="82296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87800" y="6416675"/>
            <a:ext cx="9461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20843F20-29A4-4AA2-AC50-5959ECB05816}" type="slidenum">
              <a:rPr lang="en-US" sz="12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ヒラギノ角ゴ Pro W3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ヒラギノ角ゴ Pro W3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ヒラギノ角ゴ Pro W3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ヒラギノ角ゴ Pro W3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ヒラギノ角ゴ Pro W3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0093CF"/>
        </a:buClr>
        <a:buSzPct val="130000"/>
        <a:buFont typeface="Arial" charset="0"/>
        <a:buChar char="•"/>
        <a:defRPr sz="2600" b="1" kern="1200">
          <a:solidFill>
            <a:srgbClr val="7F7F7F"/>
          </a:solidFill>
          <a:latin typeface="+mn-lt"/>
          <a:ea typeface="ヒラギノ角ゴ Pro W3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93CF"/>
        </a:buClr>
        <a:buSzPct val="130000"/>
        <a:buFont typeface="Arial" charset="0"/>
        <a:buChar char="•"/>
        <a:defRPr sz="2400" kern="1200">
          <a:solidFill>
            <a:srgbClr val="7F7F7F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93CF"/>
        </a:buClr>
        <a:buSzPct val="130000"/>
        <a:buFont typeface="Arial" charset="0"/>
        <a:buChar char="•"/>
        <a:defRPr sz="2200" kern="1200">
          <a:solidFill>
            <a:srgbClr val="7F7F7F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93CF"/>
        </a:buClr>
        <a:buSzPct val="130000"/>
        <a:buFont typeface="Arial" charset="0"/>
        <a:buChar char="•"/>
        <a:defRPr kern="1200">
          <a:solidFill>
            <a:srgbClr val="7F7F7F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0093CF"/>
        </a:buClr>
        <a:buSzPct val="130000"/>
        <a:buFont typeface="Arial" charset="0"/>
        <a:buChar char="•"/>
        <a:defRPr sz="1600" kern="1200">
          <a:solidFill>
            <a:srgbClr val="7F7F7F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7013" y="4535488"/>
            <a:ext cx="7331075" cy="612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2018 DA&amp;S Initiatives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97013" y="5313363"/>
            <a:ext cx="7331075" cy="4651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Overview of DA&amp;S Initiatives  with Timeline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1119910" y="312738"/>
            <a:ext cx="7566889" cy="617537"/>
          </a:xfrm>
        </p:spPr>
        <p:txBody>
          <a:bodyPr/>
          <a:lstStyle/>
          <a:p>
            <a:r>
              <a:rPr lang="en-US" sz="2200" dirty="0" smtClean="0"/>
              <a:t>DA&amp;S 2018 Initiatives | Solutions</a:t>
            </a:r>
          </a:p>
        </p:txBody>
      </p:sp>
      <p:sp>
        <p:nvSpPr>
          <p:cNvPr id="8198" name="Freeform 8197"/>
          <p:cNvSpPr/>
          <p:nvPr/>
        </p:nvSpPr>
        <p:spPr>
          <a:xfrm>
            <a:off x="11405" y="2195132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ICO | Reconciliation Tool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199" name="Freeform 8198"/>
          <p:cNvSpPr/>
          <p:nvPr/>
        </p:nvSpPr>
        <p:spPr>
          <a:xfrm>
            <a:off x="11405" y="2386827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GFS | DAS Process Engineering &amp; Controls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0" name="Freeform 8199"/>
          <p:cNvSpPr/>
          <p:nvPr/>
        </p:nvSpPr>
        <p:spPr>
          <a:xfrm>
            <a:off x="11405" y="2578522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GFS |Forward Delivery Enhancement tool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1" name="Freeform 8200"/>
          <p:cNvSpPr/>
          <p:nvPr/>
        </p:nvSpPr>
        <p:spPr>
          <a:xfrm>
            <a:off x="11405" y="2770217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GFS | MARS Tool v2.0 | Enhancements &amp; Reports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2" name="Freeform 8201"/>
          <p:cNvSpPr/>
          <p:nvPr/>
        </p:nvSpPr>
        <p:spPr>
          <a:xfrm>
            <a:off x="11405" y="2961912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R2R | Cadency Analytics | Notifications 2.0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3" name="Freeform 8202"/>
          <p:cNvSpPr/>
          <p:nvPr/>
        </p:nvSpPr>
        <p:spPr>
          <a:xfrm>
            <a:off x="11405" y="3153607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O2C | LOC | 2018 Enhancements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4" name="Freeform 8203"/>
          <p:cNvSpPr/>
          <p:nvPr/>
        </p:nvSpPr>
        <p:spPr>
          <a:xfrm>
            <a:off x="11405" y="3345303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O2C | </a:t>
            </a:r>
            <a:r>
              <a:rPr lang="en-US" sz="1000" b="1" kern="1200" dirty="0" smtClean="0">
                <a:solidFill>
                  <a:srgbClr val="FF0000"/>
                </a:solidFill>
              </a:rPr>
              <a:t>*</a:t>
            </a:r>
            <a:r>
              <a:rPr lang="en-US" sz="900" b="1" kern="1200" dirty="0" smtClean="0">
                <a:solidFill>
                  <a:srgbClr val="FF0000"/>
                </a:solidFill>
              </a:rPr>
              <a:t> </a:t>
            </a:r>
            <a:r>
              <a:rPr lang="en-US" sz="900" i="1" kern="1200" dirty="0" smtClean="0">
                <a:solidFill>
                  <a:schemeClr val="tx1"/>
                </a:solidFill>
              </a:rPr>
              <a:t>CRAS Enhancements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5" name="Freeform 8204"/>
          <p:cNvSpPr/>
          <p:nvPr/>
        </p:nvSpPr>
        <p:spPr>
          <a:xfrm>
            <a:off x="11405" y="3536998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O2C | </a:t>
            </a:r>
            <a:r>
              <a:rPr lang="en-US" sz="1000" b="1" kern="1200" dirty="0" smtClean="0">
                <a:solidFill>
                  <a:srgbClr val="FF0000"/>
                </a:solidFill>
              </a:rPr>
              <a:t>*</a:t>
            </a:r>
            <a:r>
              <a:rPr lang="en-US" sz="900" b="1" kern="1200" dirty="0" smtClean="0">
                <a:solidFill>
                  <a:srgbClr val="FF0000"/>
                </a:solidFill>
              </a:rPr>
              <a:t> </a:t>
            </a:r>
            <a:r>
              <a:rPr lang="en-US" sz="900" i="1" kern="1200" dirty="0" smtClean="0">
                <a:solidFill>
                  <a:schemeClr val="tx1"/>
                </a:solidFill>
              </a:rPr>
              <a:t>LOC v3.0 | E1 Integration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6" name="Freeform 8205"/>
          <p:cNvSpPr/>
          <p:nvPr/>
        </p:nvSpPr>
        <p:spPr>
          <a:xfrm>
            <a:off x="11405" y="3728693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R2R | </a:t>
            </a:r>
            <a:r>
              <a:rPr lang="en-US" sz="1000" b="1" kern="1200" dirty="0" smtClean="0">
                <a:solidFill>
                  <a:srgbClr val="FF0000"/>
                </a:solidFill>
              </a:rPr>
              <a:t>*</a:t>
            </a:r>
            <a:r>
              <a:rPr lang="en-US" sz="900" b="1" kern="1200" dirty="0" smtClean="0">
                <a:solidFill>
                  <a:srgbClr val="FF0000"/>
                </a:solidFill>
              </a:rPr>
              <a:t> </a:t>
            </a:r>
            <a:r>
              <a:rPr lang="en-US" sz="900" i="1" kern="1200" dirty="0" smtClean="0">
                <a:solidFill>
                  <a:schemeClr val="tx1"/>
                </a:solidFill>
              </a:rPr>
              <a:t>MRM v2.0 | E1 Integration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7" name="Freeform 8206"/>
          <p:cNvSpPr/>
          <p:nvPr/>
        </p:nvSpPr>
        <p:spPr>
          <a:xfrm>
            <a:off x="11405" y="3920388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R2R | Web Forms Enhancements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8" name="Freeform 8207"/>
          <p:cNvSpPr/>
          <p:nvPr/>
        </p:nvSpPr>
        <p:spPr>
          <a:xfrm>
            <a:off x="11405" y="4112083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R2R | FAS 2.0 Enhancements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09" name="Freeform 8208"/>
          <p:cNvSpPr/>
          <p:nvPr/>
        </p:nvSpPr>
        <p:spPr>
          <a:xfrm>
            <a:off x="11405" y="4303778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R2R | Escheatment Audit &amp; Workflow Tool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10" name="Freeform 8209"/>
          <p:cNvSpPr/>
          <p:nvPr/>
        </p:nvSpPr>
        <p:spPr>
          <a:xfrm>
            <a:off x="11405" y="4495474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sz="900" i="1" dirty="0" smtClean="0">
                <a:solidFill>
                  <a:schemeClr val="tx1"/>
                </a:solidFill>
              </a:rPr>
              <a:t>DSC |Cost </a:t>
            </a:r>
            <a:r>
              <a:rPr lang="en-US" sz="900" i="1" dirty="0">
                <a:solidFill>
                  <a:schemeClr val="tx1"/>
                </a:solidFill>
              </a:rPr>
              <a:t>of Sales Scorecard Development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11" name="Freeform 8210"/>
          <p:cNvSpPr/>
          <p:nvPr/>
        </p:nvSpPr>
        <p:spPr>
          <a:xfrm>
            <a:off x="11405" y="4687169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kern="1200" dirty="0" smtClean="0">
                <a:solidFill>
                  <a:schemeClr val="tx1"/>
                </a:solidFill>
              </a:rPr>
              <a:t>R2R |  </a:t>
            </a:r>
            <a:r>
              <a:rPr lang="en-US" sz="1000" b="1" kern="1200" dirty="0" smtClean="0">
                <a:solidFill>
                  <a:srgbClr val="FF0000"/>
                </a:solidFill>
              </a:rPr>
              <a:t>*</a:t>
            </a:r>
            <a:r>
              <a:rPr lang="en-US" sz="900" i="1" kern="1200" dirty="0" smtClean="0">
                <a:solidFill>
                  <a:schemeClr val="tx1"/>
                </a:solidFill>
              </a:rPr>
              <a:t> MRM | 2018 Release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12" name="Freeform 8211"/>
          <p:cNvSpPr/>
          <p:nvPr/>
        </p:nvSpPr>
        <p:spPr>
          <a:xfrm>
            <a:off x="11405" y="4878864"/>
            <a:ext cx="2660424" cy="177379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i="1" dirty="0" smtClean="0">
                <a:solidFill>
                  <a:schemeClr val="tx1"/>
                </a:solidFill>
              </a:rPr>
              <a:t>RMC | </a:t>
            </a:r>
            <a:r>
              <a:rPr lang="en-US" sz="1000" b="1" dirty="0" smtClean="0">
                <a:solidFill>
                  <a:srgbClr val="FF0000"/>
                </a:solidFill>
              </a:rPr>
              <a:t>*</a:t>
            </a:r>
            <a:r>
              <a:rPr lang="en-US" sz="900" i="1" dirty="0" smtClean="0">
                <a:solidFill>
                  <a:schemeClr val="tx1"/>
                </a:solidFill>
              </a:rPr>
              <a:t> </a:t>
            </a:r>
            <a:r>
              <a:rPr lang="en-US" sz="900" i="1" kern="1200" dirty="0" smtClean="0">
                <a:solidFill>
                  <a:schemeClr val="tx1"/>
                </a:solidFill>
              </a:rPr>
              <a:t>MJE Identification for Leapfrog</a:t>
            </a:r>
            <a:endParaRPr lang="en-US" sz="900" i="1" kern="1200" dirty="0">
              <a:solidFill>
                <a:schemeClr val="tx1"/>
              </a:solidFill>
            </a:endParaRPr>
          </a:p>
        </p:txBody>
      </p:sp>
      <p:sp>
        <p:nvSpPr>
          <p:cNvPr id="8213" name="TextBox 8212"/>
          <p:cNvSpPr txBox="1"/>
          <p:nvPr/>
        </p:nvSpPr>
        <p:spPr>
          <a:xfrm>
            <a:off x="2712451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44547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April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82169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28669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June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69782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July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64551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Aug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03849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43631" y="1856099"/>
            <a:ext cx="64008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Oct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83711" y="1855055"/>
            <a:ext cx="64008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Nov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24026" y="1851866"/>
            <a:ext cx="64008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712451" y="275799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3" name="Freeform 42"/>
          <p:cNvSpPr/>
          <p:nvPr/>
        </p:nvSpPr>
        <p:spPr>
          <a:xfrm>
            <a:off x="2712451" y="3151946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4" name="Freeform 43"/>
          <p:cNvSpPr/>
          <p:nvPr/>
        </p:nvSpPr>
        <p:spPr>
          <a:xfrm>
            <a:off x="4576045" y="3358882"/>
            <a:ext cx="1332141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5" name="Freeform 44"/>
          <p:cNvSpPr/>
          <p:nvPr/>
        </p:nvSpPr>
        <p:spPr>
          <a:xfrm>
            <a:off x="3342871" y="3550577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6" name="Freeform 45"/>
          <p:cNvSpPr/>
          <p:nvPr/>
        </p:nvSpPr>
        <p:spPr>
          <a:xfrm>
            <a:off x="3342871" y="3742272"/>
            <a:ext cx="19202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2712451" y="3933967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3342871" y="4125662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3990974" y="4317357"/>
            <a:ext cx="1863766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2712451" y="4509053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626993" y="4700748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52" name="Freeform 51"/>
          <p:cNvSpPr/>
          <p:nvPr/>
        </p:nvSpPr>
        <p:spPr>
          <a:xfrm>
            <a:off x="2712451" y="4892443"/>
            <a:ext cx="19202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77" name="Freeform 76"/>
          <p:cNvSpPr/>
          <p:nvPr/>
        </p:nvSpPr>
        <p:spPr>
          <a:xfrm>
            <a:off x="2708037" y="2202361"/>
            <a:ext cx="3810568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dirty="0" smtClean="0"/>
              <a:t>December ’17 Start</a:t>
            </a:r>
            <a:endParaRPr lang="en-US" sz="700" kern="1200" dirty="0"/>
          </a:p>
        </p:txBody>
      </p:sp>
      <p:sp>
        <p:nvSpPr>
          <p:cNvPr id="78" name="Freeform 77"/>
          <p:cNvSpPr/>
          <p:nvPr/>
        </p:nvSpPr>
        <p:spPr>
          <a:xfrm>
            <a:off x="2712451" y="2389259"/>
            <a:ext cx="6345936" cy="165438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 smtClean="0"/>
              <a:t>December ’17</a:t>
            </a:r>
            <a:r>
              <a:rPr lang="en-US" sz="700" dirty="0"/>
              <a:t> </a:t>
            </a:r>
            <a:r>
              <a:rPr lang="en-US" sz="700" dirty="0" smtClean="0"/>
              <a:t>Start</a:t>
            </a:r>
            <a:r>
              <a:rPr lang="en-US" sz="700" kern="1200" dirty="0" smtClean="0"/>
              <a:t>															Go Live February ‘19</a:t>
            </a:r>
            <a:endParaRPr lang="en-US" sz="700" kern="1200" dirty="0"/>
          </a:p>
        </p:txBody>
      </p:sp>
      <p:sp>
        <p:nvSpPr>
          <p:cNvPr id="79" name="Freeform 78"/>
          <p:cNvSpPr/>
          <p:nvPr/>
        </p:nvSpPr>
        <p:spPr>
          <a:xfrm>
            <a:off x="2721421" y="2575512"/>
            <a:ext cx="19202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 smtClean="0"/>
              <a:t>October ‘17 Start</a:t>
            </a:r>
            <a:endParaRPr lang="en-US" sz="700" kern="1200" dirty="0"/>
          </a:p>
        </p:txBody>
      </p:sp>
      <p:sp>
        <p:nvSpPr>
          <p:cNvPr id="80" name="Freeform 79"/>
          <p:cNvSpPr/>
          <p:nvPr/>
        </p:nvSpPr>
        <p:spPr>
          <a:xfrm>
            <a:off x="3351749" y="2757998"/>
            <a:ext cx="19202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1" name="Freeform 80"/>
          <p:cNvSpPr/>
          <p:nvPr/>
        </p:nvSpPr>
        <p:spPr>
          <a:xfrm>
            <a:off x="2712451" y="295719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 smtClean="0"/>
              <a:t>Feb ‘18 Start</a:t>
            </a:r>
            <a:endParaRPr lang="en-US" sz="700" kern="1200" dirty="0"/>
          </a:p>
        </p:txBody>
      </p:sp>
      <p:sp>
        <p:nvSpPr>
          <p:cNvPr id="82" name="Freeform 81"/>
          <p:cNvSpPr/>
          <p:nvPr/>
        </p:nvSpPr>
        <p:spPr>
          <a:xfrm>
            <a:off x="4004821" y="3151946"/>
            <a:ext cx="31373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3" name="Freeform 82"/>
          <p:cNvSpPr/>
          <p:nvPr/>
        </p:nvSpPr>
        <p:spPr>
          <a:xfrm>
            <a:off x="5917819" y="3358882"/>
            <a:ext cx="3146287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 smtClean="0"/>
              <a:t>Go Live February ‘19</a:t>
            </a:r>
            <a:endParaRPr lang="en-US" sz="700" kern="1200" dirty="0"/>
          </a:p>
        </p:txBody>
      </p:sp>
      <p:sp>
        <p:nvSpPr>
          <p:cNvPr id="84" name="Freeform 83"/>
          <p:cNvSpPr/>
          <p:nvPr/>
        </p:nvSpPr>
        <p:spPr>
          <a:xfrm>
            <a:off x="4602035" y="3550577"/>
            <a:ext cx="256032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5" name="Freeform 84"/>
          <p:cNvSpPr/>
          <p:nvPr/>
        </p:nvSpPr>
        <p:spPr>
          <a:xfrm>
            <a:off x="5269782" y="3742272"/>
            <a:ext cx="256032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6" name="Freeform 85"/>
          <p:cNvSpPr/>
          <p:nvPr/>
        </p:nvSpPr>
        <p:spPr>
          <a:xfrm>
            <a:off x="3982169" y="3933967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7" name="Freeform 86"/>
          <p:cNvSpPr/>
          <p:nvPr/>
        </p:nvSpPr>
        <p:spPr>
          <a:xfrm>
            <a:off x="4633565" y="4125662"/>
            <a:ext cx="31373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8" name="Freeform 87"/>
          <p:cNvSpPr/>
          <p:nvPr/>
        </p:nvSpPr>
        <p:spPr>
          <a:xfrm>
            <a:off x="5862875" y="4317357"/>
            <a:ext cx="192024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3982169" y="4509053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5916143" y="4700748"/>
            <a:ext cx="256032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01" name="Freeform 100"/>
          <p:cNvSpPr/>
          <p:nvPr/>
        </p:nvSpPr>
        <p:spPr>
          <a:xfrm>
            <a:off x="4628669" y="4892443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6511846" y="2202361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>
              <a:solidFill>
                <a:srgbClr val="81BE41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650473" y="2575512"/>
            <a:ext cx="626656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2" name="Freeform 111"/>
          <p:cNvSpPr/>
          <p:nvPr/>
        </p:nvSpPr>
        <p:spPr>
          <a:xfrm>
            <a:off x="7143631" y="3151946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4" name="Freeform 113"/>
          <p:cNvSpPr/>
          <p:nvPr/>
        </p:nvSpPr>
        <p:spPr>
          <a:xfrm>
            <a:off x="7143631" y="3550577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5" name="Freeform 114"/>
          <p:cNvSpPr/>
          <p:nvPr/>
        </p:nvSpPr>
        <p:spPr>
          <a:xfrm>
            <a:off x="7783711" y="3742272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6" name="Freeform 115"/>
          <p:cNvSpPr/>
          <p:nvPr/>
        </p:nvSpPr>
        <p:spPr>
          <a:xfrm>
            <a:off x="5269782" y="3933967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7" name="Freeform 116"/>
          <p:cNvSpPr/>
          <p:nvPr/>
        </p:nvSpPr>
        <p:spPr>
          <a:xfrm>
            <a:off x="7774833" y="4125662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8" name="Freeform 117"/>
          <p:cNvSpPr/>
          <p:nvPr/>
        </p:nvSpPr>
        <p:spPr>
          <a:xfrm>
            <a:off x="7783711" y="4317357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9" name="Freeform 118"/>
          <p:cNvSpPr/>
          <p:nvPr/>
        </p:nvSpPr>
        <p:spPr>
          <a:xfrm>
            <a:off x="5269782" y="4509053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20" name="Freeform 119"/>
          <p:cNvSpPr/>
          <p:nvPr/>
        </p:nvSpPr>
        <p:spPr>
          <a:xfrm>
            <a:off x="8424026" y="470074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21" name="Freeform 120"/>
          <p:cNvSpPr/>
          <p:nvPr/>
        </p:nvSpPr>
        <p:spPr>
          <a:xfrm>
            <a:off x="5864551" y="4892443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54" name="Freeform 153"/>
          <p:cNvSpPr/>
          <p:nvPr/>
        </p:nvSpPr>
        <p:spPr>
          <a:xfrm>
            <a:off x="28227" y="5542900"/>
            <a:ext cx="1050081" cy="156396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b="1" kern="1200" dirty="0" smtClean="0"/>
              <a:t>Requirements</a:t>
            </a:r>
            <a:endParaRPr lang="en-US" sz="700" b="1" kern="1200" dirty="0"/>
          </a:p>
        </p:txBody>
      </p:sp>
      <p:sp>
        <p:nvSpPr>
          <p:cNvPr id="155" name="Freeform 154"/>
          <p:cNvSpPr/>
          <p:nvPr/>
        </p:nvSpPr>
        <p:spPr>
          <a:xfrm>
            <a:off x="28227" y="5750957"/>
            <a:ext cx="1050081" cy="165274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b="1" kern="1200" dirty="0" smtClean="0"/>
              <a:t>Development</a:t>
            </a:r>
            <a:endParaRPr lang="en-US" sz="700" b="1" kern="1200" dirty="0"/>
          </a:p>
        </p:txBody>
      </p:sp>
      <p:sp>
        <p:nvSpPr>
          <p:cNvPr id="156" name="Freeform 155"/>
          <p:cNvSpPr/>
          <p:nvPr/>
        </p:nvSpPr>
        <p:spPr>
          <a:xfrm>
            <a:off x="28227" y="5971734"/>
            <a:ext cx="1050081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b="1" kern="1200" dirty="0" smtClean="0"/>
              <a:t>Go Live &amp; Hyper care</a:t>
            </a:r>
            <a:endParaRPr lang="en-US" sz="700" b="1" kern="1200" dirty="0"/>
          </a:p>
        </p:txBody>
      </p:sp>
      <p:sp>
        <p:nvSpPr>
          <p:cNvPr id="163" name="Freeform 162"/>
          <p:cNvSpPr/>
          <p:nvPr/>
        </p:nvSpPr>
        <p:spPr>
          <a:xfrm>
            <a:off x="28227" y="1856099"/>
            <a:ext cx="2687027" cy="274320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u="sng" kern="1200" dirty="0" smtClean="0">
                <a:solidFill>
                  <a:schemeClr val="tx1"/>
                </a:solidFill>
              </a:rPr>
              <a:t>Projects</a:t>
            </a:r>
            <a:r>
              <a:rPr lang="en-US" sz="1400" kern="1200" dirty="0" smtClean="0">
                <a:solidFill>
                  <a:schemeClr val="tx1"/>
                </a:solidFill>
              </a:rPr>
              <a:t>: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65" name="Freeform 164"/>
          <p:cNvSpPr/>
          <p:nvPr/>
        </p:nvSpPr>
        <p:spPr>
          <a:xfrm>
            <a:off x="5282285" y="2757998"/>
            <a:ext cx="626656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66" name="Freeform 165"/>
          <p:cNvSpPr/>
          <p:nvPr/>
        </p:nvSpPr>
        <p:spPr>
          <a:xfrm>
            <a:off x="3360627" y="295719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070214" y="544538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98" y="5445383"/>
            <a:ext cx="5032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Indicates that an initiative is expected but not fully defined or committed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1119910" y="312738"/>
            <a:ext cx="7566889" cy="617537"/>
          </a:xfrm>
        </p:spPr>
        <p:txBody>
          <a:bodyPr/>
          <a:lstStyle/>
          <a:p>
            <a:r>
              <a:rPr lang="en-US" sz="2200" dirty="0" smtClean="0"/>
              <a:t>DA&amp;S 2018 Initiatives | Visualizations</a:t>
            </a:r>
          </a:p>
        </p:txBody>
      </p:sp>
      <p:sp>
        <p:nvSpPr>
          <p:cNvPr id="8213" name="TextBox 8212"/>
          <p:cNvSpPr txBox="1"/>
          <p:nvPr/>
        </p:nvSpPr>
        <p:spPr>
          <a:xfrm>
            <a:off x="2712451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44547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April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82169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28669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June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69782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July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64551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Aug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03849" y="1856099"/>
            <a:ext cx="63840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Sept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43631" y="1856099"/>
            <a:ext cx="64008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Oct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83711" y="1855055"/>
            <a:ext cx="64008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Nov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24026" y="1851866"/>
            <a:ext cx="64008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626993" y="276561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3" name="Freeform 42"/>
          <p:cNvSpPr/>
          <p:nvPr/>
        </p:nvSpPr>
        <p:spPr>
          <a:xfrm>
            <a:off x="3369454" y="3159284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5" name="Freeform 44"/>
          <p:cNvSpPr/>
          <p:nvPr/>
        </p:nvSpPr>
        <p:spPr>
          <a:xfrm>
            <a:off x="2712451" y="3558197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46" name="Freeform 45"/>
          <p:cNvSpPr/>
          <p:nvPr/>
        </p:nvSpPr>
        <p:spPr>
          <a:xfrm>
            <a:off x="4626993" y="3749892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78" name="Freeform 77"/>
          <p:cNvSpPr/>
          <p:nvPr/>
        </p:nvSpPr>
        <p:spPr>
          <a:xfrm>
            <a:off x="2712451" y="2381639"/>
            <a:ext cx="640080" cy="165438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2" name="Freeform 81"/>
          <p:cNvSpPr/>
          <p:nvPr/>
        </p:nvSpPr>
        <p:spPr>
          <a:xfrm>
            <a:off x="4004821" y="3159566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4" name="Freeform 83"/>
          <p:cNvSpPr/>
          <p:nvPr/>
        </p:nvSpPr>
        <p:spPr>
          <a:xfrm>
            <a:off x="3344547" y="3558197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85" name="Freeform 84"/>
          <p:cNvSpPr/>
          <p:nvPr/>
        </p:nvSpPr>
        <p:spPr>
          <a:xfrm>
            <a:off x="5269782" y="3749892"/>
            <a:ext cx="128016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2712451" y="2193471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09" name="Freeform 108"/>
          <p:cNvSpPr/>
          <p:nvPr/>
        </p:nvSpPr>
        <p:spPr>
          <a:xfrm>
            <a:off x="5281530" y="2573874"/>
            <a:ext cx="626656" cy="164592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2" name="Freeform 111"/>
          <p:cNvSpPr/>
          <p:nvPr/>
        </p:nvSpPr>
        <p:spPr>
          <a:xfrm>
            <a:off x="5284981" y="3159284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4" name="Freeform 113"/>
          <p:cNvSpPr/>
          <p:nvPr/>
        </p:nvSpPr>
        <p:spPr>
          <a:xfrm>
            <a:off x="4628669" y="3558197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15" name="Freeform 114"/>
          <p:cNvSpPr/>
          <p:nvPr/>
        </p:nvSpPr>
        <p:spPr>
          <a:xfrm>
            <a:off x="6503849" y="3749892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63" name="Freeform 162"/>
          <p:cNvSpPr/>
          <p:nvPr/>
        </p:nvSpPr>
        <p:spPr>
          <a:xfrm>
            <a:off x="28227" y="1856099"/>
            <a:ext cx="2687027" cy="274320"/>
          </a:xfrm>
          <a:custGeom>
            <a:avLst/>
            <a:gdLst>
              <a:gd name="connsiteX0" fmla="*/ 0 w 3200630"/>
              <a:gd name="connsiteY0" fmla="*/ 29564 h 177379"/>
              <a:gd name="connsiteX1" fmla="*/ 29564 w 3200630"/>
              <a:gd name="connsiteY1" fmla="*/ 0 h 177379"/>
              <a:gd name="connsiteX2" fmla="*/ 3171066 w 3200630"/>
              <a:gd name="connsiteY2" fmla="*/ 0 h 177379"/>
              <a:gd name="connsiteX3" fmla="*/ 3200630 w 3200630"/>
              <a:gd name="connsiteY3" fmla="*/ 29564 h 177379"/>
              <a:gd name="connsiteX4" fmla="*/ 3200630 w 3200630"/>
              <a:gd name="connsiteY4" fmla="*/ 147815 h 177379"/>
              <a:gd name="connsiteX5" fmla="*/ 3171066 w 3200630"/>
              <a:gd name="connsiteY5" fmla="*/ 177379 h 177379"/>
              <a:gd name="connsiteX6" fmla="*/ 29564 w 3200630"/>
              <a:gd name="connsiteY6" fmla="*/ 177379 h 177379"/>
              <a:gd name="connsiteX7" fmla="*/ 0 w 3200630"/>
              <a:gd name="connsiteY7" fmla="*/ 147815 h 177379"/>
              <a:gd name="connsiteX8" fmla="*/ 0 w 3200630"/>
              <a:gd name="connsiteY8" fmla="*/ 29564 h 17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630" h="177379">
                <a:moveTo>
                  <a:pt x="0" y="29564"/>
                </a:moveTo>
                <a:cubicBezTo>
                  <a:pt x="0" y="13236"/>
                  <a:pt x="13236" y="0"/>
                  <a:pt x="29564" y="0"/>
                </a:cubicBezTo>
                <a:lnTo>
                  <a:pt x="3171066" y="0"/>
                </a:lnTo>
                <a:cubicBezTo>
                  <a:pt x="3187394" y="0"/>
                  <a:pt x="3200630" y="13236"/>
                  <a:pt x="3200630" y="29564"/>
                </a:cubicBezTo>
                <a:lnTo>
                  <a:pt x="3200630" y="147815"/>
                </a:lnTo>
                <a:cubicBezTo>
                  <a:pt x="3200630" y="164143"/>
                  <a:pt x="3187394" y="177379"/>
                  <a:pt x="3171066" y="177379"/>
                </a:cubicBezTo>
                <a:lnTo>
                  <a:pt x="29564" y="177379"/>
                </a:lnTo>
                <a:cubicBezTo>
                  <a:pt x="13236" y="177379"/>
                  <a:pt x="0" y="164143"/>
                  <a:pt x="0" y="147815"/>
                </a:cubicBezTo>
                <a:lnTo>
                  <a:pt x="0" y="29564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9" tIns="46759" rIns="46759" bIns="46759" numCol="1" spcCol="1270" anchor="ctr" anchorCtr="0">
            <a:noAutofit/>
          </a:bodyPr>
          <a:lstStyle/>
          <a:p>
            <a:pPr lvl="0" algn="l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u="sng" kern="1200" dirty="0" smtClean="0">
                <a:solidFill>
                  <a:schemeClr val="tx1"/>
                </a:solidFill>
              </a:rPr>
              <a:t>Projects</a:t>
            </a:r>
            <a:r>
              <a:rPr lang="en-US" sz="1400" kern="1200" dirty="0" smtClean="0">
                <a:solidFill>
                  <a:schemeClr val="tx1"/>
                </a:solidFill>
              </a:rPr>
              <a:t>: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65" name="Freeform 164"/>
          <p:cNvSpPr/>
          <p:nvPr/>
        </p:nvSpPr>
        <p:spPr>
          <a:xfrm>
            <a:off x="6515597" y="2765618"/>
            <a:ext cx="626656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166" name="Freeform 165"/>
          <p:cNvSpPr/>
          <p:nvPr/>
        </p:nvSpPr>
        <p:spPr>
          <a:xfrm>
            <a:off x="4626993" y="295719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5" name="Freeform 4"/>
          <p:cNvSpPr/>
          <p:nvPr/>
        </p:nvSpPr>
        <p:spPr>
          <a:xfrm>
            <a:off x="21939" y="2208711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Service Center Queue Visualization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1939" y="2389259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I2P Global Visualizations Hold/KPI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39" y="2575512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LOC Visualizations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939" y="2757998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MJE Visualizations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39" y="2957198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FX Treasury Forecasting 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1939" y="3167186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Costa Rica Visualizations (L3 &amp; L4 metrics) </a:t>
            </a:r>
            <a:r>
              <a:rPr lang="en-US" sz="1000" b="1" kern="1200" dirty="0" smtClean="0">
                <a:solidFill>
                  <a:srgbClr val="FF0000"/>
                </a:solidFill>
              </a:rPr>
              <a:t>*</a:t>
            </a:r>
            <a:endParaRPr lang="en-US" sz="1000" b="1" kern="1200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939" y="3358882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Prague Visualizations (L3 &amp; L4 metrics)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39" y="3558197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CIP Visualization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1939" y="3749892"/>
            <a:ext cx="2659464" cy="173736"/>
          </a:xfrm>
          <a:custGeom>
            <a:avLst/>
            <a:gdLst>
              <a:gd name="connsiteX0" fmla="*/ 0 w 2659464"/>
              <a:gd name="connsiteY0" fmla="*/ 39001 h 234000"/>
              <a:gd name="connsiteX1" fmla="*/ 39001 w 2659464"/>
              <a:gd name="connsiteY1" fmla="*/ 0 h 234000"/>
              <a:gd name="connsiteX2" fmla="*/ 2620463 w 2659464"/>
              <a:gd name="connsiteY2" fmla="*/ 0 h 234000"/>
              <a:gd name="connsiteX3" fmla="*/ 2659464 w 2659464"/>
              <a:gd name="connsiteY3" fmla="*/ 39001 h 234000"/>
              <a:gd name="connsiteX4" fmla="*/ 2659464 w 2659464"/>
              <a:gd name="connsiteY4" fmla="*/ 194999 h 234000"/>
              <a:gd name="connsiteX5" fmla="*/ 2620463 w 2659464"/>
              <a:gd name="connsiteY5" fmla="*/ 234000 h 234000"/>
              <a:gd name="connsiteX6" fmla="*/ 39001 w 2659464"/>
              <a:gd name="connsiteY6" fmla="*/ 234000 h 234000"/>
              <a:gd name="connsiteX7" fmla="*/ 0 w 2659464"/>
              <a:gd name="connsiteY7" fmla="*/ 194999 h 234000"/>
              <a:gd name="connsiteX8" fmla="*/ 0 w 2659464"/>
              <a:gd name="connsiteY8" fmla="*/ 39001 h 2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9464" h="234000">
                <a:moveTo>
                  <a:pt x="0" y="39001"/>
                </a:moveTo>
                <a:cubicBezTo>
                  <a:pt x="0" y="17461"/>
                  <a:pt x="17461" y="0"/>
                  <a:pt x="39001" y="0"/>
                </a:cubicBezTo>
                <a:lnTo>
                  <a:pt x="2620463" y="0"/>
                </a:lnTo>
                <a:cubicBezTo>
                  <a:pt x="2642003" y="0"/>
                  <a:pt x="2659464" y="17461"/>
                  <a:pt x="2659464" y="39001"/>
                </a:cubicBezTo>
                <a:lnTo>
                  <a:pt x="2659464" y="194999"/>
                </a:lnTo>
                <a:cubicBezTo>
                  <a:pt x="2659464" y="216539"/>
                  <a:pt x="2642003" y="234000"/>
                  <a:pt x="2620463" y="234000"/>
                </a:cubicBezTo>
                <a:lnTo>
                  <a:pt x="39001" y="234000"/>
                </a:lnTo>
                <a:cubicBezTo>
                  <a:pt x="17461" y="234000"/>
                  <a:pt x="0" y="216539"/>
                  <a:pt x="0" y="194999"/>
                </a:cubicBezTo>
                <a:lnTo>
                  <a:pt x="0" y="3900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23" tIns="49523" rIns="49523" bIns="49523" numCol="1" spcCol="1270" anchor="ctr" anchorCtr="0">
            <a:noAutofit/>
          </a:bodyPr>
          <a:lstStyle/>
          <a:p>
            <a:pPr lvl="0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smtClean="0">
                <a:solidFill>
                  <a:schemeClr val="tx1"/>
                </a:solidFill>
              </a:rPr>
              <a:t>I2P Global Visualizations SLA Service Center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3360627" y="2383277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91" name="Freeform 90"/>
          <p:cNvSpPr/>
          <p:nvPr/>
        </p:nvSpPr>
        <p:spPr>
          <a:xfrm>
            <a:off x="3360627" y="2575512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92" name="Freeform 91"/>
          <p:cNvSpPr/>
          <p:nvPr/>
        </p:nvSpPr>
        <p:spPr>
          <a:xfrm>
            <a:off x="4019739" y="2573874"/>
            <a:ext cx="1254936" cy="165438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93" name="Freeform 92"/>
          <p:cNvSpPr/>
          <p:nvPr/>
        </p:nvSpPr>
        <p:spPr>
          <a:xfrm>
            <a:off x="5275554" y="2763980"/>
            <a:ext cx="1235378" cy="165438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94" name="Freeform 93"/>
          <p:cNvSpPr/>
          <p:nvPr/>
        </p:nvSpPr>
        <p:spPr>
          <a:xfrm>
            <a:off x="2720547" y="2958986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3369454" y="2958167"/>
            <a:ext cx="1235378" cy="165438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2712451" y="3359560"/>
            <a:ext cx="1235378" cy="165438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 smtClean="0"/>
              <a:t>Dec ‘17 Start</a:t>
            </a:r>
            <a:endParaRPr lang="en-US" sz="7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3965195" y="3361198"/>
            <a:ext cx="640080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l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00" kern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70213" y="434048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9797" y="4340483"/>
            <a:ext cx="5032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Indicates that an initiative is expected but not fully defined or committed</a:t>
            </a:r>
            <a:endParaRPr lang="en-US" sz="1200" dirty="0"/>
          </a:p>
        </p:txBody>
      </p:sp>
      <p:sp>
        <p:nvSpPr>
          <p:cNvPr id="53" name="Freeform 52"/>
          <p:cNvSpPr/>
          <p:nvPr/>
        </p:nvSpPr>
        <p:spPr>
          <a:xfrm>
            <a:off x="28227" y="5542900"/>
            <a:ext cx="1050081" cy="156396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b="1" kern="1200" dirty="0" smtClean="0"/>
              <a:t>Requirements</a:t>
            </a:r>
            <a:endParaRPr lang="en-US" sz="700" b="1" kern="1200" dirty="0"/>
          </a:p>
        </p:txBody>
      </p:sp>
      <p:sp>
        <p:nvSpPr>
          <p:cNvPr id="54" name="Freeform 53"/>
          <p:cNvSpPr/>
          <p:nvPr/>
        </p:nvSpPr>
        <p:spPr>
          <a:xfrm>
            <a:off x="28227" y="5750957"/>
            <a:ext cx="1050081" cy="165274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0077B0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b="1" kern="1200" dirty="0" smtClean="0"/>
              <a:t>Development</a:t>
            </a:r>
            <a:endParaRPr lang="en-US" sz="700" b="1" kern="1200" dirty="0"/>
          </a:p>
        </p:txBody>
      </p:sp>
      <p:sp>
        <p:nvSpPr>
          <p:cNvPr id="55" name="Freeform 54"/>
          <p:cNvSpPr/>
          <p:nvPr/>
        </p:nvSpPr>
        <p:spPr>
          <a:xfrm>
            <a:off x="28227" y="5971734"/>
            <a:ext cx="1050081" cy="163800"/>
          </a:xfrm>
          <a:custGeom>
            <a:avLst/>
            <a:gdLst>
              <a:gd name="connsiteX0" fmla="*/ 0 w 1665020"/>
              <a:gd name="connsiteY0" fmla="*/ 27301 h 163800"/>
              <a:gd name="connsiteX1" fmla="*/ 27301 w 1665020"/>
              <a:gd name="connsiteY1" fmla="*/ 0 h 163800"/>
              <a:gd name="connsiteX2" fmla="*/ 1637719 w 1665020"/>
              <a:gd name="connsiteY2" fmla="*/ 0 h 163800"/>
              <a:gd name="connsiteX3" fmla="*/ 1665020 w 1665020"/>
              <a:gd name="connsiteY3" fmla="*/ 27301 h 163800"/>
              <a:gd name="connsiteX4" fmla="*/ 1665020 w 1665020"/>
              <a:gd name="connsiteY4" fmla="*/ 136499 h 163800"/>
              <a:gd name="connsiteX5" fmla="*/ 1637719 w 1665020"/>
              <a:gd name="connsiteY5" fmla="*/ 163800 h 163800"/>
              <a:gd name="connsiteX6" fmla="*/ 27301 w 1665020"/>
              <a:gd name="connsiteY6" fmla="*/ 163800 h 163800"/>
              <a:gd name="connsiteX7" fmla="*/ 0 w 1665020"/>
              <a:gd name="connsiteY7" fmla="*/ 136499 h 163800"/>
              <a:gd name="connsiteX8" fmla="*/ 0 w 1665020"/>
              <a:gd name="connsiteY8" fmla="*/ 27301 h 1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020" h="163800">
                <a:moveTo>
                  <a:pt x="0" y="27301"/>
                </a:moveTo>
                <a:cubicBezTo>
                  <a:pt x="0" y="12223"/>
                  <a:pt x="12223" y="0"/>
                  <a:pt x="27301" y="0"/>
                </a:cubicBezTo>
                <a:lnTo>
                  <a:pt x="1637719" y="0"/>
                </a:lnTo>
                <a:cubicBezTo>
                  <a:pt x="1652797" y="0"/>
                  <a:pt x="1665020" y="12223"/>
                  <a:pt x="1665020" y="27301"/>
                </a:cubicBezTo>
                <a:lnTo>
                  <a:pt x="1665020" y="136499"/>
                </a:lnTo>
                <a:cubicBezTo>
                  <a:pt x="1665020" y="151577"/>
                  <a:pt x="1652797" y="163800"/>
                  <a:pt x="1637719" y="163800"/>
                </a:cubicBezTo>
                <a:lnTo>
                  <a:pt x="27301" y="163800"/>
                </a:lnTo>
                <a:cubicBezTo>
                  <a:pt x="12223" y="163800"/>
                  <a:pt x="0" y="151577"/>
                  <a:pt x="0" y="136499"/>
                </a:cubicBezTo>
                <a:lnTo>
                  <a:pt x="0" y="27301"/>
                </a:lnTo>
                <a:close/>
              </a:path>
            </a:pathLst>
          </a:custGeom>
          <a:solidFill>
            <a:srgbClr val="81BE41"/>
          </a:solidFill>
          <a:ln w="31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666" tIns="34666" rIns="34666" bIns="34666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b="1" kern="1200" dirty="0" smtClean="0"/>
              <a:t>Go Live &amp; Hyper care</a:t>
            </a:r>
            <a:endParaRPr lang="en-US" sz="700" b="1" kern="1200" dirty="0"/>
          </a:p>
        </p:txBody>
      </p:sp>
    </p:spTree>
    <p:extLst>
      <p:ext uri="{BB962C8B-B14F-4D97-AF65-F5344CB8AC3E}">
        <p14:creationId xmlns:p14="http://schemas.microsoft.com/office/powerpoint/2010/main" val="1265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DA&amp;S 2018 Initiatives | </a:t>
            </a:r>
            <a:r>
              <a:rPr lang="en-US" sz="2400" dirty="0" smtClean="0"/>
              <a:t>Other Considerations/Risks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387475"/>
            <a:ext cx="8229600" cy="4738688"/>
          </a:xfrm>
        </p:spPr>
        <p:txBody>
          <a:bodyPr/>
          <a:lstStyle/>
          <a:p>
            <a:r>
              <a:rPr lang="en-US" sz="1600" dirty="0" smtClean="0"/>
              <a:t>Unforeseen changes to anticipated requirements of initiatives could impact estimated timelines</a:t>
            </a:r>
          </a:p>
          <a:p>
            <a:endParaRPr lang="en-US" sz="1600" dirty="0"/>
          </a:p>
          <a:p>
            <a:r>
              <a:rPr lang="en-US" sz="1600" dirty="0" smtClean="0"/>
              <a:t>BAU activities of existing solutions could impact timelines based on resource availability</a:t>
            </a:r>
          </a:p>
          <a:p>
            <a:endParaRPr lang="en-US" sz="1600" dirty="0" smtClean="0"/>
          </a:p>
          <a:p>
            <a:r>
              <a:rPr lang="en-US" sz="1600" dirty="0" smtClean="0"/>
              <a:t>As new solutions and visualizations go live support time for these can impact resource availability if unexpected demands occur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All other short term </a:t>
            </a:r>
            <a:r>
              <a:rPr lang="en-US" sz="1600" dirty="0" smtClean="0"/>
              <a:t>deliverables to stakeholders are tracked through DA&amp;S tracking systems (MARS and internal processes)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69947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20C58AB72FD4285C8BA245BB3BD3F" ma:contentTypeVersion="0" ma:contentTypeDescription="Create a new document." ma:contentTypeScope="" ma:versionID="c31c8423737043ae9d5686ae2521ed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13BC60-28F2-46C2-831B-E51011A88B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70256D-9942-448D-AF89-14755EFBE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3559C6-8BDC-4836-8545-0B06ED6BD25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314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2_Office Theme</vt:lpstr>
      <vt:lpstr>2018 DA&amp;S Initiatives</vt:lpstr>
      <vt:lpstr>DA&amp;S 2018 Initiatives | Solutions</vt:lpstr>
      <vt:lpstr>DA&amp;S 2018 Initiatives | Visualizations</vt:lpstr>
      <vt:lpstr>DA&amp;S 2018 Initiatives | Other Considerations/Risks</vt:lpstr>
    </vt:vector>
  </TitlesOfParts>
  <Company>Pfizer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GCS Graphics</dc:creator>
  <cp:lastModifiedBy>Rajesh, Sushant</cp:lastModifiedBy>
  <cp:revision>132</cp:revision>
  <dcterms:created xsi:type="dcterms:W3CDTF">2009-10-12T14:15:45Z</dcterms:created>
  <dcterms:modified xsi:type="dcterms:W3CDTF">2018-03-08T01:22:10Z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0x010100E6D20C58AB72FD4285C8BA245BB3BD3F</vt:lpwstr>
  </property>
</Properties>
</file>