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sams\Desktop\BDAT1008%20-%20Data%20Collection%20and%20Curation\Assignments\lowest_avg_price.csv"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sams\Desktop\BDAT1008%20-%20Data%20Collection%20and%20Curation\Assignments\top5economic.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sams\Desktop\BDAT1008%20-%20Data%20Collection%20and%20Curation\Assignments\top5inter.csv"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osams\Desktop\BDAT1008%20-%20Data%20Collection%20and%20Curation\Assignments\Highest_avg_price.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osams\Desktop\BDAT1008%20-%20Data%20Collection%20and%20Curation\Assignments\top5lux.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Top 10 Cars by Lowest Average Price</a:t>
            </a:r>
            <a:r>
              <a:rPr lang="en-US" baseline="0" dirty="0"/>
              <a:t> </a:t>
            </a:r>
            <a:r>
              <a:rPr lang="en-US" dirty="0"/>
              <a:t>by Maker and Model</a:t>
            </a:r>
          </a:p>
        </c:rich>
      </c:tx>
      <c:layout>
        <c:manualLayout>
          <c:xMode val="edge"/>
          <c:yMode val="edge"/>
          <c:x val="0.14333333333333334"/>
          <c:y val="2.200220022002200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lowest_avg_price!$C$1</c:f>
              <c:strCache>
                <c:ptCount val="1"/>
                <c:pt idx="0">
                  <c:v>average price</c:v>
                </c:pt>
              </c:strCache>
            </c:strRef>
          </c:tx>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lowest_avg_price!$A$2:$B$10</c:f>
              <c:multiLvlStrCache>
                <c:ptCount val="9"/>
                <c:lvl>
                  <c:pt idx="0">
                    <c:v>galaxy</c:v>
                  </c:pt>
                  <c:pt idx="1">
                    <c:v>streetwise</c:v>
                  </c:pt>
                  <c:pt idx="2">
                    <c:v>retona</c:v>
                  </c:pt>
                  <c:pt idx="3">
                    <c:v>transit</c:v>
                  </c:pt>
                  <c:pt idx="4">
                    <c:v>alero</c:v>
                  </c:pt>
                  <c:pt idx="5">
                    <c:v>santamo</c:v>
                  </c:pt>
                  <c:pt idx="6">
                    <c:v>kadett</c:v>
                  </c:pt>
                  <c:pt idx="7">
                    <c:v>128</c:v>
                  </c:pt>
                  <c:pt idx="8">
                    <c:v>frontier</c:v>
                  </c:pt>
                </c:lvl>
                <c:lvl>
                  <c:pt idx="0">
                    <c:v>skoda</c:v>
                  </c:pt>
                  <c:pt idx="1">
                    <c:v>rover</c:v>
                  </c:pt>
                  <c:pt idx="2">
                    <c:v>kia</c:v>
                  </c:pt>
                  <c:pt idx="3">
                    <c:v>bmw</c:v>
                  </c:pt>
                  <c:pt idx="4">
                    <c:v>chevrolet</c:v>
                  </c:pt>
                  <c:pt idx="5">
                    <c:v>hyundai</c:v>
                  </c:pt>
                  <c:pt idx="6">
                    <c:v>opel</c:v>
                  </c:pt>
                  <c:pt idx="7">
                    <c:v>fiat</c:v>
                  </c:pt>
                  <c:pt idx="8">
                    <c:v>nissan</c:v>
                  </c:pt>
                </c:lvl>
              </c:multiLvlStrCache>
            </c:multiLvlStrRef>
          </c:cat>
          <c:val>
            <c:numRef>
              <c:f>lowest_avg_price!$C$2:$C$10</c:f>
              <c:numCache>
                <c:formatCode>"$"#,##0_);[Red]\("$"#,##0\)</c:formatCode>
                <c:ptCount val="9"/>
                <c:pt idx="0">
                  <c:v>3072</c:v>
                </c:pt>
                <c:pt idx="1">
                  <c:v>3188</c:v>
                </c:pt>
                <c:pt idx="2">
                  <c:v>3200</c:v>
                </c:pt>
                <c:pt idx="3">
                  <c:v>3290</c:v>
                </c:pt>
                <c:pt idx="4">
                  <c:v>3305</c:v>
                </c:pt>
                <c:pt idx="5">
                  <c:v>3391</c:v>
                </c:pt>
                <c:pt idx="6">
                  <c:v>3405</c:v>
                </c:pt>
                <c:pt idx="7">
                  <c:v>3460</c:v>
                </c:pt>
                <c:pt idx="8">
                  <c:v>3479</c:v>
                </c:pt>
              </c:numCache>
            </c:numRef>
          </c:val>
          <c:extLst>
            <c:ext xmlns:c16="http://schemas.microsoft.com/office/drawing/2014/chart" uri="{C3380CC4-5D6E-409C-BE32-E72D297353CC}">
              <c16:uniqueId val="{00000000-4187-408F-91ED-0A6606CA23BC}"/>
            </c:ext>
          </c:extLst>
        </c:ser>
        <c:dLbls>
          <c:dLblPos val="outEnd"/>
          <c:showLegendKey val="0"/>
          <c:showVal val="1"/>
          <c:showCatName val="0"/>
          <c:showSerName val="0"/>
          <c:showPercent val="0"/>
          <c:showBubbleSize val="0"/>
        </c:dLbls>
        <c:gapWidth val="115"/>
        <c:axId val="544900367"/>
        <c:axId val="544897871"/>
        <c:extLst>
          <c:ext xmlns:c15="http://schemas.microsoft.com/office/drawing/2012/chart" uri="{02D57815-91ED-43cb-92C2-25804820EDAC}">
            <c15:filteredBarSeries>
              <c15:ser>
                <c:idx val="1"/>
                <c:order val="1"/>
                <c:tx>
                  <c:strRef>
                    <c:extLst>
                      <c:ext uri="{02D57815-91ED-43cb-92C2-25804820EDAC}">
                        <c15:formulaRef>
                          <c15:sqref>lowest_avg_price!$B$1:$B$10</c15:sqref>
                        </c15:formulaRef>
                      </c:ext>
                    </c:extLst>
                    <c:strCache>
                      <c:ptCount val="10"/>
                      <c:pt idx="0">
                        <c:v>model</c:v>
                      </c:pt>
                      <c:pt idx="1">
                        <c:v>galaxy</c:v>
                      </c:pt>
                      <c:pt idx="2">
                        <c:v>streetwise</c:v>
                      </c:pt>
                      <c:pt idx="3">
                        <c:v>retona</c:v>
                      </c:pt>
                      <c:pt idx="4">
                        <c:v>transit</c:v>
                      </c:pt>
                      <c:pt idx="5">
                        <c:v>alero</c:v>
                      </c:pt>
                      <c:pt idx="6">
                        <c:v>santamo</c:v>
                      </c:pt>
                      <c:pt idx="7">
                        <c:v>kadett</c:v>
                      </c:pt>
                      <c:pt idx="8">
                        <c:v>128</c:v>
                      </c:pt>
                      <c:pt idx="9">
                        <c:v>frontier</c:v>
                      </c:pt>
                    </c:strCache>
                  </c:strRef>
                </c:tx>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val>
                  <c:numLit>
                    <c:formatCode>General</c:formatCode>
                    <c:ptCount val="1"/>
                    <c:pt idx="0">
                      <c:v>1</c:v>
                    </c:pt>
                  </c:numLit>
                </c:val>
                <c:extLst>
                  <c:ext xmlns:c16="http://schemas.microsoft.com/office/drawing/2014/chart" uri="{C3380CC4-5D6E-409C-BE32-E72D297353CC}">
                    <c16:uniqueId val="{00000001-4187-408F-91ED-0A6606CA23BC}"/>
                  </c:ext>
                </c:extLst>
              </c15:ser>
            </c15:filteredBarSeries>
          </c:ext>
        </c:extLst>
      </c:barChart>
      <c:catAx>
        <c:axId val="54490036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CA"/>
                  <a:t>Maker and Model</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4897871"/>
        <c:crosses val="autoZero"/>
        <c:auto val="1"/>
        <c:lblAlgn val="ctr"/>
        <c:lblOffset val="100"/>
        <c:noMultiLvlLbl val="0"/>
      </c:catAx>
      <c:valAx>
        <c:axId val="544897871"/>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CA"/>
                  <a:t>Average Price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490036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800" b="1" i="0" u="none" strike="noStrike" baseline="0" dirty="0">
                <a:solidFill>
                  <a:schemeClr val="tx1"/>
                </a:solidFill>
                <a:latin typeface="Calibri" panose="020F0502020204030204"/>
              </a:rPr>
              <a:t>Top 5 Economic Segment Cars by Maker and Model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top5economic!$C$1</c:f>
              <c:strCache>
                <c:ptCount val="1"/>
                <c:pt idx="0">
                  <c:v>average price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top5economic!$A$2:$B$6</c:f>
              <c:multiLvlStrCache>
                <c:ptCount val="5"/>
                <c:lvl>
                  <c:pt idx="0">
                    <c:v>241</c:v>
                  </c:pt>
                  <c:pt idx="1">
                    <c:v>960</c:v>
                  </c:pt>
                  <c:pt idx="2">
                    <c:v>gt86</c:v>
                  </c:pt>
                  <c:pt idx="3">
                    <c:v>venza</c:v>
                  </c:pt>
                  <c:pt idx="4">
                    <c:v>m30</c:v>
                  </c:pt>
                </c:lvl>
                <c:lvl>
                  <c:pt idx="0">
                    <c:v>volvo</c:v>
                  </c:pt>
                  <c:pt idx="1">
                    <c:v>volvo</c:v>
                  </c:pt>
                  <c:pt idx="2">
                    <c:v>toyota</c:v>
                  </c:pt>
                  <c:pt idx="3">
                    <c:v>toyota</c:v>
                  </c:pt>
                  <c:pt idx="4">
                    <c:v>infinity</c:v>
                  </c:pt>
                </c:lvl>
              </c:multiLvlStrCache>
            </c:multiLvlStrRef>
          </c:cat>
          <c:val>
            <c:numRef>
              <c:f>top5economic!$C$2:$C$6</c:f>
              <c:numCache>
                <c:formatCode>"$"#,##0</c:formatCode>
                <c:ptCount val="5"/>
                <c:pt idx="0">
                  <c:v>19980</c:v>
                </c:pt>
                <c:pt idx="1">
                  <c:v>19306.140625</c:v>
                </c:pt>
                <c:pt idx="2">
                  <c:v>18791.2715913955</c:v>
                </c:pt>
                <c:pt idx="3">
                  <c:v>18510.2890625</c:v>
                </c:pt>
                <c:pt idx="4">
                  <c:v>18424.130859375</c:v>
                </c:pt>
              </c:numCache>
            </c:numRef>
          </c:val>
          <c:extLst>
            <c:ext xmlns:c16="http://schemas.microsoft.com/office/drawing/2014/chart" uri="{C3380CC4-5D6E-409C-BE32-E72D297353CC}">
              <c16:uniqueId val="{00000000-F6BD-45A2-8993-20753E46C4A8}"/>
            </c:ext>
          </c:extLst>
        </c:ser>
        <c:dLbls>
          <c:showLegendKey val="0"/>
          <c:showVal val="1"/>
          <c:showCatName val="0"/>
          <c:showSerName val="0"/>
          <c:showPercent val="0"/>
          <c:showBubbleSize val="0"/>
        </c:dLbls>
        <c:gapWidth val="6"/>
        <c:axId val="34724815"/>
        <c:axId val="34709007"/>
      </c:barChart>
      <c:catAx>
        <c:axId val="34724815"/>
        <c:scaling>
          <c:orientation val="minMax"/>
        </c:scaling>
        <c:delete val="0"/>
        <c:axPos val="l"/>
        <c:title>
          <c:tx>
            <c:rich>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r>
                  <a:rPr lang="en-CA"/>
                  <a:t>Maker and Model</a:t>
                </a:r>
              </a:p>
            </c:rich>
          </c:tx>
          <c:overlay val="0"/>
          <c:spPr>
            <a:noFill/>
            <a:ln>
              <a:noFill/>
            </a:ln>
            <a:effectLst/>
          </c:spPr>
          <c:txPr>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34709007"/>
        <c:crosses val="autoZero"/>
        <c:auto val="1"/>
        <c:lblAlgn val="ctr"/>
        <c:lblOffset val="100"/>
        <c:noMultiLvlLbl val="0"/>
      </c:catAx>
      <c:valAx>
        <c:axId val="34709007"/>
        <c:scaling>
          <c:orientation val="minMax"/>
        </c:scaling>
        <c:delete val="1"/>
        <c:axPos val="b"/>
        <c:numFmt formatCode="&quot;$&quot;#,##0" sourceLinked="1"/>
        <c:majorTickMark val="none"/>
        <c:minorTickMark val="none"/>
        <c:tickLblPos val="nextTo"/>
        <c:crossAx val="34724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Top 5 Intermediate </a:t>
            </a:r>
            <a:r>
              <a:rPr lang="en-US" sz="1600" b="1" dirty="0" err="1">
                <a:solidFill>
                  <a:schemeClr val="tx1"/>
                </a:solidFill>
              </a:rPr>
              <a:t>Segement</a:t>
            </a:r>
            <a:r>
              <a:rPr lang="en-US" sz="1600" b="1" dirty="0">
                <a:solidFill>
                  <a:schemeClr val="tx1"/>
                </a:solidFill>
              </a:rPr>
              <a:t> Cars by Maker and Model</a:t>
            </a:r>
          </a:p>
        </c:rich>
      </c:tx>
      <c:layout>
        <c:manualLayout>
          <c:xMode val="edge"/>
          <c:yMode val="edge"/>
          <c:x val="0.25546760998445145"/>
          <c:y val="3.359824597212790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top5inter!$C$1</c:f>
              <c:strCache>
                <c:ptCount val="1"/>
                <c:pt idx="0">
                  <c:v>average price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top5inter!$A$2:$B$6</c:f>
              <c:multiLvlStrCache>
                <c:ptCount val="5"/>
                <c:lvl>
                  <c:pt idx="0">
                    <c:v>aventador</c:v>
                  </c:pt>
                  <c:pt idx="1">
                    <c:v>z8</c:v>
                  </c:pt>
                  <c:pt idx="2">
                    <c:v>model-x</c:v>
                  </c:pt>
                  <c:pt idx="3">
                    <c:v>matrix</c:v>
                  </c:pt>
                  <c:pt idx="4">
                    <c:v>brooklands</c:v>
                  </c:pt>
                </c:lvl>
                <c:lvl>
                  <c:pt idx="0">
                    <c:v>lamborghini</c:v>
                  </c:pt>
                  <c:pt idx="1">
                    <c:v>bmw</c:v>
                  </c:pt>
                  <c:pt idx="2">
                    <c:v>tesla</c:v>
                  </c:pt>
                  <c:pt idx="3">
                    <c:v>hyundai</c:v>
                  </c:pt>
                  <c:pt idx="4">
                    <c:v>bentley</c:v>
                  </c:pt>
                </c:lvl>
              </c:multiLvlStrCache>
            </c:multiLvlStrRef>
          </c:cat>
          <c:val>
            <c:numRef>
              <c:f>top5inter!$C$2:$C$6</c:f>
              <c:numCache>
                <c:formatCode>"$"#,##0</c:formatCode>
                <c:ptCount val="5"/>
                <c:pt idx="0">
                  <c:v>272901.63104838697</c:v>
                </c:pt>
                <c:pt idx="1">
                  <c:v>235838.12008928499</c:v>
                </c:pt>
                <c:pt idx="2">
                  <c:v>176418.31510416599</c:v>
                </c:pt>
                <c:pt idx="3">
                  <c:v>143241.42643229099</c:v>
                </c:pt>
                <c:pt idx="4">
                  <c:v>138501.30312500001</c:v>
                </c:pt>
              </c:numCache>
            </c:numRef>
          </c:val>
          <c:extLst>
            <c:ext xmlns:c16="http://schemas.microsoft.com/office/drawing/2014/chart" uri="{C3380CC4-5D6E-409C-BE32-E72D297353CC}">
              <c16:uniqueId val="{00000000-16B5-4FFA-8E06-91C0921BC58B}"/>
            </c:ext>
          </c:extLst>
        </c:ser>
        <c:dLbls>
          <c:dLblPos val="outEnd"/>
          <c:showLegendKey val="0"/>
          <c:showVal val="1"/>
          <c:showCatName val="0"/>
          <c:showSerName val="0"/>
          <c:showPercent val="0"/>
          <c:showBubbleSize val="0"/>
        </c:dLbls>
        <c:gapWidth val="219"/>
        <c:overlap val="-27"/>
        <c:axId val="207232511"/>
        <c:axId val="207232927"/>
      </c:barChart>
      <c:catAx>
        <c:axId val="2072325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Make</a:t>
                </a:r>
                <a:r>
                  <a:rPr lang="en-CA" baseline="0"/>
                  <a:t>r and Model</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32927"/>
        <c:crosses val="autoZero"/>
        <c:auto val="1"/>
        <c:lblAlgn val="ctr"/>
        <c:lblOffset val="100"/>
        <c:noMultiLvlLbl val="0"/>
      </c:catAx>
      <c:valAx>
        <c:axId val="2072329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Average</a:t>
                </a:r>
                <a:r>
                  <a:rPr lang="en-CA" baseline="0"/>
                  <a:t> Price</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32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Highest_avg_price!$A$2:$B$11</cx:f>
        <cx:lvl ptCount="10">
          <cx:pt idx="0">aventador</cx:pt>
          <cx:pt idx="1">carrera-gt</cx:pt>
          <cx:pt idx="2">z8</cx:pt>
          <cx:pt idx="3">roadster</cx:pt>
          <cx:pt idx="4">model-x</cx:pt>
          <cx:pt idx="5">brooklands</cx:pt>
          <cx:pt idx="6">wraith</cx:pt>
          <cx:pt idx="7">continental-gtc</cx:pt>
          <cx:pt idx="8">i8</cx:pt>
          <cx:pt idx="9">continental-gt</cx:pt>
        </cx:lvl>
        <cx:lvl ptCount="10">
          <cx:pt idx="0">lamborghini</cx:pt>
          <cx:pt idx="1">porsche</cx:pt>
          <cx:pt idx="2">bmw</cx:pt>
          <cx:pt idx="3">tesla</cx:pt>
          <cx:pt idx="4">tesla</cx:pt>
          <cx:pt idx="5">bentley</cx:pt>
          <cx:pt idx="6">rolls-royce</cx:pt>
          <cx:pt idx="7">bentley</cx:pt>
          <cx:pt idx="8">bmw</cx:pt>
          <cx:pt idx="9">bentley</cx:pt>
        </cx:lvl>
      </cx:strDim>
      <cx:numDim type="size">
        <cx:f>Highest_avg_price!$C$2:$C$11</cx:f>
        <cx:lvl ptCount="10" formatCode="&quot;$&quot;#,##0;[Red]\-&quot;$&quot;#,##0">
          <cx:pt idx="0">365961</cx:pt>
          <cx:pt idx="1">302045</cx:pt>
          <cx:pt idx="2">245119</cx:pt>
          <cx:pt idx="3">192880</cx:pt>
          <cx:pt idx="4">176418</cx:pt>
          <cx:pt idx="5">138501</cx:pt>
          <cx:pt idx="6">137663</cx:pt>
          <cx:pt idx="7">129139</cx:pt>
          <cx:pt idx="8">112273</cx:pt>
          <cx:pt idx="9">105947</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1" i="0" u="none" strike="noStrike" baseline="0" dirty="0">
                <a:solidFill>
                  <a:schemeClr val="tx1"/>
                </a:solidFill>
                <a:latin typeface="Calibri" panose="020F0502020204030204"/>
              </a:rPr>
              <a:t>Top 10 Cars by Highest Average Price by Maker and Model</a:t>
            </a:r>
          </a:p>
        </cx:rich>
      </cx:tx>
    </cx:title>
    <cx:plotArea>
      <cx:plotAreaRegion>
        <cx:series layoutId="treemap" uniqueId="{723D3EA3-88F4-4A86-ADBC-4DECC68BF7AF}">
          <cx:tx>
            <cx:txData>
              <cx:f>Highest_avg_price!$C$1</cx:f>
              <cx:v>averagepPrice</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top5lux!$A$2:$B$6</cx:f>
        <cx:lvl ptCount="5">
          <cx:pt idx="0">323</cx:pt>
          <cx:pt idx="1">golf</cx:pt>
          <cx:pt idx="2">500</cx:pt>
          <cx:pt idx="3">yaris</cx:pt>
          <cx:pt idx="4">panda</cx:pt>
        </cx:lvl>
        <cx:lvl ptCount="5">
          <cx:pt idx="0">mazda</cx:pt>
          <cx:pt idx="1">volkswagen</cx:pt>
          <cx:pt idx="2">fiat</cx:pt>
          <cx:pt idx="3">toyota</cx:pt>
          <cx:pt idx="4">fiat</cx:pt>
        </cx:lvl>
      </cx:strDim>
      <cx:numDim type="size">
        <cx:f>top5lux!$C$2:$C$6</cx:f>
        <cx:lvl ptCount="5" formatCode="&quot;$&quot;#,##0">
          <cx:pt idx="0">1350749.5</cx:pt>
          <cx:pt idx="1">1179236.375</cx:pt>
          <cx:pt idx="2">1125000</cx:pt>
          <cx:pt idx="3">1111152.125</cx:pt>
          <cx:pt idx="4">1100000</cx:pt>
        </cx:lvl>
      </cx:numDim>
    </cx:data>
  </cx:chartData>
  <cx:chart>
    <cx:title pos="t" align="ctr" overlay="0">
      <cx:tx>
        <cx:rich>
          <a:bodyPr spcFirstLastPara="1" vertOverflow="ellipsis" horzOverflow="overflow" wrap="square" lIns="0" tIns="0" rIns="0" bIns="0" anchor="ctr" anchorCtr="1"/>
          <a:lstStyle/>
          <a:p>
            <a:pPr algn="ctr" rtl="0">
              <a:defRPr sz="1800" b="1">
                <a:solidFill>
                  <a:schemeClr val="tx1"/>
                </a:solidFill>
              </a:defRPr>
            </a:pPr>
            <a:r>
              <a:rPr lang="en-US" sz="1800" b="1" i="0" u="none" strike="noStrike" baseline="0" dirty="0">
                <a:solidFill>
                  <a:schemeClr val="tx1"/>
                </a:solidFill>
                <a:latin typeface="Calibri" panose="020F0502020204030204"/>
              </a:rPr>
              <a:t>Top 5 Luxury Cars Segment by Maker and Model</a:t>
            </a:r>
          </a:p>
        </cx:rich>
      </cx:tx>
    </cx:title>
    <cx:plotArea>
      <cx:plotAreaRegion>
        <cx:series layoutId="treemap" uniqueId="{B2CAF09E-C019-45D4-8EC9-40964E654CCD}">
          <cx:tx>
            <cx:txData>
              <cx:f>top5lux!$C$1</cx:f>
              <cx:v>average price</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692706-561F-46F7-B5D5-48F3FD9EBD11}" type="datetimeFigureOut">
              <a:rPr lang="en-CA" smtClean="0"/>
              <a:t>2022-03-14</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95469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274571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1336010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6F324264-740F-4CD8-94DA-690D9D908688}"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467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57130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692706-561F-46F7-B5D5-48F3FD9EBD11}" type="datetimeFigureOut">
              <a:rPr lang="en-CA" smtClean="0"/>
              <a:t>2022-03-14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2334884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692706-561F-46F7-B5D5-48F3FD9EBD11}" type="datetimeFigureOut">
              <a:rPr lang="en-CA" smtClean="0"/>
              <a:t>2022-03-14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3901968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92706-561F-46F7-B5D5-48F3FD9EBD11}" type="datetimeFigureOut">
              <a:rPr lang="en-CA" smtClean="0"/>
              <a:t>2022-03-14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3991594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8692706-561F-46F7-B5D5-48F3FD9EBD11}" type="datetimeFigureOut">
              <a:rPr lang="en-CA" smtClean="0"/>
              <a:t>2022-03-14</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310590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92706-561F-46F7-B5D5-48F3FD9EBD11}" type="datetimeFigureOut">
              <a:rPr lang="en-CA" smtClean="0"/>
              <a:t>2022-03-14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319654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692706-561F-46F7-B5D5-48F3FD9EBD11}" type="datetimeFigureOut">
              <a:rPr lang="en-CA" smtClean="0"/>
              <a:t>2022-03-14</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181445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349908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92706-561F-46F7-B5D5-48F3FD9EBD11}" type="datetimeFigureOut">
              <a:rPr lang="en-CA" smtClean="0"/>
              <a:t>2022-03-14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100227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92706-561F-46F7-B5D5-48F3FD9EBD11}" type="datetimeFigureOut">
              <a:rPr lang="en-CA" smtClean="0"/>
              <a:t>2022-03-14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132265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92706-561F-46F7-B5D5-48F3FD9EBD11}" type="datetimeFigureOut">
              <a:rPr lang="en-CA" smtClean="0"/>
              <a:t>2022-03-14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361709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417879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92706-561F-46F7-B5D5-48F3FD9EBD11}" type="datetimeFigureOut">
              <a:rPr lang="en-CA" smtClean="0"/>
              <a:t>2022-03-14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324264-740F-4CD8-94DA-690D9D908688}" type="slidenum">
              <a:rPr lang="en-CA" smtClean="0"/>
              <a:t>‹#›</a:t>
            </a:fld>
            <a:endParaRPr lang="en-CA"/>
          </a:p>
        </p:txBody>
      </p:sp>
    </p:spTree>
    <p:extLst>
      <p:ext uri="{BB962C8B-B14F-4D97-AF65-F5344CB8AC3E}">
        <p14:creationId xmlns:p14="http://schemas.microsoft.com/office/powerpoint/2010/main" val="236426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692706-561F-46F7-B5D5-48F3FD9EBD11}" type="datetimeFigureOut">
              <a:rPr lang="en-CA" smtClean="0"/>
              <a:t>2022-03-14</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324264-740F-4CD8-94DA-690D9D908688}" type="slidenum">
              <a:rPr lang="en-CA" smtClean="0"/>
              <a:t>‹#›</a:t>
            </a:fld>
            <a:endParaRPr lang="en-CA"/>
          </a:p>
        </p:txBody>
      </p:sp>
    </p:spTree>
    <p:extLst>
      <p:ext uri="{BB962C8B-B14F-4D97-AF65-F5344CB8AC3E}">
        <p14:creationId xmlns:p14="http://schemas.microsoft.com/office/powerpoint/2010/main" val="3565836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can.gc.ca/en/topics-start/automotive" TargetMode="External"/><Relationship Id="rId7" Type="http://schemas.openxmlformats.org/officeDocument/2006/relationships/hyperlink" Target="https://www.ic.gc.ca/app/scr/app/cis/summary-sommaire/44112" TargetMode="External"/><Relationship Id="rId2" Type="http://schemas.openxmlformats.org/officeDocument/2006/relationships/hyperlink" Target="https://en.wikipedia.org/wiki/Used_car" TargetMode="External"/><Relationship Id="rId1" Type="http://schemas.openxmlformats.org/officeDocument/2006/relationships/slideLayout" Target="../slideLayouts/slideLayout1.xml"/><Relationship Id="rId6" Type="http://schemas.openxmlformats.org/officeDocument/2006/relationships/hyperlink" Target="https://www.ctvnews.ca/autos/used-car-prices-in-canada-up-12-8-per-cent-from-last-year-as-microchip-shortage-continues-1.5545158" TargetMode="External"/><Relationship Id="rId5" Type="http://schemas.openxmlformats.org/officeDocument/2006/relationships/hyperlink" Target="https://www.edc.ca/en/blog/canadas-automotive-industry-exporting-history.html" TargetMode="External"/><Relationship Id="rId4" Type="http://schemas.openxmlformats.org/officeDocument/2006/relationships/hyperlink" Target="https://www.mordorintelligence.com/industry-reports/global-used-car-market-growth-trends-and-forecast-2019-202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Introduction</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TextBox 3">
            <a:extLst>
              <a:ext uri="{FF2B5EF4-FFF2-40B4-BE49-F238E27FC236}">
                <a16:creationId xmlns:a16="http://schemas.microsoft.com/office/drawing/2014/main" id="{8FEEC95D-D39B-49A8-8B9C-FE1C11799BD1}"/>
              </a:ext>
            </a:extLst>
          </p:cNvPr>
          <p:cNvSpPr txBox="1"/>
          <p:nvPr/>
        </p:nvSpPr>
        <p:spPr>
          <a:xfrm>
            <a:off x="4636655" y="1122363"/>
            <a:ext cx="6825672" cy="4330866"/>
          </a:xfrm>
          <a:prstGeom prst="rect">
            <a:avLst/>
          </a:prstGeom>
          <a:noFill/>
        </p:spPr>
        <p:txBody>
          <a:bodyPr wrap="square" rtlCol="0">
            <a:spAutoFit/>
          </a:bodyPr>
          <a:lstStyle/>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A used car according to Wikipedia is a vehicle that has had one or more retail owners. There are two main categories on offer. Certified pre-owned and As-Is. Certified Pre-Owned cars are used vehicles traded by dealerships who have done some measure of refurbishment and therefore provide warranties and support. As-Is used cars can be offered by dealerships and private individuals and the cars offered are sold at the current state with no repairs and warranties provided.</a:t>
            </a:r>
          </a:p>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According to ibisworld.com, the used car industry in the Canada is worth $14b in 2021 and has 7892 registered businesses and employing 13,778 persons. This is a reasonable chunk of the projected global size of $824b in 2019 (www.alliedmarketresearch.com). The ratio of used car sales to new cars sales in Canada is now 2:1 according www.mordorintelligence.com. With these key facts in mind, now is a wonderful time to invest in the used cars industry.</a:t>
            </a:r>
          </a:p>
        </p:txBody>
      </p:sp>
    </p:spTree>
    <p:extLst>
      <p:ext uri="{BB962C8B-B14F-4D97-AF65-F5344CB8AC3E}">
        <p14:creationId xmlns:p14="http://schemas.microsoft.com/office/powerpoint/2010/main" val="3431850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References</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sz="18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74607001-EB75-42D3-84A0-7C8EEFFEAFED}"/>
              </a:ext>
            </a:extLst>
          </p:cNvPr>
          <p:cNvSpPr txBox="1"/>
          <p:nvPr/>
        </p:nvSpPr>
        <p:spPr>
          <a:xfrm>
            <a:off x="5130800" y="2091266"/>
            <a:ext cx="5232400" cy="3635547"/>
          </a:xfrm>
          <a:prstGeom prst="rect">
            <a:avLst/>
          </a:prstGeom>
          <a:noFill/>
        </p:spPr>
        <p:txBody>
          <a:bodyPr wrap="square" rtlCol="0">
            <a:spAutoFit/>
          </a:bodyPr>
          <a:lstStyle/>
          <a:p>
            <a:pPr marL="342900" lvl="0" indent="-342900">
              <a:lnSpc>
                <a:spcPct val="107000"/>
              </a:lnSpc>
              <a:buFont typeface="+mj-lt"/>
              <a:buAutoNum type="arabicPeriod"/>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Used car - Wikipedia</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3"/>
              </a:rPr>
              <a:t>Automotive statistics (statcan.gc.ca)</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4"/>
              </a:rPr>
              <a:t>Used Car Market Size, Trends, Forecast 2021-26 | Mordor Intelligence</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5"/>
              </a:rPr>
              <a:t>Canada’s automotive industry: A history in exporting (edc.ca)</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6"/>
              </a:rPr>
              <a:t>Used car prices in Canada up 12.8 per cent from last year as microchip shortage continues | CTV News</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arabicPeriod"/>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7"/>
              </a:rPr>
              <a:t>Used car dealers - 44112 - Summary - Canadian Industry Statistics - Innovation, Science and Economic Development Canada</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073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sz="18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74607001-EB75-42D3-84A0-7C8EEFFEAFED}"/>
              </a:ext>
            </a:extLst>
          </p:cNvPr>
          <p:cNvSpPr txBox="1"/>
          <p:nvPr/>
        </p:nvSpPr>
        <p:spPr>
          <a:xfrm>
            <a:off x="5181600" y="1384413"/>
            <a:ext cx="5232400" cy="4251100"/>
          </a:xfrm>
          <a:prstGeom prst="rect">
            <a:avLst/>
          </a:prstGeom>
          <a:noFill/>
        </p:spPr>
        <p:txBody>
          <a:bodyPr wrap="square" rtlCol="0">
            <a:spAutoFit/>
          </a:bodyPr>
          <a:lstStyle/>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4. Breakdown of null value by column in dataset. </a:t>
            </a:r>
          </a:p>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maker = 14%, model = 32%, mileage = 10%,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manufacture_year</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10%,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engine_displacement</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20%,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engine_power</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16%,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body_type</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31%,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color_slug</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94%,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stk_year</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48%, transmission = 21%,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door_count</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17%,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seat_count</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21%,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fuel_type</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52%,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date_created</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0%,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price_eur</a:t>
            </a:r>
            <a:r>
              <a:rPr lang="en-CA" sz="1800" dirty="0">
                <a:effectLst/>
                <a:latin typeface="Calibri" panose="020F0502020204030204" pitchFamily="34" charset="0"/>
                <a:ea typeface="DengXian" panose="02010600030101010101" pitchFamily="2" charset="-122"/>
                <a:cs typeface="Times New Roman" panose="02020603050405020304" pitchFamily="18" charset="0"/>
              </a:rPr>
              <a:t> = 0%</a:t>
            </a:r>
          </a:p>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 </a:t>
            </a:r>
          </a:p>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Remove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color_slug</a:t>
            </a:r>
            <a:r>
              <a:rPr lang="en-CA" sz="1800" dirty="0">
                <a:effectLst/>
                <a:latin typeface="Calibri" panose="020F0502020204030204" pitchFamily="34" charset="0"/>
                <a:ea typeface="DengXian" panose="02010600030101010101" pitchFamily="2" charset="-122"/>
                <a:cs typeface="Times New Roman" panose="02020603050405020304" pitchFamily="18" charset="0"/>
              </a:rPr>
              <a:t> and </a:t>
            </a:r>
            <a:r>
              <a:rPr lang="en-CA" sz="1800" dirty="0" err="1">
                <a:effectLst/>
                <a:latin typeface="Calibri" panose="020F0502020204030204" pitchFamily="34" charset="0"/>
                <a:ea typeface="DengXian" panose="02010600030101010101" pitchFamily="2" charset="-122"/>
                <a:cs typeface="Times New Roman" panose="02020603050405020304" pitchFamily="18" charset="0"/>
              </a:rPr>
              <a:t>fuel_type</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 </a:t>
            </a:r>
          </a:p>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5. Outlier Check</a:t>
            </a:r>
          </a:p>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1295.34 is a clear outlier and will be removed.</a:t>
            </a:r>
          </a:p>
        </p:txBody>
      </p:sp>
    </p:spTree>
    <p:extLst>
      <p:ext uri="{BB962C8B-B14F-4D97-AF65-F5344CB8AC3E}">
        <p14:creationId xmlns:p14="http://schemas.microsoft.com/office/powerpoint/2010/main" val="410732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5" name="Picture 4">
            <a:extLst>
              <a:ext uri="{FF2B5EF4-FFF2-40B4-BE49-F238E27FC236}">
                <a16:creationId xmlns:a16="http://schemas.microsoft.com/office/drawing/2014/main" id="{710856F6-D245-400E-B80E-0A3EFFA2DAB5}"/>
              </a:ext>
            </a:extLst>
          </p:cNvPr>
          <p:cNvPicPr>
            <a:picLocks noChangeAspect="1"/>
          </p:cNvPicPr>
          <p:nvPr/>
        </p:nvPicPr>
        <p:blipFill>
          <a:blip r:embed="rId2"/>
          <a:stretch>
            <a:fillRect/>
          </a:stretch>
        </p:blipFill>
        <p:spPr>
          <a:xfrm>
            <a:off x="3943927" y="1122363"/>
            <a:ext cx="7518399" cy="4711170"/>
          </a:xfrm>
          <a:prstGeom prst="rect">
            <a:avLst/>
          </a:prstGeom>
        </p:spPr>
      </p:pic>
    </p:spTree>
    <p:extLst>
      <p:ext uri="{BB962C8B-B14F-4D97-AF65-F5344CB8AC3E}">
        <p14:creationId xmlns:p14="http://schemas.microsoft.com/office/powerpoint/2010/main" val="64746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6" name="Picture 5">
            <a:extLst>
              <a:ext uri="{FF2B5EF4-FFF2-40B4-BE49-F238E27FC236}">
                <a16:creationId xmlns:a16="http://schemas.microsoft.com/office/drawing/2014/main" id="{7FD1EBC3-E944-4427-8971-2CD17FF03A17}"/>
              </a:ext>
            </a:extLst>
          </p:cNvPr>
          <p:cNvPicPr>
            <a:picLocks noChangeAspect="1"/>
          </p:cNvPicPr>
          <p:nvPr/>
        </p:nvPicPr>
        <p:blipFill>
          <a:blip r:embed="rId2"/>
          <a:stretch>
            <a:fillRect/>
          </a:stretch>
        </p:blipFill>
        <p:spPr>
          <a:xfrm>
            <a:off x="4313383" y="1122363"/>
            <a:ext cx="6779490" cy="4992110"/>
          </a:xfrm>
          <a:prstGeom prst="rect">
            <a:avLst/>
          </a:prstGeom>
        </p:spPr>
      </p:pic>
    </p:spTree>
    <p:extLst>
      <p:ext uri="{BB962C8B-B14F-4D97-AF65-F5344CB8AC3E}">
        <p14:creationId xmlns:p14="http://schemas.microsoft.com/office/powerpoint/2010/main" val="136999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5" name="Picture 4">
            <a:extLst>
              <a:ext uri="{FF2B5EF4-FFF2-40B4-BE49-F238E27FC236}">
                <a16:creationId xmlns:a16="http://schemas.microsoft.com/office/drawing/2014/main" id="{A030FF3F-E1B9-450C-BD8C-AFCCA2706C98}"/>
              </a:ext>
            </a:extLst>
          </p:cNvPr>
          <p:cNvPicPr>
            <a:picLocks noChangeAspect="1"/>
          </p:cNvPicPr>
          <p:nvPr/>
        </p:nvPicPr>
        <p:blipFill>
          <a:blip r:embed="rId2"/>
          <a:stretch>
            <a:fillRect/>
          </a:stretch>
        </p:blipFill>
        <p:spPr>
          <a:xfrm>
            <a:off x="4341091" y="1122363"/>
            <a:ext cx="6899564" cy="4788910"/>
          </a:xfrm>
          <a:prstGeom prst="rect">
            <a:avLst/>
          </a:prstGeom>
        </p:spPr>
      </p:pic>
    </p:spTree>
    <p:extLst>
      <p:ext uri="{BB962C8B-B14F-4D97-AF65-F5344CB8AC3E}">
        <p14:creationId xmlns:p14="http://schemas.microsoft.com/office/powerpoint/2010/main" val="276098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6" name="Picture 5">
            <a:extLst>
              <a:ext uri="{FF2B5EF4-FFF2-40B4-BE49-F238E27FC236}">
                <a16:creationId xmlns:a16="http://schemas.microsoft.com/office/drawing/2014/main" id="{284DB657-C9F3-431A-A18E-0FC8C6011CF6}"/>
              </a:ext>
            </a:extLst>
          </p:cNvPr>
          <p:cNvPicPr>
            <a:picLocks noChangeAspect="1"/>
          </p:cNvPicPr>
          <p:nvPr/>
        </p:nvPicPr>
        <p:blipFill>
          <a:blip r:embed="rId2"/>
          <a:stretch>
            <a:fillRect/>
          </a:stretch>
        </p:blipFill>
        <p:spPr>
          <a:xfrm>
            <a:off x="3934691" y="1209964"/>
            <a:ext cx="7278253" cy="4895271"/>
          </a:xfrm>
          <a:prstGeom prst="rect">
            <a:avLst/>
          </a:prstGeom>
        </p:spPr>
      </p:pic>
    </p:spTree>
    <p:extLst>
      <p:ext uri="{BB962C8B-B14F-4D97-AF65-F5344CB8AC3E}">
        <p14:creationId xmlns:p14="http://schemas.microsoft.com/office/powerpoint/2010/main" val="297164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5" name="Picture 4">
            <a:extLst>
              <a:ext uri="{FF2B5EF4-FFF2-40B4-BE49-F238E27FC236}">
                <a16:creationId xmlns:a16="http://schemas.microsoft.com/office/drawing/2014/main" id="{9DD35384-B050-44C2-9DB3-884477301C8C}"/>
              </a:ext>
            </a:extLst>
          </p:cNvPr>
          <p:cNvPicPr>
            <a:picLocks noChangeAspect="1"/>
          </p:cNvPicPr>
          <p:nvPr/>
        </p:nvPicPr>
        <p:blipFill>
          <a:blip r:embed="rId2"/>
          <a:stretch>
            <a:fillRect/>
          </a:stretch>
        </p:blipFill>
        <p:spPr>
          <a:xfrm>
            <a:off x="4184073" y="1542473"/>
            <a:ext cx="7278253" cy="4535054"/>
          </a:xfrm>
          <a:prstGeom prst="rect">
            <a:avLst/>
          </a:prstGeom>
        </p:spPr>
      </p:pic>
    </p:spTree>
    <p:extLst>
      <p:ext uri="{BB962C8B-B14F-4D97-AF65-F5344CB8AC3E}">
        <p14:creationId xmlns:p14="http://schemas.microsoft.com/office/powerpoint/2010/main" val="159313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6" name="Picture 5">
            <a:extLst>
              <a:ext uri="{FF2B5EF4-FFF2-40B4-BE49-F238E27FC236}">
                <a16:creationId xmlns:a16="http://schemas.microsoft.com/office/drawing/2014/main" id="{F2454D3F-3C84-4198-ACB2-F4CAA907CB1C}"/>
              </a:ext>
            </a:extLst>
          </p:cNvPr>
          <p:cNvPicPr>
            <a:picLocks noChangeAspect="1"/>
          </p:cNvPicPr>
          <p:nvPr/>
        </p:nvPicPr>
        <p:blipFill>
          <a:blip r:embed="rId2"/>
          <a:stretch>
            <a:fillRect/>
          </a:stretch>
        </p:blipFill>
        <p:spPr>
          <a:xfrm>
            <a:off x="4285673" y="1246910"/>
            <a:ext cx="7176654" cy="4932218"/>
          </a:xfrm>
          <a:prstGeom prst="rect">
            <a:avLst/>
          </a:prstGeom>
        </p:spPr>
      </p:pic>
    </p:spTree>
    <p:extLst>
      <p:ext uri="{BB962C8B-B14F-4D97-AF65-F5344CB8AC3E}">
        <p14:creationId xmlns:p14="http://schemas.microsoft.com/office/powerpoint/2010/main" val="316390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5" name="Picture 4">
            <a:extLst>
              <a:ext uri="{FF2B5EF4-FFF2-40B4-BE49-F238E27FC236}">
                <a16:creationId xmlns:a16="http://schemas.microsoft.com/office/drawing/2014/main" id="{15102099-ABB1-4B37-B919-CC59D18DCB66}"/>
              </a:ext>
            </a:extLst>
          </p:cNvPr>
          <p:cNvPicPr>
            <a:picLocks noChangeAspect="1"/>
          </p:cNvPicPr>
          <p:nvPr/>
        </p:nvPicPr>
        <p:blipFill>
          <a:blip r:embed="rId2"/>
          <a:stretch>
            <a:fillRect/>
          </a:stretch>
        </p:blipFill>
        <p:spPr>
          <a:xfrm>
            <a:off x="3888509" y="1256146"/>
            <a:ext cx="7462981" cy="4812146"/>
          </a:xfrm>
          <a:prstGeom prst="rect">
            <a:avLst/>
          </a:prstGeom>
        </p:spPr>
      </p:pic>
    </p:spTree>
    <p:extLst>
      <p:ext uri="{BB962C8B-B14F-4D97-AF65-F5344CB8AC3E}">
        <p14:creationId xmlns:p14="http://schemas.microsoft.com/office/powerpoint/2010/main" val="422403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6" name="Picture 5">
            <a:extLst>
              <a:ext uri="{FF2B5EF4-FFF2-40B4-BE49-F238E27FC236}">
                <a16:creationId xmlns:a16="http://schemas.microsoft.com/office/drawing/2014/main" id="{1534FEF7-7FF2-458E-A002-D0F094B47AE3}"/>
              </a:ext>
            </a:extLst>
          </p:cNvPr>
          <p:cNvPicPr>
            <a:picLocks noChangeAspect="1"/>
          </p:cNvPicPr>
          <p:nvPr/>
        </p:nvPicPr>
        <p:blipFill>
          <a:blip r:embed="rId2"/>
          <a:stretch>
            <a:fillRect/>
          </a:stretch>
        </p:blipFill>
        <p:spPr>
          <a:xfrm>
            <a:off x="3999345" y="1024996"/>
            <a:ext cx="7315199" cy="4969933"/>
          </a:xfrm>
          <a:prstGeom prst="rect">
            <a:avLst/>
          </a:prstGeom>
        </p:spPr>
      </p:pic>
    </p:spTree>
    <p:extLst>
      <p:ext uri="{BB962C8B-B14F-4D97-AF65-F5344CB8AC3E}">
        <p14:creationId xmlns:p14="http://schemas.microsoft.com/office/powerpoint/2010/main" val="102254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Background</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sz="1800" b="1" dirty="0">
              <a:latin typeface="Calibri" panose="020F0502020204030204" pitchFamily="34" charset="0"/>
              <a:ea typeface="DengXian" panose="02010600030101010101" pitchFamily="2" charset="-122"/>
              <a:cs typeface="Times New Roman" panose="02020603050405020304" pitchFamily="18" charset="0"/>
            </a:endParaRPr>
          </a:p>
          <a:p>
            <a:r>
              <a:rPr lang="en-CA" sz="1800" dirty="0">
                <a:effectLst/>
                <a:latin typeface="Calibri" panose="020F0502020204030204" pitchFamily="34" charset="0"/>
                <a:ea typeface="DengXian" panose="02010600030101010101" pitchFamily="2" charset="-122"/>
                <a:cs typeface="Times New Roman" panose="02020603050405020304" pitchFamily="18" charset="0"/>
              </a:rPr>
              <a:t>Historical and Empirical</a:t>
            </a:r>
          </a:p>
          <a:p>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TextBox 3">
            <a:extLst>
              <a:ext uri="{FF2B5EF4-FFF2-40B4-BE49-F238E27FC236}">
                <a16:creationId xmlns:a16="http://schemas.microsoft.com/office/drawing/2014/main" id="{8FEEC95D-D39B-49A8-8B9C-FE1C11799BD1}"/>
              </a:ext>
            </a:extLst>
          </p:cNvPr>
          <p:cNvSpPr txBox="1"/>
          <p:nvPr/>
        </p:nvSpPr>
        <p:spPr>
          <a:xfrm>
            <a:off x="4636655" y="700508"/>
            <a:ext cx="6825672" cy="5618910"/>
          </a:xfrm>
          <a:prstGeom prst="rect">
            <a:avLst/>
          </a:prstGeom>
          <a:noFill/>
        </p:spPr>
        <p:txBody>
          <a:bodyPr wrap="square" rtlCol="0">
            <a:spAutoFit/>
          </a:bodyPr>
          <a:lstStyle/>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Used cars </a:t>
            </a:r>
            <a:r>
              <a:rPr lang="en-CA" dirty="0">
                <a:latin typeface="Calibri" panose="020F0502020204030204" pitchFamily="34" charset="0"/>
                <a:ea typeface="DengXian" panose="02010600030101010101" pitchFamily="2" charset="-122"/>
                <a:cs typeface="Times New Roman" panose="02020603050405020304" pitchFamily="18" charset="0"/>
              </a:rPr>
              <a:t>are</a:t>
            </a:r>
            <a:r>
              <a:rPr lang="en-CA" sz="1800" dirty="0">
                <a:effectLst/>
                <a:latin typeface="Calibri" panose="020F0502020204030204" pitchFamily="34" charset="0"/>
                <a:ea typeface="DengXian" panose="02010600030101010101" pitchFamily="2" charset="-122"/>
                <a:cs typeface="Times New Roman" panose="02020603050405020304" pitchFamily="18" charset="0"/>
              </a:rPr>
              <a:t> a vital part of the automotive industry. The other part is new cars. The automotive industry in Canada began with the manufacturing of the Redpath Messenger in 1903 by Walter Redpath. A year later, Ford Motor Company started the large-scale manufacturing of Model C. By the 1920s, the Canadian automobile industry was the second largest in the world. Demand slides in the 1990s reduced market share but automobile export is still 16% of the total national exports with viable markets in Africa and South America.</a:t>
            </a:r>
          </a:p>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The first used cars business began in the United State in 1898(Wikipedia) and </a:t>
            </a:r>
            <a:r>
              <a:rPr lang="en-CA" dirty="0">
                <a:latin typeface="Calibri" panose="020F0502020204030204" pitchFamily="34" charset="0"/>
                <a:ea typeface="DengXian" panose="02010600030101010101" pitchFamily="2" charset="-122"/>
                <a:cs typeface="Times New Roman" panose="02020603050405020304" pitchFamily="18" charset="0"/>
              </a:rPr>
              <a:t>the</a:t>
            </a:r>
            <a:r>
              <a:rPr lang="en-CA" sz="1800" dirty="0">
                <a:effectLst/>
                <a:latin typeface="Calibri" panose="020F0502020204030204" pitchFamily="34" charset="0"/>
                <a:ea typeface="DengXian" panose="02010600030101010101" pitchFamily="2" charset="-122"/>
                <a:cs typeface="Times New Roman" panose="02020603050405020304" pitchFamily="18" charset="0"/>
              </a:rPr>
              <a:t> share of used cars in the automobile business has continued to grow. The Canadian used car industry earned an average revenue of 779,000 dollars in 2019 with a profitability of 66%. There are about 7800 establishments and most employ between 0-99 employees(Statistics Canada).</a:t>
            </a:r>
          </a:p>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Recent projections by internet website www.mordorintelligence .com sees used cars selling ratio topping new cars by 2:1. Furthermore, the Covid-19 pandemic has negatively affected incomes and credit ratings making used cars a viable alternative in the market.</a:t>
            </a:r>
          </a:p>
        </p:txBody>
      </p:sp>
    </p:spTree>
    <p:extLst>
      <p:ext uri="{BB962C8B-B14F-4D97-AF65-F5344CB8AC3E}">
        <p14:creationId xmlns:p14="http://schemas.microsoft.com/office/powerpoint/2010/main" val="357087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5" name="Picture 4">
            <a:extLst>
              <a:ext uri="{FF2B5EF4-FFF2-40B4-BE49-F238E27FC236}">
                <a16:creationId xmlns:a16="http://schemas.microsoft.com/office/drawing/2014/main" id="{5D5DD0D2-016F-42E2-A0D9-11FCD8A6ACC3}"/>
              </a:ext>
            </a:extLst>
          </p:cNvPr>
          <p:cNvPicPr>
            <a:picLocks noChangeAspect="1"/>
          </p:cNvPicPr>
          <p:nvPr/>
        </p:nvPicPr>
        <p:blipFill>
          <a:blip r:embed="rId2"/>
          <a:stretch>
            <a:fillRect/>
          </a:stretch>
        </p:blipFill>
        <p:spPr>
          <a:xfrm>
            <a:off x="4214090" y="1122364"/>
            <a:ext cx="7063510" cy="4927454"/>
          </a:xfrm>
          <a:prstGeom prst="rect">
            <a:avLst/>
          </a:prstGeom>
        </p:spPr>
      </p:pic>
    </p:spTree>
    <p:extLst>
      <p:ext uri="{BB962C8B-B14F-4D97-AF65-F5344CB8AC3E}">
        <p14:creationId xmlns:p14="http://schemas.microsoft.com/office/powerpoint/2010/main" val="168846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6" name="Picture 5">
            <a:extLst>
              <a:ext uri="{FF2B5EF4-FFF2-40B4-BE49-F238E27FC236}">
                <a16:creationId xmlns:a16="http://schemas.microsoft.com/office/drawing/2014/main" id="{D2AB6952-C6AA-44A2-AC5A-4AAEF519A00D}"/>
              </a:ext>
            </a:extLst>
          </p:cNvPr>
          <p:cNvPicPr>
            <a:picLocks noChangeAspect="1"/>
          </p:cNvPicPr>
          <p:nvPr/>
        </p:nvPicPr>
        <p:blipFill>
          <a:blip r:embed="rId2"/>
          <a:stretch>
            <a:fillRect/>
          </a:stretch>
        </p:blipFill>
        <p:spPr>
          <a:xfrm>
            <a:off x="4331855" y="958850"/>
            <a:ext cx="6059054" cy="4943186"/>
          </a:xfrm>
          <a:prstGeom prst="rect">
            <a:avLst/>
          </a:prstGeom>
        </p:spPr>
      </p:pic>
    </p:spTree>
    <p:extLst>
      <p:ext uri="{BB962C8B-B14F-4D97-AF65-F5344CB8AC3E}">
        <p14:creationId xmlns:p14="http://schemas.microsoft.com/office/powerpoint/2010/main" val="77042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Appendix</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Screenshots</a:t>
            </a:r>
          </a:p>
        </p:txBody>
      </p:sp>
      <p:pic>
        <p:nvPicPr>
          <p:cNvPr id="6" name="Picture 5">
            <a:extLst>
              <a:ext uri="{FF2B5EF4-FFF2-40B4-BE49-F238E27FC236}">
                <a16:creationId xmlns:a16="http://schemas.microsoft.com/office/drawing/2014/main" id="{D2AB6952-C6AA-44A2-AC5A-4AAEF519A00D}"/>
              </a:ext>
            </a:extLst>
          </p:cNvPr>
          <p:cNvPicPr>
            <a:picLocks noChangeAspect="1"/>
          </p:cNvPicPr>
          <p:nvPr/>
        </p:nvPicPr>
        <p:blipFill>
          <a:blip r:embed="rId2"/>
          <a:stretch>
            <a:fillRect/>
          </a:stretch>
        </p:blipFill>
        <p:spPr>
          <a:xfrm>
            <a:off x="4331855" y="958850"/>
            <a:ext cx="6059054" cy="4943186"/>
          </a:xfrm>
          <a:prstGeom prst="rect">
            <a:avLst/>
          </a:prstGeom>
        </p:spPr>
      </p:pic>
    </p:spTree>
    <p:extLst>
      <p:ext uri="{BB962C8B-B14F-4D97-AF65-F5344CB8AC3E}">
        <p14:creationId xmlns:p14="http://schemas.microsoft.com/office/powerpoint/2010/main" val="331170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Statement of the Problem and Methodology</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TextBox 3">
            <a:extLst>
              <a:ext uri="{FF2B5EF4-FFF2-40B4-BE49-F238E27FC236}">
                <a16:creationId xmlns:a16="http://schemas.microsoft.com/office/drawing/2014/main" id="{8FEEC95D-D39B-49A8-8B9C-FE1C11799BD1}"/>
              </a:ext>
            </a:extLst>
          </p:cNvPr>
          <p:cNvSpPr txBox="1"/>
          <p:nvPr/>
        </p:nvSpPr>
        <p:spPr>
          <a:xfrm>
            <a:off x="4636655" y="1584181"/>
            <a:ext cx="6825672" cy="3441776"/>
          </a:xfrm>
          <a:prstGeom prst="rect">
            <a:avLst/>
          </a:prstGeom>
          <a:noFill/>
        </p:spPr>
        <p:txBody>
          <a:bodyPr wrap="square" rtlCol="0">
            <a:spAutoFit/>
          </a:bodyPr>
          <a:lstStyle/>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While the industry sentiments see growth, there is the need to take a data driven approach to confirm if this are true. The problem of this research is to provide data driven information for investment decision in the used cars industry.</a:t>
            </a:r>
          </a:p>
          <a:p>
            <a:pPr algn="just">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There is available data on used cars and we will be using the Used Cars Dataset that is available on www.kaggle.com to do the analysis. This dataset has been certified authentic by the providers and several analysis has been done using it. It is also large and comprehensive as it covers a variety of information about used cars. Such information include, maker, model, mileage, seat count and door count amongst others.</a:t>
            </a:r>
          </a:p>
        </p:txBody>
      </p:sp>
    </p:spTree>
    <p:extLst>
      <p:ext uri="{BB962C8B-B14F-4D97-AF65-F5344CB8AC3E}">
        <p14:creationId xmlns:p14="http://schemas.microsoft.com/office/powerpoint/2010/main" val="201587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normAutofit lnSpcReduction="10000"/>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Findings</a:t>
            </a:r>
          </a:p>
          <a:p>
            <a:r>
              <a:rPr lang="en-CA" sz="1800" b="1" dirty="0">
                <a:latin typeface="Calibri" panose="020F0502020204030204" pitchFamily="34" charset="0"/>
                <a:ea typeface="DengXian" panose="02010600030101010101" pitchFamily="2" charset="-122"/>
                <a:cs typeface="Times New Roman" panose="02020603050405020304" pitchFamily="18" charset="0"/>
              </a:rPr>
              <a:t>The tree map and the legend shows the top ten cars by average highest price. Hovering over the box will show the price.</a:t>
            </a:r>
            <a:endParaRPr lang="en-CA" dirty="0"/>
          </a:p>
        </p:txBody>
      </p:sp>
      <p:sp>
        <p:nvSpPr>
          <p:cNvPr id="5" name="TextBox 4">
            <a:extLst>
              <a:ext uri="{FF2B5EF4-FFF2-40B4-BE49-F238E27FC236}">
                <a16:creationId xmlns:a16="http://schemas.microsoft.com/office/drawing/2014/main" id="{C680960B-0DC6-44AC-9DAA-708E2CA1B634}"/>
              </a:ext>
            </a:extLst>
          </p:cNvPr>
          <p:cNvSpPr txBox="1"/>
          <p:nvPr/>
        </p:nvSpPr>
        <p:spPr>
          <a:xfrm>
            <a:off x="4636654" y="481441"/>
            <a:ext cx="6561666" cy="923330"/>
          </a:xfrm>
          <a:prstGeom prst="rect">
            <a:avLst/>
          </a:prstGeom>
          <a:noFill/>
        </p:spPr>
        <p:txBody>
          <a:bodyPr wrap="square" rtlCol="0">
            <a:spAutoFit/>
          </a:bodyPr>
          <a:lstStyle/>
          <a:p>
            <a:r>
              <a:rPr lang="en-CA" sz="1800" dirty="0">
                <a:effectLst/>
                <a:latin typeface="Calibri" panose="020F0502020204030204" pitchFamily="34" charset="0"/>
                <a:ea typeface="DengXian" panose="02010600030101010101" pitchFamily="2" charset="-122"/>
                <a:cs typeface="Times New Roman" panose="02020603050405020304" pitchFamily="18" charset="0"/>
              </a:rPr>
              <a:t>Based on the data analysed, the following findings are outlined below:</a:t>
            </a:r>
          </a:p>
          <a:p>
            <a:endParaRPr lang="en-CA" dirty="0"/>
          </a:p>
        </p:txBody>
      </p:sp>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03446883-81C4-4D5B-B05C-0012DDAA253F}"/>
                  </a:ext>
                </a:extLst>
              </p:cNvPr>
              <p:cNvGraphicFramePr/>
              <p:nvPr>
                <p:extLst>
                  <p:ext uri="{D42A27DB-BD31-4B8C-83A1-F6EECF244321}">
                    <p14:modId xmlns:p14="http://schemas.microsoft.com/office/powerpoint/2010/main" val="3921473697"/>
                  </p:ext>
                </p:extLst>
              </p:nvPr>
            </p:nvGraphicFramePr>
            <p:xfrm>
              <a:off x="4636654" y="1404771"/>
              <a:ext cx="6742545" cy="443722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hart 5">
                <a:extLst>
                  <a:ext uri="{FF2B5EF4-FFF2-40B4-BE49-F238E27FC236}">
                    <a16:creationId xmlns:a16="http://schemas.microsoft.com/office/drawing/2014/main" id="{03446883-81C4-4D5B-B05C-0012DDAA253F}"/>
                  </a:ext>
                </a:extLst>
              </p:cNvPr>
              <p:cNvPicPr>
                <a:picLocks noGrp="1" noRot="1" noChangeAspect="1" noMove="1" noResize="1" noEditPoints="1" noAdjustHandles="1" noChangeArrowheads="1" noChangeShapeType="1"/>
              </p:cNvPicPr>
              <p:nvPr/>
            </p:nvPicPr>
            <p:blipFill>
              <a:blip r:embed="rId3"/>
              <a:stretch>
                <a:fillRect/>
              </a:stretch>
            </p:blipFill>
            <p:spPr>
              <a:xfrm>
                <a:off x="4636654" y="1404771"/>
                <a:ext cx="6742545" cy="4437229"/>
              </a:xfrm>
              <a:prstGeom prst="rect">
                <a:avLst/>
              </a:prstGeom>
            </p:spPr>
          </p:pic>
        </mc:Fallback>
      </mc:AlternateContent>
    </p:spTree>
    <p:extLst>
      <p:ext uri="{BB962C8B-B14F-4D97-AF65-F5344CB8AC3E}">
        <p14:creationId xmlns:p14="http://schemas.microsoft.com/office/powerpoint/2010/main" val="16947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Findings</a:t>
            </a:r>
          </a:p>
          <a:p>
            <a:r>
              <a:rPr lang="en-CA" sz="1800" b="1" dirty="0">
                <a:latin typeface="Calibri" panose="020F0502020204030204" pitchFamily="34" charset="0"/>
                <a:ea typeface="DengXian" panose="02010600030101010101" pitchFamily="2" charset="-122"/>
                <a:cs typeface="Times New Roman" panose="02020603050405020304" pitchFamily="18" charset="0"/>
              </a:rPr>
              <a:t>This chart shows the top 10 cars with the lowest average price.</a:t>
            </a:r>
            <a:endParaRPr lang="en-CA" dirty="0"/>
          </a:p>
        </p:txBody>
      </p:sp>
      <p:graphicFrame>
        <p:nvGraphicFramePr>
          <p:cNvPr id="7" name="Chart 6">
            <a:extLst>
              <a:ext uri="{FF2B5EF4-FFF2-40B4-BE49-F238E27FC236}">
                <a16:creationId xmlns:a16="http://schemas.microsoft.com/office/drawing/2014/main" id="{AFEA7438-FFEE-4B17-A51A-812A79CCCAE7}"/>
              </a:ext>
            </a:extLst>
          </p:cNvPr>
          <p:cNvGraphicFramePr/>
          <p:nvPr>
            <p:extLst>
              <p:ext uri="{D42A27DB-BD31-4B8C-83A1-F6EECF244321}">
                <p14:modId xmlns:p14="http://schemas.microsoft.com/office/powerpoint/2010/main" val="2618947591"/>
              </p:ext>
            </p:extLst>
          </p:nvPr>
        </p:nvGraphicFramePr>
        <p:xfrm>
          <a:off x="4284133" y="1404771"/>
          <a:ext cx="7027333" cy="43440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800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normAutofit lnSpcReduction="10000"/>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Findings</a:t>
            </a:r>
          </a:p>
          <a:p>
            <a:r>
              <a:rPr lang="en-CA" sz="1800" b="1" dirty="0">
                <a:latin typeface="Calibri" panose="020F0502020204030204" pitchFamily="34" charset="0"/>
                <a:ea typeface="DengXian" panose="02010600030101010101" pitchFamily="2" charset="-122"/>
                <a:cs typeface="Times New Roman" panose="02020603050405020304" pitchFamily="18" charset="0"/>
              </a:rPr>
              <a:t>This chart shows the top 5 cars in the economic category with a price range of 3,000 to just below 20,000. </a:t>
            </a:r>
            <a:endParaRPr lang="en-CA" dirty="0"/>
          </a:p>
        </p:txBody>
      </p:sp>
      <p:graphicFrame>
        <p:nvGraphicFramePr>
          <p:cNvPr id="5" name="Chart 4">
            <a:extLst>
              <a:ext uri="{FF2B5EF4-FFF2-40B4-BE49-F238E27FC236}">
                <a16:creationId xmlns:a16="http://schemas.microsoft.com/office/drawing/2014/main" id="{EF00856E-EF6C-43D1-BD74-BCA4CCA9A366}"/>
              </a:ext>
            </a:extLst>
          </p:cNvPr>
          <p:cNvGraphicFramePr/>
          <p:nvPr>
            <p:extLst>
              <p:ext uri="{D42A27DB-BD31-4B8C-83A1-F6EECF244321}">
                <p14:modId xmlns:p14="http://schemas.microsoft.com/office/powerpoint/2010/main" val="3629655883"/>
              </p:ext>
            </p:extLst>
          </p:nvPr>
        </p:nvGraphicFramePr>
        <p:xfrm>
          <a:off x="3962400" y="1122363"/>
          <a:ext cx="7499927" cy="5158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2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602038"/>
            <a:ext cx="2974109" cy="1655762"/>
          </a:xfrm>
        </p:spPr>
        <p:txBody>
          <a:bodyPr>
            <a:normAutofit lnSpcReduction="10000"/>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Findings</a:t>
            </a:r>
          </a:p>
          <a:p>
            <a:r>
              <a:rPr lang="en-CA" sz="1800" b="1" dirty="0">
                <a:latin typeface="Calibri" panose="020F0502020204030204" pitchFamily="34" charset="0"/>
                <a:ea typeface="DengXian" panose="02010600030101010101" pitchFamily="2" charset="-122"/>
                <a:cs typeface="Times New Roman" panose="02020603050405020304" pitchFamily="18" charset="0"/>
              </a:rPr>
              <a:t>This chart shows the top 5 cars in the intermediate category. The price range is from 20,000 to just under 300,000.</a:t>
            </a:r>
            <a:endParaRPr lang="en-CA" dirty="0"/>
          </a:p>
        </p:txBody>
      </p:sp>
      <p:graphicFrame>
        <p:nvGraphicFramePr>
          <p:cNvPr id="6" name="Chart 5">
            <a:extLst>
              <a:ext uri="{FF2B5EF4-FFF2-40B4-BE49-F238E27FC236}">
                <a16:creationId xmlns:a16="http://schemas.microsoft.com/office/drawing/2014/main" id="{D1269B13-E787-438A-B467-8A73C1B851D4}"/>
              </a:ext>
            </a:extLst>
          </p:cNvPr>
          <p:cNvGraphicFramePr/>
          <p:nvPr>
            <p:extLst>
              <p:ext uri="{D42A27DB-BD31-4B8C-83A1-F6EECF244321}">
                <p14:modId xmlns:p14="http://schemas.microsoft.com/office/powerpoint/2010/main" val="1806041165"/>
              </p:ext>
            </p:extLst>
          </p:nvPr>
        </p:nvGraphicFramePr>
        <p:xfrm>
          <a:off x="4267200" y="809518"/>
          <a:ext cx="7085061" cy="4913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043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Findings</a:t>
            </a:r>
          </a:p>
          <a:p>
            <a:r>
              <a:rPr lang="en-CA" sz="1800" b="1" dirty="0">
                <a:latin typeface="Calibri" panose="020F0502020204030204" pitchFamily="34" charset="0"/>
                <a:ea typeface="DengXian" panose="02010600030101010101" pitchFamily="2" charset="-122"/>
                <a:cs typeface="Times New Roman" panose="02020603050405020304" pitchFamily="18" charset="0"/>
              </a:rPr>
              <a:t>The tree map and the legend show the top 5 cars in the luxury car category by maker and model. Hovering over the box will show the price.</a:t>
            </a:r>
            <a:endParaRPr lang="en-CA" sz="1800" dirty="0"/>
          </a:p>
          <a:p>
            <a:endParaRPr lang="en-CA" sz="1800" b="1" dirty="0">
              <a:effectLst/>
              <a:latin typeface="Calibri" panose="020F0502020204030204" pitchFamily="34" charset="0"/>
              <a:ea typeface="DengXian" panose="02010600030101010101" pitchFamily="2" charset="-122"/>
              <a:cs typeface="Times New Roman" panose="02020603050405020304" pitchFamily="18" charset="0"/>
            </a:endParaRP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776C7A41-F48E-49AB-844F-B715E75EBD8D}"/>
                  </a:ext>
                </a:extLst>
              </p:cNvPr>
              <p:cNvGraphicFramePr/>
              <p:nvPr>
                <p:extLst>
                  <p:ext uri="{D42A27DB-BD31-4B8C-83A1-F6EECF244321}">
                    <p14:modId xmlns:p14="http://schemas.microsoft.com/office/powerpoint/2010/main" val="1398246181"/>
                  </p:ext>
                </p:extLst>
              </p:nvPr>
            </p:nvGraphicFramePr>
            <p:xfrm>
              <a:off x="4512732" y="922867"/>
              <a:ext cx="6663267" cy="50038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776C7A41-F48E-49AB-844F-B715E75EBD8D}"/>
                  </a:ext>
                </a:extLst>
              </p:cNvPr>
              <p:cNvPicPr>
                <a:picLocks noGrp="1" noRot="1" noChangeAspect="1" noMove="1" noResize="1" noEditPoints="1" noAdjustHandles="1" noChangeArrowheads="1" noChangeShapeType="1"/>
              </p:cNvPicPr>
              <p:nvPr/>
            </p:nvPicPr>
            <p:blipFill>
              <a:blip r:embed="rId3"/>
              <a:stretch>
                <a:fillRect/>
              </a:stretch>
            </p:blipFill>
            <p:spPr>
              <a:xfrm>
                <a:off x="4512732" y="922867"/>
                <a:ext cx="6663267" cy="5003800"/>
              </a:xfrm>
              <a:prstGeom prst="rect">
                <a:avLst/>
              </a:prstGeom>
            </p:spPr>
          </p:pic>
        </mc:Fallback>
      </mc:AlternateContent>
    </p:spTree>
    <p:extLst>
      <p:ext uri="{BB962C8B-B14F-4D97-AF65-F5344CB8AC3E}">
        <p14:creationId xmlns:p14="http://schemas.microsoft.com/office/powerpoint/2010/main" val="240953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1C4-83CD-4764-971C-9F7E7B7EA73A}"/>
              </a:ext>
            </a:extLst>
          </p:cNvPr>
          <p:cNvSpPr>
            <a:spLocks noGrp="1"/>
          </p:cNvSpPr>
          <p:nvPr>
            <p:ph type="ctrTitle"/>
          </p:nvPr>
        </p:nvSpPr>
        <p:spPr>
          <a:xfrm>
            <a:off x="729673" y="1122363"/>
            <a:ext cx="2974109" cy="2387600"/>
          </a:xfrm>
        </p:spPr>
        <p:txBody>
          <a:bodyPr/>
          <a:lstStyle/>
          <a:p>
            <a:r>
              <a:rPr lang="en-CA" sz="1800" b="1" dirty="0">
                <a:effectLst/>
                <a:latin typeface="Calibri" panose="020F0502020204030204" pitchFamily="34" charset="0"/>
                <a:ea typeface="DengXian" panose="02010600030101010101" pitchFamily="2" charset="-122"/>
                <a:cs typeface="Times New Roman" panose="02020603050405020304" pitchFamily="18" charset="0"/>
              </a:rPr>
              <a:t>Used Cars Investment Analysis</a:t>
            </a: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7B84D1BE-FF5C-4170-8C90-4CD4D340131B}"/>
              </a:ext>
            </a:extLst>
          </p:cNvPr>
          <p:cNvSpPr>
            <a:spLocks noGrp="1"/>
          </p:cNvSpPr>
          <p:nvPr>
            <p:ph type="subTitle" idx="1"/>
          </p:nvPr>
        </p:nvSpPr>
        <p:spPr>
          <a:xfrm>
            <a:off x="729673" y="3445933"/>
            <a:ext cx="2974109" cy="2387600"/>
          </a:xfrm>
        </p:spPr>
        <p:txBody>
          <a:bodyPr>
            <a:normAutofit/>
          </a:bodyPr>
          <a:lstStyle/>
          <a:p>
            <a:pPr>
              <a:lnSpc>
                <a:spcPct val="107000"/>
              </a:lnSpc>
              <a:spcAft>
                <a:spcPts val="800"/>
              </a:spcAft>
            </a:pPr>
            <a:r>
              <a:rPr lang="en-CA" sz="1800" b="1" dirty="0">
                <a:effectLst/>
                <a:latin typeface="Calibri" panose="020F0502020204030204" pitchFamily="34" charset="0"/>
                <a:ea typeface="DengXian" panose="02010600030101010101" pitchFamily="2" charset="-122"/>
                <a:cs typeface="Times New Roman" panose="02020603050405020304" pitchFamily="18" charset="0"/>
              </a:rPr>
              <a:t>Conclusion and recommendation</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sz="18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74607001-EB75-42D3-84A0-7C8EEFFEAFED}"/>
              </a:ext>
            </a:extLst>
          </p:cNvPr>
          <p:cNvSpPr txBox="1"/>
          <p:nvPr/>
        </p:nvSpPr>
        <p:spPr>
          <a:xfrm>
            <a:off x="5130800" y="2091266"/>
            <a:ext cx="5232400" cy="2153731"/>
          </a:xfrm>
          <a:prstGeom prst="rect">
            <a:avLst/>
          </a:prstGeom>
          <a:noFill/>
        </p:spPr>
        <p:txBody>
          <a:bodyPr wrap="square" rtlCol="0">
            <a:spAutoFit/>
          </a:bodyPr>
          <a:lstStyle/>
          <a:p>
            <a:pPr>
              <a:lnSpc>
                <a:spcPct val="107000"/>
              </a:lnSpc>
              <a:spcAft>
                <a:spcPts val="800"/>
              </a:spcAft>
            </a:pPr>
            <a:r>
              <a:rPr lang="en-CA" sz="1800" dirty="0">
                <a:effectLst/>
                <a:latin typeface="Calibri" panose="020F0502020204030204" pitchFamily="34" charset="0"/>
                <a:ea typeface="DengXian" panose="02010600030101010101" pitchFamily="2" charset="-122"/>
                <a:cs typeface="Times New Roman" panose="02020603050405020304" pitchFamily="18" charset="0"/>
              </a:rPr>
              <a:t>Based on the visual analysis of the dataset available, it is reasonable to assume that investments in the used cars under the first two segments may be rewarding. The luxury segment will need some further investigation as the brands shown there may not be the most luxurious. We recommended further investigation into that segment before investing in it.</a:t>
            </a:r>
          </a:p>
        </p:txBody>
      </p:sp>
    </p:spTree>
    <p:extLst>
      <p:ext uri="{BB962C8B-B14F-4D97-AF65-F5344CB8AC3E}">
        <p14:creationId xmlns:p14="http://schemas.microsoft.com/office/powerpoint/2010/main" val="4831057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75</TotalTime>
  <Words>1103</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Century Gothic</vt:lpstr>
      <vt:lpstr>Vapor Trail</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lpstr>Used Cars Investment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Investment Analysis </dc:title>
  <dc:creator>osama kimemenihian</dc:creator>
  <cp:lastModifiedBy>osama kimemenihian</cp:lastModifiedBy>
  <cp:revision>20</cp:revision>
  <dcterms:created xsi:type="dcterms:W3CDTF">2022-03-14T13:07:17Z</dcterms:created>
  <dcterms:modified xsi:type="dcterms:W3CDTF">2022-03-14T14:22:59Z</dcterms:modified>
</cp:coreProperties>
</file>