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5" r:id="rId8"/>
    <p:sldId id="266"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30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660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227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8280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8829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3093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3842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27923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3595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9691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4/13/2022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33212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4/13/2022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8724244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4651667" y="528450"/>
            <a:ext cx="2613890" cy="369332"/>
          </a:xfrm>
          <a:prstGeom prst="rect">
            <a:avLst/>
          </a:prstGeom>
          <a:noFill/>
        </p:spPr>
        <p:txBody>
          <a:bodyPr wrap="square" rtlCol="0">
            <a:spAutoFit/>
          </a:bodyPr>
          <a:lstStyle/>
          <a:p>
            <a:r>
              <a:rPr lang="en-CA" dirty="0"/>
              <a:t>         Dashboard</a:t>
            </a:r>
          </a:p>
        </p:txBody>
      </p:sp>
      <p:pic>
        <p:nvPicPr>
          <p:cNvPr id="7" name="Picture 6">
            <a:extLst>
              <a:ext uri="{FF2B5EF4-FFF2-40B4-BE49-F238E27FC236}">
                <a16:creationId xmlns:a16="http://schemas.microsoft.com/office/drawing/2014/main" id="{AD1CEABA-0004-4FB5-A337-B1A59C108389}"/>
              </a:ext>
            </a:extLst>
          </p:cNvPr>
          <p:cNvPicPr>
            <a:picLocks noChangeAspect="1"/>
          </p:cNvPicPr>
          <p:nvPr/>
        </p:nvPicPr>
        <p:blipFill>
          <a:blip r:embed="rId3"/>
          <a:stretch>
            <a:fillRect/>
          </a:stretch>
        </p:blipFill>
        <p:spPr>
          <a:xfrm>
            <a:off x="1600200" y="1185333"/>
            <a:ext cx="8721947" cy="5144218"/>
          </a:xfrm>
          <a:prstGeom prst="rect">
            <a:avLst/>
          </a:prstGeom>
        </p:spPr>
      </p:pic>
    </p:spTree>
    <p:extLst>
      <p:ext uri="{BB962C8B-B14F-4D97-AF65-F5344CB8AC3E}">
        <p14:creationId xmlns:p14="http://schemas.microsoft.com/office/powerpoint/2010/main" val="281302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60248" y="858536"/>
            <a:ext cx="8083183" cy="954107"/>
          </a:xfrm>
          <a:prstGeom prst="rect">
            <a:avLst/>
          </a:prstGeom>
          <a:noFill/>
        </p:spPr>
        <p:txBody>
          <a:bodyPr wrap="square" rtlCol="0">
            <a:spAutoFit/>
          </a:bodyPr>
          <a:lstStyle/>
          <a:p>
            <a:r>
              <a:rPr lang="en-CA" sz="2800" dirty="0"/>
              <a:t>Appendix: Calculations done using python-pandas library</a:t>
            </a:r>
          </a:p>
        </p:txBody>
      </p:sp>
      <p:pic>
        <p:nvPicPr>
          <p:cNvPr id="5" name="Picture 4">
            <a:extLst>
              <a:ext uri="{FF2B5EF4-FFF2-40B4-BE49-F238E27FC236}">
                <a16:creationId xmlns:a16="http://schemas.microsoft.com/office/drawing/2014/main" id="{D86565AD-1D35-4F28-8868-60183A8D71BA}"/>
              </a:ext>
            </a:extLst>
          </p:cNvPr>
          <p:cNvPicPr>
            <a:picLocks noChangeAspect="1"/>
          </p:cNvPicPr>
          <p:nvPr/>
        </p:nvPicPr>
        <p:blipFill>
          <a:blip r:embed="rId2"/>
          <a:stretch>
            <a:fillRect/>
          </a:stretch>
        </p:blipFill>
        <p:spPr>
          <a:xfrm>
            <a:off x="1778001" y="1710267"/>
            <a:ext cx="8147584" cy="4487333"/>
          </a:xfrm>
          <a:prstGeom prst="rect">
            <a:avLst/>
          </a:prstGeom>
        </p:spPr>
      </p:pic>
    </p:spTree>
    <p:extLst>
      <p:ext uri="{BB962C8B-B14F-4D97-AF65-F5344CB8AC3E}">
        <p14:creationId xmlns:p14="http://schemas.microsoft.com/office/powerpoint/2010/main" val="333418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4108817" y="3857520"/>
            <a:ext cx="8083183" cy="523220"/>
          </a:xfrm>
          <a:prstGeom prst="rect">
            <a:avLst/>
          </a:prstGeom>
          <a:noFill/>
        </p:spPr>
        <p:txBody>
          <a:bodyPr wrap="square" rtlCol="0">
            <a:spAutoFit/>
          </a:bodyPr>
          <a:lstStyle/>
          <a:p>
            <a:r>
              <a:rPr lang="en-CA" sz="2800" dirty="0"/>
              <a:t>Thank you</a:t>
            </a:r>
          </a:p>
        </p:txBody>
      </p:sp>
      <p:pic>
        <p:nvPicPr>
          <p:cNvPr id="4" name="Picture 3">
            <a:extLst>
              <a:ext uri="{FF2B5EF4-FFF2-40B4-BE49-F238E27FC236}">
                <a16:creationId xmlns:a16="http://schemas.microsoft.com/office/drawing/2014/main" id="{6F6A6C7D-85DD-4EE4-8475-EDB23488BA45}"/>
              </a:ext>
            </a:extLst>
          </p:cNvPr>
          <p:cNvPicPr>
            <a:picLocks noChangeAspect="1"/>
          </p:cNvPicPr>
          <p:nvPr/>
        </p:nvPicPr>
        <p:blipFill>
          <a:blip r:embed="rId2"/>
          <a:stretch>
            <a:fillRect/>
          </a:stretch>
        </p:blipFill>
        <p:spPr>
          <a:xfrm>
            <a:off x="2167469" y="1549822"/>
            <a:ext cx="7535327" cy="1771897"/>
          </a:xfrm>
          <a:prstGeom prst="rect">
            <a:avLst/>
          </a:prstGeom>
        </p:spPr>
      </p:pic>
    </p:spTree>
    <p:extLst>
      <p:ext uri="{BB962C8B-B14F-4D97-AF65-F5344CB8AC3E}">
        <p14:creationId xmlns:p14="http://schemas.microsoft.com/office/powerpoint/2010/main" val="383251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Reasons for selecting charts on Dashboard</a:t>
            </a:r>
          </a:p>
        </p:txBody>
      </p:sp>
      <p:sp>
        <p:nvSpPr>
          <p:cNvPr id="3" name="TextBox 2">
            <a:extLst>
              <a:ext uri="{FF2B5EF4-FFF2-40B4-BE49-F238E27FC236}">
                <a16:creationId xmlns:a16="http://schemas.microsoft.com/office/drawing/2014/main" id="{8040B087-2883-4152-9A05-0B85E9931B1D}"/>
              </a:ext>
            </a:extLst>
          </p:cNvPr>
          <p:cNvSpPr txBox="1"/>
          <p:nvPr/>
        </p:nvSpPr>
        <p:spPr>
          <a:xfrm>
            <a:off x="1376219" y="2447594"/>
            <a:ext cx="9254836" cy="3416320"/>
          </a:xfrm>
          <a:prstGeom prst="rect">
            <a:avLst/>
          </a:prstGeom>
          <a:noFill/>
        </p:spPr>
        <p:txBody>
          <a:bodyPr wrap="square" rtlCol="0">
            <a:spAutoFit/>
          </a:bodyPr>
          <a:lstStyle/>
          <a:p>
            <a:r>
              <a:rPr lang="en-CA" sz="2400" dirty="0">
                <a:latin typeface="Arial Narrow" panose="020B0606020202030204" pitchFamily="34" charset="0"/>
              </a:rPr>
              <a:t>The line chart shows the sales over the 3 year period and was selected because it best captures sales data series over time. The </a:t>
            </a:r>
            <a:r>
              <a:rPr lang="en-CA" sz="2400" dirty="0" err="1">
                <a:latin typeface="Arial Narrow" panose="020B0606020202030204" pitchFamily="34" charset="0"/>
              </a:rPr>
              <a:t>treemap</a:t>
            </a:r>
            <a:r>
              <a:rPr lang="en-CA" sz="2400" dirty="0">
                <a:latin typeface="Arial Narrow" panose="020B0606020202030204" pitchFamily="34" charset="0"/>
              </a:rPr>
              <a:t> shows the product categories and their total numbers annually and was selected because it shows composition of the company product and their relative proportions. The vertical bar chart show the top and bottom customers of the business and are useful for comparing different customers by sales. Top customers are in green, bottom are in red colours. The final vertical bar shows the median NPS score and shows who are the promoters and detractors. Detractors are in colour red and promoters in green.</a:t>
            </a:r>
          </a:p>
        </p:txBody>
      </p:sp>
    </p:spTree>
    <p:extLst>
      <p:ext uri="{BB962C8B-B14F-4D97-AF65-F5344CB8AC3E}">
        <p14:creationId xmlns:p14="http://schemas.microsoft.com/office/powerpoint/2010/main" val="333050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KPIs</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3785652"/>
          </a:xfrm>
          <a:prstGeom prst="rect">
            <a:avLst/>
          </a:prstGeom>
          <a:noFill/>
        </p:spPr>
        <p:txBody>
          <a:bodyPr wrap="square" rtlCol="0">
            <a:spAutoFit/>
          </a:bodyPr>
          <a:lstStyle/>
          <a:p>
            <a:r>
              <a:rPr lang="en-US" sz="1600" dirty="0">
                <a:latin typeface="Arial Narrow" panose="020B0606020202030204" pitchFamily="34" charset="0"/>
              </a:rPr>
              <a:t>Overall revenue can be measured by </a:t>
            </a:r>
          </a:p>
          <a:p>
            <a:r>
              <a:rPr lang="en-US" sz="1600" dirty="0">
                <a:latin typeface="Arial Narrow" panose="020B0606020202030204" pitchFamily="34" charset="0"/>
              </a:rPr>
              <a:t>	Net Revenue Churn Rate		</a:t>
            </a:r>
          </a:p>
          <a:p>
            <a:r>
              <a:rPr lang="en-US" sz="1600" dirty="0">
                <a:latin typeface="Arial Narrow" panose="020B0606020202030204" pitchFamily="34" charset="0"/>
              </a:rPr>
              <a:t>	Revenue by Product</a:t>
            </a:r>
          </a:p>
          <a:p>
            <a:endParaRPr lang="en-US" sz="1600" dirty="0">
              <a:latin typeface="Arial Narrow" panose="020B0606020202030204" pitchFamily="34" charset="0"/>
            </a:endParaRPr>
          </a:p>
          <a:p>
            <a:r>
              <a:rPr lang="en-US" sz="1600" dirty="0">
                <a:latin typeface="Arial Narrow" panose="020B0606020202030204" pitchFamily="34" charset="0"/>
              </a:rPr>
              <a:t>Sales mix</a:t>
            </a:r>
          </a:p>
          <a:p>
            <a:r>
              <a:rPr lang="en-US" sz="1600" dirty="0">
                <a:latin typeface="Arial Narrow" panose="020B0606020202030204" pitchFamily="34" charset="0"/>
              </a:rPr>
              <a:t>	Sales Growth by Product Type</a:t>
            </a:r>
          </a:p>
          <a:p>
            <a:r>
              <a:rPr lang="en-US" sz="1600" dirty="0">
                <a:latin typeface="Arial Narrow" panose="020B0606020202030204" pitchFamily="34" charset="0"/>
              </a:rPr>
              <a:t>	Return on Investment</a:t>
            </a:r>
          </a:p>
          <a:p>
            <a:endParaRPr lang="en-US" sz="1600" dirty="0">
              <a:latin typeface="Arial Narrow" panose="020B0606020202030204" pitchFamily="34" charset="0"/>
            </a:endParaRPr>
          </a:p>
          <a:p>
            <a:r>
              <a:rPr lang="en-US" sz="1600" dirty="0">
                <a:latin typeface="Arial Narrow" panose="020B0606020202030204" pitchFamily="34" charset="0"/>
              </a:rPr>
              <a:t>Geographic performance</a:t>
            </a:r>
          </a:p>
          <a:p>
            <a:r>
              <a:rPr lang="en-US" sz="1600" dirty="0">
                <a:latin typeface="Arial Narrow" panose="020B0606020202030204" pitchFamily="34" charset="0"/>
              </a:rPr>
              <a:t>	Sales Volume by Location</a:t>
            </a:r>
          </a:p>
          <a:p>
            <a:r>
              <a:rPr lang="en-US" sz="1600" dirty="0">
                <a:latin typeface="Arial Narrow" panose="020B0606020202030204" pitchFamily="34" charset="0"/>
              </a:rPr>
              <a:t>	On-time Delivery</a:t>
            </a:r>
          </a:p>
          <a:p>
            <a:endParaRPr lang="en-US" sz="1600" dirty="0">
              <a:latin typeface="Arial Narrow" panose="020B0606020202030204" pitchFamily="34" charset="0"/>
            </a:endParaRPr>
          </a:p>
          <a:p>
            <a:r>
              <a:rPr lang="en-US" sz="1600" dirty="0">
                <a:latin typeface="Arial Narrow" panose="020B0606020202030204" pitchFamily="34" charset="0"/>
              </a:rPr>
              <a:t>Weakest customer performance (bottom three)</a:t>
            </a:r>
          </a:p>
          <a:p>
            <a:r>
              <a:rPr lang="en-US" sz="1600" dirty="0">
                <a:latin typeface="Arial Narrow" panose="020B0606020202030204" pitchFamily="34" charset="0"/>
              </a:rPr>
              <a:t>	Customer Lifetime Value</a:t>
            </a:r>
          </a:p>
          <a:p>
            <a:r>
              <a:rPr lang="en-US" sz="1600" dirty="0">
                <a:latin typeface="Arial Narrow" panose="020B0606020202030204" pitchFamily="34" charset="0"/>
              </a:rPr>
              <a:t>	Revenue per Customer</a:t>
            </a:r>
          </a:p>
        </p:txBody>
      </p:sp>
    </p:spTree>
    <p:extLst>
      <p:ext uri="{BB962C8B-B14F-4D97-AF65-F5344CB8AC3E}">
        <p14:creationId xmlns:p14="http://schemas.microsoft.com/office/powerpoint/2010/main" val="60900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Smart Objectives</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3785652"/>
          </a:xfrm>
          <a:prstGeom prst="rect">
            <a:avLst/>
          </a:prstGeom>
          <a:noFill/>
        </p:spPr>
        <p:txBody>
          <a:bodyPr wrap="square" rtlCol="0">
            <a:spAutoFit/>
          </a:bodyPr>
          <a:lstStyle/>
          <a:p>
            <a:r>
              <a:rPr lang="en-US" sz="1600" dirty="0">
                <a:latin typeface="Arial Narrow" panose="020B0606020202030204" pitchFamily="34" charset="0"/>
              </a:rPr>
              <a:t>Overall revenue</a:t>
            </a:r>
          </a:p>
          <a:p>
            <a:r>
              <a:rPr lang="en-US" sz="1600" dirty="0">
                <a:latin typeface="Arial Narrow" panose="020B0606020202030204" pitchFamily="34" charset="0"/>
              </a:rPr>
              <a:t>	Increase Revenue Growth Rate to 50% for the year</a:t>
            </a:r>
          </a:p>
          <a:p>
            <a:r>
              <a:rPr lang="en-US" sz="1600" dirty="0">
                <a:latin typeface="Arial Narrow" panose="020B0606020202030204" pitchFamily="34" charset="0"/>
              </a:rPr>
              <a:t>	Reduce Customer Churn Rate by 10% for the year		</a:t>
            </a:r>
          </a:p>
          <a:p>
            <a:endParaRPr lang="en-US" sz="1600" dirty="0">
              <a:latin typeface="Arial Narrow" panose="020B0606020202030204" pitchFamily="34" charset="0"/>
            </a:endParaRPr>
          </a:p>
          <a:p>
            <a:r>
              <a:rPr lang="en-US" sz="1600" dirty="0">
                <a:latin typeface="Arial Narrow" panose="020B0606020202030204" pitchFamily="34" charset="0"/>
              </a:rPr>
              <a:t>Sales mix</a:t>
            </a:r>
          </a:p>
          <a:p>
            <a:r>
              <a:rPr lang="en-US" sz="1600" dirty="0">
                <a:latin typeface="Arial Narrow" panose="020B0606020202030204" pitchFamily="34" charset="0"/>
              </a:rPr>
              <a:t>	Increase sales  of train toys by 20% for the year</a:t>
            </a:r>
          </a:p>
          <a:p>
            <a:r>
              <a:rPr lang="en-US" sz="1600" dirty="0">
                <a:latin typeface="Arial Narrow" panose="020B0606020202030204" pitchFamily="34" charset="0"/>
              </a:rPr>
              <a:t>	Increase revenue by product by 10% for the year</a:t>
            </a:r>
          </a:p>
          <a:p>
            <a:endParaRPr lang="en-US" sz="1600" dirty="0">
              <a:latin typeface="Arial Narrow" panose="020B0606020202030204" pitchFamily="34" charset="0"/>
            </a:endParaRPr>
          </a:p>
          <a:p>
            <a:r>
              <a:rPr lang="en-US" sz="1600" dirty="0">
                <a:latin typeface="Arial Narrow" panose="020B0606020202030204" pitchFamily="34" charset="0"/>
              </a:rPr>
              <a:t>Geographic performance</a:t>
            </a:r>
          </a:p>
          <a:p>
            <a:r>
              <a:rPr lang="en-US" sz="1600" dirty="0">
                <a:latin typeface="Arial Narrow" panose="020B0606020202030204" pitchFamily="34" charset="0"/>
              </a:rPr>
              <a:t>	Increase sales volume per location by 10% for the year</a:t>
            </a:r>
          </a:p>
          <a:p>
            <a:r>
              <a:rPr lang="en-US" sz="1600" dirty="0">
                <a:latin typeface="Arial Narrow" panose="020B0606020202030204" pitchFamily="34" charset="0"/>
              </a:rPr>
              <a:t>	Ensure 90% on-time delivery for the year</a:t>
            </a:r>
          </a:p>
          <a:p>
            <a:endParaRPr lang="en-US" sz="1600" dirty="0">
              <a:latin typeface="Arial Narrow" panose="020B0606020202030204" pitchFamily="34" charset="0"/>
            </a:endParaRPr>
          </a:p>
          <a:p>
            <a:r>
              <a:rPr lang="en-US" sz="1600" dirty="0">
                <a:latin typeface="Arial Narrow" panose="020B0606020202030204" pitchFamily="34" charset="0"/>
              </a:rPr>
              <a:t>Weakest customer performance (bottom three)</a:t>
            </a:r>
          </a:p>
          <a:p>
            <a:r>
              <a:rPr lang="en-US" sz="1600" dirty="0">
                <a:latin typeface="Arial Narrow" panose="020B0606020202030204" pitchFamily="34" charset="0"/>
              </a:rPr>
              <a:t>	Provide 10% discounts for large orders</a:t>
            </a:r>
          </a:p>
          <a:p>
            <a:r>
              <a:rPr lang="en-US" sz="1600" dirty="0">
                <a:latin typeface="Arial Narrow" panose="020B0606020202030204" pitchFamily="34" charset="0"/>
              </a:rPr>
              <a:t>	Increase revenue per customer by 10% for the year</a:t>
            </a:r>
          </a:p>
        </p:txBody>
      </p:sp>
    </p:spTree>
    <p:extLst>
      <p:ext uri="{BB962C8B-B14F-4D97-AF65-F5344CB8AC3E}">
        <p14:creationId xmlns:p14="http://schemas.microsoft.com/office/powerpoint/2010/main" val="404769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NPS Calculation</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338554"/>
          </a:xfrm>
          <a:prstGeom prst="rect">
            <a:avLst/>
          </a:prstGeom>
          <a:noFill/>
        </p:spPr>
        <p:txBody>
          <a:bodyPr wrap="square" rtlCol="0">
            <a:spAutoFit/>
          </a:bodyPr>
          <a:lstStyle/>
          <a:p>
            <a:r>
              <a:rPr lang="en-US" sz="1600" dirty="0">
                <a:latin typeface="Arial Narrow" panose="020B0606020202030204" pitchFamily="34" charset="0"/>
              </a:rPr>
              <a:t>NPS score is -40%. Most of the customers are unhappy with the products and services offered by the company</a:t>
            </a:r>
          </a:p>
        </p:txBody>
      </p:sp>
    </p:spTree>
    <p:extLst>
      <p:ext uri="{BB962C8B-B14F-4D97-AF65-F5344CB8AC3E}">
        <p14:creationId xmlns:p14="http://schemas.microsoft.com/office/powerpoint/2010/main" val="204264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Revenue Churn Rate</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1323439"/>
          </a:xfrm>
          <a:prstGeom prst="rect">
            <a:avLst/>
          </a:prstGeom>
          <a:noFill/>
        </p:spPr>
        <p:txBody>
          <a:bodyPr wrap="square" rtlCol="0">
            <a:spAutoFit/>
          </a:bodyPr>
          <a:lstStyle/>
          <a:p>
            <a:r>
              <a:rPr lang="en-US" sz="1600" dirty="0">
                <a:latin typeface="Arial Narrow" panose="020B0606020202030204" pitchFamily="34" charset="0"/>
              </a:rPr>
              <a:t>Quarter 2 revenue churn = total revenue at the end quarter 2 – Total revenue at the end of quarter 1</a:t>
            </a:r>
          </a:p>
          <a:p>
            <a:endParaRPr lang="en-US" sz="1600" dirty="0">
              <a:latin typeface="Arial Narrow" panose="020B0606020202030204" pitchFamily="34" charset="0"/>
            </a:endParaRPr>
          </a:p>
          <a:p>
            <a:r>
              <a:rPr lang="en-US" sz="1600" dirty="0">
                <a:latin typeface="Arial Narrow" panose="020B0606020202030204" pitchFamily="34" charset="0"/>
              </a:rPr>
              <a:t>Quarter </a:t>
            </a:r>
            <a:r>
              <a:rPr lang="en-US" sz="1600">
                <a:latin typeface="Arial Narrow" panose="020B0606020202030204" pitchFamily="34" charset="0"/>
              </a:rPr>
              <a:t>2 gross </a:t>
            </a:r>
            <a:r>
              <a:rPr lang="en-US" sz="1600" dirty="0">
                <a:latin typeface="Arial Narrow" panose="020B0606020202030204" pitchFamily="34" charset="0"/>
              </a:rPr>
              <a:t>revenue churn = (833,731 – 766,261)/ 833,731 = 0.08 *100 = 8%</a:t>
            </a:r>
          </a:p>
          <a:p>
            <a:endParaRPr lang="en-US" sz="1600" dirty="0">
              <a:latin typeface="Arial Narrow" panose="020B0606020202030204" pitchFamily="34" charset="0"/>
            </a:endParaRPr>
          </a:p>
          <a:p>
            <a:r>
              <a:rPr lang="en-US" sz="1600" dirty="0">
                <a:latin typeface="Arial Narrow" panose="020B0606020202030204" pitchFamily="34" charset="0"/>
              </a:rPr>
              <a:t>This means the company lost 67,470 or 8% in revenue between quarter 2 and quarter 3</a:t>
            </a:r>
          </a:p>
        </p:txBody>
      </p:sp>
    </p:spTree>
    <p:extLst>
      <p:ext uri="{BB962C8B-B14F-4D97-AF65-F5344CB8AC3E}">
        <p14:creationId xmlns:p14="http://schemas.microsoft.com/office/powerpoint/2010/main" val="32517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Cancellation Rate </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1323439"/>
          </a:xfrm>
          <a:prstGeom prst="rect">
            <a:avLst/>
          </a:prstGeom>
          <a:noFill/>
        </p:spPr>
        <p:txBody>
          <a:bodyPr wrap="square" rtlCol="0">
            <a:spAutoFit/>
          </a:bodyPr>
          <a:lstStyle/>
          <a:p>
            <a:r>
              <a:rPr lang="en-US" sz="1600" dirty="0">
                <a:latin typeface="Arial Narrow" panose="020B0606020202030204" pitchFamily="34" charset="0"/>
              </a:rPr>
              <a:t>Order Cancellation Rate = number of cancelled order/ total number of orders</a:t>
            </a:r>
          </a:p>
          <a:p>
            <a:endParaRPr lang="en-US" sz="1600" dirty="0">
              <a:latin typeface="Arial Narrow" panose="020B0606020202030204" pitchFamily="34" charset="0"/>
            </a:endParaRPr>
          </a:p>
          <a:p>
            <a:r>
              <a:rPr lang="en-US" sz="1600" dirty="0">
                <a:latin typeface="Arial Narrow" panose="020B0606020202030204" pitchFamily="34" charset="0"/>
              </a:rPr>
              <a:t>Order Cancellation Rate = 60/2823 = 0.02</a:t>
            </a:r>
          </a:p>
          <a:p>
            <a:endParaRPr lang="en-US" sz="1600" dirty="0">
              <a:latin typeface="Arial Narrow" panose="020B0606020202030204" pitchFamily="34" charset="0"/>
            </a:endParaRPr>
          </a:p>
          <a:p>
            <a:r>
              <a:rPr lang="en-US" sz="1600" dirty="0">
                <a:latin typeface="Arial Narrow" panose="020B0606020202030204" pitchFamily="34" charset="0"/>
              </a:rPr>
              <a:t>This means that 2% of the orders were cancelled.</a:t>
            </a:r>
          </a:p>
        </p:txBody>
      </p:sp>
    </p:spTree>
    <p:extLst>
      <p:ext uri="{BB962C8B-B14F-4D97-AF65-F5344CB8AC3E}">
        <p14:creationId xmlns:p14="http://schemas.microsoft.com/office/powerpoint/2010/main" val="290186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pic>
        <p:nvPicPr>
          <p:cNvPr id="4" name="Picture 3" descr="Gray mountains">
            <a:extLst>
              <a:ext uri="{FF2B5EF4-FFF2-40B4-BE49-F238E27FC236}">
                <a16:creationId xmlns:a16="http://schemas.microsoft.com/office/drawing/2014/main" id="{231CE964-449F-8E76-5B83-B523F7064394}"/>
              </a:ext>
            </a:extLst>
          </p:cNvPr>
          <p:cNvPicPr>
            <a:picLocks noChangeAspect="1"/>
          </p:cNvPicPr>
          <p:nvPr/>
        </p:nvPicPr>
        <p:blipFill rotWithShape="1">
          <a:blip r:embed="rId2"/>
          <a:srcRect r="7470" b="-1"/>
          <a:stretch/>
        </p:blipFill>
        <p:spPr>
          <a:xfrm>
            <a:off x="2685473" y="-83117"/>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77181" y="1303351"/>
            <a:ext cx="8083183" cy="584775"/>
          </a:xfrm>
          <a:prstGeom prst="rect">
            <a:avLst/>
          </a:prstGeom>
          <a:noFill/>
        </p:spPr>
        <p:txBody>
          <a:bodyPr wrap="square" rtlCol="0">
            <a:spAutoFit/>
          </a:bodyPr>
          <a:lstStyle/>
          <a:p>
            <a:r>
              <a:rPr lang="en-CA" sz="3200" dirty="0"/>
              <a:t>Revenue Lost Due to Cancellation</a:t>
            </a:r>
          </a:p>
        </p:txBody>
      </p:sp>
      <p:sp>
        <p:nvSpPr>
          <p:cNvPr id="3" name="TextBox 2">
            <a:extLst>
              <a:ext uri="{FF2B5EF4-FFF2-40B4-BE49-F238E27FC236}">
                <a16:creationId xmlns:a16="http://schemas.microsoft.com/office/drawing/2014/main" id="{8040B087-2883-4152-9A05-0B85E9931B1D}"/>
              </a:ext>
            </a:extLst>
          </p:cNvPr>
          <p:cNvSpPr txBox="1"/>
          <p:nvPr/>
        </p:nvSpPr>
        <p:spPr>
          <a:xfrm>
            <a:off x="1274619" y="2003982"/>
            <a:ext cx="9254836" cy="369332"/>
          </a:xfrm>
          <a:prstGeom prst="rect">
            <a:avLst/>
          </a:prstGeom>
          <a:noFill/>
        </p:spPr>
        <p:txBody>
          <a:bodyPr wrap="square" rtlCol="0">
            <a:spAutoFit/>
          </a:bodyPr>
          <a:lstStyle/>
          <a:p>
            <a:r>
              <a:rPr lang="en-CA" dirty="0">
                <a:latin typeface="Calibri" panose="020F0502020204030204" pitchFamily="34" charset="0"/>
                <a:ea typeface="Calibri" panose="020F0502020204030204" pitchFamily="34" charset="0"/>
                <a:cs typeface="Times New Roman" panose="02020603050405020304" pitchFamily="18" charset="0"/>
              </a:rPr>
              <a:t>R</a:t>
            </a:r>
            <a:r>
              <a:rPr lang="en-CA" sz="1800" dirty="0">
                <a:effectLst/>
                <a:latin typeface="Calibri" panose="020F0502020204030204" pitchFamily="34" charset="0"/>
                <a:ea typeface="Calibri" panose="020F0502020204030204" pitchFamily="34" charset="0"/>
                <a:cs typeface="Times New Roman" panose="02020603050405020304" pitchFamily="18" charset="0"/>
              </a:rPr>
              <a:t>evenue lost due to cancellation = 194,487.48</a:t>
            </a:r>
            <a:endParaRPr lang="en-US" sz="1600" dirty="0">
              <a:latin typeface="Arial Narrow" panose="020B0606020202030204" pitchFamily="34" charset="0"/>
            </a:endParaRPr>
          </a:p>
        </p:txBody>
      </p:sp>
    </p:spTree>
    <p:extLst>
      <p:ext uri="{BB962C8B-B14F-4D97-AF65-F5344CB8AC3E}">
        <p14:creationId xmlns:p14="http://schemas.microsoft.com/office/powerpoint/2010/main" val="1413466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6CF6A-9C8B-4531-8526-ED0B7D12BA99}"/>
              </a:ext>
            </a:extLst>
          </p:cNvPr>
          <p:cNvSpPr>
            <a:spLocks noGrp="1"/>
          </p:cNvSpPr>
          <p:nvPr>
            <p:ph type="ctrTitle"/>
          </p:nvPr>
        </p:nvSpPr>
        <p:spPr>
          <a:xfrm>
            <a:off x="84283" y="137393"/>
            <a:ext cx="4995718" cy="438340"/>
          </a:xfrm>
        </p:spPr>
        <p:txBody>
          <a:bodyPr>
            <a:normAutofit/>
          </a:bodyPr>
          <a:lstStyle/>
          <a:p>
            <a:r>
              <a:rPr lang="en-CA" sz="1800" dirty="0">
                <a:effectLst/>
                <a:latin typeface="Calibri" panose="020F0502020204030204" pitchFamily="34" charset="0"/>
                <a:ea typeface="Calibri" panose="020F0502020204030204" pitchFamily="34" charset="0"/>
                <a:cs typeface="Times New Roman" panose="02020603050405020304" pitchFamily="18" charset="0"/>
              </a:rPr>
              <a:t>Great Automotive Toy Company</a:t>
            </a:r>
            <a:endParaRPr lang="en-CA" dirty="0"/>
          </a:p>
        </p:txBody>
      </p:sp>
      <p:sp>
        <p:nvSpPr>
          <p:cNvPr id="11" name="Freeform: Shape 10">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901B933-85A4-46A9-9026-BE20298FAAE6}"/>
              </a:ext>
            </a:extLst>
          </p:cNvPr>
          <p:cNvSpPr txBox="1"/>
          <p:nvPr/>
        </p:nvSpPr>
        <p:spPr>
          <a:xfrm>
            <a:off x="2660248" y="858536"/>
            <a:ext cx="8083183" cy="1077218"/>
          </a:xfrm>
          <a:prstGeom prst="rect">
            <a:avLst/>
          </a:prstGeom>
          <a:noFill/>
        </p:spPr>
        <p:txBody>
          <a:bodyPr wrap="square" rtlCol="0">
            <a:spAutoFit/>
          </a:bodyPr>
          <a:lstStyle/>
          <a:p>
            <a:r>
              <a:rPr lang="en-CA" sz="3200" dirty="0"/>
              <a:t>Appendix: Calculations done using python-pandas library</a:t>
            </a:r>
          </a:p>
        </p:txBody>
      </p:sp>
      <p:pic>
        <p:nvPicPr>
          <p:cNvPr id="6" name="Picture 5">
            <a:extLst>
              <a:ext uri="{FF2B5EF4-FFF2-40B4-BE49-F238E27FC236}">
                <a16:creationId xmlns:a16="http://schemas.microsoft.com/office/drawing/2014/main" id="{9B7160DF-17F9-48E2-B507-EF6D703B04C3}"/>
              </a:ext>
            </a:extLst>
          </p:cNvPr>
          <p:cNvPicPr>
            <a:picLocks noChangeAspect="1"/>
          </p:cNvPicPr>
          <p:nvPr/>
        </p:nvPicPr>
        <p:blipFill>
          <a:blip r:embed="rId2"/>
          <a:stretch>
            <a:fillRect/>
          </a:stretch>
        </p:blipFill>
        <p:spPr>
          <a:xfrm>
            <a:off x="1304256" y="1945396"/>
            <a:ext cx="9545382" cy="752580"/>
          </a:xfrm>
          <a:prstGeom prst="rect">
            <a:avLst/>
          </a:prstGeom>
        </p:spPr>
      </p:pic>
      <p:pic>
        <p:nvPicPr>
          <p:cNvPr id="8" name="Picture 7">
            <a:extLst>
              <a:ext uri="{FF2B5EF4-FFF2-40B4-BE49-F238E27FC236}">
                <a16:creationId xmlns:a16="http://schemas.microsoft.com/office/drawing/2014/main" id="{CF40D354-7B4F-4B28-8BCF-B072BB575DE9}"/>
              </a:ext>
            </a:extLst>
          </p:cNvPr>
          <p:cNvPicPr>
            <a:picLocks noChangeAspect="1"/>
          </p:cNvPicPr>
          <p:nvPr/>
        </p:nvPicPr>
        <p:blipFill>
          <a:blip r:embed="rId3"/>
          <a:stretch>
            <a:fillRect/>
          </a:stretch>
        </p:blipFill>
        <p:spPr>
          <a:xfrm>
            <a:off x="1304256" y="2697976"/>
            <a:ext cx="9526329" cy="3839111"/>
          </a:xfrm>
          <a:prstGeom prst="rect">
            <a:avLst/>
          </a:prstGeom>
        </p:spPr>
      </p:pic>
    </p:spTree>
    <p:extLst>
      <p:ext uri="{BB962C8B-B14F-4D97-AF65-F5344CB8AC3E}">
        <p14:creationId xmlns:p14="http://schemas.microsoft.com/office/powerpoint/2010/main" val="2903051685"/>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A212F"/>
      </a:dk2>
      <a:lt2>
        <a:srgbClr val="F0F3F1"/>
      </a:lt2>
      <a:accent1>
        <a:srgbClr val="C34D94"/>
      </a:accent1>
      <a:accent2>
        <a:srgbClr val="AF3BB1"/>
      </a:accent2>
      <a:accent3>
        <a:srgbClr val="904DC3"/>
      </a:accent3>
      <a:accent4>
        <a:srgbClr val="4F3DB2"/>
      </a:accent4>
      <a:accent5>
        <a:srgbClr val="4D6CC3"/>
      </a:accent5>
      <a:accent6>
        <a:srgbClr val="3B8CB1"/>
      </a:accent6>
      <a:hlink>
        <a:srgbClr val="3F4CB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2566</TotalTime>
  <Words>467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Walbaum Display</vt:lpstr>
      <vt:lpstr>RegattaVTI</vt:lpstr>
      <vt:lpstr>Great Automotive Toy Company</vt:lpstr>
      <vt:lpstr>Great Automotive Toy Company</vt:lpstr>
      <vt:lpstr>Great Automotive Toy Company</vt:lpstr>
      <vt:lpstr>Great Automotive Toy Company</vt:lpstr>
      <vt:lpstr>Great Automotive Toy Company</vt:lpstr>
      <vt:lpstr>Great Automotive Toy Company</vt:lpstr>
      <vt:lpstr>Great Automotive Toy Company</vt:lpstr>
      <vt:lpstr>Great Automotive Toy Company</vt:lpstr>
      <vt:lpstr>Great Automotive Toy Company</vt:lpstr>
      <vt:lpstr>Great Automotive Toy Company</vt:lpstr>
      <vt:lpstr>Great Automotive Toy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Automotive Toy Company</dc:title>
  <dc:creator>osama kimemenihian</dc:creator>
  <cp:lastModifiedBy>osama kimemenihian</cp:lastModifiedBy>
  <cp:revision>25</cp:revision>
  <dcterms:created xsi:type="dcterms:W3CDTF">2022-04-05T14:25:56Z</dcterms:created>
  <dcterms:modified xsi:type="dcterms:W3CDTF">2022-04-13T13:25:31Z</dcterms:modified>
</cp:coreProperties>
</file>