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3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87" r:id="rId3"/>
    <p:sldId id="288" r:id="rId4"/>
    <p:sldId id="289" r:id="rId5"/>
    <p:sldId id="290" r:id="rId6"/>
    <p:sldId id="291" r:id="rId7"/>
    <p:sldId id="262" r:id="rId8"/>
    <p:sldId id="282" r:id="rId9"/>
    <p:sldId id="309" r:id="rId10"/>
    <p:sldId id="305" r:id="rId11"/>
    <p:sldId id="306" r:id="rId12"/>
    <p:sldId id="308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292" r:id="rId22"/>
    <p:sldId id="293" r:id="rId23"/>
    <p:sldId id="294" r:id="rId24"/>
    <p:sldId id="295" r:id="rId25"/>
    <p:sldId id="296" r:id="rId26"/>
    <p:sldId id="285" r:id="rId27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780" y="56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B4A33-8CC6-4A9D-99BB-1801B6CFF545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7741-1FBC-46E9-B013-86EC6A7C2E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691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8386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28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53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915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0314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4312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6644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6151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5273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9128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023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0979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9159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9159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57741-1FBC-46E9-B013-86EC6A7C2E15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036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401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419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421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915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915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428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654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6156176" y="4480756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1585768"/>
      </p:ext>
    </p:extLst>
  </p:cSld>
  <p:clrMapOvr>
    <a:masterClrMapping/>
  </p:clrMapOvr>
  <p:transition spd="med" advClick="0" advTm="0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110394"/>
      </p:ext>
    </p:extLst>
  </p:cSld>
  <p:clrMapOvr>
    <a:masterClrMapping/>
  </p:clrMapOvr>
  <p:transition spd="med" advClick="0" advTm="0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文本框 37"/>
          <p:cNvSpPr txBox="1"/>
          <p:nvPr userDrawn="1"/>
        </p:nvSpPr>
        <p:spPr>
          <a:xfrm>
            <a:off x="216310" y="196280"/>
            <a:ext cx="2190351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defTabSz="685795"/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7" name="文本框 38"/>
          <p:cNvSpPr txBox="1"/>
          <p:nvPr userDrawn="1"/>
        </p:nvSpPr>
        <p:spPr>
          <a:xfrm>
            <a:off x="265271" y="520316"/>
            <a:ext cx="2039271" cy="207753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algn="dist" defTabSz="685795"/>
            <a:r>
              <a:rPr lang="en-US" altLang="zh-CN" sz="9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900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</p:sldLayoutIdLst>
  <p:transition spd="med" advClick="0" advTm="0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item/Dijkstra%E7%AE%97%E6%B3%95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blog.csdn.net/item/SPFA%E7%AE%97%E6%B3%95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nblogs.com/gaochundong/p/algorithmic_paradigms.html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image" Target="../media/image1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6192180" y="0"/>
            <a:ext cx="2124236" cy="36166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7" t="29111" r="82360" b="55664"/>
          <a:stretch>
            <a:fillRect/>
          </a:stretch>
        </p:blipFill>
        <p:spPr>
          <a:xfrm>
            <a:off x="2545537" y="1384412"/>
            <a:ext cx="936104" cy="1044116"/>
          </a:xfrm>
          <a:prstGeom prst="rect">
            <a:avLst/>
          </a:prstGeom>
        </p:spPr>
      </p:pic>
      <p:sp>
        <p:nvSpPr>
          <p:cNvPr id="6" name="PA_文本框 6"/>
          <p:cNvSpPr txBox="1"/>
          <p:nvPr>
            <p:custDataLst>
              <p:tags r:id="rId1"/>
            </p:custDataLst>
          </p:nvPr>
        </p:nvSpPr>
        <p:spPr>
          <a:xfrm>
            <a:off x="2128507" y="2871748"/>
            <a:ext cx="2392001" cy="70076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b="1" dirty="0">
                <a:solidFill>
                  <a:schemeClr val="accent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算法第</a:t>
            </a:r>
            <a:r>
              <a:rPr lang="en-US" altLang="zh-CN" sz="3600" b="1" dirty="0">
                <a:solidFill>
                  <a:schemeClr val="accent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8</a:t>
            </a:r>
            <a:r>
              <a:rPr lang="zh-CN" altLang="en-US" sz="3600" b="1" dirty="0">
                <a:solidFill>
                  <a:schemeClr val="accent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组</a:t>
            </a:r>
          </a:p>
        </p:txBody>
      </p:sp>
      <p:sp>
        <p:nvSpPr>
          <p:cNvPr id="7" name="PA_半闭框 7"/>
          <p:cNvSpPr/>
          <p:nvPr>
            <p:custDataLst>
              <p:tags r:id="rId2"/>
            </p:custDataLst>
          </p:nvPr>
        </p:nvSpPr>
        <p:spPr>
          <a:xfrm>
            <a:off x="1835696" y="2779146"/>
            <a:ext cx="1260140" cy="793371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9"/>
          <p:cNvSpPr txBox="1"/>
          <p:nvPr/>
        </p:nvSpPr>
        <p:spPr>
          <a:xfrm>
            <a:off x="1747115" y="3616660"/>
            <a:ext cx="2354169" cy="12491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汇报人：叶凯灵</a:t>
            </a:r>
            <a:r>
              <a:rPr lang="en-US" altLang="zh-CN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        </a:t>
            </a:r>
          </a:p>
          <a:p>
            <a:pPr algn="ctr">
              <a:lnSpc>
                <a:spcPct val="120000"/>
              </a:lnSpc>
            </a:pPr>
            <a:r>
              <a:rPr lang="en-US" altLang="zh-CN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         </a:t>
            </a:r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黄雪茹</a:t>
            </a:r>
            <a:endParaRPr lang="en-US" altLang="zh-CN" sz="1600" spc="300" dirty="0">
              <a:solidFill>
                <a:schemeClr val="tx1">
                  <a:lumMod val="65000"/>
                  <a:lumOff val="35000"/>
                </a:schemeClr>
              </a:solidFill>
              <a:latin typeface="方正兰亭超细黑简体" pitchFamily="2" charset="-122"/>
              <a:ea typeface="方正兰亭超细黑简体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         </a:t>
            </a:r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周子宜</a:t>
            </a:r>
            <a:r>
              <a:rPr lang="en-US" altLang="zh-CN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      </a:t>
            </a:r>
          </a:p>
          <a:p>
            <a:pPr algn="ctr">
              <a:lnSpc>
                <a:spcPct val="120000"/>
              </a:lnSpc>
            </a:pPr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        许 力</a:t>
            </a:r>
            <a:endParaRPr lang="en-US" altLang="zh-CN" sz="1200" spc="300" dirty="0">
              <a:solidFill>
                <a:schemeClr val="tx1">
                  <a:lumMod val="65000"/>
                  <a:lumOff val="35000"/>
                </a:schemeClr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  <p:sp>
        <p:nvSpPr>
          <p:cNvPr id="10" name="PA_文本框 6"/>
          <p:cNvSpPr txBox="1"/>
          <p:nvPr>
            <p:custDataLst>
              <p:tags r:id="rId3"/>
            </p:custDataLst>
          </p:nvPr>
        </p:nvSpPr>
        <p:spPr>
          <a:xfrm>
            <a:off x="1691680" y="1104016"/>
            <a:ext cx="853857" cy="14685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8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PA_文本框 6"/>
          <p:cNvSpPr txBox="1"/>
          <p:nvPr>
            <p:custDataLst>
              <p:tags r:id="rId4"/>
            </p:custDataLst>
          </p:nvPr>
        </p:nvSpPr>
        <p:spPr>
          <a:xfrm>
            <a:off x="3445637" y="1202601"/>
            <a:ext cx="1386918" cy="14444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endParaRPr lang="zh-CN" altLang="en-US" sz="8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PA_半闭框 7"/>
          <p:cNvSpPr/>
          <p:nvPr>
            <p:custDataLst>
              <p:tags r:id="rId5"/>
            </p:custDataLst>
          </p:nvPr>
        </p:nvSpPr>
        <p:spPr>
          <a:xfrm flipH="1" flipV="1">
            <a:off x="4004320" y="3014481"/>
            <a:ext cx="1107740" cy="700769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78649A6-7DEF-41B1-93DD-3CB56476F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16" y="0"/>
            <a:ext cx="7815096" cy="4410613"/>
          </a:xfrm>
          <a:prstGeom prst="rect">
            <a:avLst/>
          </a:prstGeom>
        </p:spPr>
      </p:pic>
      <p:sp>
        <p:nvSpPr>
          <p:cNvPr id="8" name="文本框 12">
            <a:extLst>
              <a:ext uri="{FF2B5EF4-FFF2-40B4-BE49-F238E27FC236}">
                <a16:creationId xmlns:a16="http://schemas.microsoft.com/office/drawing/2014/main" id="{96805578-E543-4A77-8699-A5B25ECEB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4410613"/>
            <a:ext cx="6984776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r>
              <a:rPr lang="zh-CN" altLang="en-US" sz="18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复杂度分析：三重循环，时间复杂度为</a:t>
            </a:r>
            <a:r>
              <a:rPr lang="en-US" altLang="zh-CN" sz="18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O(n^3);</a:t>
            </a:r>
            <a:r>
              <a:rPr lang="zh-CN" altLang="en-US" sz="18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 </a:t>
            </a:r>
            <a:endParaRPr lang="en-US" altLang="zh-CN" sz="1800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itchFamily="2" charset="-122"/>
              <a:ea typeface="方正兰亭超细黑简体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98787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12" dur="1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37">
            <a:extLst>
              <a:ext uri="{FF2B5EF4-FFF2-40B4-BE49-F238E27FC236}">
                <a16:creationId xmlns:a16="http://schemas.microsoft.com/office/drawing/2014/main" id="{D2254DA6-60D1-40D0-9325-7FA4C632080A}"/>
              </a:ext>
            </a:extLst>
          </p:cNvPr>
          <p:cNvSpPr txBox="1"/>
          <p:nvPr/>
        </p:nvSpPr>
        <p:spPr>
          <a:xfrm>
            <a:off x="323528" y="347480"/>
            <a:ext cx="3599606" cy="561696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defTabSz="685795"/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优化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6E305C-F5CD-4CB5-9739-64BA2EF4CB2B}"/>
              </a:ext>
            </a:extLst>
          </p:cNvPr>
          <p:cNvSpPr/>
          <p:nvPr/>
        </p:nvSpPr>
        <p:spPr>
          <a:xfrm>
            <a:off x="0" y="37630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D1871FF-2674-4CC6-9C29-EA81FF299B15}"/>
              </a:ext>
            </a:extLst>
          </p:cNvPr>
          <p:cNvSpPr/>
          <p:nvPr/>
        </p:nvSpPr>
        <p:spPr>
          <a:xfrm>
            <a:off x="1259632" y="1204392"/>
            <a:ext cx="4788532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利用矩阵的对称性</a:t>
            </a:r>
            <a:endParaRPr lang="en-US" altLang="zh-CN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只使用矩阵的下三角</a:t>
            </a:r>
            <a:endParaRPr lang="en-US" altLang="zh-CN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跳过不存在的路径</a:t>
            </a:r>
            <a:endParaRPr lang="en-US" altLang="zh-CN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尽量避免调用数学函数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9165888"/>
      </p:ext>
    </p:extLst>
  </p:cSld>
  <p:clrMapOvr>
    <a:masterClrMapping/>
  </p:clrMapOvr>
  <p:transition spd="med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68787E6-7728-447F-A3CB-F067FD5F6133}"/>
              </a:ext>
            </a:extLst>
          </p:cNvPr>
          <p:cNvSpPr/>
          <p:nvPr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文本框 37">
            <a:extLst>
              <a:ext uri="{FF2B5EF4-FFF2-40B4-BE49-F238E27FC236}">
                <a16:creationId xmlns:a16="http://schemas.microsoft.com/office/drawing/2014/main" id="{26663452-FA07-434E-BEF3-C2980B25874D}"/>
              </a:ext>
            </a:extLst>
          </p:cNvPr>
          <p:cNvSpPr txBox="1"/>
          <p:nvPr/>
        </p:nvSpPr>
        <p:spPr>
          <a:xfrm>
            <a:off x="251520" y="167460"/>
            <a:ext cx="3599606" cy="561696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defTabSz="685795"/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应用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0881F33-234C-465A-A0D0-F381A6B437DB}"/>
              </a:ext>
            </a:extLst>
          </p:cNvPr>
          <p:cNvSpPr/>
          <p:nvPr/>
        </p:nvSpPr>
        <p:spPr>
          <a:xfrm>
            <a:off x="395536" y="1024372"/>
            <a:ext cx="83529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685795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Floyd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算法适用于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APSP(All Pairs Shortest Paths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多源最短路径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，是一种动态规划算法，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稠密图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效果最佳，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边权可正可负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。此算法简单有效，由于三重循环结构紧凑，对于稠密图，效率要高于执行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|V|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次</a:t>
            </a:r>
            <a:r>
              <a:rPr lang="en-US" altLang="zh-CN" sz="20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Dijkstra</a:t>
            </a:r>
            <a:r>
              <a:rPr lang="zh-CN" altLang="en-US" sz="20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算法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，也要高于执行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|V|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次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SPFA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算法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 defTabSz="685795"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 defTabSz="685795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优点：容易理解，可以算出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任意两个节点之间的最短距离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，代码编写简单。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 defTabSz="685795"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 defTabSz="685795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缺点：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时间复杂度比较高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，不适合计算</a:t>
            </a: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大量数据。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9378428"/>
      </p:ext>
    </p:extLst>
  </p:cSld>
  <p:clrMapOvr>
    <a:masterClrMapping/>
  </p:clrMapOvr>
  <p:transition spd="med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879812" y="2845008"/>
            <a:ext cx="4320481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2800" b="1" kern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Dijkstra</a:t>
            </a:r>
            <a:r>
              <a:rPr lang="zh-CN" altLang="en-US" sz="28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算法及其堆优化</a:t>
            </a:r>
            <a:endParaRPr lang="zh-CN" altLang="en-US" sz="2800" b="1" dirty="0">
              <a:solidFill>
                <a:srgbClr val="093B5C"/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4276746" y="2337506"/>
            <a:ext cx="1558868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周子宜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3995936" y="2735036"/>
            <a:ext cx="3288157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400396"/>
      </p:ext>
    </p:extLst>
  </p:cSld>
  <p:clrMapOvr>
    <a:masterClrMapping/>
  </p:clrMapOvr>
  <p:transition spd="med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12">
            <a:extLst>
              <a:ext uri="{FF2B5EF4-FFF2-40B4-BE49-F238E27FC236}">
                <a16:creationId xmlns:a16="http://schemas.microsoft.com/office/drawing/2014/main" id="{19DC8495-F756-403A-8C58-656DBC002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1620" y="412304"/>
            <a:ext cx="6984776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2800" b="1" kern="100" dirty="0" err="1">
                <a:latin typeface="+mj-ea"/>
                <a:ea typeface="+mj-ea"/>
                <a:cs typeface="Times New Roman" panose="02020603050405020304" pitchFamily="18" charset="0"/>
              </a:rPr>
              <a:t>Dijkstra</a:t>
            </a:r>
            <a:r>
              <a:rPr lang="zh-CN" altLang="en-US" sz="2800" b="1" kern="100" dirty="0">
                <a:latin typeface="+mj-ea"/>
                <a:ea typeface="+mj-ea"/>
                <a:cs typeface="Times New Roman" panose="02020603050405020304" pitchFamily="18" charset="0"/>
              </a:rPr>
              <a:t>算法</a:t>
            </a:r>
            <a:r>
              <a:rPr lang="en-US" altLang="zh-CN" sz="2800" b="1" kern="100" dirty="0">
                <a:latin typeface="+mj-ea"/>
                <a:ea typeface="+mj-ea"/>
                <a:cs typeface="Times New Roman" panose="02020603050405020304" pitchFamily="18" charset="0"/>
              </a:rPr>
              <a:t>—</a:t>
            </a:r>
            <a:r>
              <a:rPr lang="zh-CN" altLang="en-US" sz="2800" b="1" kern="100" dirty="0">
                <a:latin typeface="+mj-ea"/>
                <a:ea typeface="+mj-ea"/>
                <a:cs typeface="Times New Roman" panose="02020603050405020304" pitchFamily="18" charset="0"/>
              </a:rPr>
              <a:t>基本思路</a:t>
            </a:r>
          </a:p>
        </p:txBody>
      </p:sp>
      <p:sp>
        <p:nvSpPr>
          <p:cNvPr id="5" name="文本框 12">
            <a:extLst>
              <a:ext uri="{FF2B5EF4-FFF2-40B4-BE49-F238E27FC236}">
                <a16:creationId xmlns:a16="http://schemas.microsoft.com/office/drawing/2014/main" id="{19DC8495-F756-403A-8C58-656DBC002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516" y="1420416"/>
            <a:ext cx="4356484" cy="3147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r>
              <a:rPr lang="zh-CN" altLang="en-US" sz="2000" dirty="0"/>
              <a:t>把图中顶点集合</a:t>
            </a:r>
            <a:r>
              <a:rPr lang="en-US" altLang="zh-CN" sz="2000" dirty="0"/>
              <a:t>V</a:t>
            </a:r>
            <a:r>
              <a:rPr lang="zh-CN" altLang="en-US" sz="2000" dirty="0"/>
              <a:t>分成两组：</a:t>
            </a:r>
            <a:endParaRPr lang="en-US" altLang="zh-CN" sz="2000" dirty="0"/>
          </a:p>
          <a:p>
            <a:r>
              <a:rPr lang="en-US" altLang="zh-CN" sz="2000" dirty="0"/>
              <a:t>1.</a:t>
            </a:r>
            <a:r>
              <a:rPr lang="zh-CN" altLang="en-US" sz="2000" dirty="0"/>
              <a:t>已求出最短路径的顶点集合</a:t>
            </a:r>
            <a:r>
              <a:rPr lang="en-US" altLang="zh-CN" sz="2000" dirty="0"/>
              <a:t>S</a:t>
            </a:r>
          </a:p>
          <a:p>
            <a:r>
              <a:rPr lang="en-US" altLang="zh-CN" sz="2000" dirty="0"/>
              <a:t>2.</a:t>
            </a:r>
            <a:r>
              <a:rPr lang="zh-CN" altLang="en-US" sz="2000" dirty="0"/>
              <a:t>其余未确定最短路径的顶点集合</a:t>
            </a:r>
            <a:r>
              <a:rPr lang="en-US" altLang="zh-CN" sz="2000" dirty="0"/>
              <a:t>Q</a:t>
            </a:r>
          </a:p>
          <a:p>
            <a:endParaRPr lang="en-US" altLang="zh-CN" sz="2000" dirty="0"/>
          </a:p>
          <a:p>
            <a:r>
              <a:rPr lang="zh-CN" altLang="en-US" sz="2000" dirty="0"/>
              <a:t>每轮找出</a:t>
            </a:r>
            <a:r>
              <a:rPr lang="en-US" altLang="zh-CN" sz="2000" dirty="0"/>
              <a:t>Q</a:t>
            </a:r>
            <a:r>
              <a:rPr lang="zh-CN" altLang="en-US" sz="2000" dirty="0"/>
              <a:t>中离源点最近的一个顶点加入</a:t>
            </a:r>
            <a:r>
              <a:rPr lang="en-US" altLang="zh-CN" sz="2000" dirty="0"/>
              <a:t>S</a:t>
            </a:r>
            <a:r>
              <a:rPr lang="zh-CN" altLang="en-US" sz="2000" dirty="0"/>
              <a:t>，并更新源点到各点的最短距离。同时用一个数组记录各顶点在路径上的前一个顶点。</a:t>
            </a:r>
            <a:endParaRPr lang="en-US" altLang="zh-CN" sz="2000" dirty="0"/>
          </a:p>
          <a:p>
            <a:endParaRPr lang="en-US" altLang="zh-CN" sz="2000" kern="1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2000" kern="100" dirty="0">
                <a:latin typeface="+mn-ea"/>
                <a:ea typeface="+mn-ea"/>
                <a:cs typeface="Times New Roman" panose="02020603050405020304" pitchFamily="18" charset="0"/>
              </a:rPr>
              <a:t>属于一种贪心策略。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312404"/>
            <a:ext cx="4104456" cy="3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70867"/>
      </p:ext>
    </p:extLst>
  </p:cSld>
  <p:clrMapOvr>
    <a:masterClrMapping/>
  </p:clrMapOvr>
  <p:transition spd="med"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12">
            <a:extLst>
              <a:ext uri="{FF2B5EF4-FFF2-40B4-BE49-F238E27FC236}">
                <a16:creationId xmlns:a16="http://schemas.microsoft.com/office/drawing/2014/main" id="{19DC8495-F756-403A-8C58-656DBC002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1620" y="412304"/>
            <a:ext cx="6984776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2800" b="1" kern="100" dirty="0" err="1">
                <a:latin typeface="+mj-ea"/>
                <a:ea typeface="+mj-ea"/>
                <a:cs typeface="Times New Roman" panose="02020603050405020304" pitchFamily="18" charset="0"/>
              </a:rPr>
              <a:t>Dijkstra</a:t>
            </a:r>
            <a:r>
              <a:rPr lang="zh-CN" altLang="en-US" sz="2800" b="1" kern="100" dirty="0">
                <a:latin typeface="+mj-ea"/>
                <a:ea typeface="+mj-ea"/>
                <a:cs typeface="Times New Roman" panose="02020603050405020304" pitchFamily="18" charset="0"/>
              </a:rPr>
              <a:t>算法</a:t>
            </a:r>
            <a:r>
              <a:rPr lang="en-US" altLang="zh-CN" sz="2800" b="1" kern="100" dirty="0">
                <a:latin typeface="+mj-ea"/>
                <a:ea typeface="+mj-ea"/>
                <a:cs typeface="Times New Roman" panose="02020603050405020304" pitchFamily="18" charset="0"/>
              </a:rPr>
              <a:t>—</a:t>
            </a:r>
            <a:r>
              <a:rPr lang="zh-CN" altLang="en-US" sz="2800" b="1" kern="100" dirty="0">
                <a:latin typeface="+mj-ea"/>
                <a:ea typeface="+mj-ea"/>
                <a:cs typeface="Times New Roman" panose="02020603050405020304" pitchFamily="18" charset="0"/>
              </a:rPr>
              <a:t>一个实例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t="1359" b="3466"/>
          <a:stretch/>
        </p:blipFill>
        <p:spPr>
          <a:xfrm>
            <a:off x="2843808" y="912441"/>
            <a:ext cx="3420380" cy="1548172"/>
          </a:xfrm>
          <a:prstGeom prst="rect">
            <a:avLst/>
          </a:prstGeom>
        </p:spPr>
      </p:pic>
      <p:sp>
        <p:nvSpPr>
          <p:cNvPr id="6" name="文本框 12">
            <a:extLst>
              <a:ext uri="{FF2B5EF4-FFF2-40B4-BE49-F238E27FC236}">
                <a16:creationId xmlns:a16="http://schemas.microsoft.com/office/drawing/2014/main" id="{19DC8495-F756-403A-8C58-656DBC002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2460613"/>
            <a:ext cx="7920880" cy="253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S		   Q			</a:t>
            </a:r>
            <a:r>
              <a:rPr lang="zh-CN" altLang="en-US" sz="2000" kern="100" dirty="0">
                <a:latin typeface="+mn-ea"/>
                <a:ea typeface="+mn-ea"/>
                <a:cs typeface="Times New Roman" panose="02020603050405020304" pitchFamily="18" charset="0"/>
              </a:rPr>
              <a:t>源点到各点的距离</a:t>
            </a:r>
            <a:endParaRPr lang="en-US" altLang="zh-CN" sz="2000" kern="1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{0}		   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{1,2,3,4,5,6}	{0,4,6, 6,INF,INF,INF}</a:t>
            </a:r>
            <a:endParaRPr lang="en-US" altLang="zh-CN" sz="2000" kern="1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{0,1*}		   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{2,3,4,5,6} 	{0,4,5*,6,11*,INF,INF}</a:t>
            </a:r>
            <a:endParaRPr lang="en-US" altLang="zh-CN" sz="2000" kern="1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{0,1,2*}	   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{3,4,5,6} 		{0,4,5, 6,11, 9*, INF}</a:t>
            </a:r>
            <a:endParaRPr lang="en-US" altLang="zh-CN" sz="2000" kern="1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{0,1,2,3*}	   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{4,5,6} 		{0,4,5, 6,11, 9,  INF}</a:t>
            </a:r>
            <a:endParaRPr lang="en-US" altLang="zh-CN" sz="2000" kern="1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{0,1,2,3,5*}	   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{4,6} 		{0,4,5, 6,10*,9,  17*}</a:t>
            </a:r>
            <a:endParaRPr lang="en-US" altLang="zh-CN" sz="2000" kern="1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{0,1,2,3,5,4*}	   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{6} 			{0,4,5, 6,10, 9,  16*}</a:t>
            </a:r>
            <a:endParaRPr lang="en-US" altLang="zh-CN" sz="2000" kern="1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{0,1,2,3,5,4,6*}  {}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 			{0,4,5, 6,10, 9,  16}</a:t>
            </a:r>
            <a:endParaRPr lang="zh-CN" altLang="en-US" sz="2000" kern="1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141856"/>
      </p:ext>
    </p:extLst>
  </p:cSld>
  <p:clrMapOvr>
    <a:masterClrMapping/>
  </p:clrMapOvr>
  <p:transition spd="med"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12">
            <a:extLst>
              <a:ext uri="{FF2B5EF4-FFF2-40B4-BE49-F238E27FC236}">
                <a16:creationId xmlns:a16="http://schemas.microsoft.com/office/drawing/2014/main" id="{19DC8495-F756-403A-8C58-656DBC002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1620" y="412304"/>
            <a:ext cx="6984776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2800" b="1" kern="100" dirty="0" err="1">
                <a:latin typeface="+mj-ea"/>
                <a:ea typeface="+mj-ea"/>
                <a:cs typeface="Times New Roman" panose="02020603050405020304" pitchFamily="18" charset="0"/>
              </a:rPr>
              <a:t>Dijkstra</a:t>
            </a:r>
            <a:r>
              <a:rPr lang="zh-CN" altLang="en-US" sz="2800" b="1" kern="100" dirty="0">
                <a:latin typeface="+mj-ea"/>
                <a:ea typeface="+mj-ea"/>
                <a:cs typeface="Times New Roman" panose="02020603050405020304" pitchFamily="18" charset="0"/>
              </a:rPr>
              <a:t>算法</a:t>
            </a:r>
            <a:r>
              <a:rPr lang="en-US" altLang="zh-CN" sz="2800" b="1" kern="100" dirty="0">
                <a:latin typeface="+mj-ea"/>
                <a:ea typeface="+mj-ea"/>
                <a:cs typeface="Times New Roman" panose="02020603050405020304" pitchFamily="18" charset="0"/>
              </a:rPr>
              <a:t>—</a:t>
            </a:r>
            <a:r>
              <a:rPr lang="zh-CN" altLang="en-US" sz="2800" b="1" kern="100" dirty="0">
                <a:latin typeface="+mj-ea"/>
                <a:ea typeface="+mj-ea"/>
                <a:cs typeface="Times New Roman" panose="02020603050405020304" pitchFamily="18" charset="0"/>
              </a:rPr>
              <a:t>时间复杂度</a:t>
            </a:r>
          </a:p>
        </p:txBody>
      </p:sp>
      <p:sp>
        <p:nvSpPr>
          <p:cNvPr id="6" name="文本框 12">
            <a:extLst>
              <a:ext uri="{FF2B5EF4-FFF2-40B4-BE49-F238E27FC236}">
                <a16:creationId xmlns:a16="http://schemas.microsoft.com/office/drawing/2014/main" id="{19DC8495-F756-403A-8C58-656DBC002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1168388"/>
            <a:ext cx="7920880" cy="3454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r>
              <a:rPr lang="zh-CN" altLang="en-US" sz="2000" kern="100" dirty="0">
                <a:latin typeface="+mn-ea"/>
                <a:ea typeface="+mn-ea"/>
                <a:cs typeface="Times New Roman" panose="02020603050405020304" pitchFamily="18" charset="0"/>
              </a:rPr>
              <a:t>设图中共有</a:t>
            </a:r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V</a:t>
            </a:r>
            <a:r>
              <a:rPr lang="zh-CN" altLang="en-US" sz="2000" kern="100" dirty="0">
                <a:latin typeface="+mn-ea"/>
                <a:ea typeface="+mn-ea"/>
                <a:cs typeface="Times New Roman" panose="02020603050405020304" pitchFamily="18" charset="0"/>
              </a:rPr>
              <a:t>个顶点</a:t>
            </a:r>
            <a:endParaRPr lang="en-US" altLang="zh-CN" sz="2000" kern="1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1.</a:t>
            </a:r>
            <a:r>
              <a:rPr lang="zh-CN" altLang="en-US" sz="2000" kern="100" dirty="0">
                <a:latin typeface="+mn-ea"/>
                <a:ea typeface="+mn-ea"/>
                <a:cs typeface="Times New Roman" panose="02020603050405020304" pitchFamily="18" charset="0"/>
              </a:rPr>
              <a:t>大循环要将所有顶点都加入集合一次，即</a:t>
            </a:r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V</a:t>
            </a:r>
            <a:r>
              <a:rPr lang="zh-CN" altLang="en-US" sz="2000" kern="100" dirty="0">
                <a:latin typeface="+mn-ea"/>
                <a:ea typeface="+mn-ea"/>
                <a:cs typeface="Times New Roman" panose="02020603050405020304" pitchFamily="18" charset="0"/>
              </a:rPr>
              <a:t>次。</a:t>
            </a:r>
            <a:endParaRPr lang="en-US" altLang="zh-CN" sz="2000" kern="1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2.</a:t>
            </a:r>
            <a:r>
              <a:rPr lang="zh-CN" altLang="en-US" sz="2000" kern="100" dirty="0">
                <a:latin typeface="+mn-ea"/>
                <a:ea typeface="+mn-ea"/>
                <a:cs typeface="Times New Roman" panose="02020603050405020304" pitchFamily="18" charset="0"/>
              </a:rPr>
              <a:t>每轮循环寻找“不在</a:t>
            </a:r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S</a:t>
            </a:r>
            <a:r>
              <a:rPr lang="zh-CN" altLang="en-US" sz="2000" kern="100" dirty="0">
                <a:latin typeface="+mn-ea"/>
                <a:ea typeface="+mn-ea"/>
                <a:cs typeface="Times New Roman" panose="02020603050405020304" pitchFamily="18" charset="0"/>
              </a:rPr>
              <a:t>中且到源点距离最小的点”需要 </a:t>
            </a:r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O(V) </a:t>
            </a:r>
          </a:p>
          <a:p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3.</a:t>
            </a:r>
            <a:r>
              <a:rPr lang="zh-CN" altLang="en-US" sz="2000" kern="100" dirty="0">
                <a:latin typeface="+mn-ea"/>
                <a:ea typeface="+mn-ea"/>
                <a:cs typeface="Times New Roman" panose="02020603050405020304" pitchFamily="18" charset="0"/>
              </a:rPr>
              <a:t>接着更新该点所有邻接点（最多</a:t>
            </a:r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V</a:t>
            </a:r>
            <a:r>
              <a:rPr lang="zh-CN" altLang="en-US" sz="2000" kern="100" dirty="0">
                <a:latin typeface="+mn-ea"/>
                <a:ea typeface="+mn-ea"/>
                <a:cs typeface="Times New Roman" panose="02020603050405020304" pitchFamily="18" charset="0"/>
              </a:rPr>
              <a:t>个）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对应的距离</a:t>
            </a:r>
            <a:r>
              <a:rPr lang="zh-CN" altLang="en-US" sz="2000" kern="100" dirty="0">
                <a:latin typeface="+mn-ea"/>
                <a:ea typeface="+mn-ea"/>
                <a:cs typeface="Times New Roman" panose="02020603050405020304" pitchFamily="18" charset="0"/>
              </a:rPr>
              <a:t>，也需要 </a:t>
            </a:r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O(V)</a:t>
            </a:r>
          </a:p>
          <a:p>
            <a:endParaRPr lang="en-US" altLang="zh-CN" sz="2000" kern="1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2000" kern="100" dirty="0">
                <a:latin typeface="+mn-ea"/>
                <a:ea typeface="+mn-ea"/>
                <a:cs typeface="Times New Roman" panose="02020603050405020304" pitchFamily="18" charset="0"/>
              </a:rPr>
              <a:t>所以整体时间复杂度为 </a:t>
            </a:r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O(V×(V+V))=O(V</a:t>
            </a:r>
            <a:r>
              <a:rPr lang="en-US" altLang="zh-CN" sz="2000" kern="100" baseline="30000" dirty="0">
                <a:latin typeface="+mn-ea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sz="2000" kern="100" dirty="0">
                <a:latin typeface="+mn-ea"/>
                <a:ea typeface="+mn-ea"/>
                <a:cs typeface="Times New Roman" panose="02020603050405020304" pitchFamily="18" charset="0"/>
              </a:rPr>
              <a:t>。</a:t>
            </a:r>
            <a:endParaRPr lang="en-US" altLang="zh-CN" sz="2000" kern="1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endParaRPr lang="en-US" altLang="zh-CN" sz="2000" kern="1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2000" kern="100" dirty="0">
                <a:latin typeface="+mn-ea"/>
                <a:ea typeface="+mn-ea"/>
                <a:cs typeface="Times New Roman" panose="02020603050405020304" pitchFamily="18" charset="0"/>
              </a:rPr>
              <a:t>大部分时间花在</a:t>
            </a:r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2000" kern="100" dirty="0">
                <a:latin typeface="+mn-ea"/>
                <a:ea typeface="+mn-ea"/>
                <a:cs typeface="Times New Roman" panose="02020603050405020304" pitchFamily="18" charset="0"/>
              </a:rPr>
              <a:t>，如果是稀疏图效果更差。所以希望采取某种方式加快这个查找过程</a:t>
            </a:r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—</a:t>
            </a:r>
            <a:r>
              <a:rPr lang="zh-CN" altLang="en-US" sz="2000" kern="100" dirty="0">
                <a:latin typeface="+mn-ea"/>
                <a:ea typeface="+mn-ea"/>
                <a:cs typeface="Times New Roman" panose="02020603050405020304" pitchFamily="18" charset="0"/>
              </a:rPr>
              <a:t>小根堆。</a:t>
            </a:r>
            <a:endParaRPr lang="en-US" altLang="zh-CN" sz="2000" kern="1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endParaRPr lang="en-US" altLang="zh-CN" sz="2000" kern="1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endParaRPr lang="zh-CN" altLang="en-US" sz="2000" kern="1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352043"/>
      </p:ext>
    </p:extLst>
  </p:cSld>
  <p:clrMapOvr>
    <a:masterClrMapping/>
  </p:clrMapOvr>
  <p:transition spd="med"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12">
            <a:extLst>
              <a:ext uri="{FF2B5EF4-FFF2-40B4-BE49-F238E27FC236}">
                <a16:creationId xmlns:a16="http://schemas.microsoft.com/office/drawing/2014/main" id="{19DC8495-F756-403A-8C58-656DBC002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1620" y="412304"/>
            <a:ext cx="6984776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CN" altLang="en-US" sz="2800" b="1" kern="100" dirty="0">
                <a:latin typeface="+mj-ea"/>
                <a:ea typeface="+mj-ea"/>
                <a:cs typeface="Times New Roman" panose="02020603050405020304" pitchFamily="18" charset="0"/>
              </a:rPr>
              <a:t>堆优化</a:t>
            </a:r>
            <a:r>
              <a:rPr lang="en-US" altLang="zh-CN" sz="2800" b="1" kern="100" dirty="0" err="1">
                <a:latin typeface="+mj-ea"/>
                <a:ea typeface="+mj-ea"/>
                <a:cs typeface="Times New Roman" panose="02020603050405020304" pitchFamily="18" charset="0"/>
              </a:rPr>
              <a:t>Dijkstra</a:t>
            </a:r>
            <a:r>
              <a:rPr lang="zh-CN" altLang="en-US" sz="2800" b="1" kern="100" dirty="0">
                <a:latin typeface="+mj-ea"/>
                <a:ea typeface="+mj-ea"/>
                <a:cs typeface="Times New Roman" panose="02020603050405020304" pitchFamily="18" charset="0"/>
              </a:rPr>
              <a:t>算法</a:t>
            </a:r>
            <a:r>
              <a:rPr lang="en-US" altLang="zh-CN" sz="2800" b="1" kern="100" dirty="0">
                <a:latin typeface="+mj-ea"/>
                <a:ea typeface="+mj-ea"/>
                <a:cs typeface="Times New Roman" panose="02020603050405020304" pitchFamily="18" charset="0"/>
              </a:rPr>
              <a:t>—</a:t>
            </a:r>
            <a:r>
              <a:rPr lang="zh-CN" altLang="en-US" sz="2800" b="1" kern="100" dirty="0">
                <a:latin typeface="+mj-ea"/>
                <a:ea typeface="+mj-ea"/>
                <a:cs typeface="Times New Roman" panose="02020603050405020304" pitchFamily="18" charset="0"/>
              </a:rPr>
              <a:t>引入二叉堆</a:t>
            </a:r>
          </a:p>
        </p:txBody>
      </p:sp>
      <p:sp>
        <p:nvSpPr>
          <p:cNvPr id="6" name="文本框 12">
            <a:extLst>
              <a:ext uri="{FF2B5EF4-FFF2-40B4-BE49-F238E27FC236}">
                <a16:creationId xmlns:a16="http://schemas.microsoft.com/office/drawing/2014/main" id="{19DC8495-F756-403A-8C58-656DBC002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524" y="1060376"/>
            <a:ext cx="5040560" cy="3147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r>
              <a:rPr lang="zh-CN" altLang="en-US" sz="2000" kern="100" dirty="0">
                <a:latin typeface="+mn-ea"/>
                <a:ea typeface="+mn-ea"/>
                <a:cs typeface="Times New Roman" panose="02020603050405020304" pitchFamily="18" charset="0"/>
              </a:rPr>
              <a:t>小根堆的一些性质：</a:t>
            </a:r>
            <a:endParaRPr lang="en-US" altLang="zh-CN" sz="2000" kern="1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1.</a:t>
            </a:r>
            <a:r>
              <a:rPr lang="zh-CN" altLang="en-US" sz="2000" kern="100" dirty="0">
                <a:latin typeface="+mn-ea"/>
                <a:ea typeface="+mn-ea"/>
                <a:cs typeface="Times New Roman" panose="02020603050405020304" pitchFamily="18" charset="0"/>
              </a:rPr>
              <a:t>堆是一棵完全二叉树</a:t>
            </a:r>
            <a:endParaRPr lang="en-US" altLang="zh-CN" sz="2000" kern="1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2.</a:t>
            </a:r>
            <a:r>
              <a:rPr lang="zh-CN" altLang="en-US" sz="2000" kern="100" dirty="0">
                <a:latin typeface="+mn-ea"/>
                <a:ea typeface="+mn-ea"/>
                <a:cs typeface="Times New Roman" panose="02020603050405020304" pitchFamily="18" charset="0"/>
              </a:rPr>
              <a:t>堆的任意结点小于其后裔，所以取最小元素（在堆顶）只需</a:t>
            </a:r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O(1)</a:t>
            </a:r>
          </a:p>
          <a:p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3.</a:t>
            </a:r>
            <a:r>
              <a:rPr lang="zh-CN" altLang="en-US" sz="2000" kern="100" dirty="0">
                <a:latin typeface="+mn-ea"/>
                <a:ea typeface="+mn-ea"/>
                <a:cs typeface="Times New Roman" panose="02020603050405020304" pitchFamily="18" charset="0"/>
              </a:rPr>
              <a:t>堆在插入和弹出元素时分别需要“上浮”和“下沉”以保持堆的性质，均需要</a:t>
            </a:r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O(</a:t>
            </a:r>
            <a:r>
              <a:rPr lang="en-US" altLang="zh-CN" sz="2000" kern="100" dirty="0" err="1">
                <a:latin typeface="+mn-ea"/>
                <a:ea typeface="+mn-ea"/>
                <a:cs typeface="Times New Roman" panose="02020603050405020304" pitchFamily="18" charset="0"/>
              </a:rPr>
              <a:t>logN</a:t>
            </a:r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)</a:t>
            </a:r>
          </a:p>
          <a:p>
            <a:endParaRPr lang="en-US" altLang="zh-CN" sz="2000" kern="1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2000" kern="100" dirty="0">
                <a:latin typeface="+mn-ea"/>
                <a:ea typeface="+mn-ea"/>
                <a:cs typeface="Times New Roman" panose="02020603050405020304" pitchFamily="18" charset="0"/>
              </a:rPr>
              <a:t>因此只要将图的顶点按“到源点的距离”构建为小根堆，就可以避免内层循环中的线性查找时间，降低整体的时间复杂度。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92" y="912441"/>
            <a:ext cx="3456384" cy="420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314248"/>
      </p:ext>
    </p:extLst>
  </p:cSld>
  <p:clrMapOvr>
    <a:masterClrMapping/>
  </p:clrMapOvr>
  <p:transition spd="med"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12">
            <a:extLst>
              <a:ext uri="{FF2B5EF4-FFF2-40B4-BE49-F238E27FC236}">
                <a16:creationId xmlns:a16="http://schemas.microsoft.com/office/drawing/2014/main" id="{19DC8495-F756-403A-8C58-656DBC002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1620" y="412304"/>
            <a:ext cx="6984776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CN" altLang="en-US" sz="2800" b="1" kern="100" dirty="0">
                <a:latin typeface="+mj-ea"/>
                <a:ea typeface="+mj-ea"/>
                <a:cs typeface="Times New Roman" panose="02020603050405020304" pitchFamily="18" charset="0"/>
              </a:rPr>
              <a:t>堆优化</a:t>
            </a:r>
            <a:r>
              <a:rPr lang="en-US" altLang="zh-CN" sz="2800" b="1" kern="100" dirty="0" err="1">
                <a:latin typeface="+mj-ea"/>
                <a:ea typeface="+mj-ea"/>
                <a:cs typeface="Times New Roman" panose="02020603050405020304" pitchFamily="18" charset="0"/>
              </a:rPr>
              <a:t>Dijkstra</a:t>
            </a:r>
            <a:r>
              <a:rPr lang="zh-CN" altLang="en-US" sz="2800" b="1" kern="100" dirty="0">
                <a:latin typeface="+mj-ea"/>
                <a:ea typeface="+mj-ea"/>
                <a:cs typeface="Times New Roman" panose="02020603050405020304" pitchFamily="18" charset="0"/>
              </a:rPr>
              <a:t>算法</a:t>
            </a:r>
            <a:r>
              <a:rPr lang="en-US" altLang="zh-CN" sz="2800" b="1" kern="100" dirty="0">
                <a:latin typeface="+mj-ea"/>
                <a:ea typeface="+mj-ea"/>
                <a:cs typeface="Times New Roman" panose="02020603050405020304" pitchFamily="18" charset="0"/>
              </a:rPr>
              <a:t>—</a:t>
            </a:r>
            <a:r>
              <a:rPr lang="zh-CN" altLang="en-US" sz="2800" b="1" kern="100" dirty="0">
                <a:latin typeface="+mj-ea"/>
                <a:cs typeface="Times New Roman" panose="02020603050405020304" pitchFamily="18" charset="0"/>
              </a:rPr>
              <a:t>基本思路</a:t>
            </a:r>
            <a:endParaRPr lang="zh-CN" altLang="en-US" sz="2800" b="1" kern="1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文本框 12">
            <a:extLst>
              <a:ext uri="{FF2B5EF4-FFF2-40B4-BE49-F238E27FC236}">
                <a16:creationId xmlns:a16="http://schemas.microsoft.com/office/drawing/2014/main" id="{19DC8495-F756-403A-8C58-656DBC002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1168388"/>
            <a:ext cx="7920880" cy="376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1 </a:t>
            </a:r>
            <a:r>
              <a:rPr lang="zh-CN" altLang="en-US" sz="2000" kern="100" dirty="0">
                <a:latin typeface="+mn-ea"/>
                <a:ea typeface="+mn-ea"/>
                <a:cs typeface="Times New Roman" panose="02020603050405020304" pitchFamily="18" charset="0"/>
              </a:rPr>
              <a:t>初始化距离，除了源点为</a:t>
            </a:r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0</a:t>
            </a:r>
            <a:r>
              <a:rPr lang="zh-CN" altLang="en-US" sz="2000" kern="100" dirty="0">
                <a:latin typeface="+mn-ea"/>
                <a:ea typeface="+mn-ea"/>
                <a:cs typeface="Times New Roman" panose="02020603050405020304" pitchFamily="18" charset="0"/>
              </a:rPr>
              <a:t>之外到各点的距离都设为</a:t>
            </a:r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INF</a:t>
            </a:r>
          </a:p>
          <a:p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2000" kern="100" dirty="0">
                <a:latin typeface="+mn-ea"/>
                <a:ea typeface="+mn-ea"/>
                <a:cs typeface="Times New Roman" panose="02020603050405020304" pitchFamily="18" charset="0"/>
              </a:rPr>
              <a:t> 将源点压入堆</a:t>
            </a:r>
            <a:endParaRPr lang="en-US" altLang="zh-CN" sz="2000" kern="1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sz="2000" kern="100" dirty="0">
                <a:latin typeface="+mn-ea"/>
                <a:ea typeface="+mn-ea"/>
                <a:cs typeface="Times New Roman" panose="02020603050405020304" pitchFamily="18" charset="0"/>
              </a:rPr>
              <a:t> 堆非空时循环：</a:t>
            </a:r>
            <a:endParaRPr lang="en-US" altLang="zh-CN" sz="2000" kern="1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2000" kern="100" dirty="0">
                <a:latin typeface="+mn-ea"/>
                <a:ea typeface="+mn-ea"/>
                <a:cs typeface="Times New Roman" panose="02020603050405020304" pitchFamily="18" charset="0"/>
              </a:rPr>
              <a:t>    </a:t>
            </a:r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3.1 </a:t>
            </a:r>
            <a:r>
              <a:rPr lang="zh-CN" altLang="en-US" sz="2000" kern="100" dirty="0">
                <a:latin typeface="+mn-ea"/>
                <a:ea typeface="+mn-ea"/>
                <a:cs typeface="Times New Roman" panose="02020603050405020304" pitchFamily="18" charset="0"/>
              </a:rPr>
              <a:t>从堆中弹出一个顶点，如果被访问过则</a:t>
            </a:r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continue</a:t>
            </a:r>
          </a:p>
          <a:p>
            <a:r>
              <a:rPr lang="zh-CN" altLang="en-US" sz="2000" kern="100" dirty="0">
                <a:latin typeface="+mn-ea"/>
                <a:ea typeface="+mn-ea"/>
                <a:cs typeface="Times New Roman" panose="02020603050405020304" pitchFamily="18" charset="0"/>
              </a:rPr>
              <a:t>    </a:t>
            </a:r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3.2 </a:t>
            </a:r>
            <a:r>
              <a:rPr lang="zh-CN" altLang="en-US" sz="2000" kern="100" dirty="0">
                <a:latin typeface="+mn-ea"/>
                <a:ea typeface="+mn-ea"/>
                <a:cs typeface="Times New Roman" panose="02020603050405020304" pitchFamily="18" charset="0"/>
              </a:rPr>
              <a:t>将该顶点设为已访问</a:t>
            </a:r>
            <a:endParaRPr lang="en-US" altLang="zh-CN" sz="2000" kern="1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2000" kern="100" dirty="0">
                <a:latin typeface="+mn-ea"/>
                <a:ea typeface="+mn-ea"/>
                <a:cs typeface="Times New Roman" panose="02020603050405020304" pitchFamily="18" charset="0"/>
              </a:rPr>
              <a:t>    </a:t>
            </a:r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3.3 </a:t>
            </a:r>
            <a:r>
              <a:rPr lang="zh-CN" altLang="en-US" sz="2000" kern="100" dirty="0">
                <a:latin typeface="+mn-ea"/>
                <a:ea typeface="+mn-ea"/>
                <a:cs typeface="Times New Roman" panose="02020603050405020304" pitchFamily="18" charset="0"/>
              </a:rPr>
              <a:t>考察该点的所有相邻点：</a:t>
            </a:r>
            <a:endParaRPr lang="en-US" altLang="zh-CN" sz="2000" kern="1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2000" kern="100" dirty="0">
                <a:latin typeface="+mn-ea"/>
                <a:ea typeface="+mn-ea"/>
                <a:cs typeface="Times New Roman" panose="02020603050405020304" pitchFamily="18" charset="0"/>
              </a:rPr>
              <a:t>          若满足三角不等式且未被访问过，则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压入堆并更新距离</a:t>
            </a:r>
            <a:endParaRPr lang="en-US" altLang="zh-CN" sz="2000" kern="100" dirty="0">
              <a:latin typeface="+mn-ea"/>
              <a:cs typeface="Times New Roman" panose="02020603050405020304" pitchFamily="18" charset="0"/>
            </a:endParaRPr>
          </a:p>
          <a:p>
            <a:endParaRPr lang="en-US" altLang="zh-CN" sz="2000" kern="1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2000" kern="100" dirty="0">
                <a:latin typeface="+mn-ea"/>
                <a:ea typeface="+mn-ea"/>
                <a:cs typeface="Times New Roman" panose="02020603050405020304" pitchFamily="18" charset="0"/>
              </a:rPr>
              <a:t>一些细节：</a:t>
            </a:r>
            <a:endParaRPr lang="en-US" altLang="zh-CN" sz="2000" kern="1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1.</a:t>
            </a:r>
            <a:r>
              <a:rPr lang="zh-CN" altLang="en-US" sz="2000" kern="100" dirty="0">
                <a:latin typeface="+mn-ea"/>
                <a:ea typeface="+mn-ea"/>
                <a:cs typeface="Times New Roman" panose="02020603050405020304" pitchFamily="18" charset="0"/>
              </a:rPr>
              <a:t>顶点由编号指定，但堆按照距离构建，所以定义一个</a:t>
            </a:r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&lt;</a:t>
            </a:r>
            <a:r>
              <a:rPr lang="zh-CN" altLang="en-US" sz="2000" kern="100" dirty="0">
                <a:latin typeface="+mn-ea"/>
                <a:ea typeface="+mn-ea"/>
                <a:cs typeface="Times New Roman" panose="02020603050405020304" pitchFamily="18" charset="0"/>
              </a:rPr>
              <a:t>顶点，距离</a:t>
            </a:r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&gt;</a:t>
            </a:r>
            <a:r>
              <a:rPr lang="zh-CN" altLang="en-US" sz="2000" kern="100" dirty="0">
                <a:latin typeface="+mn-ea"/>
                <a:ea typeface="+mn-ea"/>
                <a:cs typeface="Times New Roman" panose="02020603050405020304" pitchFamily="18" charset="0"/>
              </a:rPr>
              <a:t>结构，重载其“</a:t>
            </a:r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&lt;</a:t>
            </a:r>
            <a:r>
              <a:rPr lang="zh-CN" altLang="en-US" sz="2000" kern="100" dirty="0">
                <a:latin typeface="+mn-ea"/>
                <a:ea typeface="+mn-ea"/>
                <a:cs typeface="Times New Roman" panose="02020603050405020304" pitchFamily="18" charset="0"/>
              </a:rPr>
              <a:t>”运算符用于建堆</a:t>
            </a:r>
            <a:endParaRPr lang="en-US" altLang="zh-CN" sz="2000" kern="1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2.</a:t>
            </a:r>
            <a:r>
              <a:rPr lang="zh-CN" altLang="en-US" sz="2000" kern="100" dirty="0">
                <a:latin typeface="+mn-ea"/>
                <a:ea typeface="+mn-ea"/>
                <a:cs typeface="Times New Roman" panose="02020603050405020304" pitchFamily="18" charset="0"/>
              </a:rPr>
              <a:t>整体上类似</a:t>
            </a:r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BFS</a:t>
            </a:r>
            <a:r>
              <a:rPr lang="zh-CN" altLang="en-US" sz="2000" kern="100" dirty="0">
                <a:latin typeface="+mn-ea"/>
                <a:ea typeface="+mn-ea"/>
                <a:cs typeface="Times New Roman" panose="02020603050405020304" pitchFamily="18" charset="0"/>
              </a:rPr>
              <a:t>只不过队列变为堆，而堆中的顶点可能已被访问过</a:t>
            </a:r>
            <a:endParaRPr lang="en-US" altLang="zh-CN" sz="2000" kern="1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111112"/>
      </p:ext>
    </p:extLst>
  </p:cSld>
  <p:clrMapOvr>
    <a:masterClrMapping/>
  </p:clrMapOvr>
  <p:transition spd="med"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12">
            <a:extLst>
              <a:ext uri="{FF2B5EF4-FFF2-40B4-BE49-F238E27FC236}">
                <a16:creationId xmlns:a16="http://schemas.microsoft.com/office/drawing/2014/main" id="{19DC8495-F756-403A-8C58-656DBC002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1620" y="412304"/>
            <a:ext cx="6984776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CN" altLang="en-US" sz="2800" b="1" kern="100" dirty="0">
                <a:latin typeface="+mj-ea"/>
                <a:ea typeface="+mj-ea"/>
                <a:cs typeface="Times New Roman" panose="02020603050405020304" pitchFamily="18" charset="0"/>
              </a:rPr>
              <a:t>堆优化</a:t>
            </a:r>
            <a:r>
              <a:rPr lang="en-US" altLang="zh-CN" sz="2800" b="1" kern="100" dirty="0" err="1">
                <a:latin typeface="+mj-ea"/>
                <a:ea typeface="+mj-ea"/>
                <a:cs typeface="Times New Roman" panose="02020603050405020304" pitchFamily="18" charset="0"/>
              </a:rPr>
              <a:t>Dijkstra</a:t>
            </a:r>
            <a:r>
              <a:rPr lang="zh-CN" altLang="en-US" sz="2800" b="1" kern="100" dirty="0">
                <a:latin typeface="+mj-ea"/>
                <a:ea typeface="+mj-ea"/>
                <a:cs typeface="Times New Roman" panose="02020603050405020304" pitchFamily="18" charset="0"/>
              </a:rPr>
              <a:t>算法</a:t>
            </a:r>
            <a:r>
              <a:rPr lang="en-US" altLang="zh-CN" sz="2800" b="1" kern="100" dirty="0">
                <a:latin typeface="+mj-ea"/>
                <a:ea typeface="+mj-ea"/>
                <a:cs typeface="Times New Roman" panose="02020603050405020304" pitchFamily="18" charset="0"/>
              </a:rPr>
              <a:t>—</a:t>
            </a:r>
            <a:r>
              <a:rPr lang="zh-CN" altLang="en-US" sz="2800" b="1" kern="100" dirty="0">
                <a:latin typeface="+mj-ea"/>
                <a:ea typeface="+mj-ea"/>
                <a:cs typeface="Times New Roman" panose="02020603050405020304" pitchFamily="18" charset="0"/>
              </a:rPr>
              <a:t>时间复杂度</a:t>
            </a:r>
          </a:p>
        </p:txBody>
      </p:sp>
      <p:sp>
        <p:nvSpPr>
          <p:cNvPr id="6" name="文本框 12">
            <a:extLst>
              <a:ext uri="{FF2B5EF4-FFF2-40B4-BE49-F238E27FC236}">
                <a16:creationId xmlns:a16="http://schemas.microsoft.com/office/drawing/2014/main" id="{19DC8495-F756-403A-8C58-656DBC002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1168388"/>
            <a:ext cx="7920880" cy="2223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r>
              <a:rPr lang="zh-CN" altLang="en-US" sz="2000" kern="100" dirty="0">
                <a:latin typeface="+mn-ea"/>
                <a:ea typeface="+mn-ea"/>
                <a:cs typeface="Times New Roman" panose="02020603050405020304" pitchFamily="18" charset="0"/>
              </a:rPr>
              <a:t>设图中有</a:t>
            </a:r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V</a:t>
            </a:r>
            <a:r>
              <a:rPr lang="zh-CN" altLang="en-US" sz="2000" kern="100" dirty="0">
                <a:latin typeface="+mn-ea"/>
                <a:ea typeface="+mn-ea"/>
                <a:cs typeface="Times New Roman" panose="02020603050405020304" pitchFamily="18" charset="0"/>
              </a:rPr>
              <a:t>个顶点和</a:t>
            </a:r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E</a:t>
            </a:r>
            <a:r>
              <a:rPr lang="zh-CN" altLang="en-US" sz="2000" kern="100" dirty="0">
                <a:latin typeface="+mn-ea"/>
                <a:ea typeface="+mn-ea"/>
                <a:cs typeface="Times New Roman" panose="02020603050405020304" pitchFamily="18" charset="0"/>
              </a:rPr>
              <a:t>条边</a:t>
            </a:r>
            <a:endParaRPr lang="en-US" altLang="zh-CN" sz="2000" kern="1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1.</a:t>
            </a:r>
            <a:r>
              <a:rPr lang="zh-CN" altLang="en-US" sz="2000" kern="100" dirty="0">
                <a:latin typeface="+mn-ea"/>
                <a:ea typeface="+mn-ea"/>
                <a:cs typeface="Times New Roman" panose="02020603050405020304" pitchFamily="18" charset="0"/>
              </a:rPr>
              <a:t>大循环中每个点可能不止一次进堆，最多</a:t>
            </a:r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E</a:t>
            </a:r>
            <a:r>
              <a:rPr lang="zh-CN" altLang="en-US" sz="2000" kern="100" dirty="0">
                <a:latin typeface="+mn-ea"/>
                <a:ea typeface="+mn-ea"/>
                <a:cs typeface="Times New Roman" panose="02020603050405020304" pitchFamily="18" charset="0"/>
              </a:rPr>
              <a:t>次（</a:t>
            </a:r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E&gt;V</a:t>
            </a:r>
            <a:r>
              <a:rPr lang="zh-CN" altLang="en-US" sz="2000" kern="100" dirty="0">
                <a:latin typeface="+mn-ea"/>
                <a:ea typeface="+mn-ea"/>
                <a:cs typeface="Times New Roman" panose="02020603050405020304" pitchFamily="18" charset="0"/>
              </a:rPr>
              <a:t>时）</a:t>
            </a:r>
            <a:endParaRPr lang="en-US" altLang="zh-CN" sz="2000" kern="1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2.</a:t>
            </a:r>
            <a:r>
              <a:rPr lang="zh-CN" altLang="en-US" sz="2000" kern="100" dirty="0">
                <a:latin typeface="+mn-ea"/>
                <a:ea typeface="+mn-ea"/>
                <a:cs typeface="Times New Roman" panose="02020603050405020304" pitchFamily="18" charset="0"/>
              </a:rPr>
              <a:t>小循环中弹出最近顶点只要</a:t>
            </a:r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O(1)</a:t>
            </a:r>
          </a:p>
          <a:p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3.</a:t>
            </a:r>
            <a:r>
              <a:rPr lang="zh-CN" altLang="en-US" sz="2000" kern="100" dirty="0">
                <a:latin typeface="+mn-ea"/>
                <a:ea typeface="+mn-ea"/>
                <a:cs typeface="Times New Roman" panose="02020603050405020304" pitchFamily="18" charset="0"/>
              </a:rPr>
              <a:t>小循环中将某顶点的邻接点压入堆，最多</a:t>
            </a:r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V</a:t>
            </a:r>
            <a:r>
              <a:rPr lang="zh-CN" altLang="en-US" sz="2000" kern="100" dirty="0">
                <a:latin typeface="+mn-ea"/>
                <a:ea typeface="+mn-ea"/>
                <a:cs typeface="Times New Roman" panose="02020603050405020304" pitchFamily="18" charset="0"/>
              </a:rPr>
              <a:t>个，故用时</a:t>
            </a:r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O(</a:t>
            </a:r>
            <a:r>
              <a:rPr lang="en-US" altLang="zh-CN" sz="2000" kern="100" dirty="0" err="1">
                <a:latin typeface="+mn-ea"/>
                <a:ea typeface="+mn-ea"/>
                <a:cs typeface="Times New Roman" panose="02020603050405020304" pitchFamily="18" charset="0"/>
              </a:rPr>
              <a:t>logV</a:t>
            </a:r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)</a:t>
            </a:r>
          </a:p>
          <a:p>
            <a:endParaRPr lang="en-US" altLang="zh-CN" sz="2000" kern="1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2000" kern="100" dirty="0">
                <a:latin typeface="+mn-ea"/>
                <a:ea typeface="+mn-ea"/>
                <a:cs typeface="Times New Roman" panose="02020603050405020304" pitchFamily="18" charset="0"/>
              </a:rPr>
              <a:t>综上，整体复杂度</a:t>
            </a:r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O(E</a:t>
            </a:r>
            <a:r>
              <a:rPr lang="en-US" altLang="zh-CN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000" kern="100" dirty="0" err="1">
                <a:latin typeface="+mn-ea"/>
                <a:ea typeface="+mn-ea"/>
                <a:cs typeface="Times New Roman" panose="02020603050405020304" pitchFamily="18" charset="0"/>
              </a:rPr>
              <a:t>logV</a:t>
            </a:r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),</a:t>
            </a:r>
            <a:r>
              <a:rPr lang="zh-CN" altLang="en-US" sz="2000" kern="100" dirty="0">
                <a:latin typeface="+mn-ea"/>
                <a:ea typeface="+mn-ea"/>
                <a:cs typeface="Times New Roman" panose="02020603050405020304" pitchFamily="18" charset="0"/>
              </a:rPr>
              <a:t>要好于原来的</a:t>
            </a:r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O(V</a:t>
            </a:r>
            <a:r>
              <a:rPr lang="en-US" altLang="zh-CN" sz="2000" kern="100" baseline="30000" dirty="0">
                <a:latin typeface="+mn-ea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sz="2000" kern="100">
                <a:latin typeface="+mn-ea"/>
                <a:ea typeface="+mn-ea"/>
                <a:cs typeface="Times New Roman" panose="02020603050405020304" pitchFamily="18" charset="0"/>
              </a:rPr>
              <a:t>，尤其是对于</a:t>
            </a:r>
            <a:r>
              <a:rPr lang="zh-CN" altLang="en-US" sz="2000" kern="100" dirty="0">
                <a:latin typeface="+mn-ea"/>
                <a:ea typeface="+mn-ea"/>
                <a:cs typeface="Times New Roman" panose="02020603050405020304" pitchFamily="18" charset="0"/>
              </a:rPr>
              <a:t>稀疏图即</a:t>
            </a:r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V&gt;&gt;E</a:t>
            </a:r>
            <a:r>
              <a:rPr lang="zh-CN" altLang="en-US" sz="2000" kern="100" dirty="0">
                <a:latin typeface="+mn-ea"/>
                <a:ea typeface="+mn-ea"/>
                <a:cs typeface="Times New Roman" panose="02020603050405020304" pitchFamily="18" charset="0"/>
              </a:rPr>
              <a:t>的情况。</a:t>
            </a:r>
            <a:endParaRPr lang="en-US" altLang="zh-CN" sz="2000" kern="1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684893"/>
      </p:ext>
    </p:extLst>
  </p:cSld>
  <p:clrMapOvr>
    <a:masterClrMapping/>
  </p:clrMapOvr>
  <p:transition spd="med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3023828" y="2848712"/>
            <a:ext cx="4064705" cy="56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ja-JP" altLang="en-US" sz="3200" b="1" kern="10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矩阵连乘</a:t>
            </a:r>
            <a:r>
              <a:rPr lang="en-US" altLang="ja-JP" sz="3200" b="1" kern="100" dirty="0">
                <a:solidFill>
                  <a:schemeClr val="tx1">
                    <a:lumMod val="50000"/>
                    <a:lumOff val="50000"/>
                  </a:schemeClr>
                </a:solidFill>
                <a:ea typeface="方正兰亭超细黑简体" pitchFamily="2" charset="-122"/>
                <a:cs typeface="Times New Roman" panose="02020603050405020304" pitchFamily="18" charset="0"/>
              </a:rPr>
              <a:t>(</a:t>
            </a:r>
            <a:r>
              <a:rPr lang="ja-JP" altLang="en-US" sz="3200" b="1" kern="10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动态规划</a:t>
            </a:r>
            <a:r>
              <a:rPr lang="en-US" altLang="ja-JP" sz="3200" b="1" kern="100" dirty="0">
                <a:solidFill>
                  <a:schemeClr val="tx1">
                    <a:lumMod val="50000"/>
                    <a:lumOff val="50000"/>
                  </a:schemeClr>
                </a:solidFill>
                <a:ea typeface="方正兰亭超细黑简体" pitchFamily="2" charset="-122"/>
                <a:cs typeface="Times New Roman" panose="02020603050405020304" pitchFamily="18" charset="0"/>
              </a:rPr>
              <a:t>)</a:t>
            </a:r>
            <a:endParaRPr lang="zh-CN" altLang="en-US" sz="3200" b="1" kern="100" dirty="0">
              <a:solidFill>
                <a:schemeClr val="tx1">
                  <a:lumMod val="50000"/>
                  <a:lumOff val="50000"/>
                </a:schemeClr>
              </a:solidFill>
              <a:ea typeface="方正兰亭超细黑简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4276746" y="2337506"/>
            <a:ext cx="1558868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ja-JP" alt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叶凯灵</a:t>
            </a:r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3563888" y="2738741"/>
            <a:ext cx="3288157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863307"/>
      </p:ext>
    </p:extLst>
  </p:cSld>
  <p:clrMapOvr>
    <a:masterClrMapping/>
  </p:clrMapOvr>
  <p:transition spd="med"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12">
            <a:extLst>
              <a:ext uri="{FF2B5EF4-FFF2-40B4-BE49-F238E27FC236}">
                <a16:creationId xmlns:a16="http://schemas.microsoft.com/office/drawing/2014/main" id="{19DC8495-F756-403A-8C58-656DBC002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1620" y="412304"/>
            <a:ext cx="6984776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CN" altLang="en-US" sz="2800" b="1" kern="100" dirty="0">
                <a:latin typeface="+mj-ea"/>
                <a:ea typeface="+mj-ea"/>
                <a:cs typeface="Times New Roman" panose="02020603050405020304" pitchFamily="18" charset="0"/>
              </a:rPr>
              <a:t>堆优化</a:t>
            </a:r>
            <a:r>
              <a:rPr lang="en-US" altLang="zh-CN" sz="2800" b="1" kern="100" dirty="0" err="1">
                <a:latin typeface="+mj-ea"/>
                <a:ea typeface="+mj-ea"/>
                <a:cs typeface="Times New Roman" panose="02020603050405020304" pitchFamily="18" charset="0"/>
              </a:rPr>
              <a:t>Dijkstra</a:t>
            </a:r>
            <a:r>
              <a:rPr lang="zh-CN" altLang="en-US" sz="2800" b="1" kern="100" dirty="0">
                <a:latin typeface="+mj-ea"/>
                <a:ea typeface="+mj-ea"/>
                <a:cs typeface="Times New Roman" panose="02020603050405020304" pitchFamily="18" charset="0"/>
              </a:rPr>
              <a:t>算法</a:t>
            </a:r>
            <a:r>
              <a:rPr lang="en-US" altLang="zh-CN" sz="2800" b="1" kern="100" dirty="0">
                <a:latin typeface="+mj-ea"/>
                <a:ea typeface="+mj-ea"/>
                <a:cs typeface="Times New Roman" panose="02020603050405020304" pitchFamily="18" charset="0"/>
              </a:rPr>
              <a:t>—</a:t>
            </a:r>
            <a:r>
              <a:rPr lang="zh-CN" altLang="en-US" sz="2800" b="1" kern="100" dirty="0">
                <a:latin typeface="+mj-ea"/>
                <a:ea typeface="+mj-ea"/>
                <a:cs typeface="Times New Roman" panose="02020603050405020304" pitchFamily="18" charset="0"/>
              </a:rPr>
              <a:t>具体实现</a:t>
            </a:r>
          </a:p>
        </p:txBody>
      </p:sp>
      <p:sp>
        <p:nvSpPr>
          <p:cNvPr id="6" name="文本框 12">
            <a:extLst>
              <a:ext uri="{FF2B5EF4-FFF2-40B4-BE49-F238E27FC236}">
                <a16:creationId xmlns:a16="http://schemas.microsoft.com/office/drawing/2014/main" id="{19DC8495-F756-403A-8C58-656DBC002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1168388"/>
            <a:ext cx="7920880" cy="3454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r>
              <a:rPr lang="zh-CN" altLang="en-US" sz="2000" kern="100" dirty="0">
                <a:latin typeface="+mn-ea"/>
                <a:ea typeface="+mn-ea"/>
                <a:cs typeface="Times New Roman" panose="02020603050405020304" pitchFamily="18" charset="0"/>
              </a:rPr>
              <a:t>基本算法：</a:t>
            </a:r>
            <a:endParaRPr lang="en-US" altLang="zh-CN" sz="2000" kern="1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1.</a:t>
            </a:r>
            <a:r>
              <a:rPr lang="zh-CN" altLang="en-US" sz="2000" kern="100" dirty="0">
                <a:latin typeface="+mn-ea"/>
                <a:ea typeface="+mn-ea"/>
                <a:cs typeface="Times New Roman" panose="02020603050405020304" pitchFamily="18" charset="0"/>
              </a:rPr>
              <a:t>图用临界矩阵表示</a:t>
            </a:r>
            <a:endParaRPr lang="en-US" altLang="zh-CN" sz="2000" kern="1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2.</a:t>
            </a:r>
            <a:r>
              <a:rPr lang="zh-CN" altLang="en-US" sz="2000" kern="100" dirty="0">
                <a:latin typeface="+mn-ea"/>
                <a:ea typeface="+mn-ea"/>
                <a:cs typeface="Times New Roman" panose="02020603050405020304" pitchFamily="18" charset="0"/>
              </a:rPr>
              <a:t>判断顶点是否被访问的向量</a:t>
            </a:r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visited[]</a:t>
            </a:r>
          </a:p>
          <a:p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3.</a:t>
            </a:r>
            <a:r>
              <a:rPr lang="zh-CN" altLang="en-US" sz="2000" kern="100" dirty="0">
                <a:latin typeface="+mn-ea"/>
                <a:ea typeface="+mn-ea"/>
                <a:cs typeface="Times New Roman" panose="02020603050405020304" pitchFamily="18" charset="0"/>
              </a:rPr>
              <a:t>记录源点到其它顶点距离的向量</a:t>
            </a:r>
            <a:r>
              <a:rPr lang="en-US" altLang="zh-CN" sz="2000" kern="100" dirty="0" err="1">
                <a:latin typeface="+mn-ea"/>
                <a:ea typeface="+mn-ea"/>
                <a:cs typeface="Times New Roman" panose="02020603050405020304" pitchFamily="18" charset="0"/>
              </a:rPr>
              <a:t>dist</a:t>
            </a:r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[]</a:t>
            </a:r>
          </a:p>
          <a:p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4.</a:t>
            </a:r>
            <a:r>
              <a:rPr lang="zh-CN" altLang="en-US" sz="2000" kern="100" dirty="0">
                <a:latin typeface="+mn-ea"/>
                <a:ea typeface="+mn-ea"/>
                <a:cs typeface="Times New Roman" panose="02020603050405020304" pitchFamily="18" charset="0"/>
              </a:rPr>
              <a:t>记录各顶点在最短路径中的前一个顶点的向量</a:t>
            </a:r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previous[]</a:t>
            </a:r>
          </a:p>
          <a:p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5.</a:t>
            </a:r>
            <a:r>
              <a:rPr lang="zh-CN" altLang="en-US" sz="2000" kern="100" dirty="0">
                <a:latin typeface="+mn-ea"/>
                <a:ea typeface="+mn-ea"/>
                <a:cs typeface="Times New Roman" panose="02020603050405020304" pitchFamily="18" charset="0"/>
              </a:rPr>
              <a:t>从终点开始，根据</a:t>
            </a:r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previous</a:t>
            </a:r>
            <a:r>
              <a:rPr lang="zh-CN" altLang="en-US" sz="2000" kern="100" dirty="0">
                <a:latin typeface="+mn-ea"/>
                <a:ea typeface="+mn-ea"/>
                <a:cs typeface="Times New Roman" panose="02020603050405020304" pitchFamily="18" charset="0"/>
              </a:rPr>
              <a:t>中的值循环得到反向路径</a:t>
            </a:r>
            <a:endParaRPr lang="en-US" altLang="zh-CN" sz="2000" kern="1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endParaRPr lang="en-US" altLang="zh-CN" sz="2000" kern="1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2000" kern="100" dirty="0">
                <a:latin typeface="+mn-ea"/>
                <a:ea typeface="+mn-ea"/>
                <a:cs typeface="Times New Roman" panose="02020603050405020304" pitchFamily="18" charset="0"/>
              </a:rPr>
              <a:t>堆优化：</a:t>
            </a:r>
            <a:endParaRPr lang="en-US" altLang="zh-CN" sz="2000" kern="1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1.</a:t>
            </a:r>
            <a:r>
              <a:rPr lang="zh-CN" altLang="en-US" sz="2000" kern="100" dirty="0">
                <a:latin typeface="+mn-ea"/>
                <a:ea typeface="+mn-ea"/>
                <a:cs typeface="Times New Roman" panose="02020603050405020304" pitchFamily="18" charset="0"/>
              </a:rPr>
              <a:t>记录</a:t>
            </a:r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&lt;</a:t>
            </a:r>
            <a:r>
              <a:rPr lang="zh-CN" altLang="en-US" sz="2000" kern="100" dirty="0">
                <a:latin typeface="+mn-ea"/>
                <a:ea typeface="+mn-ea"/>
                <a:cs typeface="Times New Roman" panose="02020603050405020304" pitchFamily="18" charset="0"/>
              </a:rPr>
              <a:t>顶点，到源点距离</a:t>
            </a:r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&gt;</a:t>
            </a:r>
            <a:r>
              <a:rPr lang="zh-CN" altLang="en-US" sz="2000" kern="100" dirty="0">
                <a:latin typeface="+mn-ea"/>
                <a:ea typeface="+mn-ea"/>
                <a:cs typeface="Times New Roman" panose="02020603050405020304" pitchFamily="18" charset="0"/>
              </a:rPr>
              <a:t>值对的结构</a:t>
            </a:r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vertex</a:t>
            </a:r>
          </a:p>
          <a:p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2.</a:t>
            </a:r>
            <a:r>
              <a:rPr lang="zh-CN" altLang="en-US" sz="2000" kern="100" dirty="0">
                <a:latin typeface="+mn-ea"/>
                <a:ea typeface="+mn-ea"/>
                <a:cs typeface="Times New Roman" panose="02020603050405020304" pitchFamily="18" charset="0"/>
              </a:rPr>
              <a:t>重载</a:t>
            </a:r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vertex</a:t>
            </a:r>
            <a:r>
              <a:rPr lang="zh-CN" altLang="en-US" sz="2000" kern="100" dirty="0">
                <a:latin typeface="+mn-ea"/>
                <a:ea typeface="+mn-ea"/>
                <a:cs typeface="Times New Roman" panose="02020603050405020304" pitchFamily="18" charset="0"/>
              </a:rPr>
              <a:t>的运算符使它能用于建堆</a:t>
            </a:r>
            <a:endParaRPr lang="en-US" altLang="zh-CN" sz="2000" kern="1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3.list-&gt;heap</a:t>
            </a:r>
          </a:p>
        </p:txBody>
      </p:sp>
    </p:spTree>
    <p:extLst>
      <p:ext uri="{BB962C8B-B14F-4D97-AF65-F5344CB8AC3E}">
        <p14:creationId xmlns:p14="http://schemas.microsoft.com/office/powerpoint/2010/main" val="317813571"/>
      </p:ext>
    </p:extLst>
  </p:cSld>
  <p:clrMapOvr>
    <a:masterClrMapping/>
  </p:clrMapOvr>
  <p:transition spd="med"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3023828" y="2848712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28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Bellman-ford</a:t>
            </a:r>
            <a:r>
              <a:rPr lang="zh-CN" altLang="en-US" sz="28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算法</a:t>
            </a:r>
            <a:endParaRPr lang="zh-CN" altLang="en-US" sz="2800" b="1" dirty="0">
              <a:solidFill>
                <a:srgbClr val="093B5C"/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4276746" y="2337506"/>
            <a:ext cx="1558868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许力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3563888" y="2738741"/>
            <a:ext cx="3288157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883590"/>
      </p:ext>
    </p:extLst>
  </p:cSld>
  <p:clrMapOvr>
    <a:masterClrMapping/>
  </p:clrMapOvr>
  <p:transition spd="med"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-180528" y="0"/>
            <a:ext cx="2088232" cy="304009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352A3C9-947D-4A53-9881-005E9D29DCEE}"/>
              </a:ext>
            </a:extLst>
          </p:cNvPr>
          <p:cNvSpPr txBox="1"/>
          <p:nvPr/>
        </p:nvSpPr>
        <p:spPr>
          <a:xfrm>
            <a:off x="1907704" y="725884"/>
            <a:ext cx="65167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Bellman-Ford </a:t>
            </a:r>
            <a:r>
              <a:rPr lang="zh-CN" altLang="en-US" dirty="0"/>
              <a:t>算法采用</a:t>
            </a:r>
            <a:r>
              <a:rPr lang="zh-CN" altLang="en-US" dirty="0">
                <a:hlinkClick r:id="rId4"/>
              </a:rPr>
              <a:t>动态规划（</a:t>
            </a:r>
            <a:r>
              <a:rPr lang="en-US" altLang="zh-CN" dirty="0">
                <a:hlinkClick r:id="rId4"/>
              </a:rPr>
              <a:t>Dynamic Programming</a:t>
            </a:r>
            <a:r>
              <a:rPr lang="zh-CN" altLang="en-US" dirty="0">
                <a:hlinkClick r:id="rId4"/>
              </a:rPr>
              <a:t>）</a:t>
            </a:r>
            <a:r>
              <a:rPr lang="zh-CN" altLang="en-US" dirty="0"/>
              <a:t>进行设计，实现的时间复杂度为 </a:t>
            </a:r>
            <a:r>
              <a:rPr lang="en-US" altLang="zh-CN" dirty="0"/>
              <a:t>O(V*E)</a:t>
            </a:r>
            <a:r>
              <a:rPr lang="zh-CN" altLang="en-US" dirty="0"/>
              <a:t>，其中 </a:t>
            </a:r>
            <a:r>
              <a:rPr lang="en-US" altLang="zh-CN" dirty="0"/>
              <a:t>V </a:t>
            </a:r>
            <a:r>
              <a:rPr lang="zh-CN" altLang="en-US" dirty="0"/>
              <a:t>为顶点数量，</a:t>
            </a:r>
            <a:r>
              <a:rPr lang="en-US" altLang="zh-CN" dirty="0"/>
              <a:t>E </a:t>
            </a:r>
            <a:r>
              <a:rPr lang="zh-CN" altLang="en-US" dirty="0"/>
              <a:t>为边的数量。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Bellman-Ford </a:t>
            </a:r>
            <a:r>
              <a:rPr lang="zh-CN" altLang="en-US" dirty="0"/>
              <a:t>算法描述：</a:t>
            </a:r>
          </a:p>
          <a:p>
            <a:r>
              <a:rPr lang="zh-CN" altLang="en-US" dirty="0"/>
              <a:t>创建源顶点 </a:t>
            </a:r>
            <a:r>
              <a:rPr lang="en-US" altLang="zh-CN" dirty="0"/>
              <a:t>v </a:t>
            </a:r>
            <a:r>
              <a:rPr lang="zh-CN" altLang="en-US" dirty="0"/>
              <a:t>到图中所有顶点的距离的集合 </a:t>
            </a:r>
            <a:r>
              <a:rPr lang="en-US" altLang="zh-CN" dirty="0" err="1"/>
              <a:t>distSet</a:t>
            </a:r>
            <a:r>
              <a:rPr lang="zh-CN" altLang="en-US" dirty="0"/>
              <a:t>，为图中的所有顶点指定一个距离值，初始均为 </a:t>
            </a:r>
            <a:r>
              <a:rPr lang="en-US" altLang="zh-CN" dirty="0"/>
              <a:t>Infinite</a:t>
            </a:r>
            <a:r>
              <a:rPr lang="zh-CN" altLang="en-US" dirty="0"/>
              <a:t>，源顶点距离为 </a:t>
            </a:r>
            <a:r>
              <a:rPr lang="en-US" altLang="zh-CN" dirty="0"/>
              <a:t>0</a:t>
            </a:r>
            <a:r>
              <a:rPr lang="zh-CN" altLang="en-US" dirty="0"/>
              <a:t>；</a:t>
            </a:r>
          </a:p>
          <a:p>
            <a:r>
              <a:rPr lang="zh-CN" altLang="en-US" dirty="0"/>
              <a:t>计算最短路径，执行 </a:t>
            </a:r>
            <a:r>
              <a:rPr lang="en-US" altLang="zh-CN" dirty="0"/>
              <a:t>V - 1 </a:t>
            </a:r>
            <a:r>
              <a:rPr lang="zh-CN" altLang="en-US" dirty="0"/>
              <a:t>次遍历；</a:t>
            </a:r>
          </a:p>
          <a:p>
            <a:pPr lvl="1"/>
            <a:r>
              <a:rPr lang="zh-CN" altLang="en-US" dirty="0"/>
              <a:t>对于图中的每条边：如果起点 </a:t>
            </a:r>
            <a:r>
              <a:rPr lang="en-US" altLang="zh-CN" dirty="0"/>
              <a:t>u </a:t>
            </a:r>
            <a:r>
              <a:rPr lang="zh-CN" altLang="en-US" dirty="0"/>
              <a:t>的距离 </a:t>
            </a:r>
            <a:r>
              <a:rPr lang="en-US" altLang="zh-CN" dirty="0"/>
              <a:t>d </a:t>
            </a:r>
            <a:r>
              <a:rPr lang="zh-CN" altLang="en-US" dirty="0"/>
              <a:t>加上边的权值 </a:t>
            </a:r>
            <a:r>
              <a:rPr lang="en-US" altLang="zh-CN" dirty="0"/>
              <a:t>w </a:t>
            </a:r>
            <a:r>
              <a:rPr lang="zh-CN" altLang="en-US" dirty="0"/>
              <a:t>小于终点 </a:t>
            </a:r>
            <a:r>
              <a:rPr lang="en-US" altLang="zh-CN" dirty="0"/>
              <a:t>v </a:t>
            </a:r>
            <a:r>
              <a:rPr lang="zh-CN" altLang="en-US" dirty="0"/>
              <a:t>的距离 </a:t>
            </a:r>
            <a:r>
              <a:rPr lang="en-US" altLang="zh-CN" dirty="0"/>
              <a:t>d</a:t>
            </a:r>
            <a:r>
              <a:rPr lang="zh-CN" altLang="en-US" dirty="0"/>
              <a:t>，则更新终点 </a:t>
            </a:r>
            <a:r>
              <a:rPr lang="en-US" altLang="zh-CN" dirty="0"/>
              <a:t>v </a:t>
            </a:r>
            <a:r>
              <a:rPr lang="zh-CN" altLang="en-US" dirty="0"/>
              <a:t>的距离值 </a:t>
            </a:r>
            <a:r>
              <a:rPr lang="en-US" altLang="zh-CN" dirty="0"/>
              <a:t>d</a:t>
            </a:r>
            <a:r>
              <a:rPr lang="zh-CN" altLang="en-US" dirty="0"/>
              <a:t>；</a:t>
            </a:r>
          </a:p>
          <a:p>
            <a:r>
              <a:rPr lang="zh-CN" altLang="en-US" dirty="0"/>
              <a:t>检测图中是否有负权边形成了环，遍历图中的所有边，计算 </a:t>
            </a:r>
            <a:r>
              <a:rPr lang="en-US" altLang="zh-CN" dirty="0"/>
              <a:t>u </a:t>
            </a:r>
            <a:r>
              <a:rPr lang="zh-CN" altLang="en-US" dirty="0"/>
              <a:t>至 </a:t>
            </a:r>
            <a:r>
              <a:rPr lang="en-US" altLang="zh-CN" dirty="0"/>
              <a:t>v </a:t>
            </a:r>
            <a:r>
              <a:rPr lang="zh-CN" altLang="en-US" dirty="0"/>
              <a:t>的距离，如果对于 </a:t>
            </a:r>
            <a:r>
              <a:rPr lang="en-US" altLang="zh-CN" dirty="0"/>
              <a:t>v </a:t>
            </a:r>
            <a:r>
              <a:rPr lang="zh-CN" altLang="en-US" dirty="0"/>
              <a:t>存在更小的距离，则说明存在环；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491457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E8EEE8D4-A8E5-4556-8650-E6440A9BC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412304"/>
            <a:ext cx="8229600" cy="428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813446"/>
      </p:ext>
    </p:extLst>
  </p:cSld>
  <p:clrMapOvr>
    <a:masterClrMapping/>
  </p:clrMapOvr>
  <p:transition spd="med" advClick="0" advTm="0"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E01EB19-C4AF-4D9E-9CB4-6187C9F980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1580" y="160276"/>
            <a:ext cx="7776864" cy="443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16047"/>
      </p:ext>
    </p:extLst>
  </p:cSld>
  <p:clrMapOvr>
    <a:masterClrMapping/>
  </p:clrMapOvr>
  <p:transition spd="med" advClick="0" advTm="0"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D23CAC6-9627-4674-AFE7-F177FB38E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304292"/>
            <a:ext cx="8229600" cy="435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711962"/>
      </p:ext>
    </p:extLst>
  </p:cSld>
  <p:clrMapOvr>
    <a:masterClrMapping/>
  </p:clrMapOvr>
  <p:transition spd="med"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6192180" y="0"/>
            <a:ext cx="2124236" cy="36166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7" t="29111" r="82360" b="55664"/>
          <a:stretch>
            <a:fillRect/>
          </a:stretch>
        </p:blipFill>
        <p:spPr>
          <a:xfrm>
            <a:off x="2545537" y="1420416"/>
            <a:ext cx="936104" cy="1044116"/>
          </a:xfrm>
          <a:prstGeom prst="rect">
            <a:avLst/>
          </a:prstGeom>
        </p:spPr>
      </p:pic>
      <p:sp>
        <p:nvSpPr>
          <p:cNvPr id="6" name="PA_文本框 6"/>
          <p:cNvSpPr txBox="1"/>
          <p:nvPr>
            <p:custDataLst>
              <p:tags r:id="rId1"/>
            </p:custDataLst>
          </p:nvPr>
        </p:nvSpPr>
        <p:spPr>
          <a:xfrm>
            <a:off x="2688863" y="2864750"/>
            <a:ext cx="1107996" cy="70076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b="1" dirty="0">
                <a:solidFill>
                  <a:schemeClr val="accent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谢谢</a:t>
            </a:r>
          </a:p>
        </p:txBody>
      </p:sp>
      <p:sp>
        <p:nvSpPr>
          <p:cNvPr id="7" name="PA_半闭框 7"/>
          <p:cNvSpPr/>
          <p:nvPr>
            <p:custDataLst>
              <p:tags r:id="rId2"/>
            </p:custDataLst>
          </p:nvPr>
        </p:nvSpPr>
        <p:spPr>
          <a:xfrm>
            <a:off x="2088247" y="2844171"/>
            <a:ext cx="817853" cy="700769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PA_文本框 6"/>
          <p:cNvSpPr txBox="1"/>
          <p:nvPr>
            <p:custDataLst>
              <p:tags r:id="rId3"/>
            </p:custDataLst>
          </p:nvPr>
        </p:nvSpPr>
        <p:spPr>
          <a:xfrm>
            <a:off x="1691680" y="1158966"/>
            <a:ext cx="817853" cy="145975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</a:t>
            </a:r>
            <a:endParaRPr lang="zh-CN" altLang="en-US" sz="80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1" name="PA_文本框 6"/>
          <p:cNvSpPr txBox="1"/>
          <p:nvPr>
            <p:custDataLst>
              <p:tags r:id="rId4"/>
            </p:custDataLst>
          </p:nvPr>
        </p:nvSpPr>
        <p:spPr>
          <a:xfrm>
            <a:off x="3445637" y="1194970"/>
            <a:ext cx="1519968" cy="145975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18</a:t>
            </a:r>
            <a:endParaRPr lang="zh-CN" altLang="en-US" sz="80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2" name="PA_半闭框 7"/>
          <p:cNvSpPr/>
          <p:nvPr>
            <p:custDataLst>
              <p:tags r:id="rId5"/>
            </p:custDataLst>
          </p:nvPr>
        </p:nvSpPr>
        <p:spPr>
          <a:xfrm flipH="1" flipV="1">
            <a:off x="3481641" y="2915892"/>
            <a:ext cx="973179" cy="700768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-180528" y="0"/>
            <a:ext cx="2088232" cy="30400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209EA65-E8F2-F541-9BD0-2FB8DC5DE3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520316"/>
            <a:ext cx="6783574" cy="37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7913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_文本框 9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55976" y="1584535"/>
            <a:ext cx="4499992" cy="2028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例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：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{A1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，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A2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，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A3}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；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维数分别为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10*100 , 100*5 , 5*50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按此顺序计算需要的次数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((A1*A2)*A3):10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*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100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*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5+10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*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5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*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50=7500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(A1*(A2*A3)):10*5*50+10*100*50=75000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PA_文本框 39"/>
          <p:cNvSpPr txBox="1"/>
          <p:nvPr>
            <p:custDataLst>
              <p:tags r:id="rId2"/>
            </p:custDataLst>
          </p:nvPr>
        </p:nvSpPr>
        <p:spPr>
          <a:xfrm>
            <a:off x="610408" y="2000034"/>
            <a:ext cx="3242663" cy="16130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由于矩阵乘法满足结合律，故计算矩阵的连乘积可以有许多不同的计算次序。这种计算次序可以用加括号的方式来确定。</a:t>
            </a:r>
            <a:endParaRPr lang="zh-CN" altLang="en-US" sz="600" dirty="0">
              <a:solidFill>
                <a:schemeClr val="bg1">
                  <a:lumMod val="6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4139952" y="1780455"/>
            <a:ext cx="0" cy="2052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16" name="文本框 37"/>
          <p:cNvSpPr txBox="1"/>
          <p:nvPr/>
        </p:nvSpPr>
        <p:spPr>
          <a:xfrm>
            <a:off x="216310" y="196280"/>
            <a:ext cx="2015430" cy="561696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defTabSz="685795"/>
            <a:r>
              <a:rPr lang="ja-JP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矩阵连乘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317698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_文本框 39"/>
          <p:cNvSpPr txBox="1"/>
          <p:nvPr>
            <p:custDataLst>
              <p:tags r:id="rId1"/>
            </p:custDataLst>
          </p:nvPr>
        </p:nvSpPr>
        <p:spPr>
          <a:xfrm>
            <a:off x="2159732" y="1492424"/>
            <a:ext cx="5436604" cy="19389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将大问题划分为具有</a:t>
            </a:r>
            <a:r>
              <a:rPr lang="ja-JP" altLang="en-US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相同特征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的小问题；</a:t>
            </a:r>
            <a:endParaRPr lang="en-US" altLang="ja-JP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ja-JP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小问题之间往往相互联系；</a:t>
            </a:r>
            <a:endParaRPr lang="en-US" altLang="ja-JP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ja-JP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从小问题一步步求解大问题。</a:t>
            </a:r>
            <a:endParaRPr lang="en-US" altLang="ja-JP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b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适合求解最优解问题</a:t>
            </a:r>
          </a:p>
        </p:txBody>
      </p:sp>
      <p:sp>
        <p:nvSpPr>
          <p:cNvPr id="15" name="矩形 14"/>
          <p:cNvSpPr/>
          <p:nvPr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16" name="文本框 37"/>
          <p:cNvSpPr txBox="1"/>
          <p:nvPr/>
        </p:nvSpPr>
        <p:spPr>
          <a:xfrm>
            <a:off x="216310" y="196280"/>
            <a:ext cx="2015430" cy="561696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defTabSz="685795"/>
            <a:r>
              <a:rPr lang="ja-JP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动态规划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670737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_文本框 39"/>
          <p:cNvSpPr txBox="1"/>
          <p:nvPr>
            <p:custDataLst>
              <p:tags r:id="rId1"/>
            </p:custDataLst>
          </p:nvPr>
        </p:nvSpPr>
        <p:spPr>
          <a:xfrm>
            <a:off x="1402781" y="2392524"/>
            <a:ext cx="6228692" cy="16130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当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=j 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时，单一矩阵，无需计算。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m[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][j]=0，i=0,1，....n-1</a:t>
            </a:r>
          </a:p>
          <a:p>
            <a:pPr>
              <a:lnSpc>
                <a:spcPct val="150000"/>
              </a:lnSpc>
            </a:pPr>
            <a:b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当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&lt; j 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时，利用最优子结构，计算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m[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][j]。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即寻找断开位置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k(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&lt;= k &lt; j)，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使得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m[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][k]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m[k+1][j]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en-US" baseline="-25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i-1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*P</a:t>
            </a:r>
            <a:r>
              <a:rPr lang="en-US" baseline="-25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k+1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en-US" baseline="-25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最小。</a:t>
            </a:r>
          </a:p>
        </p:txBody>
      </p:sp>
      <p:sp>
        <p:nvSpPr>
          <p:cNvPr id="15" name="矩形 14"/>
          <p:cNvSpPr/>
          <p:nvPr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16" name="文本框 37"/>
          <p:cNvSpPr txBox="1"/>
          <p:nvPr/>
        </p:nvSpPr>
        <p:spPr>
          <a:xfrm>
            <a:off x="216310" y="196280"/>
            <a:ext cx="3599606" cy="561696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defTabSz="685795"/>
            <a:r>
              <a:rPr lang="ja-JP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矩阵连乘动态规划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1FEBC2-3164-9D49-B5AA-44B6548189D7}"/>
              </a:ext>
            </a:extLst>
          </p:cNvPr>
          <p:cNvSpPr/>
          <p:nvPr/>
        </p:nvSpPr>
        <p:spPr>
          <a:xfrm>
            <a:off x="1331640" y="1228566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关键是找出矩阵的最优子结构</a:t>
            </a:r>
            <a:endParaRPr lang="en-US" altLang="ja-JP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95C73F-B86A-404C-A8A0-EFBF68F0BF7A}"/>
              </a:ext>
            </a:extLst>
          </p:cNvPr>
          <p:cNvSpPr txBox="1"/>
          <p:nvPr/>
        </p:nvSpPr>
        <p:spPr>
          <a:xfrm>
            <a:off x="1331640" y="1810545"/>
            <a:ext cx="594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m[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][j]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存储矩阵连乘最优次数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避免重复计算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提高效率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457788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3023828" y="2848712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28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Floyd</a:t>
            </a:r>
            <a:r>
              <a:rPr lang="zh-CN" altLang="en-US" sz="28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弗洛伊德算法</a:t>
            </a:r>
            <a:endParaRPr lang="zh-CN" altLang="en-US" sz="2800" b="1" dirty="0">
              <a:solidFill>
                <a:srgbClr val="093B5C"/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4276746" y="2337506"/>
            <a:ext cx="1558868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黄雪茹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3563888" y="2738741"/>
            <a:ext cx="3288157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0391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FD359CD-5847-41A4-A3F0-89783D028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-2996"/>
            <a:ext cx="7268985" cy="489654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-180528" y="0"/>
            <a:ext cx="2088232" cy="304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391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-180528" y="0"/>
            <a:ext cx="2088232" cy="3040091"/>
          </a:xfrm>
          <a:prstGeom prst="rect">
            <a:avLst/>
          </a:prstGeom>
        </p:spPr>
      </p:pic>
      <p:sp>
        <p:nvSpPr>
          <p:cNvPr id="7" name="文本框 12">
            <a:extLst>
              <a:ext uri="{FF2B5EF4-FFF2-40B4-BE49-F238E27FC236}">
                <a16:creationId xmlns:a16="http://schemas.microsoft.com/office/drawing/2014/main" id="{19DC8495-F756-403A-8C58-656DBC002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9692" y="448308"/>
            <a:ext cx="6984776" cy="3947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r>
              <a:rPr lang="zh-CN" altLang="en-US" sz="18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18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Floyd</a:t>
            </a:r>
            <a:r>
              <a:rPr lang="zh-CN" altLang="en-US" sz="18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算法是一个经典的动态规划算法，用通俗的语言来描述的话，首先我们的目标是寻找从</a:t>
            </a:r>
            <a:r>
              <a:rPr lang="en-US" altLang="zh-CN" sz="1800" kern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18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到点</a:t>
            </a:r>
            <a:r>
              <a:rPr lang="en-US" altLang="zh-CN" sz="18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18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的最短路径。从任意节点</a:t>
            </a:r>
            <a:r>
              <a:rPr lang="en-US" altLang="zh-CN" sz="1800" kern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18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到任意节点</a:t>
            </a:r>
            <a:r>
              <a:rPr lang="en-US" altLang="zh-CN" sz="18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18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的最短路径不外乎</a:t>
            </a:r>
            <a:r>
              <a:rPr lang="en-US" altLang="zh-CN" sz="18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8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种可能，</a:t>
            </a:r>
            <a:r>
              <a:rPr lang="en-US" altLang="zh-CN" sz="1800" kern="100" dirty="0">
                <a:solidFill>
                  <a:srgbClr val="FF0000"/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800" kern="100" dirty="0">
                <a:solidFill>
                  <a:srgbClr val="FF0000"/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是直接从</a:t>
            </a:r>
            <a:r>
              <a:rPr lang="en-US" altLang="zh-CN" sz="1800" kern="100" dirty="0" err="1">
                <a:solidFill>
                  <a:srgbClr val="FF0000"/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1800" kern="100" dirty="0">
                <a:solidFill>
                  <a:srgbClr val="FF0000"/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1800" kern="100" dirty="0">
                <a:solidFill>
                  <a:srgbClr val="FF0000"/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18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solidFill>
                  <a:srgbClr val="FF0000"/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800" kern="100" dirty="0">
                <a:solidFill>
                  <a:srgbClr val="FF0000"/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是从</a:t>
            </a:r>
            <a:r>
              <a:rPr lang="en-US" altLang="zh-CN" sz="1800" kern="100" dirty="0" err="1">
                <a:solidFill>
                  <a:srgbClr val="FF0000"/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1800" kern="100" dirty="0">
                <a:solidFill>
                  <a:srgbClr val="FF0000"/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经过若干个节点</a:t>
            </a:r>
            <a:r>
              <a:rPr lang="en-US" altLang="zh-CN" sz="1800" kern="100" dirty="0">
                <a:solidFill>
                  <a:srgbClr val="FF0000"/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1800" kern="100" dirty="0">
                <a:solidFill>
                  <a:srgbClr val="FF0000"/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1800" kern="100" dirty="0">
                <a:solidFill>
                  <a:srgbClr val="FF0000"/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18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itchFamily="2" charset="-122"/>
              <a:ea typeface="方正兰亭超细黑简体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en-US" sz="18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它通过</a:t>
            </a:r>
            <a:r>
              <a:rPr lang="en-US" altLang="zh-CN" sz="18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8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重循环，</a:t>
            </a:r>
            <a:r>
              <a:rPr lang="en-US" altLang="zh-CN" sz="18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18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为中转点，</a:t>
            </a:r>
            <a:r>
              <a:rPr lang="en-US" altLang="zh-CN" sz="1800" kern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18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为起点，</a:t>
            </a:r>
            <a:r>
              <a:rPr lang="en-US" altLang="zh-CN" sz="18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18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为终点，循环比较</a:t>
            </a:r>
            <a:r>
              <a:rPr lang="en-US" altLang="zh-CN" sz="18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D[</a:t>
            </a:r>
            <a:r>
              <a:rPr lang="en-US" altLang="zh-CN" sz="1800" kern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][j] </a:t>
            </a:r>
            <a:r>
              <a:rPr lang="zh-CN" altLang="en-US" sz="18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和 </a:t>
            </a:r>
            <a:r>
              <a:rPr lang="en-US" altLang="zh-CN" sz="18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D[</a:t>
            </a:r>
            <a:r>
              <a:rPr lang="en-US" altLang="zh-CN" sz="1800" kern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][k] + D[k][j] </a:t>
            </a:r>
            <a:r>
              <a:rPr lang="zh-CN" altLang="en-US" sz="18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最小值，如果</a:t>
            </a:r>
            <a:r>
              <a:rPr lang="en-US" altLang="zh-CN" sz="1800" kern="100" dirty="0">
                <a:solidFill>
                  <a:srgbClr val="FF0000"/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D[</a:t>
            </a:r>
            <a:r>
              <a:rPr lang="en-US" altLang="zh-CN" sz="1800" kern="100" dirty="0" err="1">
                <a:solidFill>
                  <a:srgbClr val="FF0000"/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kern="100" dirty="0">
                <a:solidFill>
                  <a:srgbClr val="FF0000"/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][k] + D[j][w] </a:t>
            </a:r>
            <a:r>
              <a:rPr lang="zh-CN" altLang="en-US" sz="1800" kern="100" dirty="0">
                <a:solidFill>
                  <a:srgbClr val="FF0000"/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为更小值，则把</a:t>
            </a:r>
            <a:r>
              <a:rPr lang="en-US" altLang="zh-CN" sz="1800" kern="100" dirty="0">
                <a:solidFill>
                  <a:srgbClr val="FF0000"/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D[</a:t>
            </a:r>
            <a:r>
              <a:rPr lang="en-US" altLang="zh-CN" sz="1800" kern="100" dirty="0" err="1">
                <a:solidFill>
                  <a:srgbClr val="FF0000"/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kern="100" dirty="0">
                <a:solidFill>
                  <a:srgbClr val="FF0000"/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][k] + D[k][j] </a:t>
            </a:r>
            <a:r>
              <a:rPr lang="zh-CN" altLang="en-US" sz="1800" kern="100" dirty="0">
                <a:solidFill>
                  <a:srgbClr val="FF0000"/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覆盖保存在</a:t>
            </a:r>
            <a:r>
              <a:rPr lang="en-US" altLang="zh-CN" sz="1800" kern="100" dirty="0">
                <a:solidFill>
                  <a:srgbClr val="FF0000"/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D[</a:t>
            </a:r>
            <a:r>
              <a:rPr lang="en-US" altLang="zh-CN" sz="1800" kern="100" dirty="0" err="1">
                <a:solidFill>
                  <a:srgbClr val="FF0000"/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kern="100" dirty="0">
                <a:solidFill>
                  <a:srgbClr val="FF0000"/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][j]</a:t>
            </a:r>
            <a:r>
              <a:rPr lang="zh-CN" altLang="en-US" sz="1800" kern="100" dirty="0">
                <a:solidFill>
                  <a:srgbClr val="FF0000"/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中</a:t>
            </a:r>
            <a:r>
              <a:rPr lang="zh-CN" altLang="en-US" sz="18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itchFamily="2" charset="-122"/>
              <a:ea typeface="方正兰亭超细黑简体" pitchFamily="2" charset="-122"/>
              <a:cs typeface="Times New Roman" panose="02020603050405020304" pitchFamily="18" charset="0"/>
            </a:endParaRPr>
          </a:p>
          <a:p>
            <a:endParaRPr lang="en-US" altLang="zh-CN" sz="1800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itchFamily="2" charset="-122"/>
              <a:ea typeface="方正兰亭超细黑简体" pitchFamily="2" charset="-122"/>
              <a:cs typeface="Times New Roman" panose="02020603050405020304" pitchFamily="18" charset="0"/>
            </a:endParaRPr>
          </a:p>
          <a:p>
            <a:r>
              <a:rPr lang="zh-CN" altLang="en-US" sz="18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     弗洛伊德算法定义了两个二维矩阵： </a:t>
            </a:r>
            <a:endParaRPr lang="en-US" altLang="zh-CN" sz="1800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itchFamily="2" charset="-122"/>
              <a:ea typeface="方正兰亭超细黑简体" pitchFamily="2" charset="-122"/>
              <a:cs typeface="Times New Roman" panose="02020603050405020304" pitchFamily="18" charset="0"/>
            </a:endParaRPr>
          </a:p>
          <a:p>
            <a:r>
              <a:rPr lang="zh-CN" altLang="en-US" sz="18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     （</a:t>
            </a:r>
            <a:r>
              <a:rPr lang="en-US" altLang="zh-CN" sz="18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8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）矩阵</a:t>
            </a:r>
            <a:r>
              <a:rPr lang="en-US" altLang="zh-CN" sz="18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18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记录顶点间的最小路径 例如</a:t>
            </a:r>
            <a:r>
              <a:rPr lang="en-US" altLang="zh-CN" sz="18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D[0][3]= 10</a:t>
            </a:r>
            <a:r>
              <a:rPr lang="zh-CN" altLang="en-US" sz="18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，说明顶点</a:t>
            </a:r>
            <a:r>
              <a:rPr lang="en-US" altLang="zh-CN" sz="18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0 </a:t>
            </a:r>
            <a:r>
              <a:rPr lang="zh-CN" altLang="en-US" sz="18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到 </a:t>
            </a:r>
            <a:r>
              <a:rPr lang="en-US" altLang="zh-CN" sz="18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3 </a:t>
            </a:r>
            <a:r>
              <a:rPr lang="zh-CN" altLang="en-US" sz="18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的最短路径为</a:t>
            </a:r>
            <a:r>
              <a:rPr lang="en-US" altLang="zh-CN" sz="18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18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；</a:t>
            </a:r>
            <a:endParaRPr lang="en-US" altLang="zh-CN" sz="1800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itchFamily="2" charset="-122"/>
              <a:ea typeface="方正兰亭超细黑简体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sz="18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8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）矩阵</a:t>
            </a:r>
            <a:r>
              <a:rPr lang="en-US" altLang="zh-CN" sz="18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18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记录顶点间最小路径中的中转点 例如</a:t>
            </a:r>
            <a:r>
              <a:rPr lang="en-US" altLang="zh-CN" sz="18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P[0][3]= 1 </a:t>
            </a:r>
            <a:r>
              <a:rPr lang="zh-CN" altLang="en-US" sz="18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说明，</a:t>
            </a:r>
            <a:r>
              <a:rPr lang="en-US" altLang="zh-CN" sz="18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0 </a:t>
            </a:r>
            <a:r>
              <a:rPr lang="zh-CN" altLang="en-US" sz="18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到 </a:t>
            </a:r>
            <a:r>
              <a:rPr lang="en-US" altLang="zh-CN" sz="18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8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的最短路径轨迹为：</a:t>
            </a:r>
            <a:r>
              <a:rPr lang="en-US" altLang="zh-CN" sz="18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0 -&gt; 1 -&gt; 3</a:t>
            </a:r>
            <a:r>
              <a:rPr lang="zh-CN" altLang="en-US" sz="18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itchFamily="2" charset="-122"/>
              <a:ea typeface="方正兰亭超细黑简体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       </a:t>
            </a:r>
            <a:endParaRPr lang="zh-CN" altLang="en-US" sz="1800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itchFamily="2" charset="-122"/>
              <a:ea typeface="方正兰亭超细黑简体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3732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自定义 54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85251"/>
      </a:accent1>
      <a:accent2>
        <a:srgbClr val="EEE895"/>
      </a:accent2>
      <a:accent3>
        <a:srgbClr val="585251"/>
      </a:accent3>
      <a:accent4>
        <a:srgbClr val="EEE895"/>
      </a:accent4>
      <a:accent5>
        <a:srgbClr val="585251"/>
      </a:accent5>
      <a:accent6>
        <a:srgbClr val="EEE89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1360</Words>
  <Application>Microsoft Office PowerPoint</Application>
  <PresentationFormat>自定义</PresentationFormat>
  <Paragraphs>146</Paragraphs>
  <Slides>26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方正兰亭超细黑简体</vt:lpstr>
      <vt:lpstr>方正正黑简体</vt:lpstr>
      <vt:lpstr>宋体</vt:lpstr>
      <vt:lpstr>微软雅黑</vt:lpstr>
      <vt:lpstr>微软雅黑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dc:description>www.1ppt.com</dc:description>
  <cp:lastModifiedBy>雪茹 黄</cp:lastModifiedBy>
  <cp:revision>299</cp:revision>
  <dcterms:created xsi:type="dcterms:W3CDTF">2017-06-09T15:26:17Z</dcterms:created>
  <dcterms:modified xsi:type="dcterms:W3CDTF">2018-12-11T09:48:41Z</dcterms:modified>
</cp:coreProperties>
</file>