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</c:title>
    <c:view3D>
      <c:rotX val="16"/>
      <c:rotY val="19"/>
      <c:rAngAx val="1"/>
      <c:perspective val="30"/>
    </c:view3D>
    <c:floor>
      <c:spPr>
        <a:noFill/>
        <a:ln w="9360">
          <a:solidFill>
            <a:srgbClr val="8b8b8b"/>
          </a:solidFill>
          <a:round/>
        </a:ln>
      </c:spPr>
    </c:floor>
    <c:backWall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</c:ser>
        <c:gapWidth val="150"/>
        <c:shape val="box"/>
        <c:axId val="24454"/>
        <c:axId val="26341"/>
        <c:axId val="0"/>
      </c:bar3DChart>
      <c:catAx>
        <c:axId val="24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26341"/>
        <c:crosses val="autoZero"/>
        <c:auto val="1"/>
        <c:lblAlgn val="ctr"/>
        <c:lblOffset val="100"/>
      </c:catAx>
      <c:valAx>
        <c:axId val="26341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24454"/>
        <c:crossesAt val="0"/>
      </c:valAx>
      <c:spPr>
        <a:noFill/>
        <a:ln w="9360">
          <a:solidFill>
            <a:srgbClr val="8b8b8b"/>
          </a:solidFill>
          <a:round/>
        </a:ln>
      </c:spPr>
    </c:plotArea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963ED43A-1262-417B-8495-30B2DE7ACA6E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lang="en-US"/>
              <a:t>Interruptany time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8D34906-C984-4075-BB0C-2AD297EA36B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ABE9FA-449E-4139-B971-23DB118FDDD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53E12F0-E525-4765-A7EA-1380A00868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69640D7-33D6-44F3-80BD-C18233CD8F1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E4340BF-68B5-4680-BB92-D2A82D54FB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415068C-138D-4DBE-832E-B9F150FBA4D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80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78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640" cy="15678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46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7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8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504000" y="279720"/>
            <a:ext cx="9072360" cy="1035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dt"/>
          </p:nvPr>
        </p:nvSpPr>
        <p:spPr>
          <a:xfrm>
            <a:off x="5692680" y="5167800"/>
            <a:ext cx="417420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73e87"/>
                </a:solidFill>
                <a:latin typeface="Candara"/>
              </a:rPr>
              <a:t>&lt;date/time&gt;</a:t>
            </a:r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ftr"/>
          </p:nvPr>
        </p:nvSpPr>
        <p:spPr>
          <a:xfrm>
            <a:off x="213480" y="5167800"/>
            <a:ext cx="4174200" cy="301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73e87"/>
                </a:solidFill>
                <a:latin typeface="Candara"/>
              </a:rPr>
              <a:t>&lt;footer&gt;</a:t>
            </a:r>
            <a:endParaRPr/>
          </a:p>
        </p:txBody>
      </p:sp>
      <p:sp>
        <p:nvSpPr>
          <p:cNvPr id="52" name="PlaceHolder 10"/>
          <p:cNvSpPr>
            <a:spLocks noGrp="1"/>
          </p:cNvSpPr>
          <p:nvPr>
            <p:ph type="sldNum"/>
          </p:nvPr>
        </p:nvSpPr>
        <p:spPr>
          <a:xfrm>
            <a:off x="4399920" y="5167800"/>
            <a:ext cx="128052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4B5755-4B38-4EB2-9F50-5F94F0225FCA}" type="slidenum">
              <a:rPr lang="en-US" sz="14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53" name="PlaceHolder 11"/>
          <p:cNvSpPr>
            <a:spLocks noGrp="1"/>
          </p:cNvSpPr>
          <p:nvPr>
            <p:ph type="body"/>
          </p:nvPr>
        </p:nvSpPr>
        <p:spPr>
          <a:xfrm>
            <a:off x="745920" y="2215440"/>
            <a:ext cx="4213440" cy="28501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en-US" sz="2200">
                <a:solidFill>
                  <a:srgbClr val="073e87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en-US" sz="2000">
                <a:solidFill>
                  <a:srgbClr val="073e87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en-US">
                <a:solidFill>
                  <a:srgbClr val="073e87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en-US" sz="1600">
                <a:solidFill>
                  <a:srgbClr val="073e87"/>
                </a:solidFill>
                <a:latin typeface="Candara"/>
              </a:rPr>
              <a:t>Fifth level</a:t>
            </a:r>
            <a:endParaRPr/>
          </a:p>
        </p:txBody>
      </p:sp>
      <p:sp>
        <p:nvSpPr>
          <p:cNvPr id="54" name="PlaceHolder 12"/>
          <p:cNvSpPr>
            <a:spLocks noGrp="1"/>
          </p:cNvSpPr>
          <p:nvPr>
            <p:ph type="body"/>
          </p:nvPr>
        </p:nvSpPr>
        <p:spPr>
          <a:xfrm>
            <a:off x="5121000" y="2215440"/>
            <a:ext cx="4213440" cy="28501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en-US" sz="2200">
                <a:solidFill>
                  <a:srgbClr val="073e87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en-US" sz="2000">
                <a:solidFill>
                  <a:srgbClr val="073e87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en-US">
                <a:solidFill>
                  <a:srgbClr val="073e87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en-US" sz="1600">
                <a:solidFill>
                  <a:srgbClr val="073e87"/>
                </a:solidFill>
                <a:latin typeface="Candar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1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3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4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5" name="CustomShape 7"/>
          <p:cNvSpPr/>
          <p:nvPr/>
        </p:nvSpPr>
        <p:spPr>
          <a:xfrm>
            <a:off x="252000" y="189000"/>
            <a:ext cx="9586440" cy="498960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96" name="CustomShape 8"/>
          <p:cNvSpPr/>
          <p:nvPr/>
        </p:nvSpPr>
        <p:spPr>
          <a:xfrm>
            <a:off x="6675120" y="4547160"/>
            <a:ext cx="3174840" cy="5907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7" name="CustomShape 9"/>
          <p:cNvSpPr/>
          <p:nvPr/>
        </p:nvSpPr>
        <p:spPr>
          <a:xfrm>
            <a:off x="2891160" y="4440960"/>
            <a:ext cx="6120000" cy="7034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8" name="CustomShape 10"/>
          <p:cNvSpPr/>
          <p:nvPr/>
        </p:nvSpPr>
        <p:spPr>
          <a:xfrm>
            <a:off x="3122280" y="4451040"/>
            <a:ext cx="6035400" cy="640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9" name="CustomShape 11"/>
          <p:cNvSpPr/>
          <p:nvPr/>
        </p:nvSpPr>
        <p:spPr>
          <a:xfrm>
            <a:off x="6191640" y="4439880"/>
            <a:ext cx="3651120" cy="5389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0" name="CustomShape 12"/>
          <p:cNvSpPr/>
          <p:nvPr/>
        </p:nvSpPr>
        <p:spPr>
          <a:xfrm>
            <a:off x="233280" y="4426920"/>
            <a:ext cx="9616680" cy="1100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1" name="PlaceHolder 13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102" name="PlaceHolder 14"/>
          <p:cNvSpPr>
            <a:spLocks noGrp="1"/>
          </p:cNvSpPr>
          <p:nvPr>
            <p:ph type="dt"/>
          </p:nvPr>
        </p:nvSpPr>
        <p:spPr>
          <a:xfrm>
            <a:off x="5692680" y="5167800"/>
            <a:ext cx="417420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5/1/14</a:t>
            </a:r>
            <a:endParaRPr/>
          </a:p>
        </p:txBody>
      </p:sp>
      <p:sp>
        <p:nvSpPr>
          <p:cNvPr id="103" name="PlaceHolder 15"/>
          <p:cNvSpPr>
            <a:spLocks noGrp="1"/>
          </p:cNvSpPr>
          <p:nvPr>
            <p:ph type="ftr"/>
          </p:nvPr>
        </p:nvSpPr>
        <p:spPr>
          <a:xfrm>
            <a:off x="213480" y="5167800"/>
            <a:ext cx="4174200" cy="301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4" name="PlaceHolder 16"/>
          <p:cNvSpPr>
            <a:spLocks noGrp="1"/>
          </p:cNvSpPr>
          <p:nvPr>
            <p:ph type="sldNum"/>
          </p:nvPr>
        </p:nvSpPr>
        <p:spPr>
          <a:xfrm>
            <a:off x="4399920" y="5167800"/>
            <a:ext cx="1280520" cy="301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1B85B1C-154C-476E-AD18-C47AF9CDD786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05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3680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ndara"/>
              </a:rPr>
              <a:t>Optimizing Stack-based Vms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504000" y="30852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Student</a:t>
            </a:r>
            <a:endParaRPr/>
          </a:p>
          <a:p>
            <a:pPr algn="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8 - Purityand Escape analysis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504000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Purity Analysis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Checks if a function does not have any side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effects and depend only from parameters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Resulting optimizations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Pure functions calls with constants are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evaluated as constants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More aggressive CSE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LICM works by moving functions too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5040000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Escape Analysis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Checks if an instance does have the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reference counting usages of other object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changing in an known way.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Resulting optimizations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Allocations can be done on stack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Smart pointer usages can be made as raw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pointers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Conclusions 1. Performance vs .Net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Bad benchmarks: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OS News 2004 benchmark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Good Benchmarks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NBodyBenchmark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Inmathcomputations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realistic usage patterns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CR runs well in both cases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222" name="Chart 3"/>
          <p:cNvGraphicFramePr/>
          <p:nvPr/>
        </p:nvGraphicFramePr>
        <p:xfrm>
          <a:off x="3632400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Questions ?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>
                <a:solidFill>
                  <a:srgbClr val="000000"/>
                </a:solidFill>
                <a:latin typeface="Candara"/>
              </a:rPr>
              <a:t>Questions?</a:t>
            </a:r>
            <a:endParaRPr/>
          </a:p>
        </p:txBody>
      </p:sp>
      <p:pic>
        <p:nvPicPr>
          <p:cNvPr id="225" name="Picture 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1960" y="2427480"/>
            <a:ext cx="4426560" cy="11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Arial"/>
              </a:rPr>
              <a:t>THANK YOU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Optimizing Stack-based Vms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 - Content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1. - Stack-based Vms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- Code Refractor architecture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3. - FrontEnd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4. - Optimization overview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5. - Local 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6. - Use-Def 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7. - DataFlowoptimizations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8- Purity and Escape analysis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5256000" y="13194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Conclusions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1. Performance vs .Net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Questions !?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Note: put questions at anymoment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ifthings are not clear, is better to interrupt.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0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1. - Stack-based Vms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0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0" y="15307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0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0" y="1340280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0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0" y="1439280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0" y="305316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0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0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0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0" y="392904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- Code Refractor architecture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3"/>
          <p:cNvSpPr/>
          <p:nvPr/>
        </p:nvSpPr>
        <p:spPr>
          <a:xfrm>
            <a:off x="4270320" y="937800"/>
            <a:ext cx="1417320" cy="86544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Compiler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FrontEnd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620640" y="864000"/>
            <a:ext cx="1814400" cy="1203120"/>
          </a:xfrm>
          <a:prstGeom prst="rect">
            <a:avLst/>
          </a:prstGeom>
          <a:solidFill>
            <a:srgbClr val="a5d028"/>
          </a:solidFill>
          <a:ln w="25560">
            <a:solidFill>
              <a:srgbClr val="ffffff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Assembly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(.exe, .dll, or references)</a:t>
            </a:r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2435400" y="864000"/>
            <a:ext cx="183420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CIL Instructions</a:t>
            </a:r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5688360" y="864000"/>
            <a:ext cx="183420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Semantic IL</a:t>
            </a:r>
            <a:endParaRPr/>
          </a:p>
        </p:txBody>
      </p:sp>
      <p:sp>
        <p:nvSpPr>
          <p:cNvPr id="185" name="CustomShape 7"/>
          <p:cNvSpPr/>
          <p:nvPr/>
        </p:nvSpPr>
        <p:spPr>
          <a:xfrm>
            <a:off x="7642080" y="864000"/>
            <a:ext cx="1933560" cy="238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Method interpreters</a:t>
            </a:r>
            <a:endParaRPr/>
          </a:p>
        </p:txBody>
      </p:sp>
      <p:sp>
        <p:nvSpPr>
          <p:cNvPr id="186" name="CustomShape 8"/>
          <p:cNvSpPr/>
          <p:nvPr/>
        </p:nvSpPr>
        <p:spPr>
          <a:xfrm>
            <a:off x="8276760" y="1233720"/>
            <a:ext cx="1070640" cy="411480"/>
          </a:xfrm>
          <a:prstGeom prst="rect">
            <a:avLst/>
          </a:prstGeom>
          <a:solidFill>
            <a:srgbClr val="05e0db"/>
          </a:solidFill>
          <a:ln w="15840">
            <a:solidFill>
              <a:srgbClr val="027472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Method 1</a:t>
            </a:r>
            <a:endParaRPr/>
          </a:p>
        </p:txBody>
      </p:sp>
      <p:sp>
        <p:nvSpPr>
          <p:cNvPr id="187" name="CustomShape 9"/>
          <p:cNvSpPr/>
          <p:nvPr/>
        </p:nvSpPr>
        <p:spPr>
          <a:xfrm>
            <a:off x="8276760" y="1856520"/>
            <a:ext cx="1070640" cy="411480"/>
          </a:xfrm>
          <a:prstGeom prst="rect">
            <a:avLst/>
          </a:prstGeom>
          <a:solidFill>
            <a:srgbClr val="05e0db"/>
          </a:solidFill>
          <a:ln w="15840">
            <a:solidFill>
              <a:srgbClr val="027472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Method 2</a:t>
            </a:r>
            <a:endParaRPr/>
          </a:p>
        </p:txBody>
      </p:sp>
      <p:sp>
        <p:nvSpPr>
          <p:cNvPr id="188" name="CustomShape 10"/>
          <p:cNvSpPr/>
          <p:nvPr/>
        </p:nvSpPr>
        <p:spPr>
          <a:xfrm>
            <a:off x="8276760" y="2479320"/>
            <a:ext cx="1070640" cy="411480"/>
          </a:xfrm>
          <a:prstGeom prst="rect">
            <a:avLst/>
          </a:prstGeom>
          <a:solidFill>
            <a:srgbClr val="05e0db"/>
          </a:solidFill>
          <a:ln w="15840">
            <a:solidFill>
              <a:srgbClr val="027472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Method 3</a:t>
            </a:r>
            <a:endParaRPr/>
          </a:p>
        </p:txBody>
      </p:sp>
      <p:sp>
        <p:nvSpPr>
          <p:cNvPr id="189" name="CustomShape 11"/>
          <p:cNvSpPr/>
          <p:nvPr/>
        </p:nvSpPr>
        <p:spPr>
          <a:xfrm>
            <a:off x="3387600" y="2215440"/>
            <a:ext cx="1417320" cy="864720"/>
          </a:xfrm>
          <a:prstGeom prst="rect">
            <a:avLst/>
          </a:prstGeom>
          <a:gradFill>
            <a:gsLst>
              <a:gs pos="0">
                <a:srgbClr val="91e8a6"/>
              </a:gs>
              <a:gs pos="100000">
                <a:srgbClr val="41be60"/>
              </a:gs>
            </a:gsLst>
            <a:lin ang="5400000"/>
          </a:gra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Compiler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Optimizer</a:t>
            </a:r>
            <a:endParaRPr/>
          </a:p>
        </p:txBody>
      </p:sp>
      <p:sp>
        <p:nvSpPr>
          <p:cNvPr id="190" name="CustomShape 12"/>
          <p:cNvSpPr/>
          <p:nvPr/>
        </p:nvSpPr>
        <p:spPr>
          <a:xfrm>
            <a:off x="4875120" y="2268360"/>
            <a:ext cx="2765880" cy="812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Optimize operations</a:t>
            </a:r>
            <a:endParaRPr/>
          </a:p>
        </p:txBody>
      </p:sp>
      <p:sp>
        <p:nvSpPr>
          <p:cNvPr id="191" name="CustomShape 13"/>
          <p:cNvSpPr/>
          <p:nvPr/>
        </p:nvSpPr>
        <p:spPr>
          <a:xfrm flipH="1" rot="5400000">
            <a:off x="6985800" y="2775240"/>
            <a:ext cx="1494000" cy="2444040"/>
          </a:xfrm>
          <a:prstGeom prst="bentUpArrow">
            <a:avLst>
              <a:gd name="adj1" fmla="val 29779"/>
              <a:gd name="adj2" fmla="val 25000"/>
              <a:gd name="adj3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45720" rIns="45720" tIns="91440" bIns="9144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Semantic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 </a:t>
            </a:r>
            <a:endParaRPr/>
          </a:p>
        </p:txBody>
      </p:sp>
      <p:sp>
        <p:nvSpPr>
          <p:cNvPr id="192" name="CustomShape 14"/>
          <p:cNvSpPr/>
          <p:nvPr/>
        </p:nvSpPr>
        <p:spPr>
          <a:xfrm>
            <a:off x="5083560" y="3873240"/>
            <a:ext cx="1417320" cy="86544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Compiler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BackEnd</a:t>
            </a:r>
            <a:endParaRPr/>
          </a:p>
        </p:txBody>
      </p:sp>
      <p:sp>
        <p:nvSpPr>
          <p:cNvPr id="193" name="CustomShape 15"/>
          <p:cNvSpPr/>
          <p:nvPr/>
        </p:nvSpPr>
        <p:spPr>
          <a:xfrm flipH="1">
            <a:off x="3119040" y="3873240"/>
            <a:ext cx="196308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C++ Code</a:t>
            </a:r>
            <a:endParaRPr/>
          </a:p>
        </p:txBody>
      </p:sp>
      <p:sp>
        <p:nvSpPr>
          <p:cNvPr id="194" name="CustomShape 16"/>
          <p:cNvSpPr/>
          <p:nvPr/>
        </p:nvSpPr>
        <p:spPr>
          <a:xfrm>
            <a:off x="888480" y="3883680"/>
            <a:ext cx="2201040" cy="1161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C++ (GCC, MSVC, LLVM)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Compiler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ndara"/>
                <a:ea typeface="Times New Roman"/>
              </a:rPr>
              <a:t>(final binary)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3. - FrontEnd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54760" y="1297800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3199680" y="4901760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Converts CIL code into intermediate representation,buidscall graph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3784320" y="2454120"/>
            <a:ext cx="2170080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4. - Optimization overview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/>
        </p:nvGraphicFramePr>
        <p:xfrm>
          <a:off x="773280" y="1311120"/>
          <a:ext cx="8457840" cy="4143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7280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156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constant1 (operator) identifier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result of the constant1 (operator) identifier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One instruction</a:t>
            </a:r>
            <a:endParaRPr/>
          </a:p>
        </p:txBody>
      </p:sp>
      <p:graphicFrame>
        <p:nvGraphicFramePr>
          <p:cNvPr id="205" name="Table 5"/>
          <p:cNvGraphicFramePr/>
          <p:nvPr/>
        </p:nvGraphicFramePr>
        <p:xfrm>
          <a:off x="696960" y="2378160"/>
          <a:ext cx="8457840" cy="83772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66996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 same expression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000000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=cacheVariable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Var2=cacheVariable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Block based</a:t>
            </a:r>
            <a:endParaRPr/>
          </a:p>
        </p:txBody>
      </p:sp>
      <p:graphicFrame>
        <p:nvGraphicFramePr>
          <p:cNvPr id="207" name="Table 7"/>
          <p:cNvGraphicFramePr/>
          <p:nvPr/>
        </p:nvGraphicFramePr>
        <p:xfrm>
          <a:off x="669240" y="3821400"/>
          <a:ext cx="8457840" cy="4143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Over whole body of function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Global optimizations</a:t>
            </a:r>
            <a:endParaRPr/>
          </a:p>
        </p:txBody>
      </p:sp>
      <p:graphicFrame>
        <p:nvGraphicFramePr>
          <p:cNvPr id="209" name="Table 9"/>
          <p:cNvGraphicFramePr/>
          <p:nvPr/>
        </p:nvGraphicFramePr>
        <p:xfrm>
          <a:off x="661680" y="4740120"/>
          <a:ext cx="8457840" cy="4143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Across functions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Program wide optimizations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5. – Block based optimizations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Assignmentof identifier used nextline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Assignmentof expression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Evaluateconstant expressions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Evaluate partial constant expressions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Evaluate conditional ifs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Deadstore eliminations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CommonSubexpressionElimination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6 – USE-DEF optimizations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773280" y="1311120"/>
            <a:ext cx="883872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Not used variables are deleted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Label optimizations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remove unused,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merge consecutive,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removegototo labels on the next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Dead store eliminations (over all function)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One assignment with constants propagated with allfunciton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7.– Global optimizations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925560" y="1311120"/>
            <a:ext cx="876276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DFA 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Methodology: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Make some startup assumptions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Visit all flow of function to see if they hold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Go over all branches until assumptions stabilize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ndara"/>
              </a:rPr>
              <a:t>Implementations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Reachability lines (Dead Code Elimination)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</a:rPr>
              <a:t>Constant DFA propagation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