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  <p:sldMasterId id="2147483838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19"/>
    <a:srgbClr val="1490CC"/>
    <a:srgbClr val="713138"/>
    <a:srgbClr val="3A3171"/>
    <a:srgbClr val="FF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Candara"/>
              </a:rPr>
              <a:t>Time</a:t>
            </a:r>
          </a:p>
        </c:rich>
      </c:tx>
      <c:layout/>
      <c:overlay val="1"/>
    </c:title>
    <c:autoTitleDeleted val="0"/>
    <c:view3D>
      <c:rotX val="16"/>
      <c:rotY val="19"/>
      <c:rAngAx val="1"/>
    </c:view3D>
    <c:floor>
      <c:thickness val="0"/>
      <c:spPr>
        <a:noFill/>
        <a:ln w="9360">
          <a:solidFill>
            <a:srgbClr val="8B8B8B"/>
          </a:solidFill>
          <a:round/>
        </a:ln>
      </c:spPr>
    </c:floor>
    <c:sideWall>
      <c:thickness val="0"/>
    </c:sideWall>
    <c:backWall>
      <c:thickness val="0"/>
      <c:spPr>
        <a:noFill/>
        <a:ln w="9360">
          <a:solidFill>
            <a:srgbClr val="8B8B8B"/>
          </a:solidFill>
          <a:round/>
        </a:ln>
      </c:spPr>
    </c:backWall>
    <c:plotArea>
      <c:layout/>
      <c:bar3DChart>
        <c:barDir val="bar"/>
        <c:grouping val="clustered"/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FBE6B3"/>
            </a:solidFill>
            <a:ln>
              <a:solidFill>
                <a:srgbClr val="FBE6B3"/>
              </a:solidFill>
            </a:ln>
          </c:spPr>
          <c:invertIfNegative val="1"/>
          <c:cat>
            <c:strRef>
              <c:f>categories</c:f>
              <c:strCache>
                <c:ptCount val="10"/>
                <c:pt idx="0">
                  <c:v>.Net 4.5 64 bit</c:v>
                </c:pt>
                <c:pt idx="1">
                  <c:v>MinGW 4.7 32bit</c:v>
                </c:pt>
                <c:pt idx="2">
                  <c:v>MinGW 4.7 64bit</c:v>
                </c:pt>
                <c:pt idx="3">
                  <c:v>Win JDK 6 -server 32 bit</c:v>
                </c:pt>
                <c:pt idx="4">
                  <c:v>Linux JDK 7 -server 64 bit</c:v>
                </c:pt>
                <c:pt idx="5">
                  <c:v>Linux G++ 4.7 64 bit (-O3)</c:v>
                </c:pt>
                <c:pt idx="6">
                  <c:v>Linux G++ 4.7 64 bit (PGO)</c:v>
                </c:pt>
                <c:pt idx="7">
                  <c:v>MinGW 64 bit with EA</c:v>
                </c:pt>
                <c:pt idx="8">
                  <c:v>MSVC++ 64 bit with EA</c:v>
                </c:pt>
                <c:pt idx="9">
                  <c:v>Linux G++ 4.7 64 bit (PGO+EA)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1550</c:v>
                </c:pt>
                <c:pt idx="1">
                  <c:v>2860</c:v>
                </c:pt>
                <c:pt idx="2">
                  <c:v>2840</c:v>
                </c:pt>
                <c:pt idx="3">
                  <c:v>1500</c:v>
                </c:pt>
                <c:pt idx="4">
                  <c:v>1444</c:v>
                </c:pt>
                <c:pt idx="5">
                  <c:v>1494</c:v>
                </c:pt>
                <c:pt idx="6">
                  <c:v>1378</c:v>
                </c:pt>
                <c:pt idx="7">
                  <c:v>1440</c:v>
                </c:pt>
                <c:pt idx="8">
                  <c:v>1330</c:v>
                </c:pt>
                <c:pt idx="9">
                  <c:v>1250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solidFill>
                      <a:srgbClr val="FBE6B3"/>
                    </a:solidFill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934912"/>
        <c:axId val="92746240"/>
        <c:axId val="0"/>
      </c:bar3DChart>
      <c:catAx>
        <c:axId val="4093491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92746240"/>
        <c:crosses val="autoZero"/>
        <c:auto val="1"/>
        <c:lblAlgn val="ctr"/>
        <c:lblOffset val="100"/>
        <c:noMultiLvlLbl val="1"/>
      </c:catAx>
      <c:valAx>
        <c:axId val="92746240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40934912"/>
        <c:crossesAt val="0"/>
        <c:crossBetween val="between"/>
      </c:valAx>
      <c:spPr>
        <a:noFill/>
        <a:ln w="9360">
          <a:solidFill>
            <a:srgbClr val="8B8B8B"/>
          </a:solidFill>
          <a:round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07893A24-6CBF-49DC-BE29-F65C2F0CED75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53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7893A24-6CBF-49DC-BE29-F65C2F0CE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Interruptany time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0E4F0FF-66DD-478B-B1DE-15F352E9585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Java,.Net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Virtualinstruction set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All math operations and assignments are using an evaluation stack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They are both stack and registerVms(by means of using local variables)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A54984B-D746-43C3-A821-C8A41FB26C8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Read IL→ Interpret → CR IL Code → Optimizations → Optimized CR IL Code → C++ code generation → C++ Code → Compile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7391367-A83E-4B38-99AB-11A1AD8DD97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Looks for input assembly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 err="1"/>
              <a:t>UsingMono.Reflectionto</a:t>
            </a:r>
            <a:r>
              <a:rPr lang="en-US" dirty="0"/>
              <a:t> get IL code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/>
              <a:t>Scan for various Call instructions to fill the call-graph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/>
              <a:t>Interpret instructions into CR equivalent in which instructions are grouped by semantics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48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287CD20-F659-4D1B-8861-1C291EA759E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Optimizations can be defined by scope: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one instruction range: various constant evaluations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block based optimizations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global (whole function)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program wide (in C++: Link time optimizations)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FBE45EC-B448-4759-BD32-7A54FA65DB3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Use-Defoptimizations</a:t>
            </a:r>
            <a:endParaRPr/>
          </a:p>
          <a:p>
            <a:endParaRPr/>
          </a:p>
          <a:p>
            <a:endParaRPr/>
          </a:p>
          <a:p>
            <a:r>
              <a:rPr lang="en-US"/>
              <a:t>DFA Optimizations:</a:t>
            </a:r>
            <a:endParaRPr/>
          </a:p>
          <a:p>
            <a:r>
              <a:rPr lang="en-US"/>
              <a:t>- try to assert some assumptions</a:t>
            </a:r>
            <a:endParaRPr/>
          </a:p>
          <a:p>
            <a:r>
              <a:rPr lang="en-US"/>
              <a:t>- go over whole flow of the code andrafinateassumtionsuntil stabilize the call flow</a:t>
            </a:r>
            <a:endParaRPr/>
          </a:p>
          <a:p>
            <a:r>
              <a:rPr lang="en-US"/>
              <a:t>- it has states before and after instructions</a:t>
            </a:r>
            <a:endParaRPr/>
          </a:p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8763DF5-09CF-464C-91FB-C43B0C1E66C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0973"/>
            <a:ext cx="9717723" cy="207164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1785" y="315031"/>
            <a:ext cx="9072563" cy="1827177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52146" y="2331227"/>
            <a:ext cx="7232202" cy="1449141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fld id="{56E00C02-0C3D-4536-AD63-B20A79FD275B}" type="datetime1">
              <a:rPr lang="en-US" smtClean="0"/>
              <a:t>6/29/2014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9523846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35B0CDC8-5974-4FAB-BC2D-D034098A2B0F}" type="datetime1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227085"/>
            <a:ext cx="2268141" cy="48383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1F5EDBFB-05F0-4757-9D4C-CB89205E36FD}" type="datetime1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0972"/>
            <a:ext cx="9717723" cy="207164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1785" y="315031"/>
            <a:ext cx="9072563" cy="1827177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52146" y="2331226"/>
            <a:ext cx="7232202" cy="1449141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fld id="{3F24CFA5-354E-40DF-9293-568074A96D5D}" type="datetime1">
              <a:rPr lang="en-US" smtClean="0"/>
              <a:t>6/29/2014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9523845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8C27D7D1-D041-4974-87B9-E75AA5E731F9}" type="datetime1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2572" y="2701702"/>
            <a:ext cx="816530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411962"/>
            <a:ext cx="8568531" cy="2258139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718452"/>
            <a:ext cx="8568531" cy="1248308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fld id="{ECB5E08A-425E-482B-A796-78F5979BC8DA}" type="datetime1">
              <a:rPr lang="en-US" smtClean="0"/>
              <a:t>6/29/2014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5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360932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360932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964DE8B3-4CE6-48C6-9C3B-EC27B10699ED}" type="datetime1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6191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9918" y="1790313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292328" y="1790313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8324"/>
            <a:ext cx="9072563" cy="945092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269311"/>
            <a:ext cx="4455776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953190"/>
            <a:ext cx="4454027" cy="3259254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953190"/>
            <a:ext cx="4455776" cy="3259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9B30E055-B20D-4323-9ABC-33DAC66ABE96}" type="datetime1">
              <a:rPr lang="en-US" smtClean="0"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26191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9374"/>
            <a:ext cx="9072563" cy="94509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6CBE5-415B-49BB-95B5-A692AA880F3D}" type="datetime1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B64DBD11-7CEE-43E2-983E-92846C40E10E}" type="datetime1">
              <a:rPr lang="en-US" smtClean="0"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75600" y="874525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513" y="252025"/>
            <a:ext cx="4334669" cy="630061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71513" y="915788"/>
            <a:ext cx="4334669" cy="88208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2016" y="1827177"/>
            <a:ext cx="9554166" cy="3288919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fld id="{A804711E-D37C-4B50-83AD-15538703D1BD}" type="datetime1">
              <a:rPr lang="en-US" smtClean="0"/>
              <a:t>6/29/2014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523845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B526B1E6-2E65-42A0-B84F-C21A1A06250B}" type="datetime1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877" y="3906379"/>
            <a:ext cx="6048375" cy="549473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877" y="4455852"/>
            <a:ext cx="6048375" cy="7543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36021" y="206601"/>
            <a:ext cx="9408583" cy="3591348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fld id="{C5DC0890-308A-4AAA-A8CB-9D6C75228BF8}" type="datetime1">
              <a:rPr lang="en-US" smtClean="0"/>
              <a:t>6/29/2014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5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35B76184-2E83-4AF1-8E70-4BEA7A2D734E}" type="datetime1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27085"/>
            <a:ext cx="2268141" cy="48383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722C98AD-9BA5-48BB-ABC5-0F77E73BFBE3}" type="datetime1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56001" y="1323001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1" y="132660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1" y="304452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2572" y="2701703"/>
            <a:ext cx="816530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1" y="411962"/>
            <a:ext cx="8568531" cy="2258139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718452"/>
            <a:ext cx="8568531" cy="1248308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fld id="{121337F0-2E43-4452-8961-3FC5A6822924}" type="datetime1">
              <a:rPr lang="en-US" smtClean="0"/>
              <a:t>6/29/2014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6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360933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360933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3CDD913D-1A7A-4AED-871C-DEE464C9EF46}" type="datetime1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6192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9918" y="1790314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292328" y="1790314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8324"/>
            <a:ext cx="9072563" cy="945092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269311"/>
            <a:ext cx="4455776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953191"/>
            <a:ext cx="4454027" cy="3259254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953191"/>
            <a:ext cx="4455776" cy="3259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96F2FC4A-CB44-494B-919E-49B1672B021C}" type="datetime1">
              <a:rPr lang="en-US" smtClean="0"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26192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9374"/>
            <a:ext cx="9072563" cy="94509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A3D694-61CC-430D-94E2-361A759C5674}" type="datetime1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fld id="{7460FB62-1473-447F-8CE9-7E34DC6F8FD7}" type="datetime1">
              <a:rPr lang="en-US" smtClean="0"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75600" y="874526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514" y="252025"/>
            <a:ext cx="4334669" cy="630061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71514" y="915789"/>
            <a:ext cx="4334669" cy="88208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2016" y="1827177"/>
            <a:ext cx="9554166" cy="3288919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fld id="{FE27394C-3FEF-4912-AD7F-205E5546B635}" type="datetime1">
              <a:rPr lang="en-US" smtClean="0"/>
              <a:t>6/29/2014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523846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877" y="3906380"/>
            <a:ext cx="6048375" cy="549473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877" y="4455853"/>
            <a:ext cx="6048375" cy="7543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36021" y="206601"/>
            <a:ext cx="9408583" cy="3591348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fld id="{2466BB3C-1C5C-48E1-8195-CDCB3A39230B}" type="datetime1">
              <a:rPr lang="en-US" smtClean="0"/>
              <a:t>6/29/2014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6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1618"/>
            <a:ext cx="9713346" cy="542860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28088" y="5292513"/>
            <a:ext cx="4643729" cy="226822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32380" y="5292513"/>
            <a:ext cx="3309805" cy="226822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E7D8FC0-545E-4006-A4B9-CDDA4AE062FB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523846" y="5386583"/>
            <a:ext cx="511845" cy="226822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209637"/>
            <a:ext cx="9072563" cy="945092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61194"/>
            <a:ext cx="9072563" cy="37425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1617"/>
            <a:ext cx="9713346" cy="542860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28088" y="5292513"/>
            <a:ext cx="4643729" cy="226822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32380" y="5292513"/>
            <a:ext cx="3309805" cy="226822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3CED3FC-5091-4F29-83F5-55A5F0C3EE09}" type="datetime1">
              <a:rPr lang="en-US" smtClean="0"/>
              <a:t>6/29/2014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523845" y="5386583"/>
            <a:ext cx="511845" cy="226822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209637"/>
            <a:ext cx="9072563" cy="945092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61194"/>
            <a:ext cx="9072563" cy="37425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plogic/CodeRefracto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1" y="1006475"/>
            <a:ext cx="9071640" cy="647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ndara"/>
              </a:rPr>
              <a:t>Code Refractor</a:t>
            </a:r>
            <a:endParaRPr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1734" y="1844675"/>
            <a:ext cx="9071640" cy="1567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Candara"/>
              </a:rPr>
              <a:t>Compiling and Optimizing Stack-Based VMs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147" name="CustomShape 3"/>
          <p:cNvSpPr/>
          <p:nvPr/>
        </p:nvSpPr>
        <p:spPr>
          <a:xfrm>
            <a:off x="504001" y="3521075"/>
            <a:ext cx="9119424" cy="11319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r">
              <a:lnSpc>
                <a:spcPct val="100000"/>
              </a:lnSpc>
            </a:pPr>
            <a:r>
              <a:rPr lang="en-US" sz="1600" dirty="0">
                <a:latin typeface="Candara"/>
              </a:rPr>
              <a:t>Student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US" sz="1600" b="1" dirty="0" err="1">
                <a:solidFill>
                  <a:srgbClr val="FFF719"/>
                </a:solidFill>
                <a:latin typeface="Candara"/>
              </a:rPr>
              <a:t>Khlud</a:t>
            </a:r>
            <a:r>
              <a:rPr lang="en-US" sz="1600" b="1" dirty="0">
                <a:solidFill>
                  <a:srgbClr val="FFF719"/>
                </a:solidFill>
                <a:latin typeface="Candara"/>
              </a:rPr>
              <a:t> </a:t>
            </a:r>
            <a:r>
              <a:rPr lang="en-US" sz="1600" b="1" dirty="0" err="1">
                <a:solidFill>
                  <a:srgbClr val="FFF719"/>
                </a:solidFill>
                <a:latin typeface="Candara"/>
              </a:rPr>
              <a:t>Ciprian</a:t>
            </a:r>
            <a:endParaRPr sz="1600" b="1" dirty="0">
              <a:solidFill>
                <a:srgbClr val="FFF719"/>
              </a:solidFill>
            </a:endParaRPr>
          </a:p>
          <a:p>
            <a:pPr algn="r">
              <a:lnSpc>
                <a:spcPct val="100000"/>
              </a:lnSpc>
            </a:pPr>
            <a:endParaRPr lang="en-US" sz="1600" dirty="0" smtClean="0">
              <a:latin typeface="Candara"/>
            </a:endParaRPr>
          </a:p>
          <a:p>
            <a:pPr algn="r">
              <a:lnSpc>
                <a:spcPct val="100000"/>
              </a:lnSpc>
            </a:pPr>
            <a:r>
              <a:rPr lang="en-US" sz="1600" dirty="0" smtClean="0">
                <a:latin typeface="Candara"/>
              </a:rPr>
              <a:t>Coordinator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rgbClr val="FFF719"/>
                </a:solidFill>
                <a:latin typeface="Candara"/>
              </a:rPr>
              <a:t>PhD </a:t>
            </a:r>
            <a:r>
              <a:rPr lang="en-US" sz="1600" b="1" dirty="0" err="1">
                <a:solidFill>
                  <a:srgbClr val="FFF719"/>
                </a:solidFill>
                <a:latin typeface="Candara"/>
              </a:rPr>
              <a:t>Ferucio</a:t>
            </a:r>
            <a:r>
              <a:rPr lang="en-US" sz="1600" b="1" dirty="0">
                <a:solidFill>
                  <a:srgbClr val="FFF719"/>
                </a:solidFill>
                <a:latin typeface="Candara"/>
              </a:rPr>
              <a:t> </a:t>
            </a:r>
            <a:r>
              <a:rPr lang="en-US" sz="1600" b="1" dirty="0" err="1">
                <a:solidFill>
                  <a:srgbClr val="FFF719"/>
                </a:solidFill>
                <a:latin typeface="Candara"/>
              </a:rPr>
              <a:t>Laurențiu</a:t>
            </a:r>
            <a:r>
              <a:rPr lang="en-US" sz="1600" b="1" dirty="0">
                <a:solidFill>
                  <a:srgbClr val="FFF719"/>
                </a:solidFill>
                <a:latin typeface="Candara"/>
              </a:rPr>
              <a:t> </a:t>
            </a:r>
            <a:r>
              <a:rPr lang="en-US" sz="1600" b="1" dirty="0" err="1">
                <a:solidFill>
                  <a:srgbClr val="FFF719"/>
                </a:solidFill>
                <a:latin typeface="Candara"/>
              </a:rPr>
              <a:t>Țiplea</a:t>
            </a:r>
            <a:endParaRPr sz="1600" dirty="0">
              <a:solidFill>
                <a:srgbClr val="FFF71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810">
        <p14:prism/>
      </p:transition>
    </mc:Choice>
    <mc:Fallback>
      <p:transition spd="slow" advTm="28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Program Wide / Inter </a:t>
            </a:r>
            <a:r>
              <a:rPr lang="en-US" b="1" dirty="0" smtClean="0">
                <a:latin typeface="Candara"/>
              </a:rPr>
              <a:t>Procedural Optimizations</a:t>
            </a:r>
            <a:endParaRPr b="1" dirty="0"/>
          </a:p>
        </p:txBody>
      </p:sp>
      <p:sp>
        <p:nvSpPr>
          <p:cNvPr id="231" name="CustomShape 2"/>
          <p:cNvSpPr/>
          <p:nvPr/>
        </p:nvSpPr>
        <p:spPr>
          <a:xfrm>
            <a:off x="504001" y="1368000"/>
            <a:ext cx="430740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Inlining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Remove the cost of the call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Aggressive constant removal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Parameters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holding constants are removed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Remove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calls to empty functions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94" y="1235076"/>
            <a:ext cx="3810000" cy="25260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143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2993">
        <p14:prism/>
      </p:transition>
    </mc:Choice>
    <mc:Fallback>
      <p:transition spd="slow" advTm="22993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3" y="1104227"/>
            <a:ext cx="2819400" cy="2819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30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Purity </a:t>
            </a:r>
            <a:r>
              <a:rPr lang="en-US" b="1" dirty="0" smtClean="0">
                <a:latin typeface="Candara"/>
              </a:rPr>
              <a:t>and </a:t>
            </a:r>
            <a:r>
              <a:rPr lang="en-US" b="1" dirty="0">
                <a:latin typeface="Candara"/>
              </a:rPr>
              <a:t>Escape analysis</a:t>
            </a:r>
            <a:endParaRPr b="1" dirty="0"/>
          </a:p>
        </p:txBody>
      </p:sp>
      <p:sp>
        <p:nvSpPr>
          <p:cNvPr id="231" name="CustomShape 2"/>
          <p:cNvSpPr/>
          <p:nvPr/>
        </p:nvSpPr>
        <p:spPr>
          <a:xfrm>
            <a:off x="504000" y="1368001"/>
            <a:ext cx="2783712" cy="26864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Purity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Checks if a function does not have </a:t>
            </a:r>
            <a:r>
              <a:rPr lang="en-US" sz="1400" dirty="0" smtClean="0">
                <a:latin typeface="Candara"/>
              </a:rPr>
              <a:t>any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side effects </a:t>
            </a:r>
            <a:r>
              <a:rPr lang="en-US" sz="1400" dirty="0">
                <a:latin typeface="Candara"/>
              </a:rPr>
              <a:t>and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depend</a:t>
            </a:r>
            <a:r>
              <a:rPr lang="en-US" sz="1400" dirty="0">
                <a:latin typeface="Candara"/>
              </a:rPr>
              <a:t> only </a:t>
            </a: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on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parameters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-</a:t>
            </a:r>
            <a:r>
              <a:rPr lang="en-US" sz="1400" dirty="0" smtClean="0">
                <a:latin typeface="Candara"/>
              </a:rPr>
              <a:t> Pure </a:t>
            </a:r>
            <a:r>
              <a:rPr lang="en-US" sz="1400" dirty="0">
                <a:latin typeface="Candara"/>
              </a:rPr>
              <a:t>functions calls with constants are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evaluated as </a:t>
            </a:r>
            <a:r>
              <a:rPr lang="en-US" sz="1400" dirty="0" smtClean="0">
                <a:latin typeface="Candara"/>
              </a:rPr>
              <a:t>constants</a:t>
            </a:r>
            <a:endParaRPr lang="en-US" sz="1400" dirty="0" smtClean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- Better </a:t>
            </a:r>
            <a:r>
              <a:rPr lang="en-US" sz="1400" dirty="0" smtClean="0">
                <a:latin typeface="Candara"/>
              </a:rPr>
              <a:t>dead code elimination</a:t>
            </a:r>
            <a:endParaRPr sz="1400" dirty="0" smtClean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- More </a:t>
            </a:r>
            <a:r>
              <a:rPr lang="en-US" sz="1400" dirty="0">
                <a:latin typeface="Candara"/>
              </a:rPr>
              <a:t>aggressive CSE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- LICM </a:t>
            </a:r>
            <a:r>
              <a:rPr lang="en-US" sz="1400" dirty="0">
                <a:latin typeface="Candara"/>
              </a:rPr>
              <a:t>works by moving functions too</a:t>
            </a:r>
            <a:endParaRPr sz="1400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6488112" y="1006475"/>
            <a:ext cx="3393000" cy="31582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Escape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Checks if an instance does have the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reference counting usages of other object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changing in an known way.</a:t>
            </a:r>
            <a:endParaRPr sz="1400" dirty="0"/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- </a:t>
            </a: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Allocations</a:t>
            </a:r>
            <a:r>
              <a:rPr lang="en-US" sz="1400" dirty="0" smtClean="0">
                <a:latin typeface="Candara"/>
              </a:rPr>
              <a:t> </a:t>
            </a:r>
            <a:r>
              <a:rPr lang="en-US" sz="1400" dirty="0">
                <a:latin typeface="Candara"/>
              </a:rPr>
              <a:t>can be done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on stack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- </a:t>
            </a: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Smart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pointer </a:t>
            </a:r>
            <a:r>
              <a:rPr lang="en-US" sz="1400" dirty="0">
                <a:latin typeface="Candara"/>
              </a:rPr>
              <a:t>usages can be made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as raw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FFFF00"/>
                </a:solidFill>
                <a:latin typeface="Candara"/>
              </a:rPr>
              <a:t>pointers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11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6077">
        <p14:prism/>
      </p:transition>
    </mc:Choice>
    <mc:Fallback>
      <p:transition spd="slow" advTm="56077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Conclusions: Performance </a:t>
            </a:r>
            <a:r>
              <a:rPr lang="en-US" b="1" dirty="0" err="1">
                <a:latin typeface="Candara"/>
              </a:rPr>
              <a:t>vs</a:t>
            </a:r>
            <a:r>
              <a:rPr lang="en-US" b="1" dirty="0">
                <a:latin typeface="Candara"/>
              </a:rPr>
              <a:t> </a:t>
            </a:r>
            <a:r>
              <a:rPr lang="en-US" b="1" dirty="0" err="1">
                <a:latin typeface="Candara"/>
              </a:rPr>
              <a:t>.Net</a:t>
            </a:r>
            <a:endParaRPr b="1" dirty="0"/>
          </a:p>
        </p:txBody>
      </p:sp>
      <p:sp>
        <p:nvSpPr>
          <p:cNvPr id="234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Bad (awful)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benchmarks: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OS News 2004 benchmark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Good Benchmarks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NBodyBenchmark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Useful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math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computations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Realistic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memory usage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patterns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CR runs well in both cases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35" name="Chart 3"/>
          <p:cNvGraphicFramePr/>
          <p:nvPr/>
        </p:nvGraphicFramePr>
        <p:xfrm>
          <a:off x="3632401" y="836280"/>
          <a:ext cx="5943240" cy="381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12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1831">
        <p14:prism/>
      </p:transition>
    </mc:Choice>
    <mc:Fallback>
      <p:transition spd="slow" advTm="51831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306512" y="1195072"/>
            <a:ext cx="3471649" cy="1391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3600" dirty="0">
                <a:solidFill>
                  <a:srgbClr val="FFFF00"/>
                </a:solidFill>
                <a:latin typeface="Candara"/>
              </a:rPr>
              <a:t>Questions?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238" name="Picture 63"/>
          <p:cNvPicPr/>
          <p:nvPr/>
        </p:nvPicPr>
        <p:blipFill>
          <a:blip r:embed="rId2"/>
          <a:stretch>
            <a:fillRect/>
          </a:stretch>
        </p:blipFill>
        <p:spPr>
          <a:xfrm>
            <a:off x="5149081" y="1235075"/>
            <a:ext cx="4426560" cy="116892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306512" y="3825875"/>
            <a:ext cx="5714999" cy="646331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dirty="0"/>
              <a:t>Free </a:t>
            </a:r>
            <a:r>
              <a:rPr lang="en-US" dirty="0" smtClean="0"/>
              <a:t>Software: (GPL + MIT)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3"/>
              </a:rPr>
              <a:t>://github.com/ciplogic/CodeRefractor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380">
        <p14:prism/>
      </p:transition>
    </mc:Choice>
    <mc:Fallback>
      <p:transition spd="slow" advTm="1380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3712" y="777875"/>
            <a:ext cx="19912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0" dirty="0" smtClean="0">
                <a:solidFill>
                  <a:srgbClr val="1490CC"/>
                </a:solidFill>
                <a:latin typeface="Edwardian Script ITC" pitchFamily="66" charset="0"/>
              </a:rPr>
              <a:t>T</a:t>
            </a:r>
            <a:endParaRPr lang="en-US" sz="24000" dirty="0">
              <a:solidFill>
                <a:srgbClr val="1490CC"/>
              </a:solidFill>
              <a:latin typeface="Edwardian Script ITC" pitchFamily="66" charset="0"/>
            </a:endParaRPr>
          </a:p>
        </p:txBody>
      </p:sp>
      <p:sp>
        <p:nvSpPr>
          <p:cNvPr id="239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endParaRPr b="1" dirty="0"/>
          </a:p>
        </p:txBody>
      </p:sp>
      <p:sp>
        <p:nvSpPr>
          <p:cNvPr id="240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hank you!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14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565">
        <p14:prism/>
      </p:transition>
    </mc:Choice>
    <mc:Fallback>
      <p:transition spd="slow" advTm="4565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dirty="0" smtClean="0">
                <a:latin typeface="Candara" pitchFamily="34" charset="0"/>
                <a:cs typeface="Times New Roman" pitchFamily="18" charset="0"/>
              </a:rPr>
              <a:t>Code </a:t>
            </a:r>
            <a:r>
              <a:rPr lang="en-US" sz="4000" b="1" dirty="0">
                <a:latin typeface="Candara" pitchFamily="34" charset="0"/>
                <a:cs typeface="Times New Roman" pitchFamily="18" charset="0"/>
              </a:rPr>
              <a:t>Refractor - Content</a:t>
            </a:r>
            <a:endParaRPr sz="4000" b="1" dirty="0"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1" y="13680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F71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Stack-based VMs</a:t>
            </a: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CodeRefractor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architecture</a:t>
            </a: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Front end</a:t>
            </a: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Optimization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overview</a:t>
            </a: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Local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ptimizations</a:t>
            </a: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6.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Use-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Def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optimizations</a:t>
            </a: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7.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DataFlow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optimizations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8.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Procedural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Optimizations (IPO)</a:t>
            </a: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9.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Purity and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escape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nalysis</a:t>
            </a: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5345112" y="13680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F71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  <a:endParaRPr sz="2000" dirty="0">
              <a:solidFill>
                <a:srgbClr val="FFF71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Performance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.Net</a:t>
            </a: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Questions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!?</a:t>
            </a: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Note: </a:t>
            </a:r>
            <a:r>
              <a:rPr lang="en-US" sz="2000" dirty="0" smtClean="0">
                <a:solidFill>
                  <a:srgbClr val="FFF71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ask questions </a:t>
            </a:r>
            <a:r>
              <a:rPr lang="en-US" sz="2000" dirty="0">
                <a:solidFill>
                  <a:srgbClr val="FFF71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</a:t>
            </a:r>
            <a:r>
              <a:rPr lang="en-US" sz="2000" dirty="0" smtClean="0">
                <a:solidFill>
                  <a:srgbClr val="FFF71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any time</a:t>
            </a:r>
            <a:endParaRPr sz="2000" dirty="0">
              <a:solidFill>
                <a:srgbClr val="FFF71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F71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things </a:t>
            </a:r>
            <a:r>
              <a:rPr lang="en-US" sz="2000" dirty="0">
                <a:solidFill>
                  <a:srgbClr val="FFF71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 not </a:t>
            </a:r>
            <a:r>
              <a:rPr lang="en-US" sz="2000" dirty="0" smtClean="0">
                <a:solidFill>
                  <a:srgbClr val="FFF71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clear.</a:t>
            </a:r>
            <a:endParaRPr sz="2000" dirty="0">
              <a:solidFill>
                <a:srgbClr val="FFF71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7946">
        <p14:prism/>
      </p:transition>
    </mc:Choice>
    <mc:Fallback>
      <p:transition spd="slow" advTm="79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83160" y="771840"/>
            <a:ext cx="4820400" cy="412056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sp>
      <p:sp>
        <p:nvSpPr>
          <p:cNvPr id="152" name="CustomShape 2"/>
          <p:cNvSpPr/>
          <p:nvPr/>
        </p:nvSpPr>
        <p:spPr>
          <a:xfrm>
            <a:off x="4811760" y="4473540"/>
            <a:ext cx="433980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NetCIL</a:t>
            </a:r>
            <a:r>
              <a:rPr lang="en-US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Hybrid implementation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92041" y="777960"/>
            <a:ext cx="4038120" cy="411444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sp>
      <p:sp>
        <p:nvSpPr>
          <p:cNvPr id="154" name="CustomShape 4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Stack-based </a:t>
            </a:r>
            <a:r>
              <a:rPr lang="en-US" b="1" dirty="0" err="1" smtClean="0">
                <a:latin typeface="Candara"/>
              </a:rPr>
              <a:t>Vms</a:t>
            </a:r>
            <a:endParaRPr dirty="0"/>
          </a:p>
        </p:txBody>
      </p:sp>
      <p:sp>
        <p:nvSpPr>
          <p:cNvPr id="155" name="CustomShape 5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6"/>
          <p:cNvSpPr/>
          <p:nvPr/>
        </p:nvSpPr>
        <p:spPr>
          <a:xfrm>
            <a:off x="664561" y="1073520"/>
            <a:ext cx="1142640" cy="380520"/>
          </a:xfrm>
          <a:prstGeom prst="rect">
            <a:avLst/>
          </a:prstGeom>
          <a:solidFill>
            <a:srgbClr val="1490CC"/>
          </a:solidFill>
          <a:ln w="9360">
            <a:noFill/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664561" y="1530721"/>
            <a:ext cx="1142640" cy="380520"/>
          </a:xfrm>
          <a:prstGeom prst="rect">
            <a:avLst/>
          </a:prstGeom>
          <a:solidFill>
            <a:srgbClr val="1490CC"/>
          </a:solidFill>
          <a:ln w="9360">
            <a:noFill/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34</a:t>
            </a:r>
            <a:endParaRPr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664561" y="1987921"/>
            <a:ext cx="1142640" cy="380520"/>
          </a:xfrm>
          <a:prstGeom prst="rect">
            <a:avLst/>
          </a:prstGeom>
          <a:solidFill>
            <a:srgbClr val="3A3171"/>
          </a:solidFill>
          <a:ln w="15840">
            <a:noFill/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9" name="CustomShape 9"/>
          <p:cNvSpPr/>
          <p:nvPr/>
        </p:nvSpPr>
        <p:spPr>
          <a:xfrm>
            <a:off x="2823480" y="1530721"/>
            <a:ext cx="1142640" cy="380520"/>
          </a:xfrm>
          <a:prstGeom prst="rect">
            <a:avLst/>
          </a:prstGeom>
          <a:solidFill>
            <a:srgbClr val="1490CC"/>
          </a:solidFill>
          <a:ln w="9360">
            <a:noFill/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57</a:t>
            </a:r>
            <a:endParaRPr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2823480" y="1987921"/>
            <a:ext cx="1142640" cy="380520"/>
          </a:xfrm>
          <a:prstGeom prst="rect">
            <a:avLst/>
          </a:prstGeom>
          <a:solidFill>
            <a:srgbClr val="3A3171"/>
          </a:solidFill>
          <a:ln w="15840">
            <a:noFill/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1883881" y="1340281"/>
            <a:ext cx="914040" cy="761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1C"/>
          </a:soli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664561" y="251262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Evaluation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Stack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3" name="CustomShape 13"/>
          <p:cNvSpPr/>
          <p:nvPr/>
        </p:nvSpPr>
        <p:spPr>
          <a:xfrm>
            <a:off x="2823480" y="2562887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Evaluation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Stack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4" name="CustomShape 14"/>
          <p:cNvSpPr/>
          <p:nvPr/>
        </p:nvSpPr>
        <p:spPr>
          <a:xfrm>
            <a:off x="1883881" y="86364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Instruction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5" name="CustomShape 15"/>
          <p:cNvSpPr/>
          <p:nvPr/>
        </p:nvSpPr>
        <p:spPr>
          <a:xfrm>
            <a:off x="4811760" y="1439281"/>
            <a:ext cx="1142640" cy="380520"/>
          </a:xfrm>
          <a:prstGeom prst="rect">
            <a:avLst/>
          </a:prstGeom>
          <a:solidFill>
            <a:srgbClr val="1490CC"/>
          </a:soli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  <a:endParaRPr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6" name="CustomShape 16"/>
          <p:cNvSpPr/>
          <p:nvPr/>
        </p:nvSpPr>
        <p:spPr>
          <a:xfrm>
            <a:off x="4811760" y="1896480"/>
            <a:ext cx="1142640" cy="380520"/>
          </a:xfrm>
          <a:prstGeom prst="rect">
            <a:avLst/>
          </a:prstGeom>
          <a:solidFill>
            <a:srgbClr val="3A3171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endParaRPr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7" name="CustomShape 17"/>
          <p:cNvSpPr/>
          <p:nvPr/>
        </p:nvSpPr>
        <p:spPr>
          <a:xfrm>
            <a:off x="7554961" y="1439281"/>
            <a:ext cx="1523520" cy="380520"/>
          </a:xfrm>
          <a:prstGeom prst="rect">
            <a:avLst/>
          </a:prstGeom>
          <a:solidFill>
            <a:srgbClr val="3A3171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8" name="CustomShape 18"/>
          <p:cNvSpPr/>
          <p:nvPr/>
        </p:nvSpPr>
        <p:spPr>
          <a:xfrm>
            <a:off x="6031080" y="1248480"/>
            <a:ext cx="1447560" cy="761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1C"/>
          </a:soli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StLoc.1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9" name="CustomShape 19"/>
          <p:cNvSpPr/>
          <p:nvPr/>
        </p:nvSpPr>
        <p:spPr>
          <a:xfrm>
            <a:off x="4811760" y="2562887"/>
            <a:ext cx="1142640" cy="63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Evaluation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Stack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0" name="CustomShape 20"/>
          <p:cNvSpPr/>
          <p:nvPr/>
        </p:nvSpPr>
        <p:spPr>
          <a:xfrm>
            <a:off x="7546181" y="2517167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Evaluation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Stack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1" name="CustomShape 21"/>
          <p:cNvSpPr/>
          <p:nvPr/>
        </p:nvSpPr>
        <p:spPr>
          <a:xfrm>
            <a:off x="6062400" y="86364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Instruction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2" name="CustomShape 22"/>
          <p:cNvSpPr/>
          <p:nvPr/>
        </p:nvSpPr>
        <p:spPr>
          <a:xfrm>
            <a:off x="580969" y="4435475"/>
            <a:ext cx="3385151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Pure stack implementation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11760" y="3206073"/>
            <a:ext cx="1523520" cy="1136808"/>
            <a:chOff x="4735441" y="3053161"/>
            <a:chExt cx="1523520" cy="1136808"/>
          </a:xfrm>
        </p:grpSpPr>
        <p:sp>
          <p:nvSpPr>
            <p:cNvPr id="173" name="CustomShape 23"/>
            <p:cNvSpPr/>
            <p:nvPr/>
          </p:nvSpPr>
          <p:spPr>
            <a:xfrm>
              <a:off x="4735441" y="3053161"/>
              <a:ext cx="1523520" cy="380520"/>
            </a:xfrm>
            <a:prstGeom prst="rect">
              <a:avLst/>
            </a:prstGeom>
            <a:solidFill>
              <a:srgbClr val="1490CC"/>
            </a:solidFill>
            <a:ln w="9360">
              <a:solidFill>
                <a:srgbClr val="4584D3"/>
              </a:solidFill>
              <a:round/>
            </a:ln>
          </p:spPr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Local_0 = 0</a:t>
              </a:r>
              <a:endParaRPr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74" name="CustomShape 24"/>
            <p:cNvSpPr/>
            <p:nvPr/>
          </p:nvSpPr>
          <p:spPr>
            <a:xfrm>
              <a:off x="4735441" y="3428280"/>
              <a:ext cx="1523520" cy="380520"/>
            </a:xfrm>
            <a:prstGeom prst="rect">
              <a:avLst/>
            </a:prstGeom>
            <a:solidFill>
              <a:srgbClr val="1490CC"/>
            </a:solidFill>
            <a:ln w="9360">
              <a:solidFill>
                <a:srgbClr val="4584D3"/>
              </a:solidFill>
              <a:round/>
            </a:ln>
          </p:spPr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Local_1 = 0</a:t>
              </a:r>
              <a:endParaRPr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75" name="CustomShape 25"/>
            <p:cNvSpPr/>
            <p:nvPr/>
          </p:nvSpPr>
          <p:spPr>
            <a:xfrm>
              <a:off x="4735441" y="3809449"/>
              <a:ext cx="1523520" cy="380520"/>
            </a:xfrm>
            <a:prstGeom prst="rect">
              <a:avLst/>
            </a:prstGeom>
            <a:solidFill>
              <a:srgbClr val="1490CC"/>
            </a:solidFill>
            <a:ln w="9360">
              <a:solidFill>
                <a:srgbClr val="4584D3"/>
              </a:solidFill>
              <a:round/>
            </a:ln>
          </p:spPr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Local_2 = 0</a:t>
              </a:r>
              <a:endParaRPr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50571" y="3206073"/>
            <a:ext cx="1532300" cy="1147681"/>
            <a:chOff x="7546181" y="3161880"/>
            <a:chExt cx="1532300" cy="1147681"/>
          </a:xfrm>
        </p:grpSpPr>
        <p:sp>
          <p:nvSpPr>
            <p:cNvPr id="176" name="CustomShape 26"/>
            <p:cNvSpPr/>
            <p:nvPr/>
          </p:nvSpPr>
          <p:spPr>
            <a:xfrm>
              <a:off x="7551721" y="3161880"/>
              <a:ext cx="1523520" cy="380520"/>
            </a:xfrm>
            <a:prstGeom prst="rect">
              <a:avLst/>
            </a:prstGeom>
            <a:solidFill>
              <a:srgbClr val="1490CC"/>
            </a:solidFill>
            <a:ln w="9360">
              <a:solidFill>
                <a:srgbClr val="4584D3"/>
              </a:solidFill>
              <a:round/>
            </a:ln>
          </p:spPr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Local_0 = 0</a:t>
              </a:r>
              <a:endParaRPr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77" name="CustomShape 27"/>
            <p:cNvSpPr/>
            <p:nvPr/>
          </p:nvSpPr>
          <p:spPr>
            <a:xfrm>
              <a:off x="7546181" y="3548521"/>
              <a:ext cx="1532300" cy="380520"/>
            </a:xfrm>
            <a:prstGeom prst="rect">
              <a:avLst/>
            </a:prstGeom>
            <a:solidFill>
              <a:srgbClr val="3A3171"/>
            </a:solidFill>
            <a:ln>
              <a:noFill/>
            </a:ln>
          </p:spPr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rgbClr val="FFFF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Local_1 = 23</a:t>
              </a:r>
              <a:endParaRPr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78" name="CustomShape 28"/>
            <p:cNvSpPr/>
            <p:nvPr/>
          </p:nvSpPr>
          <p:spPr>
            <a:xfrm>
              <a:off x="7551721" y="3929041"/>
              <a:ext cx="1523520" cy="380520"/>
            </a:xfrm>
            <a:prstGeom prst="rect">
              <a:avLst/>
            </a:prstGeom>
            <a:solidFill>
              <a:srgbClr val="1490CC"/>
            </a:solidFill>
            <a:ln w="9360">
              <a:solidFill>
                <a:srgbClr val="4584D3"/>
              </a:solidFill>
              <a:round/>
            </a:ln>
          </p:spPr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Local_2 = 0</a:t>
              </a:r>
              <a:endParaRPr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639">
        <p14:prism/>
      </p:transition>
    </mc:Choice>
    <mc:Fallback>
      <p:transition spd="slow" advTm="36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Code </a:t>
            </a:r>
            <a:r>
              <a:rPr lang="en-US" b="1" dirty="0">
                <a:latin typeface="Candara"/>
              </a:rPr>
              <a:t>Refractor architecture</a:t>
            </a:r>
            <a:endParaRPr b="1" dirty="0"/>
          </a:p>
        </p:txBody>
      </p:sp>
      <p:sp>
        <p:nvSpPr>
          <p:cNvPr id="180" name="CustomShape 2"/>
          <p:cNvSpPr/>
          <p:nvPr/>
        </p:nvSpPr>
        <p:spPr>
          <a:xfrm>
            <a:off x="513444" y="1673345"/>
            <a:ext cx="9071640" cy="328788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CustomShape 3"/>
          <p:cNvSpPr/>
          <p:nvPr/>
        </p:nvSpPr>
        <p:spPr>
          <a:xfrm>
            <a:off x="4279764" y="837166"/>
            <a:ext cx="1417320" cy="865440"/>
          </a:xfrm>
          <a:prstGeom prst="rect">
            <a:avLst/>
          </a:prstGeom>
          <a:solidFill>
            <a:srgbClr val="1490CC"/>
          </a:solidFill>
          <a:ln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Compiler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FrontEnd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630084" y="763366"/>
            <a:ext cx="1814400" cy="1203120"/>
          </a:xfrm>
          <a:prstGeom prst="rect">
            <a:avLst/>
          </a:prstGeom>
          <a:solidFill>
            <a:srgbClr val="3A3171"/>
          </a:solidFill>
          <a:ln w="12700">
            <a:noFill/>
            <a:round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Assembly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(.exe, .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or references)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2444844" y="763366"/>
            <a:ext cx="1834200" cy="100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1C"/>
          </a:solidFill>
          <a:ln w="15840">
            <a:noFill/>
            <a:round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CIL Instructions</a:t>
            </a:r>
            <a:endParaRPr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5697804" y="763366"/>
            <a:ext cx="1834200" cy="100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1C"/>
          </a:solidFill>
          <a:ln w="15840">
            <a:noFill/>
            <a:round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Semantic IL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7558954" y="863908"/>
            <a:ext cx="2026130" cy="2765100"/>
          </a:xfrm>
          <a:prstGeom prst="rect">
            <a:avLst/>
          </a:prstGeom>
          <a:solidFill>
            <a:srgbClr val="1490CC"/>
          </a:solidFill>
          <a:ln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Compiler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Optimizations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6295572" y="2344936"/>
            <a:ext cx="1214410" cy="56637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13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91" name="CustomShape 13"/>
          <p:cNvSpPr/>
          <p:nvPr/>
        </p:nvSpPr>
        <p:spPr>
          <a:xfrm rot="16200000" flipH="1">
            <a:off x="6966155" y="3183077"/>
            <a:ext cx="1552177" cy="2444040"/>
          </a:xfrm>
          <a:prstGeom prst="bentUpArrow">
            <a:avLst>
              <a:gd name="adj1" fmla="val 29779"/>
              <a:gd name="adj2" fmla="val 25000"/>
              <a:gd name="adj3" fmla="val 50000"/>
            </a:avLst>
          </a:prstGeom>
          <a:solidFill>
            <a:srgbClr val="FF001C"/>
          </a:solidFill>
          <a:ln w="15840">
            <a:noFill/>
            <a:round/>
          </a:ln>
        </p:spPr>
        <p:txBody>
          <a:bodyPr lIns="45720" tIns="91440" rIns="45720" bIns="9144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Semantic </a:t>
            </a: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</a:t>
            </a:r>
            <a:r>
              <a:rPr lang="en-US" sz="11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2" name="CustomShape 14"/>
          <p:cNvSpPr/>
          <p:nvPr/>
        </p:nvSpPr>
        <p:spPr>
          <a:xfrm>
            <a:off x="5102903" y="4378745"/>
            <a:ext cx="1417320" cy="865440"/>
          </a:xfrm>
          <a:prstGeom prst="rect">
            <a:avLst/>
          </a:prstGeom>
          <a:solidFill>
            <a:srgbClr val="1490CC"/>
          </a:solidFill>
          <a:ln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Compiler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BackEnd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3" name="CustomShape 15"/>
          <p:cNvSpPr/>
          <p:nvPr/>
        </p:nvSpPr>
        <p:spPr>
          <a:xfrm flipH="1">
            <a:off x="3139823" y="4310165"/>
            <a:ext cx="1963080" cy="100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1C"/>
          </a:solidFill>
          <a:ln w="15840">
            <a:noFill/>
            <a:round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C++ Code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4" name="CustomShape 16"/>
          <p:cNvSpPr/>
          <p:nvPr/>
        </p:nvSpPr>
        <p:spPr>
          <a:xfrm>
            <a:off x="630084" y="4230965"/>
            <a:ext cx="2468880" cy="1161000"/>
          </a:xfrm>
          <a:prstGeom prst="rect">
            <a:avLst/>
          </a:prstGeom>
          <a:solidFill>
            <a:srgbClr val="3A3171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C++ (GCC, MSVC, LLVM)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Compiler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(final binary)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42772" y="2209665"/>
            <a:ext cx="3352800" cy="1879920"/>
            <a:chOff x="2531530" y="2499545"/>
            <a:chExt cx="3352800" cy="18799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31530" y="2499545"/>
              <a:ext cx="3352800" cy="1879920"/>
            </a:xfrm>
            <a:prstGeom prst="flowChartMagneticDisk">
              <a:avLst/>
            </a:prstGeom>
            <a:solidFill>
              <a:srgbClr val="FFF7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en-US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Translated Methods</a:t>
              </a:r>
            </a:p>
            <a:p>
              <a:pPr algn="ctr">
                <a:lnSpc>
                  <a:spcPct val="100000"/>
                </a:lnSpc>
              </a:pPr>
              <a:endParaRPr lang="en-US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" name="CustomShape 8"/>
            <p:cNvSpPr/>
            <p:nvPr/>
          </p:nvSpPr>
          <p:spPr>
            <a:xfrm>
              <a:off x="2898873" y="3713148"/>
              <a:ext cx="1335289" cy="411480"/>
            </a:xfrm>
            <a:prstGeom prst="rect">
              <a:avLst/>
            </a:prstGeom>
            <a:solidFill>
              <a:srgbClr val="1490CC"/>
            </a:solidFill>
            <a:ln w="15840">
              <a:noFill/>
              <a:round/>
            </a:ln>
          </p:spPr>
          <p:txBody>
            <a:bodyPr anchor="ctr" anchorCtr="0"/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rgbClr val="FFFF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Method 1</a:t>
              </a:r>
              <a:endParaRPr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5" name="CustomShape 9"/>
            <p:cNvSpPr/>
            <p:nvPr/>
          </p:nvSpPr>
          <p:spPr>
            <a:xfrm>
              <a:off x="4328508" y="3713148"/>
              <a:ext cx="1335289" cy="411480"/>
            </a:xfrm>
            <a:prstGeom prst="rect">
              <a:avLst/>
            </a:prstGeom>
            <a:solidFill>
              <a:srgbClr val="1490CC"/>
            </a:solidFill>
            <a:ln w="15840">
              <a:noFill/>
              <a:round/>
            </a:ln>
          </p:spPr>
          <p:txBody>
            <a:bodyPr anchor="ctr" anchorCtr="0"/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rgbClr val="FFFF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Method 2</a:t>
              </a:r>
              <a:endParaRPr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6" name="Down Arrow 5"/>
          <p:cNvSpPr/>
          <p:nvPr/>
        </p:nvSpPr>
        <p:spPr>
          <a:xfrm>
            <a:off x="4663554" y="1702606"/>
            <a:ext cx="649740" cy="465120"/>
          </a:xfrm>
          <a:prstGeom prst="downArrow">
            <a:avLst/>
          </a:prstGeom>
          <a:solidFill>
            <a:srgbClr val="713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442311" y="3873958"/>
            <a:ext cx="588601" cy="465120"/>
          </a:xfrm>
          <a:prstGeom prst="downArrow">
            <a:avLst/>
          </a:prstGeom>
          <a:solidFill>
            <a:srgbClr val="713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5256">
        <p14:prism/>
      </p:transition>
    </mc:Choice>
    <mc:Fallback>
      <p:transition spd="slow" advTm="252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err="1" smtClean="0">
                <a:latin typeface="Candara"/>
              </a:rPr>
              <a:t>FrontEnd</a:t>
            </a:r>
            <a:endParaRPr b="1" dirty="0"/>
          </a:p>
        </p:txBody>
      </p:sp>
      <p:sp>
        <p:nvSpPr>
          <p:cNvPr id="196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9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4760" y="1297801"/>
            <a:ext cx="3858480" cy="3528720"/>
          </a:xfrm>
          <a:prstGeom prst="rect">
            <a:avLst/>
          </a:prstGeom>
          <a:ln>
            <a:noFill/>
          </a:ln>
        </p:spPr>
      </p:pic>
      <p:pic>
        <p:nvPicPr>
          <p:cNvPr id="198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4000" y="1297800"/>
            <a:ext cx="3279960" cy="342864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1382712" y="4938354"/>
            <a:ext cx="3939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Converts CIL code into intermediate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representation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builds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graph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784320" y="2454121"/>
            <a:ext cx="2170081" cy="152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1C"/>
          </a:solidFill>
          <a:ln w="15840">
            <a:noFill/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Disassemble IL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Rewrite as IR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5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7590">
        <p14:prism/>
      </p:transition>
    </mc:Choice>
    <mc:Fallback>
      <p:transition spd="slow" advTm="275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Optimization </a:t>
            </a:r>
            <a:r>
              <a:rPr lang="en-US" b="1" dirty="0">
                <a:latin typeface="Candara"/>
              </a:rPr>
              <a:t>overview</a:t>
            </a:r>
            <a:endParaRPr b="1" dirty="0"/>
          </a:p>
        </p:txBody>
      </p:sp>
      <p:sp>
        <p:nvSpPr>
          <p:cNvPr id="12" name="CustomShape 4"/>
          <p:cNvSpPr/>
          <p:nvPr/>
        </p:nvSpPr>
        <p:spPr>
          <a:xfrm>
            <a:off x="801842" y="118566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696960" y="1235833"/>
            <a:ext cx="8305560" cy="1563555"/>
            <a:chOff x="696960" y="1235833"/>
            <a:chExt cx="8305560" cy="1563555"/>
          </a:xfrm>
        </p:grpSpPr>
        <p:sp>
          <p:nvSpPr>
            <p:cNvPr id="206" name="CustomShape 6"/>
            <p:cNvSpPr/>
            <p:nvPr/>
          </p:nvSpPr>
          <p:spPr>
            <a:xfrm>
              <a:off x="696960" y="1235833"/>
              <a:ext cx="83055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rgbClr val="FFF719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Block based</a:t>
              </a:r>
              <a:endParaRPr dirty="0">
                <a:solidFill>
                  <a:srgbClr val="FFF719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CustomShape 4"/>
            <p:cNvSpPr/>
            <p:nvPr/>
          </p:nvSpPr>
          <p:spPr>
            <a:xfrm>
              <a:off x="696960" y="1600513"/>
              <a:ext cx="8305560" cy="119887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Constant Folding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Partial Constant Folding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Common </a:t>
              </a:r>
              <a:r>
                <a:rPr lang="en-US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Subexpression</a:t>
              </a:r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Elimination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Propagation of </a:t>
              </a: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Expressions</a:t>
              </a:r>
              <a:endParaRPr lang="en-US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4" name="CustomShape 4"/>
          <p:cNvSpPr/>
          <p:nvPr/>
        </p:nvSpPr>
        <p:spPr>
          <a:xfrm>
            <a:off x="696960" y="229536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6959" y="2960253"/>
            <a:ext cx="8305561" cy="1009557"/>
            <a:chOff x="696959" y="2750827"/>
            <a:chExt cx="8305561" cy="1009557"/>
          </a:xfrm>
        </p:grpSpPr>
        <p:sp>
          <p:nvSpPr>
            <p:cNvPr id="208" name="CustomShape 8"/>
            <p:cNvSpPr/>
            <p:nvPr/>
          </p:nvSpPr>
          <p:spPr>
            <a:xfrm>
              <a:off x="696960" y="2750827"/>
              <a:ext cx="83055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rgbClr val="FFF719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Global optimizations</a:t>
              </a:r>
              <a:endParaRPr dirty="0">
                <a:solidFill>
                  <a:srgbClr val="FFF719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5" name="CustomShape 4"/>
            <p:cNvSpPr/>
            <p:nvPr/>
          </p:nvSpPr>
          <p:spPr>
            <a:xfrm>
              <a:off x="696959" y="3115507"/>
              <a:ext cx="8171335" cy="64487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Dataflow analysis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US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UseDef</a:t>
              </a: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optimizations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6960" y="4130675"/>
            <a:ext cx="8193961" cy="1009557"/>
            <a:chOff x="696960" y="4130675"/>
            <a:chExt cx="8193961" cy="1009557"/>
          </a:xfrm>
        </p:grpSpPr>
        <p:sp>
          <p:nvSpPr>
            <p:cNvPr id="210" name="CustomShape 10"/>
            <p:cNvSpPr/>
            <p:nvPr/>
          </p:nvSpPr>
          <p:spPr>
            <a:xfrm>
              <a:off x="696960" y="4130675"/>
              <a:ext cx="8193961" cy="364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rgbClr val="FFF719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Program wide optimizations</a:t>
              </a:r>
              <a:endParaRPr dirty="0">
                <a:solidFill>
                  <a:srgbClr val="FFF719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8" name="CustomShape 4"/>
            <p:cNvSpPr/>
            <p:nvPr/>
          </p:nvSpPr>
          <p:spPr>
            <a:xfrm>
              <a:off x="696960" y="4495355"/>
              <a:ext cx="8099516" cy="64487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Purity evaluation</a:t>
              </a:r>
            </a:p>
            <a:p>
              <a:pPr marL="285750" indent="-285750">
                <a:lnSpc>
                  <a:spcPct val="100000"/>
                </a:lnSpc>
                <a:buFontTx/>
                <a:buChar char="-"/>
              </a:pPr>
              <a:r>
                <a:rPr lang="en-US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Escape Analysis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6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6187">
        <p14:prism/>
      </p:transition>
    </mc:Choice>
    <mc:Fallback>
      <p:transition spd="slow" advTm="461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libri" pitchFamily="34" charset="0"/>
              </a:rPr>
              <a:t>Block </a:t>
            </a:r>
            <a:r>
              <a:rPr lang="en-US" b="1" dirty="0">
                <a:latin typeface="Calibri" pitchFamily="34" charset="0"/>
              </a:rPr>
              <a:t>based optimizations</a:t>
            </a:r>
            <a:endParaRPr b="1" dirty="0">
              <a:latin typeface="Calibri" pitchFamily="34" charset="0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Reduces the block instructions by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-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FFF719"/>
                </a:solidFill>
                <a:latin typeface="Calibri" pitchFamily="34" charset="0"/>
              </a:rPr>
              <a:t>Simplifies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casts with constants</a:t>
            </a:r>
          </a:p>
          <a:p>
            <a:pPr algn="just"/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 smtClean="0">
                <a:latin typeface="Calibri" pitchFamily="34" charset="0"/>
              </a:rPr>
              <a:t>Simplifies 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constant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expressions</a:t>
            </a:r>
          </a:p>
          <a:p>
            <a:pPr algn="just"/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Propagates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constants and variables</a:t>
            </a:r>
            <a:endParaRPr lang="en-US" dirty="0" smtClean="0">
              <a:latin typeface="Calibri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Common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Subexpression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Elimination</a:t>
            </a:r>
            <a:endParaRPr dirty="0" smtClean="0">
              <a:latin typeface="Calibri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Calibri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Calibri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Calibri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Calibri" pitchFamily="34" charset="0"/>
            </a:endParaRPr>
          </a:p>
          <a:p>
            <a:pPr algn="just">
              <a:lnSpc>
                <a:spcPct val="100000"/>
              </a:lnSpc>
            </a:pPr>
            <a:endParaRPr dirty="0">
              <a:latin typeface="Calibri" pitchFamily="34" charset="0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980160" y="1371600"/>
            <a:ext cx="1133640" cy="871200"/>
          </a:xfrm>
          <a:prstGeom prst="rect">
            <a:avLst/>
          </a:prstGeom>
          <a:solidFill>
            <a:srgbClr val="1490CC"/>
          </a:solidFill>
          <a:ln>
            <a:noFill/>
          </a:ln>
        </p:spPr>
      </p:sp>
      <p:sp>
        <p:nvSpPr>
          <p:cNvPr id="214" name="CustomShape 4"/>
          <p:cNvSpPr/>
          <p:nvPr/>
        </p:nvSpPr>
        <p:spPr>
          <a:xfrm>
            <a:off x="4830480" y="2388240"/>
            <a:ext cx="1204560" cy="653400"/>
          </a:xfrm>
          <a:prstGeom prst="rect">
            <a:avLst/>
          </a:prstGeom>
          <a:solidFill>
            <a:srgbClr val="1490CC"/>
          </a:solidFill>
          <a:ln>
            <a:noFill/>
          </a:ln>
        </p:spPr>
      </p:sp>
      <p:sp>
        <p:nvSpPr>
          <p:cNvPr id="215" name="CustomShape 5"/>
          <p:cNvSpPr/>
          <p:nvPr/>
        </p:nvSpPr>
        <p:spPr>
          <a:xfrm>
            <a:off x="3980161" y="3259440"/>
            <a:ext cx="1275480" cy="581040"/>
          </a:xfrm>
          <a:prstGeom prst="rect">
            <a:avLst/>
          </a:prstGeom>
          <a:solidFill>
            <a:srgbClr val="1490CC"/>
          </a:solidFill>
          <a:ln>
            <a:noFill/>
          </a:ln>
        </p:spPr>
      </p:sp>
      <p:cxnSp>
        <p:nvCxnSpPr>
          <p:cNvPr id="216" name="Line 6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7" name="Line 7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8" name="Line 8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19" name="CustomShape 9"/>
          <p:cNvSpPr/>
          <p:nvPr/>
        </p:nvSpPr>
        <p:spPr>
          <a:xfrm>
            <a:off x="7379280" y="1645920"/>
            <a:ext cx="794160" cy="644040"/>
          </a:xfrm>
          <a:prstGeom prst="rect">
            <a:avLst/>
          </a:prstGeom>
          <a:solidFill>
            <a:srgbClr val="3A3171"/>
          </a:solidFill>
          <a:ln>
            <a:noFill/>
          </a:ln>
        </p:spPr>
      </p:sp>
      <p:sp>
        <p:nvSpPr>
          <p:cNvPr id="220" name="CustomShape 10"/>
          <p:cNvSpPr/>
          <p:nvPr/>
        </p:nvSpPr>
        <p:spPr>
          <a:xfrm>
            <a:off x="8727841" y="2289960"/>
            <a:ext cx="873360" cy="429480"/>
          </a:xfrm>
          <a:prstGeom prst="rect">
            <a:avLst/>
          </a:prstGeom>
          <a:solidFill>
            <a:srgbClr val="3A3171"/>
          </a:solidFill>
          <a:ln>
            <a:noFill/>
          </a:ln>
        </p:spPr>
      </p:sp>
      <p:sp>
        <p:nvSpPr>
          <p:cNvPr id="221" name="CustomShape 11"/>
          <p:cNvSpPr/>
          <p:nvPr/>
        </p:nvSpPr>
        <p:spPr>
          <a:xfrm>
            <a:off x="7381800" y="2862360"/>
            <a:ext cx="1425240" cy="429480"/>
          </a:xfrm>
          <a:prstGeom prst="rect">
            <a:avLst/>
          </a:prstGeom>
          <a:solidFill>
            <a:srgbClr val="3A3171"/>
          </a:solidFill>
          <a:ln>
            <a:noFill/>
          </a:ln>
        </p:spPr>
      </p:sp>
      <p:cxnSp>
        <p:nvCxnSpPr>
          <p:cNvPr id="222" name="Line 12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3" name="Line 13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4" name="Line 14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" name="Right Arrow 1"/>
          <p:cNvSpPr/>
          <p:nvPr/>
        </p:nvSpPr>
        <p:spPr>
          <a:xfrm>
            <a:off x="6259513" y="2289961"/>
            <a:ext cx="990600" cy="721980"/>
          </a:xfrm>
          <a:prstGeom prst="rightArrow">
            <a:avLst/>
          </a:prstGeom>
          <a:solidFill>
            <a:srgbClr val="FF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7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9643">
        <p14:prism/>
      </p:transition>
    </mc:Choice>
    <mc:Fallback>
      <p:transition spd="slow" advTm="196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libri" pitchFamily="34" charset="0"/>
              </a:rPr>
              <a:t>Global Optimizations / </a:t>
            </a:r>
            <a:r>
              <a:rPr lang="en-US" b="1" dirty="0" smtClean="0">
                <a:latin typeface="Calibri" pitchFamily="34" charset="0"/>
              </a:rPr>
              <a:t>USE-DEF </a:t>
            </a:r>
            <a:r>
              <a:rPr lang="en-US" b="1" dirty="0">
                <a:latin typeface="Calibri" pitchFamily="34" charset="0"/>
              </a:rPr>
              <a:t>optimizations</a:t>
            </a:r>
            <a:endParaRPr b="1" dirty="0">
              <a:latin typeface="Calibri" pitchFamily="34" charset="0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773280" y="1311119"/>
            <a:ext cx="4724232" cy="29719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Unused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variables are deleted</a:t>
            </a:r>
            <a:endParaRPr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Loop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invariant code motion 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Label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optimizations</a:t>
            </a:r>
            <a:endParaRPr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remove not used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merge consecutive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remove next line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goto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labels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Dead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store eliminations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(over all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functions)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One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assignment with constants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propagated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within all body of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12" y="1463675"/>
            <a:ext cx="4090333" cy="20515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8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8647">
        <p14:prism/>
      </p:transition>
    </mc:Choice>
    <mc:Fallback>
      <p:transition spd="slow" advTm="286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libri" pitchFamily="34" charset="0"/>
              </a:rPr>
              <a:t>Global Optimizations / DFA</a:t>
            </a:r>
            <a:endParaRPr b="1" dirty="0">
              <a:latin typeface="Calibri" pitchFamily="34" charset="0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44512" y="1302991"/>
            <a:ext cx="5257799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DFA Optimizations</a:t>
            </a:r>
            <a:endParaRPr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Methodology: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Make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some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startup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assumptions</a:t>
            </a:r>
            <a:endParaRPr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Check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over all operations </a:t>
            </a:r>
            <a:r>
              <a:rPr lang="en-US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they hold</a:t>
            </a:r>
            <a:endParaRPr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over all branches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until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assumptions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stabilize</a:t>
            </a:r>
            <a:endParaRPr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Implementations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Reachability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lines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(Dead Code Elimination)</a:t>
            </a:r>
            <a:endParaRPr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Constant </a:t>
            </a:r>
            <a:r>
              <a:rPr lang="en-US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DFA propagation</a:t>
            </a:r>
            <a:endParaRPr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9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4945">
        <p14:prism/>
      </p:transition>
    </mc:Choice>
    <mc:Fallback>
      <p:transition spd="slow" advTm="24945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788</TotalTime>
  <Words>687</Words>
  <Application>Microsoft Office PowerPoint</Application>
  <PresentationFormat>Custom</PresentationFormat>
  <Paragraphs>203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Foundry</vt:lpstr>
      <vt:lpstr>1_Foundry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Ciprian Khlud</cp:lastModifiedBy>
  <cp:revision>116</cp:revision>
  <dcterms:modified xsi:type="dcterms:W3CDTF">2014-06-29T11:00:56Z</dcterms:modified>
</cp:coreProperties>
</file>