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  <p:sldMasterId id="214748383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2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ndara"/>
              </a:rPr>
              <a:t>Time</a:t>
            </a:r>
          </a:p>
        </c:rich>
      </c:tx>
      <c:overlay val="1"/>
    </c:title>
    <c:autoTitleDeleted val="0"/>
    <c:view3D>
      <c:rotX val="16"/>
      <c:rotY val="19"/>
      <c:rAngAx val="1"/>
    </c:view3D>
    <c:floor>
      <c:thickness val="0"/>
      <c:spPr>
        <a:noFill/>
        <a:ln w="9360">
          <a:solidFill>
            <a:srgbClr val="8B8B8B"/>
          </a:solidFill>
          <a:round/>
        </a:ln>
      </c:spPr>
    </c:floor>
    <c:sideWall>
      <c:thickness val="0"/>
    </c:sideWall>
    <c:backWall>
      <c:thickness val="0"/>
      <c:spPr>
        <a:noFill/>
        <a:ln w="9360">
          <a:solidFill>
            <a:srgbClr val="8B8B8B"/>
          </a:solidFill>
          <a:round/>
        </a:ln>
      </c:spPr>
    </c:backWall>
    <c:plotArea>
      <c:layout/>
      <c:bar3DChart>
        <c:barDir val="bar"/>
        <c:grouping val="clustere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FBE6B3"/>
            </a:solidFill>
            <a:ln>
              <a:solidFill>
                <a:srgbClr val="FBE6B3"/>
              </a:solidFill>
            </a:ln>
          </c:spPr>
          <c:invertIfNegative val="1"/>
          <c:cat>
            <c:strRef>
              <c:f>categories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solidFill>
                      <a:srgbClr val="FBE6B3"/>
                    </a:solidFill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469888"/>
        <c:axId val="99606528"/>
        <c:axId val="0"/>
      </c:bar3DChart>
      <c:catAx>
        <c:axId val="12246988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99606528"/>
        <c:crosses val="autoZero"/>
        <c:auto val="1"/>
        <c:lblAlgn val="ctr"/>
        <c:lblOffset val="100"/>
        <c:noMultiLvlLbl val="1"/>
      </c:catAx>
      <c:valAx>
        <c:axId val="99606528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122469888"/>
        <c:crossesAt val="0"/>
        <c:crossBetween val="between"/>
      </c:valAx>
      <c:spPr>
        <a:noFill/>
        <a:ln w="9360">
          <a:solidFill>
            <a:srgbClr val="8B8B8B"/>
          </a:solidFill>
          <a:round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07893A24-6CBF-49DC-BE29-F65C2F0CED7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5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7893A24-6CBF-49DC-BE29-F65C2F0CE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Interruptany time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E4F0FF-66DD-478B-B1DE-15F352E95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Java,.Net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Virtualinstruction 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All math operations and assignments are using an evaluation stack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They are both stack and registerVms(by means of using local variables)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A54984B-D746-43C3-A821-C8A41FB26C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Read IL→ Interpret → CR IL Code → Optimizations → Optimized CR IL Code → C++ code generation → C++ Code → Compile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7391367-A83E-4B38-99AB-11A1AD8DD9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Looks for input assembly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UsingMono.Reflectionto get IL code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Scan for various Call instructions to fill the call-graph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Interpret instructions into CR equivalent in which instructions are grouped by semantics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287CD20-F659-4D1B-8861-1C291EA759E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Optimizations can be defined by scope: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one instruction range: various constant evaluations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block based optimizations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global (whole function)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program wide (in C++: Link time optimizations)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FBE45EC-B448-4759-BD32-7A54FA65D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Use-Defoptimizations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DFA Optimizations:</a:t>
            </a:r>
            <a:endParaRPr/>
          </a:p>
          <a:p>
            <a:r>
              <a:rPr lang="en-US"/>
              <a:t>- try to assert some assumptions</a:t>
            </a:r>
            <a:endParaRPr/>
          </a:p>
          <a:p>
            <a:r>
              <a:rPr lang="en-US"/>
              <a:t>- go over whole flow of the code andrafinateassumtionsuntil stabilize the call flow</a:t>
            </a:r>
            <a:endParaRPr/>
          </a:p>
          <a:p>
            <a:r>
              <a:rPr lang="en-US"/>
              <a:t>- it has states before and after instructions</a:t>
            </a:r>
            <a:endParaRPr/>
          </a:p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763DF5-09CF-464C-91FB-C43B0C1E66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3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7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D7C3A134-F1C3-464B-BF47-54DC2DE08F5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2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6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D7C3A134-F1C3-464B-BF47-54DC2DE08F5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2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0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0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C3A134-F1C3-464B-BF47-54DC2DE08F5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5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3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3" y="915788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79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2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6001" y="1323001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1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1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3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1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1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1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C3A134-F1C3-464B-BF47-54DC2DE08F5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6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4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4" y="915789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80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3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8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6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7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5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logic/CodeRefracto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1" y="1006475"/>
            <a:ext cx="9071640" cy="647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ndara"/>
              </a:rPr>
              <a:t>Code Refractor</a:t>
            </a:r>
            <a:endParaRPr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1734" y="1844675"/>
            <a:ext cx="9071640" cy="1567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Candara"/>
              </a:rPr>
              <a:t>Compiling and Optimizing 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Candara"/>
              </a:rPr>
              <a:t>Stack-Based VMs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504001" y="3521075"/>
            <a:ext cx="9119424" cy="11319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US" sz="1600" dirty="0">
                <a:latin typeface="Candara"/>
              </a:rPr>
              <a:t>Student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i="1" dirty="0" err="1">
                <a:solidFill>
                  <a:srgbClr val="FFFF00"/>
                </a:solidFill>
                <a:latin typeface="Candara"/>
              </a:rPr>
              <a:t>Khlud</a:t>
            </a:r>
            <a:r>
              <a:rPr lang="en-US" sz="1600" b="1" i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i="1" dirty="0" err="1">
                <a:solidFill>
                  <a:srgbClr val="FFFF00"/>
                </a:solidFill>
                <a:latin typeface="Candara"/>
              </a:rPr>
              <a:t>Ciprian</a:t>
            </a:r>
            <a:endParaRPr sz="1600" b="1" dirty="0">
              <a:solidFill>
                <a:srgbClr val="FFFF00"/>
              </a:solidFill>
            </a:endParaRPr>
          </a:p>
          <a:p>
            <a:pPr algn="r">
              <a:lnSpc>
                <a:spcPct val="100000"/>
              </a:lnSpc>
            </a:pPr>
            <a:endParaRPr lang="en-US" sz="1600" dirty="0" smtClean="0">
              <a:latin typeface="Candara"/>
            </a:endParaRPr>
          </a:p>
          <a:p>
            <a:pPr algn="r">
              <a:lnSpc>
                <a:spcPct val="100000"/>
              </a:lnSpc>
            </a:pPr>
            <a:r>
              <a:rPr lang="en-US" sz="1600" dirty="0" smtClean="0">
                <a:latin typeface="Candara"/>
              </a:rPr>
              <a:t>Coordinator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rgbClr val="FFFF00"/>
                </a:solidFill>
                <a:latin typeface="Candara"/>
              </a:rPr>
              <a:t>PhD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Ferucio</a:t>
            </a:r>
            <a:r>
              <a:rPr lang="en-US" sz="1600" b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Laurențiu</a:t>
            </a:r>
            <a:r>
              <a:rPr lang="en-US" sz="1600" b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Țiplea</a:t>
            </a:r>
            <a:endParaRPr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810">
        <p14:flash/>
      </p:transition>
    </mc:Choice>
    <mc:Fallback xmlns="">
      <p:transition spd="slow" advTm="28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8 – Inter Procedural Optimizations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1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err="1" smtClean="0">
                <a:latin typeface="Candara"/>
              </a:rPr>
              <a:t>Inlining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Candara"/>
              </a:rPr>
              <a:t>Remove the cost of the call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Aggressive constant removal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Candara"/>
              </a:rPr>
              <a:t>Parameters holding constants are removed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Candara"/>
              </a:rPr>
              <a:t>Remove calls to empty functions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94" y="1235076"/>
            <a:ext cx="381000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2993">
        <p14:flash/>
      </p:transition>
    </mc:Choice>
    <mc:Fallback xmlns="">
      <p:transition spd="slow" advTm="22993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3" y="1104227"/>
            <a:ext cx="28194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9 – Purity and </a:t>
            </a:r>
            <a:r>
              <a:rPr lang="en-US" b="1" dirty="0">
                <a:latin typeface="Candara"/>
              </a:rPr>
              <a:t>Escape analysis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0" y="1368001"/>
            <a:ext cx="2783712" cy="2686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Purity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 function does not have </a:t>
            </a:r>
            <a:r>
              <a:rPr lang="en-US" sz="1400" dirty="0" smtClean="0">
                <a:latin typeface="Candara"/>
              </a:rPr>
              <a:t>any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side effects </a:t>
            </a:r>
            <a:r>
              <a:rPr lang="en-US" sz="1400" dirty="0">
                <a:latin typeface="Candara"/>
              </a:rPr>
              <a:t>and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depend</a:t>
            </a:r>
            <a:r>
              <a:rPr lang="en-US" sz="1400" dirty="0">
                <a:latin typeface="Candara"/>
              </a:rPr>
              <a:t> only </a:t>
            </a: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on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parameters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Pure functions calls with constants are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evaluated as </a:t>
            </a:r>
            <a:r>
              <a:rPr lang="en-US" sz="1400" dirty="0" smtClean="0">
                <a:latin typeface="Candara"/>
              </a:rPr>
              <a:t>constants</a:t>
            </a:r>
            <a:endParaRPr lang="en-US"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 smtClean="0">
                <a:latin typeface="Candara"/>
              </a:rPr>
              <a:t>Better dead code elimination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More aggressive CSE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LICM works by moving functions too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6488112" y="1006475"/>
            <a:ext cx="3393000" cy="31582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Escape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an instance does have the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reference counting usages of other object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changing in an known way.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Allocations</a:t>
            </a:r>
            <a:r>
              <a:rPr lang="en-US" sz="1400" dirty="0">
                <a:latin typeface="Candara"/>
              </a:rPr>
              <a:t> can be done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on stack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Smart pointer </a:t>
            </a:r>
            <a:r>
              <a:rPr lang="en-US" sz="1400" dirty="0">
                <a:latin typeface="Candara"/>
              </a:rPr>
              <a:t>usages can be made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as raw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pointers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6077">
        <p14:flash/>
      </p:transition>
    </mc:Choice>
    <mc:Fallback xmlns="">
      <p:transition spd="slow" advTm="56077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Conclusions 1. Performance </a:t>
            </a:r>
            <a:r>
              <a:rPr lang="en-US" b="1" dirty="0" err="1">
                <a:latin typeface="Candara"/>
              </a:rPr>
              <a:t>vs</a:t>
            </a:r>
            <a:r>
              <a:rPr lang="en-US" b="1" dirty="0">
                <a:latin typeface="Candara"/>
              </a:rPr>
              <a:t> </a:t>
            </a:r>
            <a:r>
              <a:rPr lang="en-US" b="1" dirty="0" err="1">
                <a:latin typeface="Candara"/>
              </a:rPr>
              <a:t>.Net</a:t>
            </a:r>
            <a:endParaRPr b="1" dirty="0"/>
          </a:p>
        </p:txBody>
      </p:sp>
      <p:sp>
        <p:nvSpPr>
          <p:cNvPr id="234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  <a:latin typeface="Candara"/>
              </a:rPr>
              <a:t>Bad (awful)</a:t>
            </a:r>
            <a:r>
              <a:rPr lang="en-US" b="1" dirty="0" smtClean="0">
                <a:latin typeface="Candara"/>
              </a:rPr>
              <a:t> </a:t>
            </a:r>
            <a:r>
              <a:rPr lang="en-US" b="1" dirty="0">
                <a:latin typeface="Candara"/>
              </a:rPr>
              <a:t>benchmarks: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OS News 2004 benchmark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Candara"/>
              </a:rPr>
              <a:t>Good Benchmarks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err="1">
                <a:latin typeface="Candara"/>
              </a:rPr>
              <a:t>NBodyBenchmark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Useful</a:t>
            </a:r>
            <a:r>
              <a:rPr lang="en-US" dirty="0" smtClean="0">
                <a:latin typeface="Candara"/>
              </a:rPr>
              <a:t> math computations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Realistic</a:t>
            </a:r>
            <a:r>
              <a:rPr lang="en-US" dirty="0" smtClean="0">
                <a:latin typeface="Candara"/>
              </a:rPr>
              <a:t> memory usage </a:t>
            </a:r>
            <a:r>
              <a:rPr lang="en-US" dirty="0">
                <a:latin typeface="Candara"/>
              </a:rPr>
              <a:t>patterns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CR runs well in both cases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graphicFrame>
        <p:nvGraphicFramePr>
          <p:cNvPr id="235" name="Chart 3"/>
          <p:cNvGraphicFramePr/>
          <p:nvPr/>
        </p:nvGraphicFramePr>
        <p:xfrm>
          <a:off x="3632401" y="836280"/>
          <a:ext cx="5943240" cy="381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831">
        <p14:reveal/>
      </p:transition>
    </mc:Choice>
    <mc:Fallback xmlns="">
      <p:transition spd="slow" advTm="51831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2. Questions ?</a:t>
            </a:r>
            <a:endParaRPr b="1" dirty="0"/>
          </a:p>
        </p:txBody>
      </p:sp>
      <p:sp>
        <p:nvSpPr>
          <p:cNvPr id="237" name="CustomShape 2"/>
          <p:cNvSpPr/>
          <p:nvPr/>
        </p:nvSpPr>
        <p:spPr>
          <a:xfrm>
            <a:off x="504001" y="1368000"/>
            <a:ext cx="4426560" cy="1391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 dirty="0">
                <a:solidFill>
                  <a:srgbClr val="FFFF00"/>
                </a:solidFill>
                <a:latin typeface="Candara"/>
              </a:rPr>
              <a:t>Questions?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238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5149081" y="1235075"/>
            <a:ext cx="4426560" cy="116892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06512" y="3978275"/>
            <a:ext cx="4287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 </a:t>
            </a:r>
            <a:r>
              <a:rPr lang="en-US" dirty="0" smtClean="0"/>
              <a:t>Software: (GPL + MIT)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://github.com/ciplogic/CodeRefractor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380">
        <p14:reveal/>
      </p:transition>
    </mc:Choice>
    <mc:Fallback xmlns="">
      <p:transition spd="slow" advTm="1380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Code Refractor</a:t>
            </a:r>
            <a:endParaRPr b="1" dirty="0"/>
          </a:p>
        </p:txBody>
      </p:sp>
      <p:sp>
        <p:nvSpPr>
          <p:cNvPr id="240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latin typeface="Arial"/>
              </a:rPr>
              <a:t>THANK YOU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Candara"/>
              </a:rPr>
              <a:t>Optimizing Stack-based </a:t>
            </a:r>
            <a:r>
              <a:rPr lang="en-US" sz="2400" dirty="0" err="1">
                <a:latin typeface="Candara"/>
              </a:rPr>
              <a:t>Vms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FFFF00"/>
                </a:solidFill>
                <a:latin typeface="Candara"/>
              </a:rPr>
              <a:t>Khlud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Ciprian</a:t>
            </a:r>
            <a:endParaRPr dirty="0">
              <a:solidFill>
                <a:srgbClr val="FFFF00"/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Candara"/>
              </a:rPr>
              <a:t>Coordinator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00"/>
                </a:solidFill>
                <a:latin typeface="Candara"/>
              </a:rPr>
              <a:t>PhD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Ferucio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Laurențiu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Țiplea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advTm="4565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Calibri" pitchFamily="34" charset="0"/>
              </a:rPr>
              <a:t>Code Refractor - Content</a:t>
            </a:r>
            <a:endParaRPr sz="4000" b="1" dirty="0">
              <a:latin typeface="Calibri" pitchFamily="34" charset="0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1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Candara"/>
              </a:rPr>
              <a:t>Content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1 </a:t>
            </a:r>
            <a:r>
              <a:rPr lang="en-US" sz="2000" dirty="0" smtClean="0">
                <a:latin typeface="Candara"/>
              </a:rPr>
              <a:t>– Stack-based </a:t>
            </a:r>
            <a:r>
              <a:rPr lang="en-US" sz="2000" dirty="0" err="1">
                <a:latin typeface="Candara"/>
              </a:rPr>
              <a:t>Vms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2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CodeRefractor</a:t>
            </a:r>
            <a:r>
              <a:rPr lang="en-US" sz="2000" dirty="0" smtClean="0">
                <a:latin typeface="Candara"/>
              </a:rPr>
              <a:t> </a:t>
            </a:r>
            <a:r>
              <a:rPr lang="en-US" sz="2000" dirty="0">
                <a:latin typeface="Candara"/>
              </a:rPr>
              <a:t>architecture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3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FrontEnd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4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smtClean="0">
                <a:latin typeface="Candara"/>
              </a:rPr>
              <a:t>Optimization </a:t>
            </a:r>
            <a:r>
              <a:rPr lang="en-US" sz="2000" dirty="0">
                <a:latin typeface="Candara"/>
              </a:rPr>
              <a:t>overview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5 </a:t>
            </a:r>
            <a:r>
              <a:rPr lang="en-US" sz="2000" dirty="0" smtClean="0">
                <a:latin typeface="Candara"/>
              </a:rPr>
              <a:t>– Local  </a:t>
            </a:r>
            <a:r>
              <a:rPr lang="en-US" sz="2000" dirty="0">
                <a:latin typeface="Candara"/>
              </a:rPr>
              <a:t>Optimizations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6 </a:t>
            </a:r>
            <a:r>
              <a:rPr lang="en-US" sz="2000" dirty="0" smtClean="0">
                <a:latin typeface="Candara"/>
              </a:rPr>
              <a:t>– Use-</a:t>
            </a:r>
            <a:r>
              <a:rPr lang="en-US" sz="2000" dirty="0" err="1" smtClean="0">
                <a:latin typeface="Candara"/>
              </a:rPr>
              <a:t>Def</a:t>
            </a:r>
            <a:r>
              <a:rPr lang="en-US" sz="2000" dirty="0" smtClean="0">
                <a:latin typeface="Candara"/>
              </a:rPr>
              <a:t>  </a:t>
            </a:r>
            <a:r>
              <a:rPr lang="en-US" sz="2000" dirty="0">
                <a:latin typeface="Candara"/>
              </a:rPr>
              <a:t>optimizations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7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DataFlow</a:t>
            </a:r>
            <a:r>
              <a:rPr lang="en-US" sz="2000" dirty="0" smtClean="0">
                <a:latin typeface="Candara"/>
              </a:rPr>
              <a:t> optimizations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8 – Inter Procedural Optimizations (IPO)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9 – Purity and </a:t>
            </a:r>
            <a:r>
              <a:rPr lang="en-US" sz="2000" dirty="0">
                <a:latin typeface="Candara"/>
              </a:rPr>
              <a:t>Escape analysis</a:t>
            </a:r>
            <a:endParaRPr sz="2000" dirty="0"/>
          </a:p>
        </p:txBody>
      </p:sp>
      <p:sp>
        <p:nvSpPr>
          <p:cNvPr id="150" name="CustomShape 3"/>
          <p:cNvSpPr/>
          <p:nvPr/>
        </p:nvSpPr>
        <p:spPr>
          <a:xfrm>
            <a:off x="5256000" y="1319401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Conclusion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1  – </a:t>
            </a:r>
            <a:r>
              <a:rPr lang="en-US" dirty="0" smtClean="0">
                <a:latin typeface="Candara"/>
              </a:rPr>
              <a:t>Performance </a:t>
            </a:r>
            <a:r>
              <a:rPr lang="en-US" dirty="0" err="1">
                <a:latin typeface="Candara"/>
              </a:rPr>
              <a:t>vs</a:t>
            </a:r>
            <a:r>
              <a:rPr lang="en-US" dirty="0">
                <a:latin typeface="Candara"/>
              </a:rPr>
              <a:t> </a:t>
            </a:r>
            <a:r>
              <a:rPr lang="en-US" dirty="0" err="1">
                <a:latin typeface="Candara"/>
              </a:rPr>
              <a:t>.Net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2 – </a:t>
            </a:r>
            <a:r>
              <a:rPr lang="en-US" dirty="0" smtClean="0">
                <a:latin typeface="Candara"/>
              </a:rPr>
              <a:t>Questions </a:t>
            </a:r>
            <a:r>
              <a:rPr lang="en-US" dirty="0">
                <a:latin typeface="Candara"/>
              </a:rPr>
              <a:t>!?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Note: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ask questions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at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any time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If things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are not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clear.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946">
        <p14:prism/>
      </p:transition>
    </mc:Choice>
    <mc:Fallback xmlns="">
      <p:transition spd="slow" advTm="79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83160" y="771840"/>
            <a:ext cx="4820400" cy="4120560"/>
          </a:xfrm>
          <a:prstGeom prst="rect">
            <a:avLst/>
          </a:prstGeom>
          <a:gradFill>
            <a:gsLst>
              <a:gs pos="0">
                <a:srgbClr val="FFDB8D"/>
              </a:gs>
              <a:gs pos="100000">
                <a:srgbClr val="E5AC22"/>
              </a:gs>
            </a:gsLst>
            <a:lin ang="5400000"/>
          </a:gradFill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5242320" y="4304160"/>
            <a:ext cx="3394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.NetCIL Hybrid implementation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92041" y="777960"/>
            <a:ext cx="4038120" cy="4114440"/>
          </a:xfrm>
          <a:prstGeom prst="rect">
            <a:avLst/>
          </a:prstGeom>
          <a:gradFill>
            <a:gsLst>
              <a:gs pos="0">
                <a:srgbClr val="FFE8B5"/>
              </a:gs>
              <a:gs pos="100000">
                <a:srgbClr val="E5AC22"/>
              </a:gs>
            </a:gsLst>
            <a:path path="circle"/>
          </a:gradFill>
          <a:ln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1. - Stack-based </a:t>
            </a:r>
            <a:r>
              <a:rPr lang="en-US" b="1" dirty="0" err="1">
                <a:latin typeface="Candara"/>
              </a:rPr>
              <a:t>Vms</a:t>
            </a:r>
            <a:endParaRPr dirty="0"/>
          </a:p>
        </p:txBody>
      </p:sp>
      <p:sp>
        <p:nvSpPr>
          <p:cNvPr id="155" name="CustomShape 5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664561" y="10735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664561" y="1530721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34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664561" y="1987921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2823480" y="1530721"/>
            <a:ext cx="114264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57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823480" y="1987921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1883881" y="1340281"/>
            <a:ext cx="91404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Add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664561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2950561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1807561" y="10630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4811760" y="1439281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4811760" y="189648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7554961" y="1439281"/>
            <a:ext cx="152352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6031080" y="1248480"/>
            <a:ext cx="144756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StLoc.1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4811760" y="250596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7631280" y="2527921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6062400" y="95436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918720" y="4310280"/>
            <a:ext cx="284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Pure stack implementation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4735441" y="3053161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4715641" y="34282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Local_1 = 0</a:t>
            </a:r>
            <a:endParaRPr/>
          </a:p>
        </p:txBody>
      </p:sp>
      <p:sp>
        <p:nvSpPr>
          <p:cNvPr id="175" name="CustomShape 25"/>
          <p:cNvSpPr/>
          <p:nvPr/>
        </p:nvSpPr>
        <p:spPr>
          <a:xfrm>
            <a:off x="4735441" y="38206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  <p:sp>
        <p:nvSpPr>
          <p:cNvPr id="176" name="CustomShape 26"/>
          <p:cNvSpPr/>
          <p:nvPr/>
        </p:nvSpPr>
        <p:spPr>
          <a:xfrm>
            <a:off x="7551721" y="31618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7" name="CustomShape 27"/>
          <p:cNvSpPr/>
          <p:nvPr/>
        </p:nvSpPr>
        <p:spPr>
          <a:xfrm>
            <a:off x="7550640" y="3537000"/>
            <a:ext cx="152352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Local_1 = 23</a:t>
            </a:r>
            <a:endParaRPr/>
          </a:p>
        </p:txBody>
      </p:sp>
      <p:sp>
        <p:nvSpPr>
          <p:cNvPr id="178" name="CustomShape 28"/>
          <p:cNvSpPr/>
          <p:nvPr/>
        </p:nvSpPr>
        <p:spPr>
          <a:xfrm>
            <a:off x="7551721" y="3929041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39">
        <p14:prism/>
      </p:transition>
    </mc:Choice>
    <mc:Fallback xmlns="">
      <p:transition spd="slow" advTm="36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2. - Code Refractor architecture</a:t>
            </a:r>
            <a:endParaRPr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04001" y="864000"/>
            <a:ext cx="9071640" cy="4180680"/>
            <a:chOff x="504000" y="864000"/>
            <a:chExt cx="9071640" cy="4180680"/>
          </a:xfrm>
        </p:grpSpPr>
        <p:sp>
          <p:nvSpPr>
            <p:cNvPr id="180" name="CustomShape 2"/>
            <p:cNvSpPr/>
            <p:nvPr/>
          </p:nvSpPr>
          <p:spPr>
            <a:xfrm>
              <a:off x="504000" y="1368000"/>
              <a:ext cx="9071640" cy="3287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81" name="CustomShape 3"/>
            <p:cNvSpPr/>
            <p:nvPr/>
          </p:nvSpPr>
          <p:spPr>
            <a:xfrm>
              <a:off x="4270320" y="937800"/>
              <a:ext cx="1417320" cy="865440"/>
            </a:xfrm>
            <a:prstGeom prst="rect">
              <a:avLst/>
            </a:prstGeom>
            <a:gradFill>
              <a:gsLst>
                <a:gs pos="0">
                  <a:srgbClr val="7FABE9"/>
                </a:gs>
                <a:gs pos="100000">
                  <a:srgbClr val="3670B9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FrontEnd</a:t>
              </a:r>
              <a:endParaRPr dirty="0"/>
            </a:p>
          </p:txBody>
        </p:sp>
        <p:sp>
          <p:nvSpPr>
            <p:cNvPr id="182" name="CustomShape 4"/>
            <p:cNvSpPr/>
            <p:nvPr/>
          </p:nvSpPr>
          <p:spPr>
            <a:xfrm>
              <a:off x="620640" y="864000"/>
              <a:ext cx="1814400" cy="1203120"/>
            </a:xfrm>
            <a:prstGeom prst="rect">
              <a:avLst/>
            </a:prstGeom>
            <a:solidFill>
              <a:srgbClr val="A5D028"/>
            </a:solidFill>
            <a:ln w="25560">
              <a:solidFill>
                <a:srgbClr val="FFFFFF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endParaRPr lang="en-US" sz="1100" dirty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Assembly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(.exe, .</a:t>
              </a: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dll</a:t>
              </a: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, or references)</a:t>
              </a:r>
              <a:endParaRPr dirty="0"/>
            </a:p>
          </p:txBody>
        </p:sp>
        <p:sp>
          <p:nvSpPr>
            <p:cNvPr id="183" name="CustomShape 5"/>
            <p:cNvSpPr/>
            <p:nvPr/>
          </p:nvSpPr>
          <p:spPr>
            <a:xfrm>
              <a:off x="243540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CIL Instructions</a:t>
              </a:r>
              <a:endParaRPr/>
            </a:p>
          </p:txBody>
        </p:sp>
        <p:sp>
          <p:nvSpPr>
            <p:cNvPr id="184" name="CustomShape 6"/>
            <p:cNvSpPr/>
            <p:nvPr/>
          </p:nvSpPr>
          <p:spPr>
            <a:xfrm>
              <a:off x="568836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</p:txBody>
        </p:sp>
        <p:sp>
          <p:nvSpPr>
            <p:cNvPr id="185" name="CustomShape 7"/>
            <p:cNvSpPr/>
            <p:nvPr/>
          </p:nvSpPr>
          <p:spPr>
            <a:xfrm>
              <a:off x="7642080" y="864000"/>
              <a:ext cx="1933560" cy="23860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interpreters</a:t>
              </a:r>
              <a:endParaRPr/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8276760" y="12337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1</a:t>
              </a:r>
              <a:endParaRPr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8276760" y="18565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2</a:t>
              </a:r>
              <a:endParaRPr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8276760" y="24793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3</a:t>
              </a:r>
              <a:endParaRPr/>
            </a:p>
          </p:txBody>
        </p:sp>
        <p:sp>
          <p:nvSpPr>
            <p:cNvPr id="189" name="CustomShape 11"/>
            <p:cNvSpPr/>
            <p:nvPr/>
          </p:nvSpPr>
          <p:spPr>
            <a:xfrm>
              <a:off x="3387600" y="2215440"/>
              <a:ext cx="1417320" cy="864720"/>
            </a:xfrm>
            <a:prstGeom prst="rect">
              <a:avLst/>
            </a:prstGeom>
            <a:gradFill>
              <a:gsLst>
                <a:gs pos="0">
                  <a:srgbClr val="91E8A6"/>
                </a:gs>
                <a:gs pos="100000">
                  <a:srgbClr val="41BE60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Optimizer</a:t>
              </a:r>
              <a:endParaRPr dirty="0"/>
            </a:p>
          </p:txBody>
        </p:sp>
        <p:sp>
          <p:nvSpPr>
            <p:cNvPr id="190" name="CustomShape 12"/>
            <p:cNvSpPr/>
            <p:nvPr/>
          </p:nvSpPr>
          <p:spPr>
            <a:xfrm>
              <a:off x="4875120" y="2268360"/>
              <a:ext cx="2765880" cy="81288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Optimize operations</a:t>
              </a:r>
              <a:endParaRPr/>
            </a:p>
          </p:txBody>
        </p:sp>
        <p:sp>
          <p:nvSpPr>
            <p:cNvPr id="191" name="CustomShape 13"/>
            <p:cNvSpPr/>
            <p:nvPr/>
          </p:nvSpPr>
          <p:spPr>
            <a:xfrm rot="16200000" flipH="1">
              <a:off x="6985800" y="2775240"/>
              <a:ext cx="1494000" cy="2444040"/>
            </a:xfrm>
            <a:prstGeom prst="bentUpArrow">
              <a:avLst>
                <a:gd name="adj1" fmla="val 29779"/>
                <a:gd name="adj2" fmla="val 25000"/>
                <a:gd name="adj3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lIns="45720" tIns="91440" rIns="4572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 </a:t>
              </a:r>
              <a:endParaRPr/>
            </a:p>
          </p:txBody>
        </p:sp>
        <p:sp>
          <p:nvSpPr>
            <p:cNvPr id="192" name="CustomShape 14"/>
            <p:cNvSpPr/>
            <p:nvPr/>
          </p:nvSpPr>
          <p:spPr>
            <a:xfrm>
              <a:off x="5083560" y="3873240"/>
              <a:ext cx="1417320" cy="865440"/>
            </a:xfrm>
            <a:prstGeom prst="rect">
              <a:avLst/>
            </a:prstGeom>
            <a:gradFill>
              <a:gsLst>
                <a:gs pos="0">
                  <a:srgbClr val="C2E86A"/>
                </a:gs>
                <a:gs pos="100000">
                  <a:srgbClr val="8CB122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BackEnd</a:t>
              </a:r>
              <a:endParaRPr/>
            </a:p>
          </p:txBody>
        </p:sp>
        <p:sp>
          <p:nvSpPr>
            <p:cNvPr id="193" name="CustomShape 15"/>
            <p:cNvSpPr/>
            <p:nvPr/>
          </p:nvSpPr>
          <p:spPr>
            <a:xfrm flipH="1">
              <a:off x="3119040" y="3873240"/>
              <a:ext cx="196308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Code</a:t>
              </a:r>
              <a:endParaRPr/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888480" y="3883680"/>
              <a:ext cx="2201040" cy="1161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(GCC, MSVC, LLVM)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(final binary)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5256">
        <p14:warp dir="in"/>
      </p:transition>
    </mc:Choice>
    <mc:Fallback xmlns="">
      <p:transition spd="slow" advTm="252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3. - </a:t>
            </a:r>
            <a:r>
              <a:rPr lang="en-US" b="1" dirty="0" err="1">
                <a:latin typeface="Candara"/>
              </a:rPr>
              <a:t>FrontEnd</a:t>
            </a:r>
            <a:endParaRPr b="1" dirty="0"/>
          </a:p>
        </p:txBody>
      </p:sp>
      <p:sp>
        <p:nvSpPr>
          <p:cNvPr id="196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4760" y="1297801"/>
            <a:ext cx="3858480" cy="3528720"/>
          </a:xfrm>
          <a:prstGeom prst="rect">
            <a:avLst/>
          </a:prstGeom>
          <a:ln>
            <a:noFill/>
          </a:ln>
        </p:spPr>
      </p:pic>
      <p:pic>
        <p:nvPicPr>
          <p:cNvPr id="19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1297800"/>
            <a:ext cx="3279960" cy="3428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382712" y="4938354"/>
            <a:ext cx="393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Converts CIL code into intermediate </a:t>
            </a:r>
            <a:r>
              <a:rPr lang="en-US" dirty="0" err="1" smtClean="0">
                <a:latin typeface="Candara"/>
              </a:rPr>
              <a:t>representation,buids</a:t>
            </a:r>
            <a:r>
              <a:rPr lang="en-US" dirty="0" smtClean="0">
                <a:latin typeface="Candara"/>
              </a:rPr>
              <a:t> call </a:t>
            </a:r>
            <a:r>
              <a:rPr lang="en-US" dirty="0">
                <a:latin typeface="Candara"/>
              </a:rPr>
              <a:t>graph</a:t>
            </a:r>
            <a:endParaRPr dirty="0"/>
          </a:p>
        </p:txBody>
      </p:sp>
      <p:sp>
        <p:nvSpPr>
          <p:cNvPr id="200" name="CustomShape 4"/>
          <p:cNvSpPr/>
          <p:nvPr/>
        </p:nvSpPr>
        <p:spPr>
          <a:xfrm>
            <a:off x="3784320" y="2454121"/>
            <a:ext cx="2170081" cy="152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Disassemble 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Rewrite as IR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7590">
        <p14:prism/>
      </p:transition>
    </mc:Choice>
    <mc:Fallback xmlns="">
      <p:transition spd="slow" advTm="27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4. - Optimization overview</a:t>
            </a:r>
            <a:endParaRPr b="1" dirty="0"/>
          </a:p>
        </p:txBody>
      </p:sp>
      <p:sp>
        <p:nvSpPr>
          <p:cNvPr id="202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1693093404"/>
              </p:ext>
            </p:extLst>
          </p:nvPr>
        </p:nvGraphicFramePr>
        <p:xfrm>
          <a:off x="773280" y="131112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var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 = constant1 (operator) identifier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var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 = result of the constant1 (operator) identifier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CustomShape 4"/>
          <p:cNvSpPr/>
          <p:nvPr/>
        </p:nvSpPr>
        <p:spPr>
          <a:xfrm>
            <a:off x="773280" y="864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One instruction</a:t>
            </a:r>
            <a:endParaRPr dirty="0"/>
          </a:p>
        </p:txBody>
      </p:sp>
      <p:graphicFrame>
        <p:nvGraphicFramePr>
          <p:cNvPr id="205" name="Table 5"/>
          <p:cNvGraphicFramePr/>
          <p:nvPr>
            <p:extLst>
              <p:ext uri="{D42A27DB-BD31-4B8C-83A1-F6EECF244321}">
                <p14:modId xmlns:p14="http://schemas.microsoft.com/office/powerpoint/2010/main" val="18199198"/>
              </p:ext>
            </p:extLst>
          </p:nvPr>
        </p:nvGraphicFramePr>
        <p:xfrm>
          <a:off x="696960" y="2378161"/>
          <a:ext cx="8457840" cy="10345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20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75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Var1 = expression with no side effects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(...) //code where parameters of expression are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notredefined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Var2= same expression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= expression with no side effects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Var1 =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(...) //code where parameters of expression are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notredefined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Var2=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CustomShape 6"/>
          <p:cNvSpPr/>
          <p:nvPr/>
        </p:nvSpPr>
        <p:spPr>
          <a:xfrm>
            <a:off x="696960" y="19306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Block based</a:t>
            </a:r>
            <a:endParaRPr dirty="0"/>
          </a:p>
        </p:txBody>
      </p:sp>
      <p:graphicFrame>
        <p:nvGraphicFramePr>
          <p:cNvPr id="207" name="Table 7"/>
          <p:cNvGraphicFramePr/>
          <p:nvPr>
            <p:extLst>
              <p:ext uri="{D42A27DB-BD31-4B8C-83A1-F6EECF244321}">
                <p14:modId xmlns:p14="http://schemas.microsoft.com/office/powerpoint/2010/main" val="2044841167"/>
              </p:ext>
            </p:extLst>
          </p:nvPr>
        </p:nvGraphicFramePr>
        <p:xfrm>
          <a:off x="669241" y="382140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Over whole body of function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(various)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CustomShape 8"/>
          <p:cNvSpPr/>
          <p:nvPr/>
        </p:nvSpPr>
        <p:spPr>
          <a:xfrm>
            <a:off x="669240" y="33742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Global optimizations</a:t>
            </a:r>
            <a:endParaRPr dirty="0"/>
          </a:p>
        </p:txBody>
      </p:sp>
      <p:graphicFrame>
        <p:nvGraphicFramePr>
          <p:cNvPr id="209" name="Table 9"/>
          <p:cNvGraphicFramePr/>
          <p:nvPr>
            <p:extLst>
              <p:ext uri="{D42A27DB-BD31-4B8C-83A1-F6EECF244321}">
                <p14:modId xmlns:p14="http://schemas.microsoft.com/office/powerpoint/2010/main" val="3966896711"/>
              </p:ext>
            </p:extLst>
          </p:nvPr>
        </p:nvGraphicFramePr>
        <p:xfrm>
          <a:off x="661680" y="474012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ndara"/>
                        </a:rPr>
                        <a:t>Across functions</a:t>
                      </a:r>
                      <a:endParaRPr sz="18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ndara"/>
                        </a:rPr>
                        <a:t>(various)</a:t>
                      </a:r>
                      <a:endParaRPr sz="18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10"/>
          <p:cNvSpPr/>
          <p:nvPr/>
        </p:nvSpPr>
        <p:spPr>
          <a:xfrm>
            <a:off x="661680" y="4293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Program wide optimizations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187">
        <p14:prism/>
      </p:transition>
    </mc:Choice>
    <mc:Fallback xmlns="">
      <p:transition spd="slow" advTm="46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5. – Block based optimizations</a:t>
            </a:r>
            <a:endParaRPr b="1" dirty="0"/>
          </a:p>
        </p:txBody>
      </p:sp>
      <p:sp>
        <p:nvSpPr>
          <p:cNvPr id="212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Reduces the block instructions by</a:t>
            </a:r>
            <a:r>
              <a:rPr lang="en-US" dirty="0" smtClean="0">
                <a:latin typeface="Candara"/>
              </a:rPr>
              <a:t>:</a:t>
            </a: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Simplifies</a:t>
            </a:r>
            <a:r>
              <a:rPr lang="en-US" dirty="0" smtClean="0">
                <a:latin typeface="Candara"/>
              </a:rPr>
              <a:t> casts with constants</a:t>
            </a: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Candara"/>
              </a:rPr>
              <a:t>Simplifies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constant</a:t>
            </a:r>
            <a:r>
              <a:rPr lang="en-US" dirty="0" smtClean="0">
                <a:latin typeface="Candara"/>
              </a:rPr>
              <a:t> </a:t>
            </a:r>
            <a:r>
              <a:rPr lang="en-US" dirty="0">
                <a:latin typeface="Candara"/>
              </a:rPr>
              <a:t>expressions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Propagates</a:t>
            </a:r>
            <a:r>
              <a:rPr lang="en-US" dirty="0" smtClean="0">
                <a:latin typeface="Candara"/>
              </a:rPr>
              <a:t> </a:t>
            </a:r>
            <a:r>
              <a:rPr lang="en-US" dirty="0">
                <a:latin typeface="Candara"/>
              </a:rPr>
              <a:t>constants and variables</a:t>
            </a:r>
            <a:endParaRPr lang="en-US" dirty="0" smtClean="0">
              <a:latin typeface="Candara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 pitchFamily="34" charset="0"/>
              </a:rPr>
              <a:t>CSE</a:t>
            </a:r>
            <a:r>
              <a:rPr lang="en-US" dirty="0" smtClean="0">
                <a:latin typeface="Candara" pitchFamily="34" charset="0"/>
              </a:rPr>
              <a:t> optimizations</a:t>
            </a:r>
            <a:endParaRPr dirty="0" smtClean="0">
              <a:latin typeface="Candara" pitchFamily="34" charset="0"/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3980160" y="1371600"/>
            <a:ext cx="1133640" cy="87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4" name="CustomShape 4"/>
          <p:cNvSpPr/>
          <p:nvPr/>
        </p:nvSpPr>
        <p:spPr>
          <a:xfrm>
            <a:off x="4830480" y="2388240"/>
            <a:ext cx="1204560" cy="65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5" name="CustomShape 5"/>
          <p:cNvSpPr/>
          <p:nvPr/>
        </p:nvSpPr>
        <p:spPr>
          <a:xfrm>
            <a:off x="3980161" y="3259440"/>
            <a:ext cx="1275480" cy="581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cxnSp>
        <p:nvCxnSpPr>
          <p:cNvPr id="216" name="Line 6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7" name="Line 7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8" name="Line 8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19" name="CustomShape 9"/>
          <p:cNvSpPr/>
          <p:nvPr/>
        </p:nvSpPr>
        <p:spPr>
          <a:xfrm>
            <a:off x="7379280" y="1645920"/>
            <a:ext cx="794160" cy="64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0" name="CustomShape 10"/>
          <p:cNvSpPr/>
          <p:nvPr/>
        </p:nvSpPr>
        <p:spPr>
          <a:xfrm>
            <a:off x="8727841" y="2289960"/>
            <a:ext cx="87336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1" name="CustomShape 11"/>
          <p:cNvSpPr/>
          <p:nvPr/>
        </p:nvSpPr>
        <p:spPr>
          <a:xfrm>
            <a:off x="7381800" y="2862360"/>
            <a:ext cx="142524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cxnSp>
        <p:nvCxnSpPr>
          <p:cNvPr id="222" name="Line 12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3" name="Line 13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4" name="Line 14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Right Arrow 1"/>
          <p:cNvSpPr/>
          <p:nvPr/>
        </p:nvSpPr>
        <p:spPr>
          <a:xfrm>
            <a:off x="6259513" y="2289961"/>
            <a:ext cx="990600" cy="7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9643">
        <p14:prism/>
      </p:transition>
    </mc:Choice>
    <mc:Fallback xmlns="">
      <p:transition spd="slow" advTm="196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6 – USE-DEF optimizations</a:t>
            </a:r>
            <a:endParaRPr b="1" dirty="0"/>
          </a:p>
        </p:txBody>
      </p:sp>
      <p:sp>
        <p:nvSpPr>
          <p:cNvPr id="227" name="CustomShape 2"/>
          <p:cNvSpPr/>
          <p:nvPr/>
        </p:nvSpPr>
        <p:spPr>
          <a:xfrm>
            <a:off x="773280" y="1311119"/>
            <a:ext cx="4724232" cy="29719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Not used variables are deleted</a:t>
            </a:r>
            <a:endParaRPr b="1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Label optimizations</a:t>
            </a:r>
            <a:endParaRPr b="1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remove unused,</a:t>
            </a:r>
            <a:endParaRPr b="1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merge consecutive,</a:t>
            </a:r>
            <a:endParaRPr b="1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 smtClean="0">
                <a:latin typeface="Candara"/>
              </a:rPr>
              <a:t>Remove </a:t>
            </a:r>
            <a:r>
              <a:rPr lang="en-US" b="1" dirty="0" err="1" smtClean="0">
                <a:latin typeface="Candara"/>
              </a:rPr>
              <a:t>goto</a:t>
            </a:r>
            <a:r>
              <a:rPr lang="en-US" b="1" dirty="0" smtClean="0">
                <a:latin typeface="Candara"/>
              </a:rPr>
              <a:t> to </a:t>
            </a:r>
            <a:r>
              <a:rPr lang="en-US" b="1" dirty="0">
                <a:latin typeface="Candara"/>
              </a:rPr>
              <a:t>labels on the next line</a:t>
            </a:r>
            <a:endParaRPr b="1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Dead store eliminations </a:t>
            </a:r>
            <a:r>
              <a:rPr lang="en-US" b="1" dirty="0">
                <a:latin typeface="Candara"/>
              </a:rPr>
              <a:t>(over all </a:t>
            </a:r>
            <a:r>
              <a:rPr lang="en-US" b="1" dirty="0" smtClean="0">
                <a:latin typeface="Candara"/>
              </a:rPr>
              <a:t>functions)</a:t>
            </a:r>
            <a:endParaRPr b="1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One assignment with constants </a:t>
            </a:r>
            <a:r>
              <a:rPr lang="en-US" b="1" dirty="0">
                <a:solidFill>
                  <a:srgbClr val="FFFF00"/>
                </a:solidFill>
                <a:latin typeface="Candara"/>
              </a:rPr>
              <a:t>propagated</a:t>
            </a:r>
            <a:r>
              <a:rPr lang="en-US" b="1" dirty="0">
                <a:latin typeface="Candara"/>
              </a:rPr>
              <a:t> </a:t>
            </a:r>
            <a:r>
              <a:rPr lang="en-US" b="1" dirty="0" smtClean="0">
                <a:latin typeface="Candara"/>
              </a:rPr>
              <a:t>within all body of function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2" y="1463675"/>
            <a:ext cx="4090333" cy="2051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8647">
        <p14:flash/>
      </p:transition>
    </mc:Choice>
    <mc:Fallback xmlns="">
      <p:transition spd="slow" advTm="286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7.– Global optimizations</a:t>
            </a:r>
            <a:endParaRPr b="1" dirty="0"/>
          </a:p>
        </p:txBody>
      </p:sp>
      <p:sp>
        <p:nvSpPr>
          <p:cNvPr id="229" name="CustomShape 2"/>
          <p:cNvSpPr/>
          <p:nvPr/>
        </p:nvSpPr>
        <p:spPr>
          <a:xfrm>
            <a:off x="544513" y="1302991"/>
            <a:ext cx="4876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DFA Optimizations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Methodology: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ndara"/>
              </a:rPr>
              <a:t>Make some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startup</a:t>
            </a:r>
            <a:r>
              <a:rPr lang="en-US" dirty="0">
                <a:latin typeface="Candara"/>
              </a:rPr>
              <a:t>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assumptions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Check</a:t>
            </a:r>
            <a:r>
              <a:rPr lang="en-US" dirty="0" smtClean="0">
                <a:latin typeface="Candara"/>
              </a:rPr>
              <a:t> over all operations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if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they hold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ndara"/>
              </a:rPr>
              <a:t>Go over all branches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until</a:t>
            </a:r>
            <a:r>
              <a:rPr lang="en-US" dirty="0">
                <a:latin typeface="Candara"/>
              </a:rPr>
              <a:t> assumptions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stabilize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latin typeface="Candara"/>
              </a:rPr>
              <a:t>Implementations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latin typeface="Candara"/>
              </a:rPr>
              <a:t>Reachability lines </a:t>
            </a:r>
            <a:r>
              <a:rPr lang="en-US" dirty="0">
                <a:latin typeface="Candara"/>
              </a:rPr>
              <a:t>(Dead Code Elimination)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latin typeface="Candara"/>
              </a:rPr>
              <a:t>Constant DFA propagation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497513" y="1302991"/>
            <a:ext cx="4114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Candara" pitchFamily="34" charset="0"/>
              </a:rPr>
              <a:t>Other function-body optimizations</a:t>
            </a:r>
            <a:endParaRPr dirty="0">
              <a:latin typeface="Candara" pitchFamily="34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Label optimizations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Loop invariant code motion</a:t>
            </a:r>
            <a:endParaRPr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4945">
        <p14:flash/>
      </p:transition>
    </mc:Choice>
    <mc:Fallback xmlns="">
      <p:transition spd="slow" advTm="24945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632</TotalTime>
  <Words>764</Words>
  <Application>Microsoft Office PowerPoint</Application>
  <PresentationFormat>Custom</PresentationFormat>
  <Paragraphs>220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Foundry</vt:lpstr>
      <vt:lpstr>1_Foundry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Ciprian Khlud</cp:lastModifiedBy>
  <cp:revision>23</cp:revision>
  <dcterms:modified xsi:type="dcterms:W3CDTF">2014-06-29T07:57:48Z</dcterms:modified>
</cp:coreProperties>
</file>