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" y="-123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Candara"/>
              </a:rPr>
              <a:t>Time</a:t>
            </a:r>
          </a:p>
        </c:rich>
      </c:tx>
      <c:layout/>
      <c:overlay val="1"/>
    </c:title>
    <c:autoTitleDeleted val="0"/>
    <c:view3D>
      <c:rotX val="16"/>
      <c:rotY val="19"/>
      <c:rAngAx val="1"/>
    </c:view3D>
    <c:floor>
      <c:thickness val="0"/>
      <c:spPr>
        <a:noFill/>
        <a:ln w="9360">
          <a:solidFill>
            <a:srgbClr val="8B8B8B"/>
          </a:solidFill>
          <a:round/>
        </a:ln>
      </c:spPr>
    </c:floor>
    <c:sideWall>
      <c:thickness val="0"/>
    </c:sideWall>
    <c:backWall>
      <c:thickness val="0"/>
      <c:spPr>
        <a:noFill/>
        <a:ln w="9360">
          <a:solidFill>
            <a:srgbClr val="8B8B8B"/>
          </a:solidFill>
          <a:round/>
        </a:ln>
      </c:spPr>
    </c:backWall>
    <c:plotArea>
      <c:layout/>
      <c:bar3DChart>
        <c:barDir val="bar"/>
        <c:grouping val="clustered"/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FBE6B3"/>
            </a:solidFill>
            <a:ln>
              <a:solidFill>
                <a:srgbClr val="FBE6B3"/>
              </a:solidFill>
            </a:ln>
          </c:spPr>
          <c:invertIfNegative val="1"/>
          <c:cat>
            <c:strRef>
              <c:f>categories</c:f>
              <c:strCache>
                <c:ptCount val="10"/>
                <c:pt idx="0">
                  <c:v>.Net 4.5 64 bit</c:v>
                </c:pt>
                <c:pt idx="1">
                  <c:v>MinGW 4.7 32bit</c:v>
                </c:pt>
                <c:pt idx="2">
                  <c:v>MinGW 4.7 64bit</c:v>
                </c:pt>
                <c:pt idx="3">
                  <c:v>Win JDK 6 -server 32 bit</c:v>
                </c:pt>
                <c:pt idx="4">
                  <c:v>Linux JDK 7 -server 64 bit</c:v>
                </c:pt>
                <c:pt idx="5">
                  <c:v>Linux G++ 4.7 64 bit (-O3)</c:v>
                </c:pt>
                <c:pt idx="6">
                  <c:v>Linux G++ 4.7 64 bit (PGO)</c:v>
                </c:pt>
                <c:pt idx="7">
                  <c:v>MinGW 64 bit with EA</c:v>
                </c:pt>
                <c:pt idx="8">
                  <c:v>MSVC++ 64 bit with EA</c:v>
                </c:pt>
                <c:pt idx="9">
                  <c:v>Linux G++ 4.7 64 bit (PGO+EA)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1550</c:v>
                </c:pt>
                <c:pt idx="1">
                  <c:v>2860</c:v>
                </c:pt>
                <c:pt idx="2">
                  <c:v>2840</c:v>
                </c:pt>
                <c:pt idx="3">
                  <c:v>1500</c:v>
                </c:pt>
                <c:pt idx="4">
                  <c:v>1444</c:v>
                </c:pt>
                <c:pt idx="5">
                  <c:v>1494</c:v>
                </c:pt>
                <c:pt idx="6">
                  <c:v>1378</c:v>
                </c:pt>
                <c:pt idx="7">
                  <c:v>1440</c:v>
                </c:pt>
                <c:pt idx="8">
                  <c:v>1330</c:v>
                </c:pt>
                <c:pt idx="9">
                  <c:v>1250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solidFill>
                      <a:srgbClr val="FBE6B3"/>
                    </a:solidFill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454464"/>
        <c:axId val="43644416"/>
        <c:axId val="0"/>
      </c:bar3DChart>
      <c:catAx>
        <c:axId val="4345446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43644416"/>
        <c:crosses val="autoZero"/>
        <c:auto val="1"/>
        <c:lblAlgn val="ctr"/>
        <c:lblOffset val="100"/>
        <c:noMultiLvlLbl val="1"/>
      </c:catAx>
      <c:valAx>
        <c:axId val="43644416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43454464"/>
        <c:crossesAt val="0"/>
        <c:crossBetween val="between"/>
      </c:valAx>
      <c:spPr>
        <a:noFill/>
        <a:ln w="9360">
          <a:solidFill>
            <a:srgbClr val="8B8B8B"/>
          </a:solidFill>
          <a:round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07893A24-6CBF-49DC-BE29-F65C2F0CED75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53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Interruptany time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E4F0FF-66DD-478B-B1DE-15F352E958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Java,.Net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Virtualinstruction set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All math operations and assignments are using an evaluation stack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They are both stack and registerVms(by means of using local variables)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A54984B-D746-43C3-A821-C8A41FB26C8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Read IL→ Interpret → CR IL Code → Optimizations → Optimized CR IL Code → C++ code generation → C++ Code → Compile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7391367-A83E-4B38-99AB-11A1AD8DD97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Looks for input assembly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UsingMono.Reflectionto get IL code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Scan for various Call instructions to fill the call-graph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Interpret instructions into CR equivalent in which instructions are grouped by semantics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287CD20-F659-4D1B-8861-1C291EA759E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Optimizations can be defined by scope: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one instruction range: various constant evaluations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block based optimizations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global (whole function)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program wide (in C++: Link time optimizations)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FBE45EC-B448-4759-BD32-7A54FA65DB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Use-Defoptimizations</a:t>
            </a:r>
            <a:endParaRPr/>
          </a:p>
          <a:p>
            <a:endParaRPr/>
          </a:p>
          <a:p>
            <a:endParaRPr/>
          </a:p>
          <a:p>
            <a:r>
              <a:rPr lang="en-US"/>
              <a:t>DFA Optimizations:</a:t>
            </a:r>
            <a:endParaRPr/>
          </a:p>
          <a:p>
            <a:r>
              <a:rPr lang="en-US"/>
              <a:t>- try to assert some assumptions</a:t>
            </a:r>
            <a:endParaRPr/>
          </a:p>
          <a:p>
            <a:r>
              <a:rPr lang="en-US"/>
              <a:t>- go over whole flow of the code andrafinateassumtionsuntil stabilize the call flow</a:t>
            </a:r>
            <a:endParaRPr/>
          </a:p>
          <a:p>
            <a:r>
              <a:rPr lang="en-US"/>
              <a:t>- it has states before and after instructions</a:t>
            </a:r>
            <a:endParaRPr/>
          </a:p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8763DF5-09CF-464C-91FB-C43B0C1E66C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189462"/>
            <a:ext cx="3937744" cy="34810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624" y="-765"/>
            <a:ext cx="10083249" cy="567131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00810" y="1430787"/>
            <a:ext cx="6227215" cy="995783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36452" y="2043090"/>
            <a:ext cx="7178070" cy="272248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27086"/>
            <a:ext cx="2268141" cy="3868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6"/>
            <a:ext cx="6636411" cy="3868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624" y="-765"/>
            <a:ext cx="10083249" cy="567131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189462"/>
            <a:ext cx="3937744" cy="348108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03331" y="1427756"/>
            <a:ext cx="6229826" cy="998431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340723" y="2040922"/>
            <a:ext cx="7177405" cy="272186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907288"/>
            <a:ext cx="3528219" cy="30696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441" y="907288"/>
            <a:ext cx="3528219" cy="30696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907288"/>
            <a:ext cx="3528219" cy="453644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056" y="1407176"/>
            <a:ext cx="3528219" cy="2570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441" y="907288"/>
            <a:ext cx="3528219" cy="453644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441" y="1407176"/>
            <a:ext cx="3528219" cy="2570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189462"/>
            <a:ext cx="3937744" cy="34810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422741" y="-1422739"/>
            <a:ext cx="5670550" cy="851603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65331" y="1303204"/>
            <a:ext cx="5745956" cy="900795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052" y="2165452"/>
            <a:ext cx="4197812" cy="274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430904" y="1863216"/>
            <a:ext cx="6388320" cy="51538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236639" y="0"/>
            <a:ext cx="7843986" cy="567055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189462"/>
            <a:ext cx="3937744" cy="34810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4174155"/>
            <a:ext cx="3937744" cy="149639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39948" y="1420119"/>
            <a:ext cx="6048375" cy="717248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60607" y="1802975"/>
            <a:ext cx="6721017" cy="61241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625" y="4176125"/>
            <a:ext cx="3940370" cy="14944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624" y="4176670"/>
            <a:ext cx="10083249" cy="149388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02429"/>
            <a:ext cx="8291314" cy="45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910057"/>
            <a:ext cx="8291314" cy="296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21774" y="4853991"/>
            <a:ext cx="2399189" cy="166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815" y="5196865"/>
            <a:ext cx="5208323" cy="226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1561" y="5102356"/>
            <a:ext cx="554434" cy="41584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Code Refractor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368000"/>
            <a:ext cx="9071640" cy="1567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ndara"/>
              </a:rPr>
              <a:t>Optimizing Stack-based </a:t>
            </a:r>
            <a:r>
              <a:rPr lang="en-US" sz="2800" b="1" dirty="0" err="1">
                <a:solidFill>
                  <a:srgbClr val="000000"/>
                </a:solidFill>
                <a:latin typeface="Candara"/>
              </a:rPr>
              <a:t>Vms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47" name="CustomShape 3"/>
          <p:cNvSpPr/>
          <p:nvPr/>
        </p:nvSpPr>
        <p:spPr>
          <a:xfrm>
            <a:off x="504000" y="3085200"/>
            <a:ext cx="9071640" cy="1567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Student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i="1">
                <a:solidFill>
                  <a:srgbClr val="000000"/>
                </a:solidFill>
                <a:latin typeface="Candara"/>
              </a:rPr>
              <a:t>Khlud Ciprian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Coordinator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ndara"/>
              </a:rPr>
              <a:t>PhD Ferucio Laurențiu Țiplea</a:t>
            </a:r>
            <a:endParaRPr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18625" y="490855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810">
        <p14:flash/>
      </p:transition>
    </mc:Choice>
    <mc:Fallback>
      <p:transition spd="slow" advTm="2810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8 –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Inter Procedural Optimizations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504000" y="1368000"/>
            <a:ext cx="430740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err="1" smtClean="0">
                <a:solidFill>
                  <a:srgbClr val="000000"/>
                </a:solidFill>
                <a:latin typeface="Candara"/>
              </a:rPr>
              <a:t>Inlining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Remove the cost of the call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andara"/>
              </a:rPr>
              <a:t>Aggressive constant removal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Parameters holding constants are removed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Remove calls to empty functions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94" y="1235075"/>
            <a:ext cx="3810000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2993">
        <p14:flash/>
      </p:transition>
    </mc:Choice>
    <mc:Fallback>
      <p:transition spd="slow" advTm="22993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2" y="1104227"/>
            <a:ext cx="2819400" cy="2819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30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9 - </a:t>
            </a:r>
            <a:r>
              <a:rPr lang="en-US" dirty="0" err="1">
                <a:solidFill>
                  <a:srgbClr val="000000"/>
                </a:solidFill>
                <a:latin typeface="Candara"/>
              </a:rPr>
              <a:t>Purityand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 Escape analysis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504000" y="1368000"/>
            <a:ext cx="2783712" cy="2686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ndara"/>
              </a:rPr>
              <a:t>Purity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Checks if a function does not have 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any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Side effects </a:t>
            </a:r>
            <a:r>
              <a:rPr lang="en-US" sz="1400" dirty="0">
                <a:solidFill>
                  <a:srgbClr val="000000"/>
                </a:solidFill>
                <a:latin typeface="Candara"/>
              </a:rPr>
              <a:t>and depend only 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from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ndara"/>
              </a:rPr>
              <a:t>parameters</a:t>
            </a:r>
            <a:endParaRPr sz="1400" dirty="0"/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Pure functions calls with constants are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evaluated as 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constants</a:t>
            </a:r>
            <a:endParaRPr lang="en-US"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Better dead code elimination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More aggressive CSE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LICM works by moving functions too</a:t>
            </a:r>
            <a:endParaRPr sz="14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6488112" y="1006475"/>
            <a:ext cx="3393000" cy="31582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ndara"/>
              </a:rPr>
              <a:t>Escape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Checks if an instance does have the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reference counting usages of other object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changing in an known way.</a:t>
            </a:r>
            <a:endParaRPr sz="1400" dirty="0"/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Allocations can be done on stack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Smart pointer usages can be made as raw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pointers</a:t>
            </a:r>
            <a:endParaRPr sz="14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6077">
        <p14:flash/>
      </p:transition>
    </mc:Choice>
    <mc:Fallback>
      <p:transition spd="slow" advTm="56077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Conclusions 1. Performance vs .Net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ndara"/>
              </a:rPr>
              <a:t>Bad benchmarks: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OS News 2004 benchmark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ndara"/>
              </a:rPr>
              <a:t>Good Benchmarks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ndara"/>
              </a:rPr>
              <a:t>NBodyBenchmark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Useful math computations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realistic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memory usage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patterns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CR runs well in both cases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graphicFrame>
        <p:nvGraphicFramePr>
          <p:cNvPr id="235" name="Chart 3"/>
          <p:cNvGraphicFramePr/>
          <p:nvPr/>
        </p:nvGraphicFramePr>
        <p:xfrm>
          <a:off x="3632400" y="836280"/>
          <a:ext cx="5943240" cy="381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31">
        <p14:reveal/>
      </p:transition>
    </mc:Choice>
    <mc:Fallback>
      <p:transition spd="slow" advTm="51831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Questions ?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504000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600">
                <a:solidFill>
                  <a:srgbClr val="000000"/>
                </a:solidFill>
                <a:latin typeface="Candara"/>
              </a:rPr>
              <a:t>Questions?</a:t>
            </a:r>
            <a:endParaRPr/>
          </a:p>
        </p:txBody>
      </p:sp>
      <p:pic>
        <p:nvPicPr>
          <p:cNvPr id="238" name="Picture 63"/>
          <p:cNvPicPr/>
          <p:nvPr/>
        </p:nvPicPr>
        <p:blipFill>
          <a:blip r:embed="rId2"/>
          <a:stretch>
            <a:fillRect/>
          </a:stretch>
        </p:blipFill>
        <p:spPr>
          <a:xfrm>
            <a:off x="5151960" y="2427480"/>
            <a:ext cx="4426560" cy="116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380">
        <p14:reveal/>
      </p:transition>
    </mc:Choice>
    <mc:Fallback>
      <p:transition spd="slow" advTm="1380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Code Refractor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Arial"/>
              </a:rPr>
              <a:t>THANK YOU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Optimizing Stack-based Vms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Khlud Ciprian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Coordinator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PhD Ferucio Laurențiu Țiplea</a:t>
            </a:r>
            <a:endParaRPr/>
          </a:p>
        </p:txBody>
      </p:sp>
    </p:spTree>
  </p:cSld>
  <p:clrMapOvr>
    <a:masterClrMapping/>
  </p:clrMapOvr>
  <p:transition spd="slow" advTm="4565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Code Refractor - Content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04000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1.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– Stack-based </a:t>
            </a:r>
            <a:r>
              <a:rPr lang="en-US" dirty="0" err="1">
                <a:solidFill>
                  <a:srgbClr val="000000"/>
                </a:solidFill>
                <a:latin typeface="Candara"/>
              </a:rPr>
              <a:t>Vms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2.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–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CodeRefractor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architecture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3.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–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FrontEnd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4. - Optimization overview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5.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– Local 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Optimizations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6.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– Use-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optimizations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7.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–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DataFlow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optimizations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8 – Inter Procedural Optimizations (IPO)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9 –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Purity and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Escape analysis</a:t>
            </a:r>
            <a:endParaRPr dirty="0"/>
          </a:p>
        </p:txBody>
      </p:sp>
      <p:sp>
        <p:nvSpPr>
          <p:cNvPr id="150" name="CustomShape 3"/>
          <p:cNvSpPr/>
          <p:nvPr/>
        </p:nvSpPr>
        <p:spPr>
          <a:xfrm>
            <a:off x="5256000" y="13194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Conclusion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1. Performance </a:t>
            </a:r>
            <a:r>
              <a:rPr lang="en-US" dirty="0" err="1">
                <a:solidFill>
                  <a:srgbClr val="000000"/>
                </a:solidFill>
                <a:latin typeface="Candara"/>
              </a:rPr>
              <a:t>vs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</a:rPr>
              <a:t>.Net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2. Questions !?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Note: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ask questions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at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any time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If things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are not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clear.</a:t>
            </a:r>
            <a:endParaRPr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18625" y="490855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7946">
    <p:randomBar dir="vert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83160" y="771840"/>
            <a:ext cx="4820400" cy="4120560"/>
          </a:xfrm>
          <a:prstGeom prst="rect">
            <a:avLst/>
          </a:prstGeom>
          <a:gradFill>
            <a:gsLst>
              <a:gs pos="0">
                <a:srgbClr val="FFDB8D"/>
              </a:gs>
              <a:gs pos="100000">
                <a:srgbClr val="E5AC22"/>
              </a:gs>
            </a:gsLst>
            <a:lin ang="5400000"/>
          </a:gradFill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5242320" y="4304160"/>
            <a:ext cx="3394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.NetCIL Hybrid implementation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392040" y="777960"/>
            <a:ext cx="4038120" cy="4114440"/>
          </a:xfrm>
          <a:prstGeom prst="rect">
            <a:avLst/>
          </a:prstGeom>
          <a:gradFill>
            <a:gsLst>
              <a:gs pos="0">
                <a:srgbClr val="FFE8B5"/>
              </a:gs>
              <a:gs pos="100000">
                <a:srgbClr val="E5AC22"/>
              </a:gs>
            </a:gsLst>
            <a:path path="circle"/>
          </a:gradFill>
          <a:ln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1. - Stack-based Vms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6"/>
          <p:cNvSpPr/>
          <p:nvPr/>
        </p:nvSpPr>
        <p:spPr>
          <a:xfrm>
            <a:off x="664560" y="107352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664560" y="153072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34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664560" y="198792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59" name="CustomShape 9"/>
          <p:cNvSpPr/>
          <p:nvPr/>
        </p:nvSpPr>
        <p:spPr>
          <a:xfrm>
            <a:off x="2823480" y="1530720"/>
            <a:ext cx="114264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57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2823480" y="198792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1" name="CustomShape 11"/>
          <p:cNvSpPr/>
          <p:nvPr/>
        </p:nvSpPr>
        <p:spPr>
          <a:xfrm>
            <a:off x="1883880" y="1340280"/>
            <a:ext cx="91404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Add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664560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3" name="CustomShape 13"/>
          <p:cNvSpPr/>
          <p:nvPr/>
        </p:nvSpPr>
        <p:spPr>
          <a:xfrm>
            <a:off x="2950560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1807560" y="106308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65" name="CustomShape 15"/>
          <p:cNvSpPr/>
          <p:nvPr/>
        </p:nvSpPr>
        <p:spPr>
          <a:xfrm>
            <a:off x="4811760" y="143928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66" name="CustomShape 16"/>
          <p:cNvSpPr/>
          <p:nvPr/>
        </p:nvSpPr>
        <p:spPr>
          <a:xfrm>
            <a:off x="4811760" y="189648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7" name="CustomShape 17"/>
          <p:cNvSpPr/>
          <p:nvPr/>
        </p:nvSpPr>
        <p:spPr>
          <a:xfrm>
            <a:off x="7554960" y="1439280"/>
            <a:ext cx="152352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8" name="CustomShape 18"/>
          <p:cNvSpPr/>
          <p:nvPr/>
        </p:nvSpPr>
        <p:spPr>
          <a:xfrm>
            <a:off x="6031080" y="1248480"/>
            <a:ext cx="144756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StLoc.1</a:t>
            </a:r>
            <a:endParaRPr/>
          </a:p>
        </p:txBody>
      </p:sp>
      <p:sp>
        <p:nvSpPr>
          <p:cNvPr id="169" name="CustomShape 19"/>
          <p:cNvSpPr/>
          <p:nvPr/>
        </p:nvSpPr>
        <p:spPr>
          <a:xfrm>
            <a:off x="4811760" y="250596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0" name="CustomShape 20"/>
          <p:cNvSpPr/>
          <p:nvPr/>
        </p:nvSpPr>
        <p:spPr>
          <a:xfrm>
            <a:off x="7631280" y="252792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1" name="CustomShape 21"/>
          <p:cNvSpPr/>
          <p:nvPr/>
        </p:nvSpPr>
        <p:spPr>
          <a:xfrm>
            <a:off x="6062400" y="95436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72" name="CustomShape 22"/>
          <p:cNvSpPr/>
          <p:nvPr/>
        </p:nvSpPr>
        <p:spPr>
          <a:xfrm>
            <a:off x="918720" y="4310280"/>
            <a:ext cx="284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Pure stack implementation</a:t>
            </a:r>
            <a:endParaRPr/>
          </a:p>
        </p:txBody>
      </p:sp>
      <p:sp>
        <p:nvSpPr>
          <p:cNvPr id="173" name="CustomShape 23"/>
          <p:cNvSpPr/>
          <p:nvPr/>
        </p:nvSpPr>
        <p:spPr>
          <a:xfrm>
            <a:off x="4735440" y="305316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4" name="CustomShape 24"/>
          <p:cNvSpPr/>
          <p:nvPr/>
        </p:nvSpPr>
        <p:spPr>
          <a:xfrm>
            <a:off x="4715640" y="34282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Local_1 = 0</a:t>
            </a:r>
            <a:endParaRPr/>
          </a:p>
        </p:txBody>
      </p:sp>
      <p:sp>
        <p:nvSpPr>
          <p:cNvPr id="175" name="CustomShape 25"/>
          <p:cNvSpPr/>
          <p:nvPr/>
        </p:nvSpPr>
        <p:spPr>
          <a:xfrm>
            <a:off x="4735440" y="38206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  <p:sp>
        <p:nvSpPr>
          <p:cNvPr id="176" name="CustomShape 26"/>
          <p:cNvSpPr/>
          <p:nvPr/>
        </p:nvSpPr>
        <p:spPr>
          <a:xfrm>
            <a:off x="7551720" y="31618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7" name="CustomShape 27"/>
          <p:cNvSpPr/>
          <p:nvPr/>
        </p:nvSpPr>
        <p:spPr>
          <a:xfrm>
            <a:off x="7550640" y="3537000"/>
            <a:ext cx="152352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Local_1 = 23</a:t>
            </a:r>
            <a:endParaRPr/>
          </a:p>
        </p:txBody>
      </p:sp>
      <p:sp>
        <p:nvSpPr>
          <p:cNvPr id="178" name="CustomShape 28"/>
          <p:cNvSpPr/>
          <p:nvPr/>
        </p:nvSpPr>
        <p:spPr>
          <a:xfrm>
            <a:off x="7551720" y="392904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18625" y="490855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639">
        <p14:prism isContent="1" isInverted="1"/>
      </p:transition>
    </mc:Choice>
    <mc:Fallback>
      <p:transition spd="slow" advTm="3639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- Code Refractor architecture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504000" y="864000"/>
            <a:ext cx="9071640" cy="4180680"/>
            <a:chOff x="504000" y="864000"/>
            <a:chExt cx="9071640" cy="4180680"/>
          </a:xfrm>
        </p:grpSpPr>
        <p:sp>
          <p:nvSpPr>
            <p:cNvPr id="180" name="CustomShape 2"/>
            <p:cNvSpPr/>
            <p:nvPr/>
          </p:nvSpPr>
          <p:spPr>
            <a:xfrm>
              <a:off x="504000" y="1368000"/>
              <a:ext cx="9071640" cy="3287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81" name="CustomShape 3"/>
            <p:cNvSpPr/>
            <p:nvPr/>
          </p:nvSpPr>
          <p:spPr>
            <a:xfrm>
              <a:off x="4270320" y="937800"/>
              <a:ext cx="1417320" cy="865440"/>
            </a:xfrm>
            <a:prstGeom prst="rect">
              <a:avLst/>
            </a:prstGeom>
            <a:gradFill>
              <a:gsLst>
                <a:gs pos="0">
                  <a:srgbClr val="7FABE9"/>
                </a:gs>
                <a:gs pos="100000">
                  <a:srgbClr val="3670B9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FrontEnd</a:t>
              </a:r>
              <a:endParaRPr dirty="0"/>
            </a:p>
          </p:txBody>
        </p:sp>
        <p:sp>
          <p:nvSpPr>
            <p:cNvPr id="182" name="CustomShape 4"/>
            <p:cNvSpPr/>
            <p:nvPr/>
          </p:nvSpPr>
          <p:spPr>
            <a:xfrm>
              <a:off x="620640" y="864000"/>
              <a:ext cx="1814400" cy="1203120"/>
            </a:xfrm>
            <a:prstGeom prst="rect">
              <a:avLst/>
            </a:prstGeom>
            <a:solidFill>
              <a:srgbClr val="A5D028"/>
            </a:solidFill>
            <a:ln w="25560">
              <a:solidFill>
                <a:srgbClr val="FFFFFF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endParaRPr lang="en-US" sz="1100" dirty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Assembly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(.exe, .</a:t>
              </a: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dll</a:t>
              </a: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, or references)</a:t>
              </a:r>
              <a:endParaRPr dirty="0"/>
            </a:p>
          </p:txBody>
        </p:sp>
        <p:sp>
          <p:nvSpPr>
            <p:cNvPr id="183" name="CustomShape 5"/>
            <p:cNvSpPr/>
            <p:nvPr/>
          </p:nvSpPr>
          <p:spPr>
            <a:xfrm>
              <a:off x="243540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CIL Instructions</a:t>
              </a:r>
              <a:endParaRPr/>
            </a:p>
          </p:txBody>
        </p:sp>
        <p:sp>
          <p:nvSpPr>
            <p:cNvPr id="184" name="CustomShape 6"/>
            <p:cNvSpPr/>
            <p:nvPr/>
          </p:nvSpPr>
          <p:spPr>
            <a:xfrm>
              <a:off x="568836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</p:txBody>
        </p:sp>
        <p:sp>
          <p:nvSpPr>
            <p:cNvPr id="185" name="CustomShape 7"/>
            <p:cNvSpPr/>
            <p:nvPr/>
          </p:nvSpPr>
          <p:spPr>
            <a:xfrm>
              <a:off x="7642080" y="864000"/>
              <a:ext cx="1933560" cy="23860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interpreters</a:t>
              </a:r>
              <a:endParaRPr/>
            </a:p>
          </p:txBody>
        </p:sp>
        <p:sp>
          <p:nvSpPr>
            <p:cNvPr id="186" name="CustomShape 8"/>
            <p:cNvSpPr/>
            <p:nvPr/>
          </p:nvSpPr>
          <p:spPr>
            <a:xfrm>
              <a:off x="8276760" y="12337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1</a:t>
              </a:r>
              <a:endParaRPr/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8276760" y="18565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2</a:t>
              </a:r>
              <a:endParaRPr/>
            </a:p>
          </p:txBody>
        </p:sp>
        <p:sp>
          <p:nvSpPr>
            <p:cNvPr id="188" name="CustomShape 10"/>
            <p:cNvSpPr/>
            <p:nvPr/>
          </p:nvSpPr>
          <p:spPr>
            <a:xfrm>
              <a:off x="8276760" y="24793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3</a:t>
              </a:r>
              <a:endParaRPr/>
            </a:p>
          </p:txBody>
        </p:sp>
        <p:sp>
          <p:nvSpPr>
            <p:cNvPr id="189" name="CustomShape 11"/>
            <p:cNvSpPr/>
            <p:nvPr/>
          </p:nvSpPr>
          <p:spPr>
            <a:xfrm>
              <a:off x="3387600" y="2215440"/>
              <a:ext cx="1417320" cy="864720"/>
            </a:xfrm>
            <a:prstGeom prst="rect">
              <a:avLst/>
            </a:prstGeom>
            <a:gradFill>
              <a:gsLst>
                <a:gs pos="0">
                  <a:srgbClr val="91E8A6"/>
                </a:gs>
                <a:gs pos="100000">
                  <a:srgbClr val="41BE60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Optimizer</a:t>
              </a:r>
              <a:endParaRPr dirty="0"/>
            </a:p>
          </p:txBody>
        </p:sp>
        <p:sp>
          <p:nvSpPr>
            <p:cNvPr id="190" name="CustomShape 12"/>
            <p:cNvSpPr/>
            <p:nvPr/>
          </p:nvSpPr>
          <p:spPr>
            <a:xfrm>
              <a:off x="4875120" y="2268360"/>
              <a:ext cx="2765880" cy="81288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Optimize operations</a:t>
              </a:r>
              <a:endParaRPr/>
            </a:p>
          </p:txBody>
        </p:sp>
        <p:sp>
          <p:nvSpPr>
            <p:cNvPr id="191" name="CustomShape 13"/>
            <p:cNvSpPr/>
            <p:nvPr/>
          </p:nvSpPr>
          <p:spPr>
            <a:xfrm rot="16200000" flipH="1">
              <a:off x="6985800" y="2775240"/>
              <a:ext cx="1494000" cy="2444040"/>
            </a:xfrm>
            <a:prstGeom prst="bentUpArrow">
              <a:avLst>
                <a:gd name="adj1" fmla="val 29779"/>
                <a:gd name="adj2" fmla="val 25000"/>
                <a:gd name="adj3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lIns="45720" tIns="91440" rIns="4572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 </a:t>
              </a:r>
              <a:endParaRPr/>
            </a:p>
          </p:txBody>
        </p:sp>
        <p:sp>
          <p:nvSpPr>
            <p:cNvPr id="192" name="CustomShape 14"/>
            <p:cNvSpPr/>
            <p:nvPr/>
          </p:nvSpPr>
          <p:spPr>
            <a:xfrm>
              <a:off x="5083560" y="3873240"/>
              <a:ext cx="1417320" cy="865440"/>
            </a:xfrm>
            <a:prstGeom prst="rect">
              <a:avLst/>
            </a:prstGeom>
            <a:gradFill>
              <a:gsLst>
                <a:gs pos="0">
                  <a:srgbClr val="C2E86A"/>
                </a:gs>
                <a:gs pos="100000">
                  <a:srgbClr val="8CB122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BackEnd</a:t>
              </a:r>
              <a:endParaRPr/>
            </a:p>
          </p:txBody>
        </p:sp>
        <p:sp>
          <p:nvSpPr>
            <p:cNvPr id="193" name="CustomShape 15"/>
            <p:cNvSpPr/>
            <p:nvPr/>
          </p:nvSpPr>
          <p:spPr>
            <a:xfrm flipH="1">
              <a:off x="3119040" y="3873240"/>
              <a:ext cx="196308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Code</a:t>
              </a:r>
              <a:endParaRPr/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888480" y="3883680"/>
              <a:ext cx="2201040" cy="1161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(GCC, MSVC, LLVM)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(final binary)</a:t>
              </a:r>
              <a:endParaRPr/>
            </a:p>
          </p:txBody>
        </p:sp>
      </p:grp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18625" y="490855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256">
        <p14:switch dir="r"/>
      </p:transition>
    </mc:Choice>
    <mc:Fallback>
      <p:transition spd="slow" advTm="25256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3. - FrontEnd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7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954760" y="1297800"/>
            <a:ext cx="3858480" cy="3528720"/>
          </a:xfrm>
          <a:prstGeom prst="rect">
            <a:avLst/>
          </a:prstGeom>
          <a:ln>
            <a:noFill/>
          </a:ln>
        </p:spPr>
      </p:pic>
      <p:pic>
        <p:nvPicPr>
          <p:cNvPr id="198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504000" y="1297800"/>
            <a:ext cx="3279960" cy="34286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3199680" y="4901760"/>
            <a:ext cx="3939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Converts CIL code into intermediate representation,buidscall graph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3784320" y="2454120"/>
            <a:ext cx="2170080" cy="152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Disassemble 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Rewrite as IR</a:t>
            </a:r>
            <a:endParaRPr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318625" y="490855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7590">
        <p14:flash/>
      </p:transition>
    </mc:Choice>
    <mc:Fallback>
      <p:transition spd="slow" advTm="27590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4. - Optimization overview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03" name="Table 3"/>
          <p:cNvGraphicFramePr/>
          <p:nvPr/>
        </p:nvGraphicFramePr>
        <p:xfrm>
          <a:off x="773280" y="1311120"/>
          <a:ext cx="8457840" cy="51816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7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24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 = constant1 (operator) identifier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 = result of the constant1 (operator) identifier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" name="CustomShape 4"/>
          <p:cNvSpPr/>
          <p:nvPr/>
        </p:nvSpPr>
        <p:spPr>
          <a:xfrm>
            <a:off x="773280" y="864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One instruction</a:t>
            </a:r>
            <a:endParaRPr/>
          </a:p>
        </p:txBody>
      </p:sp>
      <p:graphicFrame>
        <p:nvGraphicFramePr>
          <p:cNvPr id="205" name="Table 5"/>
          <p:cNvGraphicFramePr/>
          <p:nvPr/>
        </p:nvGraphicFramePr>
        <p:xfrm>
          <a:off x="696960" y="2378160"/>
          <a:ext cx="8457840" cy="102108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6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dirty="0"/>
                    </a:p>
                  </a:txBody>
                  <a:tcPr/>
                </a:tc>
              </a:tr>
              <a:tr h="669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Var1 = expression with no side effects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(...) //code where parameters of expression are notredefined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Var2= same expression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ndara"/>
                        </a:rPr>
                        <a:t>cacheVariable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= expression with no side effects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Var1 =cacheVariable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(...) //code where parameters of expression are notredefined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Var2=cacheVariable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CustomShape 6"/>
          <p:cNvSpPr/>
          <p:nvPr/>
        </p:nvSpPr>
        <p:spPr>
          <a:xfrm>
            <a:off x="696960" y="19306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Block based</a:t>
            </a:r>
            <a:endParaRPr/>
          </a:p>
        </p:txBody>
      </p:sp>
      <p:graphicFrame>
        <p:nvGraphicFramePr>
          <p:cNvPr id="207" name="Table 7"/>
          <p:cNvGraphicFramePr/>
          <p:nvPr/>
        </p:nvGraphicFramePr>
        <p:xfrm>
          <a:off x="669240" y="3821400"/>
          <a:ext cx="8457840" cy="51816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6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24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Over whole body of function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(various)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" name="CustomShape 8"/>
          <p:cNvSpPr/>
          <p:nvPr/>
        </p:nvSpPr>
        <p:spPr>
          <a:xfrm>
            <a:off x="669240" y="33742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Global optimizations</a:t>
            </a:r>
            <a:endParaRPr/>
          </a:p>
        </p:txBody>
      </p:sp>
      <p:graphicFrame>
        <p:nvGraphicFramePr>
          <p:cNvPr id="209" name="Table 9"/>
          <p:cNvGraphicFramePr/>
          <p:nvPr/>
        </p:nvGraphicFramePr>
        <p:xfrm>
          <a:off x="661680" y="4740120"/>
          <a:ext cx="8457840" cy="51816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6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24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Across functions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(various)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" name="CustomShape 10"/>
          <p:cNvSpPr/>
          <p:nvPr/>
        </p:nvSpPr>
        <p:spPr>
          <a:xfrm>
            <a:off x="661680" y="4293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Program wide optimizations</a:t>
            </a:r>
            <a:endParaRPr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18625" y="490855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46187">
        <p14:flash/>
      </p:transition>
    </mc:Choice>
    <mc:Fallback>
      <p:transition spd="slow" advTm="46187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5. – Block based optimizations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Reduces the block instructions by: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-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simplifies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constant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expressions</a:t>
            </a:r>
            <a:endParaRPr dirty="0"/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propagates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constants and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variables</a:t>
            </a: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Simplifies casts with constants</a:t>
            </a:r>
            <a:endParaRPr lang="en-US" dirty="0" smtClean="0">
              <a:solidFill>
                <a:srgbClr val="000000"/>
              </a:solidFill>
              <a:latin typeface="Candara"/>
            </a:endParaRP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latin typeface="Candara" pitchFamily="34" charset="0"/>
              </a:rPr>
              <a:t>CSE </a:t>
            </a:r>
            <a:r>
              <a:rPr lang="en-US" dirty="0" smtClean="0">
                <a:latin typeface="Candara" pitchFamily="34" charset="0"/>
              </a:rPr>
              <a:t>optimizations</a:t>
            </a:r>
            <a:endParaRPr dirty="0" smtClean="0">
              <a:latin typeface="Candara" pitchFamily="34" charset="0"/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3980160" y="1371600"/>
            <a:ext cx="1133640" cy="871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4" name="CustomShape 4"/>
          <p:cNvSpPr/>
          <p:nvPr/>
        </p:nvSpPr>
        <p:spPr>
          <a:xfrm>
            <a:off x="4830480" y="2388240"/>
            <a:ext cx="1204560" cy="653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5" name="CustomShape 5"/>
          <p:cNvSpPr/>
          <p:nvPr/>
        </p:nvSpPr>
        <p:spPr>
          <a:xfrm>
            <a:off x="3980160" y="3259440"/>
            <a:ext cx="1275480" cy="581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cxnSp>
        <p:nvCxnSpPr>
          <p:cNvPr id="216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7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8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19" name="CustomShape 9"/>
          <p:cNvSpPr/>
          <p:nvPr/>
        </p:nvSpPr>
        <p:spPr>
          <a:xfrm>
            <a:off x="7379280" y="1645920"/>
            <a:ext cx="794160" cy="64404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0" name="CustomShape 10"/>
          <p:cNvSpPr/>
          <p:nvPr/>
        </p:nvSpPr>
        <p:spPr>
          <a:xfrm>
            <a:off x="8727840" y="2289960"/>
            <a:ext cx="87336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1" name="CustomShape 11"/>
          <p:cNvSpPr/>
          <p:nvPr/>
        </p:nvSpPr>
        <p:spPr>
          <a:xfrm>
            <a:off x="7381800" y="2862360"/>
            <a:ext cx="142524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cxnSp>
        <p:nvCxnSpPr>
          <p:cNvPr id="222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3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4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" name="Right Arrow 1"/>
          <p:cNvSpPr/>
          <p:nvPr/>
        </p:nvSpPr>
        <p:spPr>
          <a:xfrm>
            <a:off x="6259512" y="2289960"/>
            <a:ext cx="990600" cy="721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18625" y="490855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9643">
        <p14:flash/>
      </p:transition>
    </mc:Choice>
    <mc:Fallback>
      <p:transition spd="slow" advTm="19643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6 – USE-DEF optimizations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773280" y="1311119"/>
            <a:ext cx="4724232" cy="29719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Not used variables are deleted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Label optimizations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remove unused,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merge consecutive,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Remove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to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labels on the next line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Dead store eliminations (over all function)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One assignment with constants propagated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within all body of function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2" y="1463675"/>
            <a:ext cx="4090333" cy="2051518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18625" y="490855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8647">
        <p14:flash/>
      </p:transition>
    </mc:Choice>
    <mc:Fallback>
      <p:transition spd="slow" advTm="28647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7.– Global optimizations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544512" y="1302991"/>
            <a:ext cx="4876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ndara"/>
              </a:rPr>
              <a:t>DFA Optimizations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Methodology: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Make some startup assumptions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Visit all flow of function to see if they hold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Go over all branches until assumptions stabilize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ndara"/>
              </a:rPr>
              <a:t>Implementations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Reachability lines (Dead Code Elimination)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Constant DFA propagation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5497512" y="1302991"/>
            <a:ext cx="4114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andara" pitchFamily="34" charset="0"/>
              </a:rPr>
              <a:t>Other function-body optimizations</a:t>
            </a:r>
            <a:endParaRPr dirty="0">
              <a:latin typeface="Candara" pitchFamily="34" charset="0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 pitchFamily="34" charset="0"/>
              </a:rPr>
              <a:t>Label optimizations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Candara" pitchFamily="34" charset="0"/>
              </a:rPr>
              <a:t>Loop invariant code motion</a:t>
            </a:r>
            <a:endParaRPr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4945">
        <p14:flash/>
      </p:transition>
    </mc:Choice>
    <mc:Fallback>
      <p:transition spd="slow" advTm="24945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295</TotalTime>
  <Words>754</Words>
  <Application>Microsoft Office PowerPoint</Application>
  <PresentationFormat>Custom</PresentationFormat>
  <Paragraphs>215</Paragraphs>
  <Slides>14</Slides>
  <Notes>6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BasicLaptop</cp:lastModifiedBy>
  <cp:revision>15</cp:revision>
  <dcterms:modified xsi:type="dcterms:W3CDTF">2014-06-09T18:49:20Z</dcterms:modified>
</cp:coreProperties>
</file>