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  <p:sldMasterId id="214748383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2" y="6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46880"/>
        <c:axId val="98152960"/>
        <c:axId val="0"/>
      </c:bar3DChart>
      <c:catAx>
        <c:axId val="4434688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98152960"/>
        <c:crosses val="autoZero"/>
        <c:auto val="1"/>
        <c:lblAlgn val="ctr"/>
        <c:lblOffset val="100"/>
        <c:noMultiLvlLbl val="1"/>
      </c:catAx>
      <c:valAx>
        <c:axId val="98152960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44346880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3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7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0972"/>
            <a:ext cx="9717723" cy="2071641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1785" y="315031"/>
            <a:ext cx="9072563" cy="1827177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52146" y="2331226"/>
            <a:ext cx="7232202" cy="1449141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fld id="{D7C3A134-F1C3-464B-BF47-54DC2DE08F5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2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2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3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0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0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1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5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3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3" y="915788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5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79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2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5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1" y="1323001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1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1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2572" y="2701703"/>
            <a:ext cx="816530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1" y="411962"/>
            <a:ext cx="8568531" cy="2258139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718452"/>
            <a:ext cx="8568531" cy="1248308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60933"/>
            <a:ext cx="4452276" cy="374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991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292328" y="1790314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8324"/>
            <a:ext cx="9072563" cy="94509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1269311"/>
            <a:ext cx="4455776" cy="528988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953191"/>
            <a:ext cx="4454027" cy="3259254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953191"/>
            <a:ext cx="4455776" cy="3259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6192" y="5386583"/>
            <a:ext cx="511845" cy="226822"/>
          </a:xfrm>
        </p:spPr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209374"/>
            <a:ext cx="9072563" cy="94509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C3A134-F1C3-464B-BF47-54DC2DE08F5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48661" y="1177923"/>
            <a:ext cx="8820547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5600" y="874526"/>
            <a:ext cx="4133056" cy="7561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514" y="252025"/>
            <a:ext cx="4334669" cy="630061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71514" y="915789"/>
            <a:ext cx="4334669" cy="88208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2016" y="1827177"/>
            <a:ext cx="9554166" cy="3288919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132380" y="5385840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523846" y="5385840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764109" y="5385840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877" y="3906380"/>
            <a:ext cx="6048375" cy="54947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1877" y="4455853"/>
            <a:ext cx="6048375" cy="7543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36021" y="206601"/>
            <a:ext cx="9408583" cy="3591348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132380" y="5381982"/>
            <a:ext cx="3309805" cy="226822"/>
          </a:xfrm>
        </p:spPr>
        <p:txBody>
          <a:bodyPr vert="horz" rtlCol="0"/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1000" smtClean="0">
                <a:solidFill>
                  <a:srgbClr val="073E87"/>
                </a:solidFill>
                <a:latin typeface="Candara"/>
              </a:rPr>
              <a:t>5/1/14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523846" y="5381982"/>
            <a:ext cx="511845" cy="226822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 smtClean="0">
                <a:solidFill>
                  <a:srgbClr val="073E87"/>
                </a:solidFill>
                <a:latin typeface="Candara"/>
              </a:r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764109" y="5381982"/>
            <a:ext cx="4307708" cy="226822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8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6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81451" y="121617"/>
            <a:ext cx="9713346" cy="542860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28088" y="5292513"/>
            <a:ext cx="4643729" cy="226822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32380" y="5292513"/>
            <a:ext cx="3309805" cy="226822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6/27/2014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523845" y="5386583"/>
            <a:ext cx="511845" cy="226822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209637"/>
            <a:ext cx="9072563" cy="945092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361194"/>
            <a:ext cx="9072563" cy="37425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logic/CodeRefracto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1" y="1006475"/>
            <a:ext cx="9071640" cy="6476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ndara"/>
              </a:rPr>
              <a:t>Code Refractor</a:t>
            </a:r>
            <a:endParaRPr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1734" y="1844675"/>
            <a:ext cx="9071640" cy="1567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Candara"/>
              </a:rPr>
              <a:t>Compiling and Optimizing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Candara"/>
              </a:rPr>
              <a:t>Stack-based </a:t>
            </a: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  <a:latin typeface="Candara"/>
              </a:rPr>
              <a:t>Vms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47" name="CustomShape 3"/>
          <p:cNvSpPr/>
          <p:nvPr/>
        </p:nvSpPr>
        <p:spPr>
          <a:xfrm>
            <a:off x="504001" y="3521075"/>
            <a:ext cx="9119424" cy="11319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 sz="1600" dirty="0">
                <a:latin typeface="Candara"/>
              </a:rPr>
              <a:t>Student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1600" b="1" i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i="1" dirty="0" err="1">
                <a:solidFill>
                  <a:srgbClr val="FFFF00"/>
                </a:solidFill>
                <a:latin typeface="Candara"/>
              </a:rPr>
              <a:t>Ciprian</a:t>
            </a:r>
            <a:endParaRPr sz="1600" b="1" dirty="0">
              <a:solidFill>
                <a:srgbClr val="FFFF00"/>
              </a:solidFill>
            </a:endParaRPr>
          </a:p>
          <a:p>
            <a:pPr algn="r">
              <a:lnSpc>
                <a:spcPct val="100000"/>
              </a:lnSpc>
            </a:pPr>
            <a:endParaRPr lang="en-US" sz="1600" dirty="0" smtClean="0">
              <a:latin typeface="Candara"/>
            </a:endParaRPr>
          </a:p>
          <a:p>
            <a:pPr algn="r">
              <a:lnSpc>
                <a:spcPct val="100000"/>
              </a:lnSpc>
            </a:pPr>
            <a:r>
              <a:rPr lang="en-US" sz="1600" dirty="0" smtClean="0">
                <a:latin typeface="Candara"/>
              </a:rPr>
              <a:t>Coordinator</a:t>
            </a:r>
            <a:endParaRPr sz="1600" dirty="0"/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1600" b="1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andara"/>
              </a:rPr>
              <a:t>Țiplea</a:t>
            </a:r>
            <a:endParaRPr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10">
        <p14:flash/>
      </p:transition>
    </mc:Choice>
    <mc:Fallback xmlns="">
      <p:transition spd="slow" advTm="28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8 – Inter Procedural Optimizations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1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latin typeface="Candara"/>
              </a:rPr>
              <a:t>Inlining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Candara"/>
              </a:rPr>
              <a:t>Remove the cost of the call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Aggressive constant removal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Parameters holding constants are removed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Candara"/>
              </a:rPr>
              <a:t>Remove calls to empty functions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6"/>
            <a:ext cx="381000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2993">
        <p14:flash/>
      </p:transition>
    </mc:Choice>
    <mc:Fallback xmlns="">
      <p:transition spd="slow" advTm="22993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3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latin typeface="Candara"/>
              </a:rPr>
              <a:t>9 </a:t>
            </a:r>
            <a:r>
              <a:rPr lang="en-US" b="1" dirty="0" smtClean="0">
                <a:latin typeface="Candara"/>
              </a:rPr>
              <a:t>– Purity and </a:t>
            </a:r>
            <a:r>
              <a:rPr lang="en-US" b="1" dirty="0">
                <a:latin typeface="Candara"/>
              </a:rPr>
              <a:t>Escape analysis</a:t>
            </a:r>
            <a:endParaRPr b="1"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1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 function does not have </a:t>
            </a:r>
            <a:r>
              <a:rPr lang="en-US" sz="1400" dirty="0" smtClean="0"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side effects </a:t>
            </a:r>
            <a:r>
              <a:rPr lang="en-US" sz="1400" dirty="0">
                <a:latin typeface="Candara"/>
              </a:rPr>
              <a:t>and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depend</a:t>
            </a:r>
            <a:r>
              <a:rPr lang="en-US" sz="1400" dirty="0">
                <a:latin typeface="Candara"/>
              </a:rPr>
              <a:t> only </a:t>
            </a: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on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parameters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Pure 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evaluated as </a:t>
            </a:r>
            <a:r>
              <a:rPr lang="en-US" sz="1400" dirty="0" smtClean="0">
                <a:latin typeface="Candara"/>
              </a:rPr>
              <a:t>constants</a:t>
            </a:r>
            <a:endParaRPr lang="en-US"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 smtClean="0">
                <a:latin typeface="Candara"/>
              </a:rPr>
              <a:t>Better dead code elimination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More aggressive CSE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Candara"/>
              </a:rPr>
              <a:t>LICM 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Allocations</a:t>
            </a:r>
            <a:r>
              <a:rPr lang="en-US" sz="1400" dirty="0">
                <a:latin typeface="Candara"/>
              </a:rPr>
              <a:t> can be done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on stack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Smart pointer </a:t>
            </a:r>
            <a:r>
              <a:rPr lang="en-US" sz="1400" dirty="0">
                <a:latin typeface="Candara"/>
              </a:rPr>
              <a:t>usages can be made </a:t>
            </a:r>
            <a:r>
              <a:rPr lang="en-US" sz="1400" dirty="0">
                <a:solidFill>
                  <a:srgbClr val="FFFF00"/>
                </a:solidFill>
                <a:latin typeface="Candara"/>
              </a:rPr>
              <a:t>as raw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FFFF00"/>
                </a:solidFill>
                <a:latin typeface="Candara"/>
              </a:rPr>
              <a:t>pointers</a:t>
            </a:r>
            <a:endParaRPr sz="1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6077">
        <p14:flash/>
      </p:transition>
    </mc:Choice>
    <mc:Fallback xmlns="">
      <p:transition spd="slow" advTm="56077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Conclusions 1. Performance </a:t>
            </a:r>
            <a:r>
              <a:rPr lang="en-US" b="1" dirty="0" err="1">
                <a:latin typeface="Candara"/>
              </a:rPr>
              <a:t>vs</a:t>
            </a:r>
            <a:r>
              <a:rPr lang="en-US" b="1" dirty="0">
                <a:latin typeface="Candara"/>
              </a:rPr>
              <a:t> </a:t>
            </a:r>
            <a:r>
              <a:rPr lang="en-US" b="1" dirty="0" err="1">
                <a:latin typeface="Candara"/>
              </a:rPr>
              <a:t>.Net</a:t>
            </a:r>
            <a:endParaRPr b="1" dirty="0"/>
          </a:p>
        </p:txBody>
      </p:sp>
      <p:sp>
        <p:nvSpPr>
          <p:cNvPr id="234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  <a:latin typeface="Candara"/>
              </a:rPr>
              <a:t>Bad (awful)</a:t>
            </a:r>
            <a:r>
              <a:rPr lang="en-US" b="1" dirty="0" smtClean="0">
                <a:latin typeface="Candara"/>
              </a:rPr>
              <a:t> </a:t>
            </a:r>
            <a:r>
              <a:rPr lang="en-US" b="1" dirty="0">
                <a:latin typeface="Candara"/>
              </a:rPr>
              <a:t>benchmarks: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OS News 2004 benchmark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Candara"/>
              </a:rPr>
              <a:t>Good Benchmarks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>
                <a:latin typeface="Candara"/>
              </a:rPr>
              <a:t>NBodyBenchmark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Useful</a:t>
            </a:r>
            <a:r>
              <a:rPr lang="en-US" dirty="0" smtClean="0">
                <a:latin typeface="Candara"/>
              </a:rPr>
              <a:t> math computations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Realistic</a:t>
            </a:r>
            <a:r>
              <a:rPr lang="en-US" dirty="0" smtClean="0">
                <a:latin typeface="Candara"/>
              </a:rPr>
              <a:t> memory usage </a:t>
            </a:r>
            <a:r>
              <a:rPr lang="en-US" dirty="0">
                <a:latin typeface="Candara"/>
              </a:rPr>
              <a:t>patterns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CR runs well in both cases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aphicFrame>
        <p:nvGraphicFramePr>
          <p:cNvPr id="235" name="Chart 3"/>
          <p:cNvGraphicFramePr/>
          <p:nvPr/>
        </p:nvGraphicFramePr>
        <p:xfrm>
          <a:off x="3632401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1831">
        <p14:reveal/>
      </p:transition>
    </mc:Choice>
    <mc:Fallback xmlns="">
      <p:transition spd="slow" advTm="51831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Questions ?</a:t>
            </a:r>
            <a:endParaRPr b="1" dirty="0"/>
          </a:p>
        </p:txBody>
      </p:sp>
      <p:sp>
        <p:nvSpPr>
          <p:cNvPr id="237" name="CustomShape 2"/>
          <p:cNvSpPr/>
          <p:nvPr/>
        </p:nvSpPr>
        <p:spPr>
          <a:xfrm>
            <a:off x="504001" y="1368000"/>
            <a:ext cx="4426560" cy="1391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 dirty="0">
                <a:solidFill>
                  <a:srgbClr val="FFFF00"/>
                </a:solidFill>
                <a:latin typeface="Candara"/>
              </a:rPr>
              <a:t>Questions?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49081" y="1235075"/>
            <a:ext cx="4426560" cy="11689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6512" y="3978275"/>
            <a:ext cx="4287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 </a:t>
            </a:r>
            <a:r>
              <a:rPr lang="en-US" dirty="0" smtClean="0"/>
              <a:t>Software: (GPL + MIT)</a:t>
            </a:r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://github.com/ciplogic/CodeRefractor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/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380">
        <p14:reveal/>
      </p:transition>
    </mc:Choice>
    <mc:Fallback xmlns="">
      <p:transition spd="slow" advTm="1380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Code Refractor</a:t>
            </a:r>
            <a:endParaRPr b="1" dirty="0"/>
          </a:p>
        </p:txBody>
      </p:sp>
      <p:sp>
        <p:nvSpPr>
          <p:cNvPr id="240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latin typeface="Arial"/>
              </a:rPr>
              <a:t>THANK YOU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Optimizing Stack-based </a:t>
            </a:r>
            <a:r>
              <a:rPr lang="en-US" sz="2400" dirty="0" err="1">
                <a:latin typeface="Candara"/>
              </a:rPr>
              <a:t>Vms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 err="1">
                <a:solidFill>
                  <a:srgbClr val="FFFF00"/>
                </a:solidFill>
                <a:latin typeface="Candara"/>
              </a:rPr>
              <a:t>Khlud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Ciprian</a:t>
            </a:r>
            <a:endParaRPr dirty="0">
              <a:solidFill>
                <a:srgbClr val="FFFF00"/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Candara"/>
              </a:rPr>
              <a:t>Coordinator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00"/>
                </a:solidFill>
                <a:latin typeface="Candara"/>
              </a:rPr>
              <a:t>PhD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Ferucio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Laurențiu</a:t>
            </a:r>
            <a:r>
              <a:rPr lang="en-US" sz="2400" dirty="0">
                <a:solidFill>
                  <a:srgbClr val="FFFF00"/>
                </a:solidFill>
                <a:latin typeface="Candara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andara"/>
              </a:rPr>
              <a:t>Țiplea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4565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Calibri" pitchFamily="34" charset="0"/>
              </a:rPr>
              <a:t>Code Refractor - Content</a:t>
            </a:r>
            <a:endParaRPr sz="4000" b="1" dirty="0">
              <a:latin typeface="Calibri" pitchFamily="34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1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Candara"/>
              </a:rPr>
              <a:t>Content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1</a:t>
            </a:r>
            <a:r>
              <a:rPr lang="en-US" sz="2000" dirty="0">
                <a:latin typeface="Candara"/>
              </a:rPr>
              <a:t>. </a:t>
            </a:r>
            <a:r>
              <a:rPr lang="en-US" sz="2000" dirty="0" smtClean="0">
                <a:latin typeface="Candara"/>
              </a:rPr>
              <a:t>– Stack-based </a:t>
            </a:r>
            <a:r>
              <a:rPr lang="en-US" sz="2000" dirty="0" err="1">
                <a:latin typeface="Candara"/>
              </a:rPr>
              <a:t>Vms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2.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CodeRefractor</a:t>
            </a:r>
            <a:r>
              <a:rPr lang="en-US" sz="2000" dirty="0" smtClean="0">
                <a:latin typeface="Candara"/>
              </a:rPr>
              <a:t> </a:t>
            </a:r>
            <a:r>
              <a:rPr lang="en-US" sz="2000" dirty="0">
                <a:latin typeface="Candara"/>
              </a:rPr>
              <a:t>architecture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3.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FrontEnd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4. - Optimization overview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5. </a:t>
            </a:r>
            <a:r>
              <a:rPr lang="en-US" sz="2000" dirty="0" smtClean="0">
                <a:latin typeface="Candara"/>
              </a:rPr>
              <a:t>– Local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6. </a:t>
            </a:r>
            <a:r>
              <a:rPr lang="en-US" sz="2000" dirty="0" smtClean="0">
                <a:latin typeface="Candara"/>
              </a:rPr>
              <a:t>– Use-</a:t>
            </a:r>
            <a:r>
              <a:rPr lang="en-US" sz="2000" dirty="0" err="1" smtClean="0">
                <a:latin typeface="Candara"/>
              </a:rPr>
              <a:t>Def</a:t>
            </a:r>
            <a:r>
              <a:rPr lang="en-US" sz="2000" dirty="0" smtClean="0">
                <a:latin typeface="Candara"/>
              </a:rPr>
              <a:t>  </a:t>
            </a:r>
            <a:r>
              <a:rPr lang="en-US" sz="2000" dirty="0">
                <a:latin typeface="Candara"/>
              </a:rPr>
              <a:t>optimizations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Candara"/>
              </a:rPr>
              <a:t>7. </a:t>
            </a:r>
            <a:r>
              <a:rPr lang="en-US" sz="2000" dirty="0" smtClean="0">
                <a:latin typeface="Candara"/>
              </a:rPr>
              <a:t>– </a:t>
            </a:r>
            <a:r>
              <a:rPr lang="en-US" sz="2000" dirty="0" err="1" smtClean="0">
                <a:latin typeface="Candara"/>
              </a:rPr>
              <a:t>DataFlow</a:t>
            </a:r>
            <a:r>
              <a:rPr lang="en-US" sz="2000" dirty="0" smtClean="0">
                <a:latin typeface="Candara"/>
              </a:rPr>
              <a:t> optimizations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8 – Inter Procedural Optimizations (IPO)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Candara"/>
              </a:rPr>
              <a:t>9 – Purity and </a:t>
            </a:r>
            <a:r>
              <a:rPr lang="en-US" sz="2000" dirty="0">
                <a:latin typeface="Candara"/>
              </a:rPr>
              <a:t>Escape analysis</a:t>
            </a:r>
            <a:endParaRPr sz="2000" dirty="0"/>
          </a:p>
        </p:txBody>
      </p:sp>
      <p:sp>
        <p:nvSpPr>
          <p:cNvPr id="150" name="CustomShape 3"/>
          <p:cNvSpPr/>
          <p:nvPr/>
        </p:nvSpPr>
        <p:spPr>
          <a:xfrm>
            <a:off x="5256000" y="1319401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Conclusion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1. Performance </a:t>
            </a:r>
            <a:r>
              <a:rPr lang="en-US" dirty="0" err="1">
                <a:latin typeface="Candara"/>
              </a:rPr>
              <a:t>vs</a:t>
            </a:r>
            <a:r>
              <a:rPr lang="en-US" dirty="0">
                <a:latin typeface="Candara"/>
              </a:rPr>
              <a:t> </a:t>
            </a:r>
            <a:r>
              <a:rPr lang="en-US" dirty="0" err="1">
                <a:latin typeface="Candara"/>
              </a:rPr>
              <a:t>.Net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2. Questions !?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Note: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ask questions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any time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If things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are not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clear.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7946">
        <p14:prism/>
      </p:transition>
    </mc:Choice>
    <mc:Fallback xmlns="">
      <p:transition spd="slow" advTm="79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1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1. - Stack-based </a:t>
            </a:r>
            <a:r>
              <a:rPr lang="en-US" b="1" dirty="0" err="1">
                <a:latin typeface="Candara"/>
              </a:rPr>
              <a:t>Vms</a:t>
            </a:r>
            <a:endParaRPr dirty="0"/>
          </a:p>
        </p:txBody>
      </p:sp>
      <p:sp>
        <p:nvSpPr>
          <p:cNvPr id="155" name="CustomShape 5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1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1" y="153072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1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1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1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1" y="1340281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1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1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1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1" y="1439281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1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1" y="305316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1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1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1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1" y="3929041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39">
        <p14:prism/>
      </p:transition>
    </mc:Choice>
    <mc:Fallback xmlns="">
      <p:transition spd="slow" advTm="36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2. - Code Refractor architecture</a:t>
            </a:r>
            <a:endParaRPr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04001" y="864000"/>
            <a:ext cx="9071640" cy="4180680"/>
            <a:chOff x="504000" y="864000"/>
            <a:chExt cx="9071640" cy="4180680"/>
          </a:xfrm>
        </p:grpSpPr>
        <p:sp>
          <p:nvSpPr>
            <p:cNvPr id="180" name="CustomShape 2"/>
            <p:cNvSpPr/>
            <p:nvPr/>
          </p:nvSpPr>
          <p:spPr>
            <a:xfrm>
              <a:off x="504000" y="1368000"/>
              <a:ext cx="9071640" cy="3287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81" name="CustomShape 3"/>
            <p:cNvSpPr/>
            <p:nvPr/>
          </p:nvSpPr>
          <p:spPr>
            <a:xfrm>
              <a:off x="4270320" y="937800"/>
              <a:ext cx="1417320" cy="865440"/>
            </a:xfrm>
            <a:prstGeom prst="rect">
              <a:avLst/>
            </a:prstGeom>
            <a:gradFill>
              <a:gsLst>
                <a:gs pos="0">
                  <a:srgbClr val="7FABE9"/>
                </a:gs>
                <a:gs pos="100000">
                  <a:srgbClr val="3670B9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FrontEnd</a:t>
              </a:r>
              <a:endParaRPr dirty="0"/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620640" y="864000"/>
              <a:ext cx="1814400" cy="1203120"/>
            </a:xfrm>
            <a:prstGeom prst="rect">
              <a:avLst/>
            </a:prstGeom>
            <a:solidFill>
              <a:srgbClr val="A5D028"/>
            </a:solidFill>
            <a:ln w="2556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endParaRPr lang="en-US" sz="1100" dirty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Assembly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(.exe, .</a:t>
              </a: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dll</a:t>
              </a: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, or references)</a:t>
              </a:r>
              <a:endParaRPr dirty="0"/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43540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CIL Instructions</a:t>
              </a:r>
              <a:endParaRPr/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568836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7642080" y="864000"/>
              <a:ext cx="1933560" cy="23860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interpreters</a:t>
              </a:r>
              <a:endParaRPr/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8276760" y="12337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1</a:t>
              </a:r>
              <a:endParaRPr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8276760" y="18565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2</a:t>
              </a:r>
              <a:endParaRPr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8276760" y="24793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3</a:t>
              </a:r>
              <a:endParaRPr/>
            </a:p>
          </p:txBody>
        </p:sp>
        <p:sp>
          <p:nvSpPr>
            <p:cNvPr id="189" name="CustomShape 11"/>
            <p:cNvSpPr/>
            <p:nvPr/>
          </p:nvSpPr>
          <p:spPr>
            <a:xfrm>
              <a:off x="3387600" y="2215440"/>
              <a:ext cx="1417320" cy="864720"/>
            </a:xfrm>
            <a:prstGeom prst="rect">
              <a:avLst/>
            </a:prstGeom>
            <a:gradFill>
              <a:gsLst>
                <a:gs pos="0">
                  <a:srgbClr val="91E8A6"/>
                </a:gs>
                <a:gs pos="100000">
                  <a:srgbClr val="41BE60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Optimizer</a:t>
              </a:r>
              <a:endParaRPr dirty="0"/>
            </a:p>
          </p:txBody>
        </p:sp>
        <p:sp>
          <p:nvSpPr>
            <p:cNvPr id="190" name="CustomShape 12"/>
            <p:cNvSpPr/>
            <p:nvPr/>
          </p:nvSpPr>
          <p:spPr>
            <a:xfrm>
              <a:off x="4875120" y="2268360"/>
              <a:ext cx="2765880" cy="81288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Optimize operations</a:t>
              </a:r>
              <a:endParaRPr/>
            </a:p>
          </p:txBody>
        </p:sp>
        <p:sp>
          <p:nvSpPr>
            <p:cNvPr id="191" name="CustomShape 13"/>
            <p:cNvSpPr/>
            <p:nvPr/>
          </p:nvSpPr>
          <p:spPr>
            <a:xfrm rot="16200000" flipH="1">
              <a:off x="6985800" y="2775240"/>
              <a:ext cx="1494000" cy="2444040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lIns="45720" tIns="91440" rIns="4572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 </a:t>
              </a:r>
              <a:endParaRPr/>
            </a:p>
          </p:txBody>
        </p:sp>
        <p:sp>
          <p:nvSpPr>
            <p:cNvPr id="192" name="CustomShape 14"/>
            <p:cNvSpPr/>
            <p:nvPr/>
          </p:nvSpPr>
          <p:spPr>
            <a:xfrm>
              <a:off x="5083560" y="3873240"/>
              <a:ext cx="1417320" cy="865440"/>
            </a:xfrm>
            <a:prstGeom prst="rect">
              <a:avLst/>
            </a:prstGeom>
            <a:gradFill>
              <a:gsLst>
                <a:gs pos="0">
                  <a:srgbClr val="C2E86A"/>
                </a:gs>
                <a:gs pos="100000">
                  <a:srgbClr val="8CB122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BackEnd</a:t>
              </a:r>
              <a:endParaRPr/>
            </a:p>
          </p:txBody>
        </p:sp>
        <p:sp>
          <p:nvSpPr>
            <p:cNvPr id="193" name="CustomShape 15"/>
            <p:cNvSpPr/>
            <p:nvPr/>
          </p:nvSpPr>
          <p:spPr>
            <a:xfrm flipH="1">
              <a:off x="3119040" y="3873240"/>
              <a:ext cx="196308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Code</a:t>
              </a:r>
              <a:endParaRPr/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888480" y="3883680"/>
              <a:ext cx="2201040" cy="1161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(GCC, MSVC, LLVM)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(final binary)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25256">
        <p14:warp dir="in"/>
      </p:transition>
    </mc:Choice>
    <mc:Fallback xmlns="">
      <p:transition spd="slow" advTm="252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3. - </a:t>
            </a:r>
            <a:r>
              <a:rPr lang="en-US" b="1" dirty="0" err="1">
                <a:latin typeface="Candara"/>
              </a:rPr>
              <a:t>FrontEnd</a:t>
            </a:r>
            <a:endParaRPr b="1" dirty="0"/>
          </a:p>
        </p:txBody>
      </p:sp>
      <p:sp>
        <p:nvSpPr>
          <p:cNvPr id="196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4760" y="1297801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382712" y="4938354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Converts CIL code into intermediate </a:t>
            </a:r>
            <a:r>
              <a:rPr lang="en-US" dirty="0" err="1" smtClean="0">
                <a:latin typeface="Candara"/>
              </a:rPr>
              <a:t>representation,buids</a:t>
            </a:r>
            <a:r>
              <a:rPr lang="en-US" dirty="0" smtClean="0">
                <a:latin typeface="Candara"/>
              </a:rPr>
              <a:t> call </a:t>
            </a:r>
            <a:r>
              <a:rPr lang="en-US" dirty="0">
                <a:latin typeface="Candara"/>
              </a:rPr>
              <a:t>graph</a:t>
            </a:r>
            <a:endParaRPr dirty="0"/>
          </a:p>
        </p:txBody>
      </p:sp>
      <p:sp>
        <p:nvSpPr>
          <p:cNvPr id="200" name="CustomShape 4"/>
          <p:cNvSpPr/>
          <p:nvPr/>
        </p:nvSpPr>
        <p:spPr>
          <a:xfrm>
            <a:off x="3784320" y="2454121"/>
            <a:ext cx="2170081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7590">
        <p14:prism/>
      </p:transition>
    </mc:Choice>
    <mc:Fallback xmlns="">
      <p:transition spd="slow" advTm="27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4. - Optimization overview</a:t>
            </a:r>
            <a:endParaRPr b="1" dirty="0"/>
          </a:p>
        </p:txBody>
      </p:sp>
      <p:sp>
        <p:nvSpPr>
          <p:cNvPr id="20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1693093404"/>
              </p:ext>
            </p:extLst>
          </p:nvPr>
        </p:nvGraphicFramePr>
        <p:xfrm>
          <a:off x="773280" y="1311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var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 = result of the constant1 (operator) identifier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One instruction</a:t>
            </a:r>
            <a:endParaRPr dirty="0"/>
          </a:p>
        </p:txBody>
      </p:sp>
      <p:graphicFrame>
        <p:nvGraphicFramePr>
          <p:cNvPr id="205" name="Table 5"/>
          <p:cNvGraphicFramePr/>
          <p:nvPr>
            <p:extLst>
              <p:ext uri="{D42A27DB-BD31-4B8C-83A1-F6EECF244321}">
                <p14:modId xmlns:p14="http://schemas.microsoft.com/office/powerpoint/2010/main" val="18199198"/>
              </p:ext>
            </p:extLst>
          </p:nvPr>
        </p:nvGraphicFramePr>
        <p:xfrm>
          <a:off x="696960" y="2378161"/>
          <a:ext cx="8457840" cy="103454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20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7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 same expression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= expression with no side effects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Var1 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(...) //code where parameters of expression are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notredefined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Var2=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andara"/>
                        </a:rPr>
                        <a:t>cacheVariable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Block based</a:t>
            </a:r>
            <a:endParaRPr dirty="0"/>
          </a:p>
        </p:txBody>
      </p:sp>
      <p:graphicFrame>
        <p:nvGraphicFramePr>
          <p:cNvPr id="207" name="Table 7"/>
          <p:cNvGraphicFramePr/>
          <p:nvPr>
            <p:extLst>
              <p:ext uri="{D42A27DB-BD31-4B8C-83A1-F6EECF244321}">
                <p14:modId xmlns:p14="http://schemas.microsoft.com/office/powerpoint/2010/main" val="2044841167"/>
              </p:ext>
            </p:extLst>
          </p:nvPr>
        </p:nvGraphicFramePr>
        <p:xfrm>
          <a:off x="669241" y="382140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Over whole body of function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Global optimizations</a:t>
            </a:r>
            <a:endParaRPr dirty="0"/>
          </a:p>
        </p:txBody>
      </p:sp>
      <p:graphicFrame>
        <p:nvGraphicFramePr>
          <p:cNvPr id="209" name="Table 9"/>
          <p:cNvGraphicFramePr/>
          <p:nvPr>
            <p:extLst>
              <p:ext uri="{D42A27DB-BD31-4B8C-83A1-F6EECF244321}">
                <p14:modId xmlns:p14="http://schemas.microsoft.com/office/powerpoint/2010/main" val="3966896711"/>
              </p:ext>
            </p:extLst>
          </p:nvPr>
        </p:nvGraphicFramePr>
        <p:xfrm>
          <a:off x="661680" y="4740120"/>
          <a:ext cx="8457840" cy="518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8920"/>
                <a:gridCol w="4228920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 sz="1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Across functions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ndara"/>
                        </a:rPr>
                        <a:t>(various)</a:t>
                      </a:r>
                      <a:endParaRPr sz="18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Program wide optimizations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6187">
        <p14:prism/>
      </p:transition>
    </mc:Choice>
    <mc:Fallback xmlns="">
      <p:transition spd="slow" advTm="461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5. – Block based optimizations</a:t>
            </a:r>
            <a:endParaRPr b="1" dirty="0"/>
          </a:p>
        </p:txBody>
      </p:sp>
      <p:sp>
        <p:nvSpPr>
          <p:cNvPr id="212" name="CustomShape 2"/>
          <p:cNvSpPr/>
          <p:nvPr/>
        </p:nvSpPr>
        <p:spPr>
          <a:xfrm>
            <a:off x="504001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Candara"/>
              </a:rPr>
              <a:t>Reduces the block instructions by</a:t>
            </a:r>
            <a:r>
              <a:rPr lang="en-US" dirty="0" smtClean="0">
                <a:latin typeface="Candara"/>
              </a:rPr>
              <a:t>: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Simplifies</a:t>
            </a:r>
            <a:r>
              <a:rPr lang="en-US" dirty="0" smtClean="0">
                <a:latin typeface="Candara"/>
              </a:rPr>
              <a:t> casts with constants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Candara"/>
              </a:rPr>
              <a:t>Simplifies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constant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expressions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Propagates</a:t>
            </a:r>
            <a:r>
              <a:rPr lang="en-US" dirty="0" smtClean="0">
                <a:latin typeface="Candara"/>
              </a:rPr>
              <a:t> </a:t>
            </a:r>
            <a:r>
              <a:rPr lang="en-US" dirty="0">
                <a:latin typeface="Candara"/>
              </a:rPr>
              <a:t>constants and variables</a:t>
            </a:r>
            <a:endParaRPr lang="en-US" dirty="0" smtClean="0">
              <a:latin typeface="Candara"/>
            </a:endParaRP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Candara" pitchFamily="34" charset="0"/>
              </a:rPr>
              <a:t>CSE</a:t>
            </a:r>
            <a:r>
              <a:rPr lang="en-US" dirty="0" smtClean="0">
                <a:latin typeface="Candara" pitchFamily="34" charset="0"/>
              </a:rPr>
              <a:t> optimizations</a:t>
            </a:r>
            <a:endParaRPr dirty="0" smtClean="0">
              <a:latin typeface="Candara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5" name="CustomShape 5"/>
          <p:cNvSpPr/>
          <p:nvPr/>
        </p:nvSpPr>
        <p:spPr>
          <a:xfrm>
            <a:off x="3980161" y="3259440"/>
            <a:ext cx="1275480" cy="58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216" name="Line 6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0" name="CustomShape 10"/>
          <p:cNvSpPr/>
          <p:nvPr/>
        </p:nvSpPr>
        <p:spPr>
          <a:xfrm>
            <a:off x="8727841" y="2289960"/>
            <a:ext cx="87336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cxnSp>
        <p:nvCxnSpPr>
          <p:cNvPr id="222" name="Line 12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1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3" y="2289961"/>
            <a:ext cx="990600" cy="7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9643">
        <p14:prism/>
      </p:transition>
    </mc:Choice>
    <mc:Fallback xmlns="">
      <p:transition spd="slow" advTm="196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6 – USE-DEF optimizations</a:t>
            </a:r>
            <a:endParaRPr b="1" dirty="0"/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Not used variables are deleted</a:t>
            </a:r>
            <a:endParaRPr b="1"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Label optimizations</a:t>
            </a:r>
            <a:endParaRPr b="1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remove unused,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merge consecutive,</a:t>
            </a:r>
            <a:endParaRPr b="1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1" dirty="0" smtClean="0">
                <a:latin typeface="Candara"/>
              </a:rPr>
              <a:t>Remove </a:t>
            </a:r>
            <a:r>
              <a:rPr lang="en-US" b="1" dirty="0" err="1" smtClean="0">
                <a:latin typeface="Candara"/>
              </a:rPr>
              <a:t>goto</a:t>
            </a:r>
            <a:r>
              <a:rPr lang="en-US" b="1" dirty="0" smtClean="0">
                <a:latin typeface="Candara"/>
              </a:rPr>
              <a:t> to </a:t>
            </a:r>
            <a:r>
              <a:rPr lang="en-US" b="1" dirty="0">
                <a:latin typeface="Candara"/>
              </a:rPr>
              <a:t>labels on the next line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Dead store eliminations </a:t>
            </a:r>
            <a:r>
              <a:rPr lang="en-US" b="1" dirty="0">
                <a:latin typeface="Candara"/>
              </a:rPr>
              <a:t>(over all </a:t>
            </a:r>
            <a:r>
              <a:rPr lang="en-US" b="1" dirty="0" smtClean="0">
                <a:latin typeface="Candara"/>
              </a:rPr>
              <a:t>functions)</a:t>
            </a:r>
            <a:endParaRPr b="1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dirty="0">
                <a:latin typeface="Candara"/>
              </a:rPr>
              <a:t>One assignment with constants </a:t>
            </a:r>
            <a:r>
              <a:rPr lang="en-US" b="1" dirty="0">
                <a:solidFill>
                  <a:srgbClr val="FFFF00"/>
                </a:solidFill>
                <a:latin typeface="Candara"/>
              </a:rPr>
              <a:t>propagated</a:t>
            </a:r>
            <a:r>
              <a:rPr lang="en-US" b="1" dirty="0">
                <a:latin typeface="Candara"/>
              </a:rPr>
              <a:t> </a:t>
            </a:r>
            <a:r>
              <a:rPr lang="en-US" b="1" dirty="0" smtClean="0">
                <a:latin typeface="Candara"/>
              </a:rPr>
              <a:t>within all body of function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2" y="1463675"/>
            <a:ext cx="4090333" cy="2051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8647">
        <p14:flash/>
      </p:transition>
    </mc:Choice>
    <mc:Fallback xmlns="">
      <p:transition spd="slow" advTm="286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1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Candara"/>
              </a:rPr>
              <a:t>7.– Global optimizations</a:t>
            </a:r>
            <a:endParaRPr b="1" dirty="0"/>
          </a:p>
        </p:txBody>
      </p:sp>
      <p:sp>
        <p:nvSpPr>
          <p:cNvPr id="229" name="CustomShape 2"/>
          <p:cNvSpPr/>
          <p:nvPr/>
        </p:nvSpPr>
        <p:spPr>
          <a:xfrm>
            <a:off x="544513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00"/>
                </a:solidFill>
                <a:latin typeface="Candara"/>
              </a:rPr>
              <a:t>DFA Optimizations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ndara"/>
              </a:rPr>
              <a:t>Methodology: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Make some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startup</a:t>
            </a:r>
            <a:r>
              <a:rPr lang="en-US" dirty="0">
                <a:latin typeface="Candara"/>
              </a:rPr>
              <a:t>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assumptions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FFFF00"/>
                </a:solidFill>
                <a:latin typeface="Candara"/>
              </a:rPr>
              <a:t>Check</a:t>
            </a:r>
            <a:r>
              <a:rPr lang="en-US" dirty="0" smtClean="0">
                <a:latin typeface="Candara"/>
              </a:rPr>
              <a:t> over all operations </a:t>
            </a:r>
            <a:r>
              <a:rPr lang="en-US" dirty="0" smtClean="0">
                <a:solidFill>
                  <a:srgbClr val="FFFF00"/>
                </a:solidFill>
                <a:latin typeface="Candara"/>
              </a:rPr>
              <a:t>if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they hold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latin typeface="Candara"/>
              </a:rPr>
              <a:t>Go over all branches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until</a:t>
            </a:r>
            <a:r>
              <a:rPr lang="en-US" dirty="0">
                <a:latin typeface="Candara"/>
              </a:rPr>
              <a:t> assumptions </a:t>
            </a:r>
            <a:r>
              <a:rPr lang="en-US" dirty="0">
                <a:solidFill>
                  <a:srgbClr val="FFFF00"/>
                </a:solidFill>
                <a:latin typeface="Candara"/>
              </a:rPr>
              <a:t>stabilize</a:t>
            </a:r>
            <a:endParaRPr dirty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latin typeface="Candara"/>
              </a:rPr>
              <a:t>Implementations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Reachability lines </a:t>
            </a:r>
            <a:r>
              <a:rPr lang="en-US" dirty="0">
                <a:latin typeface="Candara"/>
              </a:rPr>
              <a:t>(Dead Code Elimination)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latin typeface="Candara"/>
              </a:rPr>
              <a:t>Constant DFA propagation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497513" y="1302991"/>
            <a:ext cx="4114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latin typeface="Candara" pitchFamily="34" charset="0"/>
              </a:rPr>
              <a:t>Other function-body optimizations</a:t>
            </a:r>
            <a:endParaRPr dirty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Label optimizations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Loop invariant code motion</a:t>
            </a:r>
            <a:endParaRPr dirty="0">
              <a:latin typeface="Candar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4945">
        <p14:flash/>
      </p:transition>
    </mc:Choice>
    <mc:Fallback xmlns="">
      <p:transition spd="slow" advTm="24945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626</TotalTime>
  <Words>770</Words>
  <Application>Microsoft Office PowerPoint</Application>
  <PresentationFormat>Custom</PresentationFormat>
  <Paragraphs>219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Foundry</vt:lpstr>
      <vt:lpstr>1_Foundry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Ciprian Khlud</cp:lastModifiedBy>
  <cp:revision>21</cp:revision>
  <dcterms:modified xsi:type="dcterms:W3CDTF">2014-06-27T13:17:42Z</dcterms:modified>
</cp:coreProperties>
</file>