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2" y="-7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ndara"/>
              </a:rPr>
              <a:t>Time</a:t>
            </a:r>
          </a:p>
        </c:rich>
      </c:tx>
      <c:layout/>
      <c:overlay val="1"/>
    </c:title>
    <c:autoTitleDeleted val="0"/>
    <c:view3D>
      <c:rotX val="16"/>
      <c:rotY val="19"/>
      <c:rAngAx val="1"/>
    </c:view3D>
    <c:floor>
      <c:thickness val="0"/>
      <c:spPr>
        <a:noFill/>
        <a:ln w="9360">
          <a:solidFill>
            <a:srgbClr val="8B8B8B"/>
          </a:solidFill>
          <a:round/>
        </a:ln>
      </c:spPr>
    </c:floor>
    <c:sideWall>
      <c:thickness val="0"/>
    </c:sideWall>
    <c:backWall>
      <c:thickness val="0"/>
      <c:spPr>
        <a:noFill/>
        <a:ln w="9360">
          <a:solidFill>
            <a:srgbClr val="8B8B8B"/>
          </a:solidFill>
          <a:round/>
        </a:ln>
      </c:spPr>
    </c:backWall>
    <c:plotArea>
      <c:layout/>
      <c:bar3DChart>
        <c:barDir val="bar"/>
        <c:grouping val="clustered"/>
        <c:varyColors val="1"/>
        <c:ser>
          <c:idx val="0"/>
          <c:order val="0"/>
          <c:tx>
            <c:strRef>
              <c:f>label 1</c:f>
              <c:strCache>
                <c:ptCount val="1"/>
                <c:pt idx="0">
                  <c:v>Time</c:v>
                </c:pt>
              </c:strCache>
            </c:strRef>
          </c:tx>
          <c:spPr>
            <a:solidFill>
              <a:srgbClr val="FBE6B3"/>
            </a:solidFill>
            <a:ln>
              <a:solidFill>
                <a:srgbClr val="FBE6B3"/>
              </a:solidFill>
            </a:ln>
          </c:spPr>
          <c:invertIfNegative val="1"/>
          <c:cat>
            <c:strRef>
              <c:f>categories</c:f>
              <c:strCache>
                <c:ptCount val="10"/>
                <c:pt idx="0">
                  <c:v>.Net 4.5 64 bit</c:v>
                </c:pt>
                <c:pt idx="1">
                  <c:v>MinGW 4.7 32bit</c:v>
                </c:pt>
                <c:pt idx="2">
                  <c:v>MinGW 4.7 64bit</c:v>
                </c:pt>
                <c:pt idx="3">
                  <c:v>Win JDK 6 -server 32 bit</c:v>
                </c:pt>
                <c:pt idx="4">
                  <c:v>Linux JDK 7 -server 64 bit</c:v>
                </c:pt>
                <c:pt idx="5">
                  <c:v>Linux G++ 4.7 64 bit (-O3)</c:v>
                </c:pt>
                <c:pt idx="6">
                  <c:v>Linux G++ 4.7 64 bit (PGO)</c:v>
                </c:pt>
                <c:pt idx="7">
                  <c:v>MinGW 64 bit with EA</c:v>
                </c:pt>
                <c:pt idx="8">
                  <c:v>MSVC++ 64 bit with EA</c:v>
                </c:pt>
                <c:pt idx="9">
                  <c:v>Linux G++ 4.7 64 bit (PGO+EA)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1550</c:v>
                </c:pt>
                <c:pt idx="1">
                  <c:v>2860</c:v>
                </c:pt>
                <c:pt idx="2">
                  <c:v>2840</c:v>
                </c:pt>
                <c:pt idx="3">
                  <c:v>1500</c:v>
                </c:pt>
                <c:pt idx="4">
                  <c:v>1444</c:v>
                </c:pt>
                <c:pt idx="5">
                  <c:v>1494</c:v>
                </c:pt>
                <c:pt idx="6">
                  <c:v>1378</c:v>
                </c:pt>
                <c:pt idx="7">
                  <c:v>1440</c:v>
                </c:pt>
                <c:pt idx="8">
                  <c:v>1330</c:v>
                </c:pt>
                <c:pt idx="9">
                  <c:v>1250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solidFill>
                      <a:srgbClr val="FBE6B3"/>
                    </a:solidFill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3234944"/>
        <c:axId val="123244928"/>
        <c:axId val="0"/>
      </c:bar3DChart>
      <c:catAx>
        <c:axId val="123234944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123244928"/>
        <c:crosses val="autoZero"/>
        <c:auto val="1"/>
        <c:lblAlgn val="ctr"/>
        <c:lblOffset val="100"/>
        <c:noMultiLvlLbl val="1"/>
      </c:catAx>
      <c:valAx>
        <c:axId val="123244928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crossAx val="123234944"/>
        <c:crossesAt val="0"/>
        <c:crossBetween val="between"/>
      </c:valAx>
      <c:spPr>
        <a:noFill/>
        <a:ln w="9360">
          <a:solidFill>
            <a:srgbClr val="8B8B8B"/>
          </a:solidFill>
          <a:round/>
        </a:ln>
      </c:spPr>
    </c:plotArea>
    <c:plotVisOnly val="1"/>
    <c:dispBlanksAs val="zero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07893A24-6CBF-49DC-BE29-F65C2F0CED75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53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Interruptany time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0E4F0FF-66DD-478B-B1DE-15F352E95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Java,.Net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Virtualinstruction set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All math operations and assignments are using an evaluation stack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They are both stack and registerVms(by means of using local variables)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A54984B-D746-43C3-A821-C8A41FB26C8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Read IL→ Interpret → CR IL Code → Optimizations → Optimized CR IL Code → C++ code generation → C++ Code → Compile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7391367-A83E-4B38-99AB-11A1AD8DD97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Looks for input assembly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UsingMono.Reflectionto get IL code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Scan for various Call instructions to fill the call-graph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Interpret instructions into CR equivalent in which instructions are grouped by semantics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287CD20-F659-4D1B-8861-1C291EA759E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/>
              <a:t>Optimizations can be defined by scope: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one instruction range: various constant evaluations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block based optimizations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global (whole function)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/>
              <a:t>- program wide (in C++: Link time optimizations)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FBE45EC-B448-4759-BD32-7A54FA65DB3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Use-Defoptimizations</a:t>
            </a:r>
            <a:endParaRPr/>
          </a:p>
          <a:p>
            <a:endParaRPr/>
          </a:p>
          <a:p>
            <a:endParaRPr/>
          </a:p>
          <a:p>
            <a:r>
              <a:rPr lang="en-US"/>
              <a:t>DFA Optimizations:</a:t>
            </a:r>
            <a:endParaRPr/>
          </a:p>
          <a:p>
            <a:r>
              <a:rPr lang="en-US"/>
              <a:t>- try to assert some assumptions</a:t>
            </a:r>
            <a:endParaRPr/>
          </a:p>
          <a:p>
            <a:r>
              <a:rPr lang="en-US"/>
              <a:t>- go over whole flow of the code andrafinateassumtionsuntil stabilize the call flow</a:t>
            </a:r>
            <a:endParaRPr/>
          </a:p>
          <a:p>
            <a:r>
              <a:rPr lang="en-US"/>
              <a:t>- it has states before and after instructions</a:t>
            </a:r>
            <a:endParaRPr/>
          </a:p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8763DF5-09CF-464C-91FB-C43B0C1E66C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7" name="Picture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38" name="Picture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2979000" y="1326240"/>
            <a:ext cx="4121640" cy="328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56000" y="1323000"/>
            <a:ext cx="8568000" cy="6823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2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5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04000" y="216000"/>
            <a:ext cx="9071640" cy="64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504000" y="3085200"/>
            <a:ext cx="9071640" cy="1567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46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7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48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504000" y="279720"/>
            <a:ext cx="9072360" cy="1035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dt"/>
          </p:nvPr>
        </p:nvSpPr>
        <p:spPr>
          <a:xfrm>
            <a:off x="5692680" y="5167800"/>
            <a:ext cx="417420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073E87"/>
                </a:solidFill>
                <a:latin typeface="Candara"/>
              </a:rPr>
              <a:t>&lt;date/time&gt;</a:t>
            </a:r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ftr"/>
          </p:nvPr>
        </p:nvSpPr>
        <p:spPr>
          <a:xfrm>
            <a:off x="213480" y="5167800"/>
            <a:ext cx="4174200" cy="301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73E87"/>
                </a:solidFill>
                <a:latin typeface="Candara"/>
              </a:rPr>
              <a:t>&lt;footer&gt;</a:t>
            </a:r>
            <a:endParaRPr/>
          </a:p>
        </p:txBody>
      </p:sp>
      <p:sp>
        <p:nvSpPr>
          <p:cNvPr id="52" name="PlaceHolder 10"/>
          <p:cNvSpPr>
            <a:spLocks noGrp="1"/>
          </p:cNvSpPr>
          <p:nvPr>
            <p:ph type="sldNum"/>
          </p:nvPr>
        </p:nvSpPr>
        <p:spPr>
          <a:xfrm>
            <a:off x="4399920" y="5167800"/>
            <a:ext cx="128052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100949-F842-46EE-8F42-7BEDDC32B32C}" type="slidenum">
              <a:rPr lang="en-US" sz="1400">
                <a:solidFill>
                  <a:srgbClr val="073E87"/>
                </a:solidFill>
                <a:latin typeface="Candara"/>
              </a:rPr>
              <a:t>‹#›</a:t>
            </a:fld>
            <a:endParaRPr/>
          </a:p>
        </p:txBody>
      </p:sp>
      <p:sp>
        <p:nvSpPr>
          <p:cNvPr id="53" name="PlaceHolder 11"/>
          <p:cNvSpPr>
            <a:spLocks noGrp="1"/>
          </p:cNvSpPr>
          <p:nvPr>
            <p:ph type="body"/>
          </p:nvPr>
        </p:nvSpPr>
        <p:spPr>
          <a:xfrm>
            <a:off x="745920" y="2215440"/>
            <a:ext cx="4213440" cy="2850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en-US" sz="2200">
                <a:solidFill>
                  <a:srgbClr val="073E87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en-US" sz="2000">
                <a:solidFill>
                  <a:srgbClr val="073E87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en-US">
                <a:solidFill>
                  <a:srgbClr val="073E87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en-US" sz="1600">
                <a:solidFill>
                  <a:srgbClr val="073E87"/>
                </a:solidFill>
                <a:latin typeface="Candara"/>
              </a:rPr>
              <a:t>Fifth level</a:t>
            </a:r>
            <a:endParaRPr/>
          </a:p>
        </p:txBody>
      </p:sp>
      <p:sp>
        <p:nvSpPr>
          <p:cNvPr id="54" name="PlaceHolder 12"/>
          <p:cNvSpPr>
            <a:spLocks noGrp="1"/>
          </p:cNvSpPr>
          <p:nvPr>
            <p:ph type="body"/>
          </p:nvPr>
        </p:nvSpPr>
        <p:spPr>
          <a:xfrm>
            <a:off x="5121000" y="2215440"/>
            <a:ext cx="4213440" cy="28501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ymbol"/>
              <a:buChar char=""/>
            </a:pPr>
            <a:r>
              <a:rPr lang="en-US" sz="2400">
                <a:solidFill>
                  <a:srgbClr val="073E87"/>
                </a:solidFill>
                <a:latin typeface="Candar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"/>
            </a:pPr>
            <a:r>
              <a:rPr lang="en-US" sz="2200">
                <a:solidFill>
                  <a:srgbClr val="073E87"/>
                </a:solidFill>
                <a:latin typeface="Candar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ymbol"/>
              <a:buChar char=""/>
            </a:pPr>
            <a:r>
              <a:rPr lang="en-US" sz="2000">
                <a:solidFill>
                  <a:srgbClr val="073E87"/>
                </a:solidFill>
                <a:latin typeface="Candar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ymbol"/>
              <a:buChar char=""/>
            </a:pPr>
            <a:r>
              <a:rPr lang="en-US">
                <a:solidFill>
                  <a:srgbClr val="073E87"/>
                </a:solidFill>
                <a:latin typeface="Candar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ymbol"/>
              <a:buChar char=""/>
            </a:pPr>
            <a:r>
              <a:rPr lang="en-US" sz="1600">
                <a:solidFill>
                  <a:srgbClr val="073E87"/>
                </a:solidFill>
                <a:latin typeface="Candara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2000" y="189000"/>
            <a:ext cx="9586440" cy="20412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666840" y="1508400"/>
            <a:ext cx="3170880" cy="5900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1" name="CustomShape 3"/>
          <p:cNvSpPr/>
          <p:nvPr/>
        </p:nvSpPr>
        <p:spPr>
          <a:xfrm>
            <a:off x="2887560" y="1402560"/>
            <a:ext cx="6112080" cy="70272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2" name="CustomShape 4"/>
          <p:cNvSpPr/>
          <p:nvPr/>
        </p:nvSpPr>
        <p:spPr>
          <a:xfrm>
            <a:off x="3118320" y="1412640"/>
            <a:ext cx="6027840" cy="6397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3" name="CustomShape 5"/>
          <p:cNvSpPr/>
          <p:nvPr/>
        </p:nvSpPr>
        <p:spPr>
          <a:xfrm>
            <a:off x="6184080" y="1401480"/>
            <a:ext cx="3646440" cy="53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4" name="CustomShape 6"/>
          <p:cNvSpPr/>
          <p:nvPr/>
        </p:nvSpPr>
        <p:spPr>
          <a:xfrm>
            <a:off x="233280" y="1388520"/>
            <a:ext cx="9616680" cy="109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5" name="CustomShape 7"/>
          <p:cNvSpPr/>
          <p:nvPr/>
        </p:nvSpPr>
        <p:spPr>
          <a:xfrm>
            <a:off x="252000" y="189000"/>
            <a:ext cx="9586440" cy="498960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 w="15840">
            <a:noFill/>
          </a:ln>
        </p:spPr>
      </p:sp>
      <p:sp>
        <p:nvSpPr>
          <p:cNvPr id="96" name="CustomShape 8"/>
          <p:cNvSpPr/>
          <p:nvPr/>
        </p:nvSpPr>
        <p:spPr>
          <a:xfrm>
            <a:off x="6675120" y="4547160"/>
            <a:ext cx="3174840" cy="59076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7" name="CustomShape 9"/>
          <p:cNvSpPr/>
          <p:nvPr/>
        </p:nvSpPr>
        <p:spPr>
          <a:xfrm>
            <a:off x="2891160" y="4440960"/>
            <a:ext cx="6120000" cy="703440"/>
          </a:xfrm>
          <a:prstGeom prst="rect">
            <a:avLst/>
          </a:prstGeom>
          <a:solidFill>
            <a:srgbClr val="C6E7FC"/>
          </a:solidFill>
          <a:ln w="9360">
            <a:noFill/>
          </a:ln>
        </p:spPr>
      </p:sp>
      <p:sp>
        <p:nvSpPr>
          <p:cNvPr id="98" name="CustomShape 10"/>
          <p:cNvSpPr/>
          <p:nvPr/>
        </p:nvSpPr>
        <p:spPr>
          <a:xfrm>
            <a:off x="3122280" y="4451040"/>
            <a:ext cx="6035400" cy="640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99" name="CustomShape 11"/>
          <p:cNvSpPr/>
          <p:nvPr/>
        </p:nvSpPr>
        <p:spPr>
          <a:xfrm>
            <a:off x="6191640" y="4439880"/>
            <a:ext cx="3651120" cy="5389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sp>
      <p:sp>
        <p:nvSpPr>
          <p:cNvPr id="100" name="CustomShape 12"/>
          <p:cNvSpPr/>
          <p:nvPr/>
        </p:nvSpPr>
        <p:spPr>
          <a:xfrm>
            <a:off x="233280" y="4426920"/>
            <a:ext cx="9616680" cy="1100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1" name="PlaceHolder 13"/>
          <p:cNvSpPr>
            <a:spLocks noGrp="1"/>
          </p:cNvSpPr>
          <p:nvPr>
            <p:ph type="title"/>
          </p:nvPr>
        </p:nvSpPr>
        <p:spPr>
          <a:xfrm>
            <a:off x="756000" y="1323000"/>
            <a:ext cx="8568000" cy="1471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ndara"/>
              </a:rPr>
              <a:t>Click to edit the title text formatClick to edit Master title style</a:t>
            </a:r>
            <a:endParaRPr/>
          </a:p>
        </p:txBody>
      </p:sp>
      <p:sp>
        <p:nvSpPr>
          <p:cNvPr id="102" name="PlaceHolder 14"/>
          <p:cNvSpPr>
            <a:spLocks noGrp="1"/>
          </p:cNvSpPr>
          <p:nvPr>
            <p:ph type="dt"/>
          </p:nvPr>
        </p:nvSpPr>
        <p:spPr>
          <a:xfrm>
            <a:off x="5692680" y="5167800"/>
            <a:ext cx="4174200" cy="301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073E87"/>
                </a:solidFill>
                <a:latin typeface="Candara"/>
              </a:rPr>
              <a:t>5/1/14</a:t>
            </a:r>
            <a:endParaRPr/>
          </a:p>
        </p:txBody>
      </p:sp>
      <p:sp>
        <p:nvSpPr>
          <p:cNvPr id="103" name="PlaceHolder 15"/>
          <p:cNvSpPr>
            <a:spLocks noGrp="1"/>
          </p:cNvSpPr>
          <p:nvPr>
            <p:ph type="ftr"/>
          </p:nvPr>
        </p:nvSpPr>
        <p:spPr>
          <a:xfrm>
            <a:off x="213480" y="5167800"/>
            <a:ext cx="4174200" cy="301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4" name="PlaceHolder 16"/>
          <p:cNvSpPr>
            <a:spLocks noGrp="1"/>
          </p:cNvSpPr>
          <p:nvPr>
            <p:ph type="sldNum"/>
          </p:nvPr>
        </p:nvSpPr>
        <p:spPr>
          <a:xfrm>
            <a:off x="4399920" y="5167800"/>
            <a:ext cx="1280520" cy="301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74C6D40-41EC-456C-87F1-6ED2FE1D08BA}" type="slidenum">
              <a:rPr lang="en-US" sz="1000">
                <a:solidFill>
                  <a:srgbClr val="073E87"/>
                </a:solidFill>
                <a:latin typeface="Candara"/>
              </a:rPr>
              <a:t>‹#›</a:t>
            </a:fld>
            <a:endParaRPr/>
          </a:p>
        </p:txBody>
      </p:sp>
      <p:sp>
        <p:nvSpPr>
          <p:cNvPr id="105" name="PlaceHolder 17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504000" y="13680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Candara"/>
              </a:rPr>
              <a:t>Optimizing Stack-based Vms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504000" y="3085200"/>
            <a:ext cx="9071640" cy="1567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Student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i="1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2" y="1104227"/>
            <a:ext cx="2819400" cy="2819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3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8 - Purityand Escape analysis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504000" y="1368000"/>
            <a:ext cx="2783712" cy="2686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Purity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Checks if a function does not have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any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Side effects 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and depend only </a:t>
            </a: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from</a:t>
            </a:r>
          </a:p>
          <a:p>
            <a:pPr algn="just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andar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ndara"/>
              </a:rPr>
              <a:t>parameters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Pure functions calls with constants are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evaluated as constants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More aggressive CSE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LICM works by moving functions too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32" name="CustomShape 3"/>
          <p:cNvSpPr/>
          <p:nvPr/>
        </p:nvSpPr>
        <p:spPr>
          <a:xfrm>
            <a:off x="6488112" y="1006475"/>
            <a:ext cx="3393000" cy="31582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Escape Analysis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Checks if an instance does have the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reference counting usages of other object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changing in an known way.</a:t>
            </a:r>
            <a:endParaRPr sz="1400" dirty="0"/>
          </a:p>
          <a:p>
            <a:pPr algn="just">
              <a:lnSpc>
                <a:spcPct val="100000"/>
              </a:lnSpc>
            </a:pP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ndara"/>
              </a:rPr>
              <a:t>Resulting optimizations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Allocations can be done on stack</a:t>
            </a:r>
            <a:endParaRPr sz="1400"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Smart pointer usages can be made as raw</a:t>
            </a:r>
            <a:endParaRPr sz="1400" dirty="0"/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ndara"/>
              </a:rPr>
              <a:t>pointers</a:t>
            </a:r>
            <a:endParaRPr sz="1400"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10 – Inter Procedural Optimizations</a:t>
            </a:r>
            <a:endParaRPr dirty="0"/>
          </a:p>
        </p:txBody>
      </p:sp>
      <p:sp>
        <p:nvSpPr>
          <p:cNvPr id="231" name="CustomShape 2"/>
          <p:cNvSpPr/>
          <p:nvPr/>
        </p:nvSpPr>
        <p:spPr>
          <a:xfrm>
            <a:off x="504000" y="1368000"/>
            <a:ext cx="430740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 err="1" smtClean="0">
                <a:solidFill>
                  <a:srgbClr val="000000"/>
                </a:solidFill>
                <a:latin typeface="Candara"/>
              </a:rPr>
              <a:t>Inlining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the cost of the call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ndara"/>
              </a:rPr>
              <a:t>Aggressive constant removal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Parameters holding constants are removed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calls to empty functions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94" y="1235075"/>
            <a:ext cx="3810000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Conclusions 1. Performance vs .Net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Bad benchmarks: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OS News 2004 benchmark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Good Benchmarks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ndara"/>
              </a:rPr>
              <a:t>NBodyBenchmark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Useful math computations</a:t>
            </a:r>
            <a:endParaRPr dirty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realistic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memory usage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patterns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CR runs well in both cases</a:t>
            </a: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graphicFrame>
        <p:nvGraphicFramePr>
          <p:cNvPr id="235" name="Chart 3"/>
          <p:cNvGraphicFramePr/>
          <p:nvPr/>
        </p:nvGraphicFramePr>
        <p:xfrm>
          <a:off x="3632400" y="836280"/>
          <a:ext cx="5943240" cy="381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Questions ?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algn="ctr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3600">
                <a:solidFill>
                  <a:srgbClr val="000000"/>
                </a:solidFill>
                <a:latin typeface="Candara"/>
              </a:rPr>
              <a:t>Questions?</a:t>
            </a:r>
            <a:endParaRPr/>
          </a:p>
        </p:txBody>
      </p:sp>
      <p:pic>
        <p:nvPicPr>
          <p:cNvPr id="238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1960" y="2427480"/>
            <a:ext cx="4426560" cy="116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Arial"/>
              </a:rPr>
              <a:t>THANK YOU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Optimizing Stack-based Vms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Khlud Ciprian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Coordinator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ndara"/>
              </a:rPr>
              <a:t>PhD Ferucio Laurențiu Țiplea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Code Refractor - Content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504000" y="13680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1. - Stack-based Vms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- Code Refractor architecture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3. - FrontEnd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4. - Optimization overview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5. - Local 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6. - Use-Def 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7. - DataFlowoptimizations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8- Purity and Escape analysis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5256000" y="1319400"/>
            <a:ext cx="4426560" cy="32882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Conclusions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1. Performance vs .Net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Questions !?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Note: put questions at anymoment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ifthings are not clear, is better to interrupt.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83160" y="771840"/>
            <a:ext cx="4820400" cy="4120560"/>
          </a:xfrm>
          <a:prstGeom prst="rect">
            <a:avLst/>
          </a:prstGeom>
          <a:gradFill>
            <a:gsLst>
              <a:gs pos="0">
                <a:srgbClr val="FFDB8D"/>
              </a:gs>
              <a:gs pos="100000">
                <a:srgbClr val="E5AC22"/>
              </a:gs>
            </a:gsLst>
            <a:lin ang="5400000"/>
          </a:gradFill>
          <a:ln>
            <a:noFill/>
          </a:ln>
        </p:spPr>
      </p:sp>
      <p:sp>
        <p:nvSpPr>
          <p:cNvPr id="152" name="CustomShape 2"/>
          <p:cNvSpPr/>
          <p:nvPr/>
        </p:nvSpPr>
        <p:spPr>
          <a:xfrm>
            <a:off x="5242320" y="4304160"/>
            <a:ext cx="33948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.NetCIL Hybrid implementation</a:t>
            </a: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92040" y="777960"/>
            <a:ext cx="4038120" cy="4114440"/>
          </a:xfrm>
          <a:prstGeom prst="rect">
            <a:avLst/>
          </a:prstGeom>
          <a:gradFill>
            <a:gsLst>
              <a:gs pos="0">
                <a:srgbClr val="FFE8B5"/>
              </a:gs>
              <a:gs pos="100000">
                <a:srgbClr val="E5AC22"/>
              </a:gs>
            </a:gsLst>
            <a:path path="circle"/>
          </a:gradFill>
          <a:ln>
            <a:noFill/>
          </a:ln>
        </p:spPr>
      </p:sp>
      <p:sp>
        <p:nvSpPr>
          <p:cNvPr id="154" name="CustomShape 4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1. - Stack-based Vms</a:t>
            </a:r>
            <a:endParaRPr/>
          </a:p>
        </p:txBody>
      </p:sp>
      <p:sp>
        <p:nvSpPr>
          <p:cNvPr id="155" name="CustomShape 5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CustomShape 6"/>
          <p:cNvSpPr/>
          <p:nvPr/>
        </p:nvSpPr>
        <p:spPr>
          <a:xfrm>
            <a:off x="664560" y="10735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57" name="CustomShape 7"/>
          <p:cNvSpPr/>
          <p:nvPr/>
        </p:nvSpPr>
        <p:spPr>
          <a:xfrm>
            <a:off x="664560" y="153072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34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66456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59" name="CustomShape 9"/>
          <p:cNvSpPr/>
          <p:nvPr/>
        </p:nvSpPr>
        <p:spPr>
          <a:xfrm>
            <a:off x="2823480" y="1530720"/>
            <a:ext cx="114264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57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2823480" y="198792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1" name="CustomShape 11"/>
          <p:cNvSpPr/>
          <p:nvPr/>
        </p:nvSpPr>
        <p:spPr>
          <a:xfrm>
            <a:off x="1883880" y="1340280"/>
            <a:ext cx="91404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Add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664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3" name="CustomShape 13"/>
          <p:cNvSpPr/>
          <p:nvPr/>
        </p:nvSpPr>
        <p:spPr>
          <a:xfrm>
            <a:off x="2950560" y="259740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1807560" y="106308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65" name="CustomShape 15"/>
          <p:cNvSpPr/>
          <p:nvPr/>
        </p:nvSpPr>
        <p:spPr>
          <a:xfrm>
            <a:off x="4811760" y="1439280"/>
            <a:ext cx="1142640" cy="380520"/>
          </a:xfrm>
          <a:prstGeom prst="rect">
            <a:avLst/>
          </a:prstGeom>
          <a:gradFill>
            <a:gsLst>
              <a:gs pos="0">
                <a:srgbClr val="C2E86A"/>
              </a:gs>
              <a:gs pos="100000">
                <a:srgbClr val="8CB122"/>
              </a:gs>
            </a:gsLst>
            <a:lin ang="5400000"/>
          </a:gradFill>
          <a:ln w="9360">
            <a:solidFill>
              <a:srgbClr val="A5D02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23</a:t>
            </a:r>
            <a:endParaRPr/>
          </a:p>
        </p:txBody>
      </p:sp>
      <p:sp>
        <p:nvSpPr>
          <p:cNvPr id="166" name="CustomShape 16"/>
          <p:cNvSpPr/>
          <p:nvPr/>
        </p:nvSpPr>
        <p:spPr>
          <a:xfrm>
            <a:off x="4811760" y="1896480"/>
            <a:ext cx="114264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7" name="CustomShape 17"/>
          <p:cNvSpPr/>
          <p:nvPr/>
        </p:nvSpPr>
        <p:spPr>
          <a:xfrm>
            <a:off x="7554960" y="1439280"/>
            <a:ext cx="1523520" cy="380520"/>
          </a:xfrm>
          <a:prstGeom prst="rect">
            <a:avLst/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values</a:t>
            </a:r>
            <a:endParaRPr/>
          </a:p>
        </p:txBody>
      </p:sp>
      <p:sp>
        <p:nvSpPr>
          <p:cNvPr id="168" name="CustomShape 18"/>
          <p:cNvSpPr/>
          <p:nvPr/>
        </p:nvSpPr>
        <p:spPr>
          <a:xfrm>
            <a:off x="6031080" y="1248480"/>
            <a:ext cx="1447560" cy="76176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StLoc.1</a:t>
            </a:r>
            <a:endParaRPr/>
          </a:p>
        </p:txBody>
      </p:sp>
      <p:sp>
        <p:nvSpPr>
          <p:cNvPr id="169" name="CustomShape 19"/>
          <p:cNvSpPr/>
          <p:nvPr/>
        </p:nvSpPr>
        <p:spPr>
          <a:xfrm>
            <a:off x="4811760" y="250596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0" name="CustomShape 20"/>
          <p:cNvSpPr/>
          <p:nvPr/>
        </p:nvSpPr>
        <p:spPr>
          <a:xfrm>
            <a:off x="7631280" y="2527920"/>
            <a:ext cx="1371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Evaluation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Stack</a:t>
            </a:r>
            <a:endParaRPr/>
          </a:p>
        </p:txBody>
      </p:sp>
      <p:sp>
        <p:nvSpPr>
          <p:cNvPr id="171" name="CustomShape 21"/>
          <p:cNvSpPr/>
          <p:nvPr/>
        </p:nvSpPr>
        <p:spPr>
          <a:xfrm>
            <a:off x="6062400" y="95436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Instruction</a:t>
            </a:r>
            <a:endParaRPr/>
          </a:p>
        </p:txBody>
      </p:sp>
      <p:sp>
        <p:nvSpPr>
          <p:cNvPr id="172" name="CustomShape 22"/>
          <p:cNvSpPr/>
          <p:nvPr/>
        </p:nvSpPr>
        <p:spPr>
          <a:xfrm>
            <a:off x="918720" y="4310280"/>
            <a:ext cx="2844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ndara"/>
              </a:rPr>
              <a:t>Pure stack implementation</a:t>
            </a:r>
            <a:endParaRPr/>
          </a:p>
        </p:txBody>
      </p:sp>
      <p:sp>
        <p:nvSpPr>
          <p:cNvPr id="173" name="CustomShape 23"/>
          <p:cNvSpPr/>
          <p:nvPr/>
        </p:nvSpPr>
        <p:spPr>
          <a:xfrm>
            <a:off x="4735440" y="305316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4" name="CustomShape 24"/>
          <p:cNvSpPr/>
          <p:nvPr/>
        </p:nvSpPr>
        <p:spPr>
          <a:xfrm>
            <a:off x="4715640" y="34282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Local_1 = 0</a:t>
            </a:r>
            <a:endParaRPr/>
          </a:p>
        </p:txBody>
      </p:sp>
      <p:sp>
        <p:nvSpPr>
          <p:cNvPr id="175" name="CustomShape 25"/>
          <p:cNvSpPr/>
          <p:nvPr/>
        </p:nvSpPr>
        <p:spPr>
          <a:xfrm>
            <a:off x="4735440" y="38206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  <p:sp>
        <p:nvSpPr>
          <p:cNvPr id="176" name="CustomShape 26"/>
          <p:cNvSpPr/>
          <p:nvPr/>
        </p:nvSpPr>
        <p:spPr>
          <a:xfrm>
            <a:off x="7551720" y="316188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Local_0 = 0</a:t>
            </a:r>
            <a:endParaRPr/>
          </a:p>
        </p:txBody>
      </p:sp>
      <p:sp>
        <p:nvSpPr>
          <p:cNvPr id="177" name="CustomShape 27"/>
          <p:cNvSpPr/>
          <p:nvPr/>
        </p:nvSpPr>
        <p:spPr>
          <a:xfrm>
            <a:off x="7550640" y="3537000"/>
            <a:ext cx="1523520" cy="380520"/>
          </a:xfrm>
          <a:prstGeom prst="rect">
            <a:avLst/>
          </a:prstGeom>
          <a:gradFill>
            <a:gsLst>
              <a:gs pos="0">
                <a:srgbClr val="7FABE9"/>
              </a:gs>
              <a:gs pos="100000">
                <a:srgbClr val="3670B9"/>
              </a:gs>
            </a:gsLst>
            <a:lin ang="54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Local_1 = 23</a:t>
            </a:r>
            <a:endParaRPr/>
          </a:p>
        </p:txBody>
      </p:sp>
      <p:sp>
        <p:nvSpPr>
          <p:cNvPr id="178" name="CustomShape 28"/>
          <p:cNvSpPr/>
          <p:nvPr/>
        </p:nvSpPr>
        <p:spPr>
          <a:xfrm>
            <a:off x="7551720" y="3929040"/>
            <a:ext cx="1523520" cy="380520"/>
          </a:xfrm>
          <a:prstGeom prst="rect">
            <a:avLst/>
          </a:prstGeom>
          <a:gradFill>
            <a:gsLst>
              <a:gs pos="0">
                <a:srgbClr val="5484D0"/>
              </a:gs>
              <a:gs pos="50000">
                <a:srgbClr val="FFFFFF"/>
              </a:gs>
              <a:gs pos="100000">
                <a:srgbClr val="5484D0"/>
              </a:gs>
            </a:gsLst>
            <a:lin ang="5400000"/>
          </a:gradFill>
          <a:ln w="9360">
            <a:solidFill>
              <a:srgbClr val="4584D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Local_2 = 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2. - Code Refractor architecture</a:t>
            </a: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04000" y="864000"/>
            <a:ext cx="9071640" cy="4180680"/>
            <a:chOff x="504000" y="864000"/>
            <a:chExt cx="9071640" cy="4180680"/>
          </a:xfrm>
        </p:grpSpPr>
        <p:sp>
          <p:nvSpPr>
            <p:cNvPr id="180" name="CustomShape 2"/>
            <p:cNvSpPr/>
            <p:nvPr/>
          </p:nvSpPr>
          <p:spPr>
            <a:xfrm>
              <a:off x="504000" y="1368000"/>
              <a:ext cx="9071640" cy="328788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81" name="CustomShape 3"/>
            <p:cNvSpPr/>
            <p:nvPr/>
          </p:nvSpPr>
          <p:spPr>
            <a:xfrm>
              <a:off x="4270320" y="937800"/>
              <a:ext cx="1417320" cy="865440"/>
            </a:xfrm>
            <a:prstGeom prst="rect">
              <a:avLst/>
            </a:prstGeom>
            <a:gradFill>
              <a:gsLst>
                <a:gs pos="0">
                  <a:srgbClr val="7FABE9"/>
                </a:gs>
                <a:gs pos="100000">
                  <a:srgbClr val="3670B9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FrontEnd</a:t>
              </a:r>
              <a:endParaRPr dirty="0"/>
            </a:p>
          </p:txBody>
        </p:sp>
        <p:sp>
          <p:nvSpPr>
            <p:cNvPr id="182" name="CustomShape 4"/>
            <p:cNvSpPr/>
            <p:nvPr/>
          </p:nvSpPr>
          <p:spPr>
            <a:xfrm>
              <a:off x="620640" y="864000"/>
              <a:ext cx="1814400" cy="1203120"/>
            </a:xfrm>
            <a:prstGeom prst="rect">
              <a:avLst/>
            </a:prstGeom>
            <a:solidFill>
              <a:srgbClr val="A5D028"/>
            </a:solidFill>
            <a:ln w="25560">
              <a:solidFill>
                <a:srgbClr val="FFFFFF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endParaRPr lang="en-US" sz="1100" dirty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Assembly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(.exe, .</a:t>
              </a:r>
              <a:r>
                <a:rPr lang="en-US" sz="1100" dirty="0" err="1">
                  <a:solidFill>
                    <a:srgbClr val="FFFFFF"/>
                  </a:solidFill>
                  <a:latin typeface="Candara"/>
                  <a:ea typeface="Times New Roman"/>
                </a:rPr>
                <a:t>dll</a:t>
              </a: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, or references)</a:t>
              </a:r>
              <a:endParaRPr dirty="0"/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243540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CIL Instructions</a:t>
              </a:r>
              <a:endParaRPr/>
            </a:p>
          </p:txBody>
        </p:sp>
        <p:sp>
          <p:nvSpPr>
            <p:cNvPr id="184" name="CustomShape 6"/>
            <p:cNvSpPr/>
            <p:nvPr/>
          </p:nvSpPr>
          <p:spPr>
            <a:xfrm>
              <a:off x="5688360" y="864000"/>
              <a:ext cx="183420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</p:txBody>
        </p:sp>
        <p:sp>
          <p:nvSpPr>
            <p:cNvPr id="185" name="CustomShape 7"/>
            <p:cNvSpPr/>
            <p:nvPr/>
          </p:nvSpPr>
          <p:spPr>
            <a:xfrm>
              <a:off x="7642080" y="864000"/>
              <a:ext cx="1933560" cy="238608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interpreters</a:t>
              </a:r>
              <a:endParaRPr/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8276760" y="12337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1</a:t>
              </a:r>
              <a:endParaRPr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8276760" y="18565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2</a:t>
              </a:r>
              <a:endParaRPr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8276760" y="2479320"/>
              <a:ext cx="1070640" cy="411480"/>
            </a:xfrm>
            <a:prstGeom prst="rect">
              <a:avLst/>
            </a:prstGeom>
            <a:solidFill>
              <a:srgbClr val="05E0DB"/>
            </a:solidFill>
            <a:ln w="15840">
              <a:solidFill>
                <a:srgbClr val="027472"/>
              </a:solidFill>
              <a:rou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Method 3</a:t>
              </a:r>
              <a:endParaRPr/>
            </a:p>
          </p:txBody>
        </p:sp>
        <p:sp>
          <p:nvSpPr>
            <p:cNvPr id="189" name="CustomShape 11"/>
            <p:cNvSpPr/>
            <p:nvPr/>
          </p:nvSpPr>
          <p:spPr>
            <a:xfrm>
              <a:off x="3387600" y="2215440"/>
              <a:ext cx="1417320" cy="864720"/>
            </a:xfrm>
            <a:prstGeom prst="rect">
              <a:avLst/>
            </a:prstGeom>
            <a:gradFill>
              <a:gsLst>
                <a:gs pos="0">
                  <a:srgbClr val="91E8A6"/>
                </a:gs>
                <a:gs pos="100000">
                  <a:srgbClr val="41BE60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endParaRPr lang="en-US" sz="1100" dirty="0" smtClean="0">
                <a:solidFill>
                  <a:srgbClr val="FFFFFF"/>
                </a:solidFill>
                <a:latin typeface="Candara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100" dirty="0" smtClean="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 dirty="0"/>
            </a:p>
            <a:p>
              <a:pPr algn="ctr">
                <a:lnSpc>
                  <a:spcPct val="10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Candara"/>
                  <a:ea typeface="Times New Roman"/>
                </a:rPr>
                <a:t>Optimizer</a:t>
              </a:r>
              <a:endParaRPr dirty="0"/>
            </a:p>
          </p:txBody>
        </p:sp>
        <p:sp>
          <p:nvSpPr>
            <p:cNvPr id="190" name="CustomShape 12"/>
            <p:cNvSpPr/>
            <p:nvPr/>
          </p:nvSpPr>
          <p:spPr>
            <a:xfrm>
              <a:off x="4875120" y="2268360"/>
              <a:ext cx="2765880" cy="81288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Optimize operations</a:t>
              </a:r>
              <a:endParaRPr/>
            </a:p>
          </p:txBody>
        </p:sp>
        <p:sp>
          <p:nvSpPr>
            <p:cNvPr id="191" name="CustomShape 13"/>
            <p:cNvSpPr/>
            <p:nvPr/>
          </p:nvSpPr>
          <p:spPr>
            <a:xfrm rot="16200000" flipH="1">
              <a:off x="6985800" y="2775240"/>
              <a:ext cx="1494000" cy="2444040"/>
            </a:xfrm>
            <a:prstGeom prst="bentUpArrow">
              <a:avLst>
                <a:gd name="adj1" fmla="val 29779"/>
                <a:gd name="adj2" fmla="val 25000"/>
                <a:gd name="adj3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lIns="45720" tIns="91440" rIns="45720" bIns="91440"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Semantic IL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 </a:t>
              </a:r>
              <a:endParaRPr/>
            </a:p>
          </p:txBody>
        </p:sp>
        <p:sp>
          <p:nvSpPr>
            <p:cNvPr id="192" name="CustomShape 14"/>
            <p:cNvSpPr/>
            <p:nvPr/>
          </p:nvSpPr>
          <p:spPr>
            <a:xfrm>
              <a:off x="5083560" y="3873240"/>
              <a:ext cx="1417320" cy="865440"/>
            </a:xfrm>
            <a:prstGeom prst="rect">
              <a:avLst/>
            </a:prstGeom>
            <a:gradFill>
              <a:gsLst>
                <a:gs pos="0">
                  <a:srgbClr val="C2E86A"/>
                </a:gs>
                <a:gs pos="100000">
                  <a:srgbClr val="8CB122"/>
                </a:gs>
              </a:gsLst>
              <a:lin ang="5400000"/>
            </a:grad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BackEnd</a:t>
              </a:r>
              <a:endParaRPr/>
            </a:p>
          </p:txBody>
        </p:sp>
        <p:sp>
          <p:nvSpPr>
            <p:cNvPr id="193" name="CustomShape 15"/>
            <p:cNvSpPr/>
            <p:nvPr/>
          </p:nvSpPr>
          <p:spPr>
            <a:xfrm flipH="1">
              <a:off x="3119040" y="3873240"/>
              <a:ext cx="1963080" cy="1002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1B6FD"/>
            </a:solidFill>
            <a:ln w="15840">
              <a:solidFill>
                <a:srgbClr val="195E84"/>
              </a:solidFill>
              <a:round/>
            </a:ln>
          </p:spPr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Code</a:t>
              </a:r>
              <a:endParaRPr/>
            </a:p>
          </p:txBody>
        </p:sp>
        <p:sp>
          <p:nvSpPr>
            <p:cNvPr id="194" name="CustomShape 16"/>
            <p:cNvSpPr/>
            <p:nvPr/>
          </p:nvSpPr>
          <p:spPr>
            <a:xfrm>
              <a:off x="888480" y="3883680"/>
              <a:ext cx="2201040" cy="1161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C++ (GCC, MSVC, LLVM)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Compiler</a:t>
              </a:r>
              <a:endParaRPr/>
            </a:p>
            <a:p>
              <a:pPr algn="ctr">
                <a:lnSpc>
                  <a:spcPct val="100000"/>
                </a:lnSpc>
              </a:pPr>
              <a:r>
                <a:rPr lang="en-US" sz="1100">
                  <a:solidFill>
                    <a:srgbClr val="FFFFFF"/>
                  </a:solidFill>
                  <a:latin typeface="Candara"/>
                  <a:ea typeface="Times New Roman"/>
                </a:rPr>
                <a:t>(final binary)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3. - FrontEnd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pic>
        <p:nvPicPr>
          <p:cNvPr id="19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54760" y="1297800"/>
            <a:ext cx="3858480" cy="3528720"/>
          </a:xfrm>
          <a:prstGeom prst="rect">
            <a:avLst/>
          </a:prstGeom>
          <a:ln>
            <a:noFill/>
          </a:ln>
        </p:spPr>
      </p:pic>
      <p:pic>
        <p:nvPicPr>
          <p:cNvPr id="198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297800"/>
            <a:ext cx="3279960" cy="34286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3199680" y="4901760"/>
            <a:ext cx="3939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Converts CIL code into intermediate representation,buidscall graph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3784320" y="2454120"/>
            <a:ext cx="2170080" cy="152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B6FD"/>
          </a:solidFill>
          <a:ln w="15840">
            <a:solidFill>
              <a:srgbClr val="195E84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Disassemble IL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ndara"/>
              </a:rPr>
              <a:t>Rewrite as IR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4. - Optimization overview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03" name="Table 3"/>
          <p:cNvGraphicFramePr/>
          <p:nvPr/>
        </p:nvGraphicFramePr>
        <p:xfrm>
          <a:off x="773280" y="131112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7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constant1 (operator) identifier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 = result of the constant1 (operator) identifier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" name="CustomShape 4"/>
          <p:cNvSpPr/>
          <p:nvPr/>
        </p:nvSpPr>
        <p:spPr>
          <a:xfrm>
            <a:off x="773280" y="864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One instruction</a:t>
            </a:r>
            <a:endParaRPr/>
          </a:p>
        </p:txBody>
      </p:sp>
      <p:graphicFrame>
        <p:nvGraphicFramePr>
          <p:cNvPr id="205" name="Table 5"/>
          <p:cNvGraphicFramePr/>
          <p:nvPr/>
        </p:nvGraphicFramePr>
        <p:xfrm>
          <a:off x="696960" y="2378160"/>
          <a:ext cx="8457840" cy="102108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669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 same expression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ndara"/>
                        </a:rPr>
                        <a:t>cacheVariable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= expression with no side effects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Var1 =cacheVariable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(...) //code where parameters of expression are notredefined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Var2=cacheVariable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CustomShape 6"/>
          <p:cNvSpPr/>
          <p:nvPr/>
        </p:nvSpPr>
        <p:spPr>
          <a:xfrm>
            <a:off x="696960" y="19306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Block based</a:t>
            </a:r>
            <a:endParaRPr/>
          </a:p>
        </p:txBody>
      </p:sp>
      <p:graphicFrame>
        <p:nvGraphicFramePr>
          <p:cNvPr id="207" name="Table 7"/>
          <p:cNvGraphicFramePr/>
          <p:nvPr/>
        </p:nvGraphicFramePr>
        <p:xfrm>
          <a:off x="669240" y="382140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Over whole body of function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" name="CustomShape 8"/>
          <p:cNvSpPr/>
          <p:nvPr/>
        </p:nvSpPr>
        <p:spPr>
          <a:xfrm>
            <a:off x="669240" y="337428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Global optimizations</a:t>
            </a:r>
            <a:endParaRPr/>
          </a:p>
        </p:txBody>
      </p:sp>
      <p:graphicFrame>
        <p:nvGraphicFramePr>
          <p:cNvPr id="209" name="Table 9"/>
          <p:cNvGraphicFramePr/>
          <p:nvPr/>
        </p:nvGraphicFramePr>
        <p:xfrm>
          <a:off x="661680" y="4740120"/>
          <a:ext cx="8457840" cy="518160"/>
        </p:xfrm>
        <a:graphic>
          <a:graphicData uri="http://schemas.openxmlformats.org/drawingml/2006/table">
            <a:tbl>
              <a:tblPr/>
              <a:tblGrid>
                <a:gridCol w="4228920"/>
                <a:gridCol w="4228920"/>
              </a:tblGrid>
              <a:tr h="16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before optimizations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Candara"/>
                        </a:rPr>
                        <a:t>Code after optimization</a:t>
                      </a:r>
                      <a:endParaRPr/>
                    </a:p>
                  </a:txBody>
                  <a:tcPr/>
                </a:tc>
              </a:tr>
              <a:tr h="24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Across functions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Candara"/>
                        </a:rPr>
                        <a:t>(various)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10"/>
          <p:cNvSpPr/>
          <p:nvPr/>
        </p:nvSpPr>
        <p:spPr>
          <a:xfrm>
            <a:off x="661680" y="4293000"/>
            <a:ext cx="830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Program wide optimizations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5. – Block based optimizations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Reduces the block instructions by: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-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simplifies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expressions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- propagates constants and variables</a:t>
            </a:r>
            <a:endParaRPr dirty="0"/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ure function calls are evaluated</a:t>
            </a:r>
          </a:p>
          <a:p>
            <a:pPr marL="285750" indent="-285750" algn="just">
              <a:lnSpc>
                <a:spcPct val="100000"/>
              </a:lnSpc>
              <a:buFontTx/>
              <a:buChar char="-"/>
            </a:pPr>
            <a:r>
              <a:rPr lang="en-US" dirty="0" smtClean="0">
                <a:latin typeface="Candara" pitchFamily="34" charset="0"/>
              </a:rPr>
              <a:t>CSE optimizations</a:t>
            </a:r>
            <a:endParaRPr dirty="0" smtClean="0">
              <a:latin typeface="Candara" pitchFamily="34" charset="0"/>
            </a:endParaRPr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endParaRPr dirty="0"/>
          </a:p>
        </p:txBody>
      </p:sp>
      <p:sp>
        <p:nvSpPr>
          <p:cNvPr id="213" name="CustomShape 3"/>
          <p:cNvSpPr/>
          <p:nvPr/>
        </p:nvSpPr>
        <p:spPr>
          <a:xfrm>
            <a:off x="3980160" y="1371600"/>
            <a:ext cx="1133640" cy="871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4" name="CustomShape 4"/>
          <p:cNvSpPr/>
          <p:nvPr/>
        </p:nvSpPr>
        <p:spPr>
          <a:xfrm>
            <a:off x="4830480" y="2388240"/>
            <a:ext cx="1204560" cy="653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215" name="CustomShape 5"/>
          <p:cNvSpPr/>
          <p:nvPr/>
        </p:nvSpPr>
        <p:spPr>
          <a:xfrm>
            <a:off x="3980160" y="3259440"/>
            <a:ext cx="1275480" cy="581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21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7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1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19" name="CustomShape 9"/>
          <p:cNvSpPr/>
          <p:nvPr/>
        </p:nvSpPr>
        <p:spPr>
          <a:xfrm>
            <a:off x="7379280" y="1645920"/>
            <a:ext cx="794160" cy="64404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0" name="CustomShape 10"/>
          <p:cNvSpPr/>
          <p:nvPr/>
        </p:nvSpPr>
        <p:spPr>
          <a:xfrm>
            <a:off x="8727840" y="2289960"/>
            <a:ext cx="87336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sp>
        <p:nvSpPr>
          <p:cNvPr id="221" name="CustomShape 11"/>
          <p:cNvSpPr/>
          <p:nvPr/>
        </p:nvSpPr>
        <p:spPr>
          <a:xfrm>
            <a:off x="7381800" y="2862360"/>
            <a:ext cx="1425240" cy="42948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</p:sp>
      <p:cxnSp>
        <p:nvCxnSpPr>
          <p:cNvPr id="222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3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24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" name="Right Arrow 1"/>
          <p:cNvSpPr/>
          <p:nvPr/>
        </p:nvSpPr>
        <p:spPr>
          <a:xfrm>
            <a:off x="6259512" y="2289960"/>
            <a:ext cx="990600" cy="721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6 – USE-DEF optimizations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773280" y="1311119"/>
            <a:ext cx="4724232" cy="29719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Not used variables are deleted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Label optimizations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remove unused,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merge consecutive,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/>
              </a:rPr>
              <a:t>Remove </a:t>
            </a:r>
            <a:r>
              <a:rPr lang="en-US" dirty="0" err="1" smtClean="0">
                <a:solidFill>
                  <a:srgbClr val="000000"/>
                </a:solidFill>
                <a:latin typeface="Candara"/>
              </a:rPr>
              <a:t>goto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 to </a:t>
            </a:r>
            <a:r>
              <a:rPr lang="en-US" dirty="0">
                <a:solidFill>
                  <a:srgbClr val="000000"/>
                </a:solidFill>
                <a:latin typeface="Candara"/>
              </a:rPr>
              <a:t>labels on the next line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Dead store eliminations (over all function)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One assignment with constants propagated </a:t>
            </a:r>
            <a:r>
              <a:rPr lang="en-US" dirty="0" smtClean="0">
                <a:solidFill>
                  <a:srgbClr val="000000"/>
                </a:solidFill>
                <a:latin typeface="Candara"/>
              </a:rPr>
              <a:t>within all body of function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112" y="1463675"/>
            <a:ext cx="4090333" cy="2051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216000"/>
            <a:ext cx="9071640" cy="6476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ndara"/>
              </a:rPr>
              <a:t>7.– Global optimizations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544512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DFA Optimizations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Methodology: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Make some startup assumptions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Visit all flow of function to see if they hold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Go over all branches until assumptions stabilize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ndara"/>
              </a:rPr>
              <a:t>Implementations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Reachability lines (Dead Code Elimination)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ndara"/>
              </a:rPr>
              <a:t>Constant DFA propagation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5497512" y="1302991"/>
            <a:ext cx="4876800" cy="255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andara" pitchFamily="34" charset="0"/>
              </a:rPr>
              <a:t>Other function-body optimizations</a:t>
            </a:r>
            <a:endParaRPr dirty="0">
              <a:latin typeface="Candara" pitchFamily="34" charset="0"/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ndara" pitchFamily="34" charset="0"/>
              </a:rPr>
              <a:t>Label optimizations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Dead code removal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dirty="0" smtClean="0">
                <a:latin typeface="Candara" pitchFamily="34" charset="0"/>
              </a:rPr>
              <a:t>Loop invariant code motion</a:t>
            </a:r>
            <a:endParaRPr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748</Words>
  <Application>Microsoft Office PowerPoint</Application>
  <PresentationFormat>Custom</PresentationFormat>
  <Paragraphs>214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BasicLaptop</cp:lastModifiedBy>
  <cp:revision>6</cp:revision>
  <dcterms:modified xsi:type="dcterms:W3CDTF">2014-05-01T07:50:11Z</dcterms:modified>
</cp:coreProperties>
</file>