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62" r:id="rId10"/>
    <p:sldId id="268" r:id="rId11"/>
    <p:sldId id="265" r:id="rId12"/>
    <p:sldId id="266" r:id="rId13"/>
    <p:sldId id="267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54" autoAdjust="0"/>
  </p:normalViewPr>
  <p:slideViewPr>
    <p:cSldViewPr>
      <p:cViewPr>
        <p:scale>
          <a:sx n="125" d="100"/>
          <a:sy n="125" d="100"/>
        </p:scale>
        <p:origin x="-828" y="-7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ss\CodeRefractor\Documentation\NbodyBenchma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c:spPr>
          <c:invertIfNegative val="0"/>
          <c:cat>
            <c:strRef>
              <c:f>Sheet1!$B$5:$B$14</c:f>
              <c:strCache>
                <c:ptCount val="10"/>
                <c:pt idx="0">
                  <c:v>.Net 4.5 64 bit</c:v>
                </c:pt>
                <c:pt idx="1">
                  <c:v>MinGW 4.7 32bit</c:v>
                </c:pt>
                <c:pt idx="2">
                  <c:v>MinGW 4.7 64bit</c:v>
                </c:pt>
                <c:pt idx="3">
                  <c:v>Win JDK 6 -server 32 bit</c:v>
                </c:pt>
                <c:pt idx="4">
                  <c:v>Linux JDK 7 -server 64 bit</c:v>
                </c:pt>
                <c:pt idx="5">
                  <c:v>Linux G++ 4.7 64 bit (-O3)</c:v>
                </c:pt>
                <c:pt idx="6">
                  <c:v>Linux G++ 4.7 64 bit (PGO)</c:v>
                </c:pt>
                <c:pt idx="7">
                  <c:v>MinGW 64 bit with EA</c:v>
                </c:pt>
                <c:pt idx="8">
                  <c:v>MSVC++ 64 bit with EA</c:v>
                </c:pt>
                <c:pt idx="9">
                  <c:v>Linux G++ 4.7 64 bit (PGO+EA)</c:v>
                </c:pt>
              </c:strCache>
            </c:strRef>
          </c:cat>
          <c:val>
            <c:numRef>
              <c:f>Sheet1!$C$5:$C$14</c:f>
              <c:numCache>
                <c:formatCode>General</c:formatCode>
                <c:ptCount val="10"/>
                <c:pt idx="0">
                  <c:v>1550</c:v>
                </c:pt>
                <c:pt idx="1">
                  <c:v>2860</c:v>
                </c:pt>
                <c:pt idx="2">
                  <c:v>2840</c:v>
                </c:pt>
                <c:pt idx="3">
                  <c:v>1500</c:v>
                </c:pt>
                <c:pt idx="4">
                  <c:v>1444</c:v>
                </c:pt>
                <c:pt idx="5">
                  <c:v>1494</c:v>
                </c:pt>
                <c:pt idx="6">
                  <c:v>1378</c:v>
                </c:pt>
                <c:pt idx="7">
                  <c:v>1440</c:v>
                </c:pt>
                <c:pt idx="8">
                  <c:v>1330</c:v>
                </c:pt>
                <c:pt idx="9">
                  <c:v>1250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9922176"/>
        <c:axId val="101462400"/>
        <c:axId val="0"/>
      </c:bar3DChart>
      <c:catAx>
        <c:axId val="89922176"/>
        <c:scaling>
          <c:orientation val="minMax"/>
        </c:scaling>
        <c:delete val="0"/>
        <c:axPos val="l"/>
        <c:majorTickMark val="none"/>
        <c:minorTickMark val="none"/>
        <c:tickLblPos val="nextTo"/>
        <c:crossAx val="101462400"/>
        <c:crosses val="autoZero"/>
        <c:auto val="1"/>
        <c:lblAlgn val="ctr"/>
        <c:lblOffset val="100"/>
        <c:noMultiLvlLbl val="0"/>
      </c:catAx>
      <c:valAx>
        <c:axId val="10146240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99221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A428-14A6-4A34-B261-1C06E5B353A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8FBA-800D-4502-88B9-B1AEB95C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r>
              <a:rPr lang="en-US" baseline="0" dirty="0" smtClean="0"/>
              <a:t> </a:t>
            </a:r>
            <a:r>
              <a:rPr lang="en-US" baseline="0" smtClean="0"/>
              <a:t>any time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8FBA-800D-4502-88B9-B1AEB95CD6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Java, </a:t>
            </a:r>
            <a:r>
              <a:rPr lang="en-US" dirty="0" err="1" smtClean="0"/>
              <a:t>.Net</a:t>
            </a:r>
            <a:endParaRPr lang="en-US" dirty="0" smtClean="0"/>
          </a:p>
          <a:p>
            <a:pPr algn="just"/>
            <a:r>
              <a:rPr lang="en-US" dirty="0" smtClean="0"/>
              <a:t>Virtual</a:t>
            </a:r>
            <a:r>
              <a:rPr lang="en-US" baseline="0" dirty="0" smtClean="0"/>
              <a:t> instruction set</a:t>
            </a:r>
            <a:endParaRPr lang="en-US" dirty="0" smtClean="0"/>
          </a:p>
          <a:p>
            <a:pPr algn="just"/>
            <a:r>
              <a:rPr lang="en-US" dirty="0" smtClean="0"/>
              <a:t>All math operations and assignments are using an evaluation stack</a:t>
            </a:r>
          </a:p>
          <a:p>
            <a:pPr algn="just"/>
            <a:r>
              <a:rPr lang="en-US" dirty="0" smtClean="0"/>
              <a:t>They are both stack and register </a:t>
            </a:r>
            <a:r>
              <a:rPr lang="en-US" dirty="0" err="1" smtClean="0"/>
              <a:t>Vms</a:t>
            </a:r>
            <a:r>
              <a:rPr lang="en-US" dirty="0" smtClean="0"/>
              <a:t> (by means of using local variables)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8FBA-800D-4502-88B9-B1AEB95CD6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Read IL→ Interpret → CR IL Code → Optimizations → Optimized CR IL Code → C++ code generation → C++ Code → Compile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8FBA-800D-4502-88B9-B1AEB95CD6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Looks for input assembly</a:t>
            </a:r>
          </a:p>
          <a:p>
            <a:pPr algn="just"/>
            <a:r>
              <a:rPr lang="en-US" dirty="0" smtClean="0"/>
              <a:t>Using </a:t>
            </a:r>
            <a:r>
              <a:rPr lang="en-US" dirty="0" err="1" smtClean="0"/>
              <a:t>Mono.Reflection</a:t>
            </a:r>
            <a:r>
              <a:rPr lang="en-US" dirty="0" smtClean="0"/>
              <a:t> to get IL code</a:t>
            </a:r>
          </a:p>
          <a:p>
            <a:pPr algn="just"/>
            <a:r>
              <a:rPr lang="en-US" dirty="0" smtClean="0"/>
              <a:t>Scan for various Call instructions to fill the call-graph</a:t>
            </a:r>
          </a:p>
          <a:p>
            <a:pPr algn="just"/>
            <a:r>
              <a:rPr lang="en-US" dirty="0" smtClean="0"/>
              <a:t>Interpret instructions into CR equivalent in which instructions are grouped by semantics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8FBA-800D-4502-88B9-B1AEB95CD6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Optimizations can be defined by scope:</a:t>
            </a:r>
          </a:p>
          <a:p>
            <a:pPr algn="just"/>
            <a:r>
              <a:rPr lang="en-US" dirty="0" smtClean="0"/>
              <a:t>- one instruction range: various constant evaluations</a:t>
            </a:r>
          </a:p>
          <a:p>
            <a:pPr algn="just"/>
            <a:r>
              <a:rPr lang="en-US" dirty="0" smtClean="0"/>
              <a:t>- block based optimizations</a:t>
            </a:r>
          </a:p>
          <a:p>
            <a:pPr algn="just"/>
            <a:r>
              <a:rPr lang="en-US" dirty="0" smtClean="0"/>
              <a:t>- global (whole function)</a:t>
            </a:r>
          </a:p>
          <a:p>
            <a:pPr algn="just"/>
            <a:r>
              <a:rPr lang="en-US" dirty="0" smtClean="0"/>
              <a:t>- program wide (in C++: Link time optimizations)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8FBA-800D-4502-88B9-B1AEB95CD6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Use-</a:t>
            </a:r>
            <a:r>
              <a:rPr lang="en-US" dirty="0" err="1" smtClean="0"/>
              <a:t>Def</a:t>
            </a:r>
            <a:r>
              <a:rPr lang="en-US" dirty="0" smtClean="0"/>
              <a:t> optimizations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DFA Optimizations:</a:t>
            </a:r>
          </a:p>
          <a:p>
            <a:r>
              <a:rPr lang="en-US" dirty="0" smtClean="0"/>
              <a:t>- try to assert some assumptions</a:t>
            </a:r>
          </a:p>
          <a:p>
            <a:r>
              <a:rPr lang="en-US" dirty="0" smtClean="0"/>
              <a:t>- go over whole flow of the code and </a:t>
            </a:r>
            <a:r>
              <a:rPr lang="en-US" dirty="0" err="1" smtClean="0"/>
              <a:t>rafinate</a:t>
            </a:r>
            <a:r>
              <a:rPr lang="en-US" dirty="0" smtClean="0"/>
              <a:t> </a:t>
            </a:r>
            <a:r>
              <a:rPr lang="en-US" dirty="0" err="1" smtClean="0"/>
              <a:t>assumtions</a:t>
            </a:r>
            <a:r>
              <a:rPr lang="en-US" dirty="0" smtClean="0"/>
              <a:t> until stabilize the call flow</a:t>
            </a:r>
          </a:p>
          <a:p>
            <a:r>
              <a:rPr lang="en-US" dirty="0" smtClean="0"/>
              <a:t>- it has states before and after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8FBA-800D-4502-88B9-B1AEB95CD6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2016" y="189018"/>
            <a:ext cx="9586674" cy="499008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3346" y="4426934"/>
            <a:ext cx="9616916" cy="1101019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323128"/>
            <a:ext cx="8568531" cy="1471886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2940286"/>
            <a:ext cx="7056438" cy="121811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smtClean="0"/>
              <a:t>&lt;date/time&gt;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z="1400" smtClean="0"/>
              <a:t>&lt;footer&gt;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76A76C0-69A0-403D-A036-A9F4005B8E6D}" type="slidenum">
              <a:rPr lang="de-DE" sz="1400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2016" y="189019"/>
            <a:ext cx="9586674" cy="117947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smtClean="0"/>
              <a:t>&lt;date/time&gt;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z="1400" smtClean="0"/>
              <a:t>&lt;footer&gt;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76A76C0-69A0-403D-A036-A9F4005B8E6D}" type="slidenum">
              <a:rPr lang="de-DE" sz="1400" smtClean="0"/>
              <a:t>‹#›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3346" y="590530"/>
            <a:ext cx="9616916" cy="1101019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197116"/>
            <a:ext cx="2268141" cy="371036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197116"/>
            <a:ext cx="6636411" cy="3710360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2000" cy="156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smtClean="0"/>
              <a:t>&lt;date/time&gt;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z="1400" smtClean="0"/>
              <a:t>&lt;footer&gt;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76A76C0-69A0-403D-A036-A9F4005B8E6D}" type="slidenum">
              <a:rPr lang="de-DE" sz="1400" smtClean="0"/>
              <a:t>‹#›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189018"/>
            <a:ext cx="9586674" cy="39164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666881" y="3475748"/>
            <a:ext cx="3171063" cy="590394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887619" y="3369661"/>
            <a:ext cx="6112443" cy="7029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18476" y="3379808"/>
            <a:ext cx="6028068" cy="640208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184072" y="3368739"/>
            <a:ext cx="3646840" cy="538734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3346" y="3355824"/>
            <a:ext cx="9616916" cy="109960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12" y="2036999"/>
            <a:ext cx="8568531" cy="1260122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425" y="1188557"/>
            <a:ext cx="7075106" cy="77707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smtClean="0"/>
              <a:t>&lt;date/time&gt;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z="1400" smtClean="0"/>
              <a:t>&lt;footer&gt;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76A76C0-69A0-403D-A036-A9F4005B8E6D}" type="slidenum">
              <a:rPr lang="de-DE" sz="1400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smtClean="0"/>
              <a:t>&lt;date/time&gt;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z="1400" smtClean="0"/>
              <a:t>&lt;footer&gt;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76A76C0-69A0-403D-A036-A9F4005B8E6D}" type="slidenum">
              <a:rPr lang="de-DE" sz="1400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45965" y="2215295"/>
            <a:ext cx="4213701" cy="2850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8" y="2215295"/>
            <a:ext cx="4213701" cy="2850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966" y="2214404"/>
            <a:ext cx="4213701" cy="528988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12" y="2835276"/>
            <a:ext cx="4211345" cy="22301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4318" y="2214403"/>
            <a:ext cx="4213701" cy="528988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835276"/>
            <a:ext cx="4213701" cy="22301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smtClean="0"/>
              <a:t>&lt;date/time&gt;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z="1400" smtClean="0"/>
              <a:t>&lt;footer&gt;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76A76C0-69A0-403D-A036-A9F4005B8E6D}" type="slidenum">
              <a:rPr lang="de-DE" sz="1400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2016" y="189019"/>
            <a:ext cx="9586674" cy="117947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3346" y="590530"/>
            <a:ext cx="9616916" cy="109960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smtClean="0"/>
              <a:t>&lt;date/time&gt;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z="1400" smtClean="0"/>
              <a:t>&lt;footer&gt;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76A76C0-69A0-403D-A036-A9F4005B8E6D}" type="slidenum">
              <a:rPr lang="de-DE" sz="1400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189019"/>
            <a:ext cx="9586674" cy="117947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smtClean="0"/>
              <a:t>&lt;date/time&gt;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z="1400" smtClean="0"/>
              <a:t>&lt;footer&gt;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76A76C0-69A0-403D-A036-A9F4005B8E6D}" type="slidenum">
              <a:rPr lang="de-DE" sz="1400" smtClean="0"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2961287"/>
            <a:ext cx="3696229" cy="157515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3346" y="590530"/>
            <a:ext cx="9616916" cy="1101019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08063" y="1890184"/>
            <a:ext cx="3696229" cy="103582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465" y="1512146"/>
            <a:ext cx="4303973" cy="3150306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189018"/>
            <a:ext cx="9586674" cy="499008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3346" y="4426934"/>
            <a:ext cx="9616916" cy="1101019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18" y="280028"/>
            <a:ext cx="4203176" cy="2009195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6999" y="2303224"/>
            <a:ext cx="4209595" cy="200219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smtClean="0"/>
              <a:t>&lt;date/time&gt;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z="1400" smtClean="0"/>
              <a:t>&lt;footer&gt;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76A76C0-69A0-403D-A036-A9F4005B8E6D}" type="slidenum">
              <a:rPr lang="de-DE" sz="1400" smtClean="0"/>
              <a:t>‹#›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1134110"/>
            <a:ext cx="3931444" cy="2419435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189018"/>
            <a:ext cx="9586674" cy="204139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3346" y="1388639"/>
            <a:ext cx="9616916" cy="109960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279747"/>
            <a:ext cx="9072563" cy="1035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590" y="5167960"/>
            <a:ext cx="4174563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sz="1400" smtClean="0"/>
              <a:t>&lt;date/time&gt;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473" y="5167960"/>
            <a:ext cx="417456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algn="ctr"/>
            <a:r>
              <a:rPr lang="de-DE" sz="1400" smtClean="0"/>
              <a:t>&lt;footer&gt;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9898" y="5167959"/>
            <a:ext cx="128083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r"/>
            <a:fld id="{076A76C0-69A0-403D-A036-A9F4005B8E6D}" type="slidenum">
              <a:rPr lang="de-DE" sz="1400" smtClean="0"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94" y="2212215"/>
            <a:ext cx="8167173" cy="285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Code Refractor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endParaRPr/>
          </a:p>
          <a:p>
            <a:pPr algn="ctr"/>
            <a:r>
              <a:rPr lang="de-DE" sz="2800" b="1"/>
              <a:t>Optimizing Stack-based Vms</a:t>
            </a:r>
            <a:endParaRPr/>
          </a:p>
          <a:p>
            <a:pPr algn="r"/>
            <a:endParaRPr/>
          </a:p>
        </p:txBody>
      </p:sp>
      <p:sp>
        <p:nvSpPr>
          <p:cNvPr id="42" name="TextShape 3"/>
          <p:cNvSpPr txBox="1"/>
          <p:nvPr/>
        </p:nvSpPr>
        <p:spPr>
          <a:xfrm>
            <a:off x="504000" y="3085200"/>
            <a:ext cx="9072000" cy="1568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de-DE"/>
              <a:t>Student</a:t>
            </a:r>
            <a:endParaRPr/>
          </a:p>
          <a:p>
            <a:pPr algn="r"/>
            <a:r>
              <a:rPr lang="de-DE" sz="2000" i="1"/>
              <a:t>Khlud Ciprian</a:t>
            </a:r>
            <a:endParaRPr/>
          </a:p>
          <a:p>
            <a:pPr algn="r"/>
            <a:r>
              <a:rPr lang="de-DE"/>
              <a:t>Coordinator</a:t>
            </a:r>
            <a:endParaRPr/>
          </a:p>
          <a:p>
            <a:pPr algn="r"/>
            <a:r>
              <a:rPr lang="de-DE" sz="2000" b="1"/>
              <a:t>PhD Ferucio Laurențiu Țiplea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 dirty="0" smtClean="0"/>
              <a:t>8 - Purity </a:t>
            </a:r>
            <a:r>
              <a:rPr lang="de-DE" dirty="0"/>
              <a:t>and Escape analysis</a:t>
            </a:r>
            <a:endParaRPr dirty="0"/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4307712" cy="3288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r>
              <a:rPr lang="en-US" b="1" dirty="0" smtClean="0"/>
              <a:t>Purity Analysis</a:t>
            </a:r>
          </a:p>
          <a:p>
            <a:pPr algn="just"/>
            <a:r>
              <a:rPr lang="en-US" dirty="0" smtClean="0"/>
              <a:t>Checks if a function does not have any side </a:t>
            </a:r>
          </a:p>
          <a:p>
            <a:pPr algn="just"/>
            <a:r>
              <a:rPr lang="en-US" dirty="0" smtClean="0"/>
              <a:t>effects and depend only from parameters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Resulting optimizations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Pure functions calls with constants are </a:t>
            </a:r>
          </a:p>
          <a:p>
            <a:pPr algn="just"/>
            <a:r>
              <a:rPr lang="en-US" dirty="0" smtClean="0"/>
              <a:t>evaluated as constants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More aggressive CSE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LICM works by moving functions too</a:t>
            </a:r>
          </a:p>
          <a:p>
            <a:pPr algn="just"/>
            <a:endParaRPr lang="en-US" dirty="0" smtClean="0"/>
          </a:p>
          <a:p>
            <a:pPr algn="just"/>
            <a:endParaRPr dirty="0"/>
          </a:p>
        </p:txBody>
      </p:sp>
      <p:sp>
        <p:nvSpPr>
          <p:cNvPr id="4" name="TextShape 2"/>
          <p:cNvSpPr txBox="1"/>
          <p:nvPr/>
        </p:nvSpPr>
        <p:spPr>
          <a:xfrm>
            <a:off x="5040000" y="1368000"/>
            <a:ext cx="4307712" cy="3288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r>
              <a:rPr lang="en-US" b="1" dirty="0" smtClean="0"/>
              <a:t>Escape Analysis</a:t>
            </a:r>
          </a:p>
          <a:p>
            <a:pPr algn="just"/>
            <a:r>
              <a:rPr lang="en-US" dirty="0" smtClean="0"/>
              <a:t>Checks if an instance does have the </a:t>
            </a:r>
          </a:p>
          <a:p>
            <a:pPr algn="just"/>
            <a:r>
              <a:rPr lang="en-US" dirty="0" smtClean="0"/>
              <a:t>reference counting usages of other object </a:t>
            </a:r>
          </a:p>
          <a:p>
            <a:pPr algn="just"/>
            <a:r>
              <a:rPr lang="en-US" dirty="0" smtClean="0"/>
              <a:t>changing in an known way. 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Resulting optimizations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Allocations can be done on stack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Smart pointer usages can be made as raw </a:t>
            </a:r>
          </a:p>
          <a:p>
            <a:pPr algn="just"/>
            <a:r>
              <a:rPr lang="en-US" dirty="0" smtClean="0"/>
              <a:t>pointers</a:t>
            </a:r>
          </a:p>
          <a:p>
            <a:pPr algn="just"/>
            <a:endParaRPr lang="en-US" dirty="0" smtClean="0"/>
          </a:p>
          <a:p>
            <a:pPr algn="just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0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Conclusions 1. Performance vs .Net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r>
              <a:rPr lang="en-US" b="1" dirty="0" smtClean="0"/>
              <a:t>Bad benchmarks:</a:t>
            </a:r>
          </a:p>
          <a:p>
            <a:pPr algn="just"/>
            <a:r>
              <a:rPr lang="en-US" dirty="0" smtClean="0"/>
              <a:t>OS News 2004 benchmark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Good Benchmarks</a:t>
            </a:r>
            <a:endParaRPr lang="en-US" b="1" dirty="0"/>
          </a:p>
          <a:p>
            <a:pPr algn="just"/>
            <a:r>
              <a:rPr lang="en-US" dirty="0" err="1" smtClean="0"/>
              <a:t>NBody</a:t>
            </a:r>
            <a:r>
              <a:rPr lang="en-US" dirty="0" smtClean="0"/>
              <a:t> Benchmark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de-DE" dirty="0" smtClean="0"/>
              <a:t>In  </a:t>
            </a:r>
            <a:r>
              <a:rPr lang="de-DE" dirty="0"/>
              <a:t>math </a:t>
            </a:r>
            <a:r>
              <a:rPr lang="de-DE" dirty="0" smtClean="0"/>
              <a:t>computations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/>
              <a:t>memory </a:t>
            </a:r>
            <a:r>
              <a:rPr lang="de-DE" dirty="0" smtClean="0"/>
              <a:t>usage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de-DE" dirty="0"/>
          </a:p>
          <a:p>
            <a:pPr algn="just"/>
            <a:r>
              <a:rPr lang="de-DE" dirty="0" smtClean="0"/>
              <a:t>CR runs good in both cases</a:t>
            </a:r>
            <a:endParaRPr dirty="0"/>
          </a:p>
          <a:p>
            <a:pPr algn="just"/>
            <a:endParaRPr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93961673"/>
              </p:ext>
            </p:extLst>
          </p:nvPr>
        </p:nvGraphicFramePr>
        <p:xfrm>
          <a:off x="3632400" y="836119"/>
          <a:ext cx="5943600" cy="381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2. Questions ?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3680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25000"/>
              <a:buFont typeface="StarSymbol"/>
              <a:buChar char=""/>
            </a:pPr>
            <a:r>
              <a:rPr lang="de-DE" sz="3600" dirty="0"/>
              <a:t>Questions?</a:t>
            </a:r>
            <a:endParaRPr sz="3600" dirty="0"/>
          </a:p>
        </p:txBody>
      </p:sp>
      <p:pic>
        <p:nvPicPr>
          <p:cNvPr id="64" name="Picture 63"/>
          <p:cNvPicPr/>
          <p:nvPr/>
        </p:nvPicPr>
        <p:blipFill>
          <a:blip r:embed="rId2"/>
          <a:stretch>
            <a:fillRect/>
          </a:stretch>
        </p:blipFill>
        <p:spPr>
          <a:xfrm>
            <a:off x="5151960" y="2427480"/>
            <a:ext cx="4426920" cy="11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Code Refractor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 sz="5400">
                <a:latin typeface="Arial"/>
              </a:rPr>
              <a:t>THANK YOU</a:t>
            </a:r>
            <a:endParaRPr/>
          </a:p>
          <a:p>
            <a:pPr algn="ctr"/>
            <a:endParaRPr/>
          </a:p>
          <a:p>
            <a:pPr algn="ctr"/>
            <a:r>
              <a:rPr lang="de-DE" sz="2400"/>
              <a:t>Optimizing Stack-based Vms</a:t>
            </a:r>
            <a:endParaRPr/>
          </a:p>
          <a:p>
            <a:pPr algn="ctr"/>
            <a:r>
              <a:rPr lang="de-DE" sz="2400"/>
              <a:t>Khlud Ciprian</a:t>
            </a:r>
            <a:endParaRPr/>
          </a:p>
          <a:p>
            <a:pPr algn="ctr"/>
            <a:endParaRPr/>
          </a:p>
          <a:p>
            <a:pPr algn="ctr"/>
            <a:r>
              <a:rPr lang="de-DE" sz="2400"/>
              <a:t>Coordinator</a:t>
            </a:r>
            <a:endParaRPr/>
          </a:p>
          <a:p>
            <a:pPr algn="ctr"/>
            <a:r>
              <a:rPr lang="de-DE" sz="2400"/>
              <a:t>PhD Ferucio Laurențiu Țiplea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 dirty="0"/>
              <a:t>Code Refractor - Content</a:t>
            </a:r>
            <a:endParaRPr dirty="0"/>
          </a:p>
        </p:txBody>
      </p:sp>
      <p:sp>
        <p:nvSpPr>
          <p:cNvPr id="44" name="TextShape 2"/>
          <p:cNvSpPr txBox="1"/>
          <p:nvPr/>
        </p:nvSpPr>
        <p:spPr>
          <a:xfrm>
            <a:off x="504000" y="13680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dirty="0"/>
              <a:t>1. - Stack-based Vms</a:t>
            </a:r>
            <a:endParaRPr dirty="0"/>
          </a:p>
          <a:p>
            <a:r>
              <a:rPr lang="de-DE" dirty="0"/>
              <a:t>2. - Code Refractor architecture</a:t>
            </a:r>
            <a:endParaRPr dirty="0"/>
          </a:p>
          <a:p>
            <a:r>
              <a:rPr lang="de-DE" dirty="0"/>
              <a:t>3. - FrontEnd</a:t>
            </a:r>
            <a:endParaRPr dirty="0"/>
          </a:p>
          <a:p>
            <a:r>
              <a:rPr lang="de-DE" dirty="0"/>
              <a:t>4. - Optimization overview</a:t>
            </a:r>
            <a:endParaRPr dirty="0"/>
          </a:p>
          <a:p>
            <a:r>
              <a:rPr lang="de-DE" dirty="0"/>
              <a:t>5. - Local Optimizations</a:t>
            </a:r>
            <a:endParaRPr dirty="0"/>
          </a:p>
          <a:p>
            <a:r>
              <a:rPr lang="de-DE" dirty="0"/>
              <a:t>6. - Use-Def optimizations</a:t>
            </a:r>
            <a:endParaRPr dirty="0"/>
          </a:p>
          <a:p>
            <a:r>
              <a:rPr lang="de-DE" dirty="0"/>
              <a:t>7. - DataFlow </a:t>
            </a:r>
            <a:r>
              <a:rPr lang="de-DE" dirty="0" smtClean="0"/>
              <a:t>optimizations</a:t>
            </a:r>
            <a:endParaRPr lang="de-DE" dirty="0"/>
          </a:p>
          <a:p>
            <a:r>
              <a:rPr lang="en-US" dirty="0" smtClean="0"/>
              <a:t>8 </a:t>
            </a:r>
            <a:r>
              <a:rPr lang="en-US" dirty="0"/>
              <a:t>- Purity and Escape analysis</a:t>
            </a:r>
          </a:p>
        </p:txBody>
      </p:sp>
      <p:sp>
        <p:nvSpPr>
          <p:cNvPr id="45" name="TextShape 3"/>
          <p:cNvSpPr txBox="1"/>
          <p:nvPr/>
        </p:nvSpPr>
        <p:spPr>
          <a:xfrm>
            <a:off x="5256000" y="13194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dirty="0"/>
              <a:t>Conclusions</a:t>
            </a:r>
            <a:endParaRPr dirty="0"/>
          </a:p>
          <a:p>
            <a:r>
              <a:rPr lang="de-DE" dirty="0"/>
              <a:t>1. Performance vs .Net </a:t>
            </a:r>
            <a:endParaRPr dirty="0"/>
          </a:p>
          <a:p>
            <a:r>
              <a:rPr lang="de-DE" dirty="0"/>
              <a:t>2. Questions !?</a:t>
            </a:r>
            <a:endParaRPr dirty="0"/>
          </a:p>
          <a:p>
            <a:endParaRPr dirty="0"/>
          </a:p>
          <a:p>
            <a:r>
              <a:rPr lang="de-DE" dirty="0"/>
              <a:t>Note: put questions at any </a:t>
            </a:r>
            <a:r>
              <a:rPr lang="de-DE" dirty="0" smtClean="0"/>
              <a:t>moment</a:t>
            </a:r>
          </a:p>
          <a:p>
            <a:r>
              <a:rPr lang="de-DE" dirty="0" smtClean="0"/>
              <a:t>if </a:t>
            </a:r>
            <a:r>
              <a:rPr lang="de-DE" dirty="0"/>
              <a:t>things are not clear, is better to interrupt.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583112" y="771669"/>
            <a:ext cx="4820590" cy="4121005"/>
          </a:xfrm>
          <a:prstGeom prst="rect">
            <a:avLst/>
          </a:prstGeom>
          <a:gradFill>
            <a:gsLst>
              <a:gs pos="19000">
                <a:schemeClr val="accent5">
                  <a:tint val="96000"/>
                  <a:satMod val="120000"/>
                  <a:lumMod val="120000"/>
                  <a:alpha val="61000"/>
                </a:schemeClr>
              </a:gs>
              <a:gs pos="100000">
                <a:schemeClr val="accent5">
                  <a:shade val="89000"/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242262" y="4303981"/>
            <a:ext cx="3395287" cy="36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.Net</a:t>
            </a:r>
            <a:r>
              <a:rPr lang="en-US" b="1" dirty="0" smtClean="0"/>
              <a:t> CIL Hybrid implementation 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92112" y="777875"/>
            <a:ext cx="4038600" cy="4114800"/>
          </a:xfrm>
          <a:prstGeom prst="rect">
            <a:avLst/>
          </a:prstGeom>
          <a:gradFill flip="none" rotWithShape="1">
            <a:gsLst>
              <a:gs pos="19000">
                <a:schemeClr val="accent5">
                  <a:tint val="96000"/>
                  <a:satMod val="120000"/>
                  <a:lumMod val="41000"/>
                  <a:lumOff val="59000"/>
                  <a:alpha val="67000"/>
                </a:schemeClr>
              </a:gs>
              <a:gs pos="100000">
                <a:schemeClr val="accent5">
                  <a:shade val="89000"/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 b="1" dirty="0"/>
              <a:t>1. - Stack-based Vms</a:t>
            </a:r>
            <a:endParaRPr b="1" dirty="0"/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64707" y="1073430"/>
            <a:ext cx="1143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4707" y="1530630"/>
            <a:ext cx="1143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707" y="198783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23415" y="1530630"/>
            <a:ext cx="1143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23415" y="198783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883907" y="1340130"/>
            <a:ext cx="9144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707" y="259743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</a:t>
            </a:r>
          </a:p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0707" y="259742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</a:t>
            </a:r>
          </a:p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07707" y="106318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11712" y="1439105"/>
            <a:ext cx="1143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11712" y="189630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54912" y="1439105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6030912" y="1248605"/>
            <a:ext cx="14478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StLoc.1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11712" y="250590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</a:t>
            </a:r>
          </a:p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31112" y="252781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</a:t>
            </a:r>
          </a:p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62240" y="9544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8853" y="4310187"/>
            <a:ext cx="284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Pure stack implementation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735512" y="3053260"/>
            <a:ext cx="15240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Local_0 = 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15522" y="3428426"/>
            <a:ext cx="15240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Local_1 = 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35512" y="3820556"/>
            <a:ext cx="15240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Local_2 = 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551802" y="3161891"/>
            <a:ext cx="15240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Local_0 = 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50473" y="3537057"/>
            <a:ext cx="152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Local_1 = 23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51802" y="3929187"/>
            <a:ext cx="15240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Local_2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2. - Code Refractor architecture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620712" y="864000"/>
            <a:ext cx="8955288" cy="4181075"/>
            <a:chOff x="0" y="0"/>
            <a:chExt cx="6605625" cy="2896692"/>
          </a:xfrm>
        </p:grpSpPr>
        <p:sp>
          <p:nvSpPr>
            <p:cNvPr id="5" name="Text Box 1"/>
            <p:cNvSpPr txBox="1"/>
            <p:nvPr/>
          </p:nvSpPr>
          <p:spPr>
            <a:xfrm>
              <a:off x="2691993" y="51206"/>
              <a:ext cx="1045845" cy="599846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Compiler </a:t>
              </a:r>
            </a:p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 dirty="0" err="1">
                  <a:effectLst/>
                  <a:ea typeface="Times New Roman"/>
                  <a:cs typeface="Times New Roman"/>
                </a:rPr>
                <a:t>FrontEnd</a:t>
              </a:r>
              <a:endParaRPr lang="en-US" sz="1100" dirty="0"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6" name="Text Box 2"/>
            <p:cNvSpPr txBox="1"/>
            <p:nvPr/>
          </p:nvSpPr>
          <p:spPr>
            <a:xfrm>
              <a:off x="0" y="0"/>
              <a:ext cx="1338580" cy="83375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Assembly</a:t>
              </a:r>
            </a:p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(.exe, .dll, or references)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338681" y="0"/>
              <a:ext cx="1353185" cy="694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CIL Instructions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738067" y="0"/>
              <a:ext cx="1353185" cy="694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Semantic IL</a:t>
              </a:r>
            </a:p>
          </p:txBody>
        </p:sp>
        <p:sp>
          <p:nvSpPr>
            <p:cNvPr id="9" name="Round Diagonal Corner Rectangle 8"/>
            <p:cNvSpPr/>
            <p:nvPr/>
          </p:nvSpPr>
          <p:spPr>
            <a:xfrm>
              <a:off x="5179161" y="0"/>
              <a:ext cx="1426464" cy="1653235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Method interpreters</a:t>
              </a: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5647334" y="256032"/>
              <a:ext cx="790042" cy="28529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Method 1</a:t>
              </a:r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5647334" y="687629"/>
              <a:ext cx="790042" cy="28529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Method 2</a:t>
              </a:r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5647334" y="1119225"/>
              <a:ext cx="790042" cy="28529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Method 3</a:t>
              </a:r>
            </a:p>
          </p:txBody>
        </p:sp>
        <p:sp>
          <p:nvSpPr>
            <p:cNvPr id="13" name="Text Box 10"/>
            <p:cNvSpPr txBox="1"/>
            <p:nvPr/>
          </p:nvSpPr>
          <p:spPr>
            <a:xfrm>
              <a:off x="2040940" y="936345"/>
              <a:ext cx="1045845" cy="599440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Compiler </a:t>
              </a:r>
            </a:p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Optimizer</a:t>
              </a:r>
            </a:p>
          </p:txBody>
        </p:sp>
        <p:sp>
          <p:nvSpPr>
            <p:cNvPr id="14" name="Left-Right Arrow 13"/>
            <p:cNvSpPr/>
            <p:nvPr/>
          </p:nvSpPr>
          <p:spPr>
            <a:xfrm>
              <a:off x="3138220" y="972921"/>
              <a:ext cx="2040408" cy="56344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Optimize operations</a:t>
              </a:r>
            </a:p>
          </p:txBody>
        </p:sp>
        <p:sp>
          <p:nvSpPr>
            <p:cNvPr id="15" name="Bent-Up Arrow 14"/>
            <p:cNvSpPr/>
            <p:nvPr/>
          </p:nvSpPr>
          <p:spPr>
            <a:xfrm rot="16200000" flipH="1">
              <a:off x="4729277" y="1269186"/>
              <a:ext cx="1035217" cy="1803085"/>
            </a:xfrm>
            <a:prstGeom prst="bentUpArrow">
              <a:avLst>
                <a:gd name="adj1" fmla="val 29779"/>
                <a:gd name="adj2" fmla="val 25000"/>
                <a:gd name="adj3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Semantic IL</a:t>
              </a:r>
            </a:p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6" name="Text Box 13"/>
            <p:cNvSpPr txBox="1"/>
            <p:nvPr/>
          </p:nvSpPr>
          <p:spPr>
            <a:xfrm>
              <a:off x="3291840" y="2084832"/>
              <a:ext cx="1045845" cy="599846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Compiler </a:t>
              </a:r>
            </a:p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BackEnd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1843430" y="2084832"/>
              <a:ext cx="1448257" cy="694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C++ Code</a:t>
              </a:r>
            </a:p>
          </p:txBody>
        </p:sp>
        <p:sp>
          <p:nvSpPr>
            <p:cNvPr id="18" name="Text Box 15"/>
            <p:cNvSpPr txBox="1"/>
            <p:nvPr/>
          </p:nvSpPr>
          <p:spPr>
            <a:xfrm>
              <a:off x="197510" y="2092147"/>
              <a:ext cx="1623695" cy="80454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1003">
              <a:schemeClr val="dk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C++ (GCC, MSVC, LLVM) </a:t>
              </a:r>
            </a:p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Compiler </a:t>
              </a:r>
            </a:p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(final binary)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3. - FrontEnd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12" y="1297620"/>
            <a:ext cx="3858662" cy="3529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297620"/>
            <a:ext cx="3280194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712" y="4901806"/>
            <a:ext cx="681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CIL code into intermediate representation, </a:t>
            </a:r>
            <a:r>
              <a:rPr lang="en-US" dirty="0" err="1" smtClean="0"/>
              <a:t>buids</a:t>
            </a:r>
            <a:r>
              <a:rPr lang="en-US" dirty="0" smtClean="0"/>
              <a:t> call graph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784194" y="2454275"/>
            <a:ext cx="2170518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Disassemble IL</a:t>
            </a:r>
          </a:p>
          <a:p>
            <a:pPr algn="ctr"/>
            <a:r>
              <a:rPr lang="en-US" dirty="0" smtClean="0"/>
              <a:t>Rewrite as 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 dirty="0"/>
              <a:t>4. - Optimization overview</a:t>
            </a:r>
            <a:endParaRPr dirty="0"/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34027"/>
              </p:ext>
            </p:extLst>
          </p:nvPr>
        </p:nvGraphicFramePr>
        <p:xfrm>
          <a:off x="773112" y="1311276"/>
          <a:ext cx="8458200" cy="4146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29100"/>
                <a:gridCol w="4229100"/>
              </a:tblGrid>
              <a:tr h="1340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Code before optimizations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Code after optimization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var = constant1 (operator) identifier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var = result of the constant1 (operator) identifier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3112" y="86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instruction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29802"/>
              </p:ext>
            </p:extLst>
          </p:nvPr>
        </p:nvGraphicFramePr>
        <p:xfrm>
          <a:off x="696912" y="2378075"/>
          <a:ext cx="8458200" cy="83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29100"/>
                <a:gridCol w="4229100"/>
              </a:tblGrid>
              <a:tr h="1340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Code before optimizations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Code after optimization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Var1 = expression with no side effects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(...) //code where parameters of expression are not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redefined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Var2= same expression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effectLst/>
                        </a:rPr>
                        <a:t>cacheVariable</a:t>
                      </a:r>
                      <a:r>
                        <a:rPr lang="en-US" sz="1100" dirty="0" smtClean="0">
                          <a:effectLst/>
                        </a:rPr>
                        <a:t> = expression with no side effects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Var1 = </a:t>
                      </a:r>
                      <a:r>
                        <a:rPr lang="en-US" sz="1100" dirty="0" err="1" smtClean="0">
                          <a:effectLst/>
                        </a:rPr>
                        <a:t>cacheVariable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(...) //code where parameters of expression are not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redefined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Var2= </a:t>
                      </a:r>
                      <a:r>
                        <a:rPr lang="en-US" sz="1100" dirty="0" err="1" smtClean="0">
                          <a:effectLst/>
                        </a:rPr>
                        <a:t>cacheVariable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6912" y="1930799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based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6944"/>
              </p:ext>
            </p:extLst>
          </p:nvPr>
        </p:nvGraphicFramePr>
        <p:xfrm>
          <a:off x="669146" y="3821474"/>
          <a:ext cx="8458200" cy="4146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29100"/>
                <a:gridCol w="4229100"/>
              </a:tblGrid>
              <a:tr h="1340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Code before optimizations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Code after optimization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Over whole body of function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(various)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9146" y="337419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optimizations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10606"/>
              </p:ext>
            </p:extLst>
          </p:nvPr>
        </p:nvGraphicFramePr>
        <p:xfrm>
          <a:off x="661597" y="4740275"/>
          <a:ext cx="8458200" cy="4146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29100"/>
                <a:gridCol w="4229100"/>
              </a:tblGrid>
              <a:tr h="1340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Code before optimizations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Code after optimization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Across functions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(various)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1597" y="4292999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wide optimizations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 dirty="0" smtClean="0"/>
              <a:t>5. – Block based optimizations</a:t>
            </a:r>
            <a:endParaRPr dirty="0"/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r>
              <a:rPr lang="en-US" dirty="0" smtClean="0"/>
              <a:t>Assignment </a:t>
            </a:r>
            <a:r>
              <a:rPr lang="en-US" dirty="0"/>
              <a:t>of identifier used next </a:t>
            </a:r>
            <a:r>
              <a:rPr lang="en-US" dirty="0" smtClean="0"/>
              <a:t>line</a:t>
            </a:r>
          </a:p>
          <a:p>
            <a:pPr algn="just"/>
            <a:r>
              <a:rPr lang="ro-RO" dirty="0" smtClean="0"/>
              <a:t>Assignment </a:t>
            </a:r>
            <a:r>
              <a:rPr lang="ro-RO" dirty="0"/>
              <a:t>of expression </a:t>
            </a:r>
            <a:endParaRPr lang="en-US" dirty="0"/>
          </a:p>
          <a:p>
            <a:pPr algn="just"/>
            <a:r>
              <a:rPr lang="ro-RO" dirty="0" smtClean="0"/>
              <a:t>Evaluate </a:t>
            </a:r>
            <a:r>
              <a:rPr lang="ro-RO" dirty="0"/>
              <a:t>constant expressions</a:t>
            </a:r>
            <a:endParaRPr lang="en-US" dirty="0"/>
          </a:p>
          <a:p>
            <a:pPr algn="just"/>
            <a:r>
              <a:rPr lang="ro-RO" dirty="0" smtClean="0"/>
              <a:t>Evaluate </a:t>
            </a:r>
            <a:r>
              <a:rPr lang="ro-RO" dirty="0"/>
              <a:t>partial constant expressions</a:t>
            </a:r>
            <a:endParaRPr lang="en-US" dirty="0"/>
          </a:p>
          <a:p>
            <a:pPr algn="just"/>
            <a:r>
              <a:rPr lang="ro-RO" dirty="0" smtClean="0"/>
              <a:t>Evaluate </a:t>
            </a:r>
            <a:r>
              <a:rPr lang="ro-RO" dirty="0"/>
              <a:t>conditional ifs</a:t>
            </a:r>
            <a:endParaRPr lang="en-US" dirty="0"/>
          </a:p>
          <a:p>
            <a:pPr algn="just"/>
            <a:r>
              <a:rPr lang="ro-RO" dirty="0" smtClean="0"/>
              <a:t>Dead </a:t>
            </a:r>
            <a:r>
              <a:rPr lang="ro-RO" dirty="0"/>
              <a:t>store eliminations</a:t>
            </a:r>
            <a:endParaRPr lang="en-US" dirty="0"/>
          </a:p>
          <a:p>
            <a:pPr algn="just"/>
            <a:r>
              <a:rPr lang="en-US" dirty="0" smtClean="0"/>
              <a:t>Common </a:t>
            </a:r>
            <a:r>
              <a:rPr lang="en-US" dirty="0" err="1"/>
              <a:t>Subexpression</a:t>
            </a:r>
            <a:r>
              <a:rPr lang="en-US" dirty="0"/>
              <a:t> Elimination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 dirty="0" smtClean="0"/>
              <a:t>6 – USE-DEF optimizations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73112" y="1311275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Not </a:t>
            </a:r>
            <a:r>
              <a:rPr lang="ro-RO" dirty="0"/>
              <a:t>used variables are </a:t>
            </a:r>
            <a:r>
              <a:rPr lang="ro-RO" dirty="0" smtClean="0"/>
              <a:t>deleted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Label optimizations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remove unused,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merge consecutive,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 err="1" smtClean="0"/>
              <a:t>goto</a:t>
            </a:r>
            <a:r>
              <a:rPr lang="en-US" dirty="0" smtClean="0"/>
              <a:t> to labels on the next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Dead store eliminations (over all function)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assignment with constants propagated with all </a:t>
            </a:r>
            <a:r>
              <a:rPr lang="en-US" dirty="0" err="1" smtClean="0"/>
              <a:t>funciton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 dirty="0"/>
              <a:t>7. </a:t>
            </a:r>
            <a:r>
              <a:rPr lang="de-DE" dirty="0" smtClean="0"/>
              <a:t>– Global optimizations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25512" y="1311275"/>
            <a:ext cx="876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DFA Optimizations</a:t>
            </a:r>
          </a:p>
          <a:p>
            <a:r>
              <a:rPr lang="en-US" dirty="0" smtClean="0"/>
              <a:t>Methodology: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some startup assumptions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Visit all flow of function to see if they hold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 over all branches until assumptions stabilize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Implementations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Reachability lines (Dead Code Elimination)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Constant DFA propagation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140</TotalTime>
  <Words>739</Words>
  <Application>Microsoft Office PowerPoint</Application>
  <PresentationFormat>Custom</PresentationFormat>
  <Paragraphs>199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BasicLaptop</dc:creator>
  <cp:lastModifiedBy>BasicLaptop</cp:lastModifiedBy>
  <cp:revision>18</cp:revision>
  <dcterms:modified xsi:type="dcterms:W3CDTF">2013-10-15T05:41:24Z</dcterms:modified>
</cp:coreProperties>
</file>