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sldIdLst>
    <p:sldId id="256" r:id="rId6"/>
    <p:sldId id="257" r:id="rId7"/>
    <p:sldId id="258" r:id="rId8"/>
    <p:sldId id="284" r:id="rId9"/>
    <p:sldId id="259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8E88-CB6A-4054-8DA5-E761D8CACA33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FA697-33F8-4EBB-8871-692658E356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424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A697-33F8-4EBB-8871-692658E356D3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30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A697-33F8-4EBB-8871-692658E356D3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310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02600" y="4711700"/>
            <a:ext cx="4445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942" y="3281462"/>
            <a:ext cx="1270000" cy="537210"/>
          </a:xfrm>
          <a:custGeom>
            <a:avLst/>
            <a:gdLst/>
            <a:ahLst/>
            <a:cxnLst/>
            <a:rect l="l" t="t" r="r" b="b"/>
            <a:pathLst>
              <a:path w="1270000" h="537210">
                <a:moveTo>
                  <a:pt x="1134173" y="0"/>
                </a:moveTo>
                <a:lnTo>
                  <a:pt x="136220" y="0"/>
                </a:lnTo>
                <a:lnTo>
                  <a:pt x="109961" y="103"/>
                </a:lnTo>
                <a:lnTo>
                  <a:pt x="71800" y="2805"/>
                </a:lnTo>
                <a:lnTo>
                  <a:pt x="25776" y="25881"/>
                </a:lnTo>
                <a:lnTo>
                  <a:pt x="2700" y="71904"/>
                </a:lnTo>
                <a:lnTo>
                  <a:pt x="0" y="109811"/>
                </a:lnTo>
                <a:lnTo>
                  <a:pt x="8" y="426900"/>
                </a:lnTo>
                <a:lnTo>
                  <a:pt x="6547" y="480644"/>
                </a:lnTo>
                <a:lnTo>
                  <a:pt x="39727" y="522042"/>
                </a:lnTo>
                <a:lnTo>
                  <a:pt x="89068" y="535879"/>
                </a:lnTo>
                <a:lnTo>
                  <a:pt x="135617" y="536710"/>
                </a:lnTo>
                <a:lnTo>
                  <a:pt x="1133570" y="536710"/>
                </a:lnTo>
                <a:lnTo>
                  <a:pt x="1180647" y="535879"/>
                </a:lnTo>
                <a:lnTo>
                  <a:pt x="1230063" y="522042"/>
                </a:lnTo>
                <a:lnTo>
                  <a:pt x="1263245" y="480644"/>
                </a:lnTo>
                <a:lnTo>
                  <a:pt x="1269792" y="426900"/>
                </a:lnTo>
                <a:lnTo>
                  <a:pt x="1269783" y="109811"/>
                </a:lnTo>
                <a:lnTo>
                  <a:pt x="1263245" y="56066"/>
                </a:lnTo>
                <a:lnTo>
                  <a:pt x="1230063" y="14669"/>
                </a:lnTo>
                <a:lnTo>
                  <a:pt x="1180723" y="831"/>
                </a:lnTo>
                <a:lnTo>
                  <a:pt x="1134173" y="0"/>
                </a:lnTo>
                <a:close/>
              </a:path>
            </a:pathLst>
          </a:custGeom>
          <a:solidFill>
            <a:srgbClr val="006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800" y="1803400"/>
            <a:ext cx="82804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490" y="2461260"/>
            <a:ext cx="8415019" cy="247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rankroger64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25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102600" y="4711700"/>
            <a:ext cx="4445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2520"/>
            <a:ext cx="6781800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  <a:tabLst>
                <a:tab pos="2460625" algn="l"/>
              </a:tabLst>
            </a:pPr>
            <a:r>
              <a:rPr lang="en-US" dirty="0"/>
              <a:t>Thomas - </a:t>
            </a:r>
            <a:r>
              <a:rPr lang="en-US" dirty="0" err="1"/>
              <a:t>TheRobot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963" y="3067343"/>
            <a:ext cx="5005070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0" dirty="0">
                <a:solidFill>
                  <a:srgbClr val="FFFFFF"/>
                </a:solidFill>
                <a:latin typeface="Lucida Sans"/>
                <a:cs typeface="Lucida Sans"/>
              </a:rPr>
              <a:t>Frank Letswalo</a:t>
            </a:r>
            <a:r>
              <a:rPr sz="20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Lucida Sans"/>
                <a:cs typeface="Lucida Sans"/>
              </a:rPr>
              <a:t>| </a:t>
            </a:r>
            <a:r>
              <a:rPr sz="2000" spc="5" dirty="0">
                <a:solidFill>
                  <a:srgbClr val="FFFFFF"/>
                </a:solidFill>
                <a:latin typeface="Lucida Sans"/>
                <a:cs typeface="Lucida Sans"/>
              </a:rPr>
              <a:t>AWS </a:t>
            </a:r>
            <a:r>
              <a:rPr lang="en-US" sz="2000" spc="-85" dirty="0">
                <a:solidFill>
                  <a:srgbClr val="FFFFFF"/>
                </a:solidFill>
                <a:latin typeface="Lucida Sans"/>
                <a:cs typeface="Lucida Sans"/>
              </a:rPr>
              <a:t>Tech-U Graduate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>
                <a:solidFill>
                  <a:srgbClr val="FFFFFF"/>
                </a:solidFill>
                <a:latin typeface="Lucida Sans"/>
                <a:cs typeface="Lucida Sans"/>
              </a:rPr>
              <a:t>Jeremy Chen | AWS Tech-U Instructor</a:t>
            </a:r>
            <a:endParaRPr sz="20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endParaRPr sz="20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600" y="4803000"/>
            <a:ext cx="2849245" cy="1179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-60" dirty="0">
                <a:solidFill>
                  <a:srgbClr val="FFFFFF"/>
                </a:solidFill>
                <a:latin typeface="Lucida Sans"/>
                <a:cs typeface="Lucida Sans"/>
              </a:rPr>
              <a:t>© 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lang="en-US"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sz="700" spc="-35" dirty="0">
                <a:solidFill>
                  <a:srgbClr val="FFFFFF"/>
                </a:solidFill>
                <a:latin typeface="Lucida Sans"/>
                <a:cs typeface="Lucida Sans"/>
              </a:rPr>
              <a:t>Amazon </a:t>
            </a:r>
            <a:r>
              <a:rPr sz="700" spc="-5" dirty="0">
                <a:solidFill>
                  <a:srgbClr val="FFFFFF"/>
                </a:solidFill>
                <a:latin typeface="Lucida Sans"/>
                <a:cs typeface="Lucida Sans"/>
              </a:rPr>
              <a:t>Web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Services,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Inc.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or its </a:t>
            </a:r>
            <a:r>
              <a:rPr sz="700" spc="-20" dirty="0">
                <a:solidFill>
                  <a:srgbClr val="FFFFFF"/>
                </a:solidFill>
                <a:latin typeface="Lucida Sans"/>
                <a:cs typeface="Lucida Sans"/>
              </a:rPr>
              <a:t>Affiliates. </a:t>
            </a:r>
            <a:r>
              <a:rPr sz="700" spc="-15" dirty="0">
                <a:solidFill>
                  <a:srgbClr val="FFFFFF"/>
                </a:solidFill>
                <a:latin typeface="Lucida Sans"/>
                <a:cs typeface="Lucida Sans"/>
              </a:rPr>
              <a:t>All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rights</a:t>
            </a:r>
            <a:r>
              <a:rPr sz="7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reserved.</a:t>
            </a:r>
            <a:endParaRPr sz="700" dirty="0">
              <a:latin typeface="Lucida Sans"/>
              <a:cs typeface="Lucida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DBE3A5-EA61-4EC0-90C4-42A21D7E4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6" y="3913359"/>
            <a:ext cx="1073796" cy="798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EE6512-89D3-4956-856D-0EDC358FDD02}"/>
              </a:ext>
            </a:extLst>
          </p:cNvPr>
          <p:cNvSpPr txBox="1"/>
          <p:nvPr/>
        </p:nvSpPr>
        <p:spPr>
          <a:xfrm>
            <a:off x="876595" y="3936924"/>
            <a:ext cx="245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Frank Letswalo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7DCBBC-B531-43A0-B5F4-6C1922273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027586"/>
            <a:ext cx="4413638" cy="33317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050"/>
            <a:ext cx="9144000" cy="51625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02600" y="4711700"/>
            <a:ext cx="4445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127000"/>
            <a:ext cx="575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Lucida Sans"/>
                <a:cs typeface="Lucida Sans"/>
              </a:rPr>
              <a:t>AGENDA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600" y="4803000"/>
            <a:ext cx="2849245" cy="1179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-60" dirty="0">
                <a:solidFill>
                  <a:srgbClr val="FFFFFF"/>
                </a:solidFill>
                <a:latin typeface="Lucida Sans"/>
                <a:cs typeface="Lucida Sans"/>
              </a:rPr>
              <a:t>© 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lang="en-US"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sz="700" spc="-35" dirty="0">
                <a:solidFill>
                  <a:srgbClr val="FFFFFF"/>
                </a:solidFill>
                <a:latin typeface="Lucida Sans"/>
                <a:cs typeface="Lucida Sans"/>
              </a:rPr>
              <a:t>Amazon </a:t>
            </a:r>
            <a:r>
              <a:rPr sz="700" spc="-5" dirty="0">
                <a:solidFill>
                  <a:srgbClr val="FFFFFF"/>
                </a:solidFill>
                <a:latin typeface="Lucida Sans"/>
                <a:cs typeface="Lucida Sans"/>
              </a:rPr>
              <a:t>Web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Services,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Inc.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or its </a:t>
            </a:r>
            <a:r>
              <a:rPr sz="700" spc="-20" dirty="0">
                <a:solidFill>
                  <a:srgbClr val="FFFFFF"/>
                </a:solidFill>
                <a:latin typeface="Lucida Sans"/>
                <a:cs typeface="Lucida Sans"/>
              </a:rPr>
              <a:t>Affiliates. </a:t>
            </a:r>
            <a:r>
              <a:rPr sz="700" spc="-15" dirty="0">
                <a:solidFill>
                  <a:srgbClr val="FFFFFF"/>
                </a:solidFill>
                <a:latin typeface="Lucida Sans"/>
                <a:cs typeface="Lucida Sans"/>
              </a:rPr>
              <a:t>All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rights</a:t>
            </a:r>
            <a:r>
              <a:rPr sz="7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reserved.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895350"/>
            <a:ext cx="5956300" cy="318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pc="-100" dirty="0">
                <a:solidFill>
                  <a:srgbClr val="FFFFFF"/>
                </a:solidFill>
                <a:latin typeface="+mj-lt"/>
                <a:cs typeface="Lucida Sans"/>
              </a:rPr>
              <a:t>Problem Statement</a:t>
            </a:r>
            <a:endParaRPr lang="en-US" spc="-100" dirty="0">
              <a:latin typeface="+mj-lt"/>
              <a:cs typeface="Lucida San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pc="-100" dirty="0">
              <a:solidFill>
                <a:schemeClr val="bg1"/>
              </a:solidFill>
              <a:latin typeface="+mj-lt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  <a:latin typeface="+mj-lt"/>
                <a:cs typeface="Times New Roman"/>
              </a:rPr>
              <a:t>How I came up with a solution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ZA" spc="-55" dirty="0">
              <a:solidFill>
                <a:schemeClr val="bg1"/>
              </a:solidFill>
              <a:latin typeface="+mj-lt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pc="-55" dirty="0">
                <a:solidFill>
                  <a:srgbClr val="FFFFFF"/>
                </a:solidFill>
                <a:latin typeface="+mj-lt"/>
                <a:cs typeface="Lucida Sans"/>
              </a:rPr>
              <a:t>Services I used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pc="-55" dirty="0">
              <a:solidFill>
                <a:srgbClr val="FFFFFF"/>
              </a:solidFill>
              <a:latin typeface="+mj-lt"/>
              <a:cs typeface="Lucida San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pc="-55" dirty="0">
                <a:solidFill>
                  <a:srgbClr val="FFFFFF"/>
                </a:solidFill>
                <a:latin typeface="+mj-lt"/>
                <a:cs typeface="Lucida Sans"/>
              </a:rPr>
              <a:t>Architecture walkthrough</a:t>
            </a:r>
            <a:endParaRPr lang="en-US" spc="-100" dirty="0">
              <a:solidFill>
                <a:srgbClr val="FFFFFF"/>
              </a:solidFill>
              <a:latin typeface="+mj-lt"/>
              <a:cs typeface="Lucida San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pc="-100" dirty="0">
              <a:solidFill>
                <a:srgbClr val="FFFFFF"/>
              </a:solidFill>
              <a:latin typeface="+mj-lt"/>
              <a:cs typeface="Lucida San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+mj-lt"/>
                <a:cs typeface="Lucida Sans"/>
              </a:rPr>
              <a:t>Monitoring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+mj-lt"/>
              <a:cs typeface="Lucida San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+mj-lt"/>
                <a:cs typeface="Lucida Sans"/>
              </a:rPr>
              <a:t>Wrap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2600" y="4711700"/>
            <a:ext cx="4445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85750"/>
            <a:ext cx="7535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" dirty="0"/>
              <a:t>Problem Statement</a:t>
            </a:r>
            <a:endParaRPr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482600" y="4803000"/>
            <a:ext cx="2849245" cy="1179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-60" dirty="0">
                <a:solidFill>
                  <a:srgbClr val="FFFFFF"/>
                </a:solidFill>
                <a:latin typeface="Lucida Sans"/>
                <a:cs typeface="Lucida Sans"/>
              </a:rPr>
              <a:t>© 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lang="en-US"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sz="700" spc="-35" dirty="0">
                <a:solidFill>
                  <a:srgbClr val="FFFFFF"/>
                </a:solidFill>
                <a:latin typeface="Lucida Sans"/>
                <a:cs typeface="Lucida Sans"/>
              </a:rPr>
              <a:t>Amazon </a:t>
            </a:r>
            <a:r>
              <a:rPr sz="700" spc="-5" dirty="0">
                <a:solidFill>
                  <a:srgbClr val="FFFFFF"/>
                </a:solidFill>
                <a:latin typeface="Lucida Sans"/>
                <a:cs typeface="Lucida Sans"/>
              </a:rPr>
              <a:t>Web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Services,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Inc.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or its </a:t>
            </a:r>
            <a:r>
              <a:rPr sz="700" spc="-20" dirty="0">
                <a:solidFill>
                  <a:srgbClr val="FFFFFF"/>
                </a:solidFill>
                <a:latin typeface="Lucida Sans"/>
                <a:cs typeface="Lucida Sans"/>
              </a:rPr>
              <a:t>Affiliates. </a:t>
            </a:r>
            <a:r>
              <a:rPr sz="700" spc="-15" dirty="0">
                <a:solidFill>
                  <a:srgbClr val="FFFFFF"/>
                </a:solidFill>
                <a:latin typeface="Lucida Sans"/>
                <a:cs typeface="Lucida Sans"/>
              </a:rPr>
              <a:t>All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rights</a:t>
            </a:r>
            <a:r>
              <a:rPr sz="7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reserved.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1BBD-B312-4EE5-8444-E71EED8D7CC6}"/>
              </a:ext>
            </a:extLst>
          </p:cNvPr>
          <p:cNvSpPr txBox="1"/>
          <p:nvPr/>
        </p:nvSpPr>
        <p:spPr>
          <a:xfrm>
            <a:off x="609600" y="13525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Looking at the branch services within Standard Bank there are defects that can be addressed using automated-systems to allow branch employees to focus on more important tasks and to improve customer experience. 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e.g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It’s September 31</a:t>
            </a:r>
            <a:r>
              <a:rPr lang="en-US" i="1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, branches gets occupied and it becomes more busier. A customers walks in and doesn’t find anyone in the Front Desk and then they join a queue assuming it will take them to the right consultant that will query their needs. Only to find out that after 2H:30 of waiting they are in the wrong queue or they don’t have the required documents for that certain query. It becomes really frustrating for a customer to enjoy their experience within the branch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F464A2-6410-4231-9DBA-EE7AC6A3F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r="2" b="2"/>
          <a:stretch/>
        </p:blipFill>
        <p:spPr>
          <a:xfrm>
            <a:off x="4648200" y="1138703"/>
            <a:ext cx="4306824" cy="34282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3335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 dirty="0">
                <a:latin typeface="+mj-lt"/>
                <a:ea typeface="+mj-ea"/>
                <a:cs typeface="+mj-cs"/>
              </a:rPr>
              <a:t>How </a:t>
            </a:r>
            <a:r>
              <a:rPr lang="en-US" sz="4100" kern="1200" dirty="0">
                <a:latin typeface="+mj-lt"/>
                <a:cs typeface="+mj-cs"/>
              </a:rPr>
              <a:t>I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 came up with a solution?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1BBD-B312-4EE5-8444-E71EED8D7CC6}"/>
              </a:ext>
            </a:extLst>
          </p:cNvPr>
          <p:cNvSpPr txBox="1"/>
          <p:nvPr/>
        </p:nvSpPr>
        <p:spPr>
          <a:xfrm>
            <a:off x="218836" y="1114210"/>
            <a:ext cx="4010638" cy="666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400" b="1" dirty="0">
                <a:solidFill>
                  <a:schemeClr val="tx2"/>
                </a:solidFill>
              </a:rPr>
              <a:t>Thomas</a:t>
            </a:r>
            <a:endParaRPr lang="en-US" sz="4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8102600" y="4711700"/>
            <a:ext cx="4445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600" y="4803000"/>
            <a:ext cx="2849245" cy="1179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ZA" sz="700" spc="-60">
                <a:solidFill>
                  <a:srgbClr val="FFFFFF"/>
                </a:solidFill>
                <a:latin typeface="Lucida Sans"/>
                <a:cs typeface="Lucida Sans"/>
              </a:rPr>
              <a:t>© </a:t>
            </a:r>
            <a:r>
              <a:rPr lang="en-ZA" sz="700" spc="-40">
                <a:solidFill>
                  <a:srgbClr val="FFFFFF"/>
                </a:solidFill>
                <a:latin typeface="Lucida Sans"/>
                <a:cs typeface="Lucida Sans"/>
              </a:rPr>
              <a:t>2020, </a:t>
            </a:r>
            <a:r>
              <a:rPr lang="en-ZA" sz="700" spc="-35">
                <a:solidFill>
                  <a:srgbClr val="FFFFFF"/>
                </a:solidFill>
                <a:latin typeface="Lucida Sans"/>
                <a:cs typeface="Lucida Sans"/>
              </a:rPr>
              <a:t>Amazon </a:t>
            </a:r>
            <a:r>
              <a:rPr lang="en-ZA" sz="700" spc="-5">
                <a:solidFill>
                  <a:srgbClr val="FFFFFF"/>
                </a:solidFill>
                <a:latin typeface="Lucida Sans"/>
                <a:cs typeface="Lucida Sans"/>
              </a:rPr>
              <a:t>Web </a:t>
            </a:r>
            <a:r>
              <a:rPr lang="en-ZA" sz="700" spc="-25">
                <a:solidFill>
                  <a:srgbClr val="FFFFFF"/>
                </a:solidFill>
                <a:latin typeface="Lucida Sans"/>
                <a:cs typeface="Lucida Sans"/>
              </a:rPr>
              <a:t>Services, </a:t>
            </a:r>
            <a:r>
              <a:rPr lang="en-ZA" sz="700" spc="-30">
                <a:solidFill>
                  <a:srgbClr val="FFFFFF"/>
                </a:solidFill>
                <a:latin typeface="Lucida Sans"/>
                <a:cs typeface="Lucida Sans"/>
              </a:rPr>
              <a:t>Inc. </a:t>
            </a:r>
            <a:r>
              <a:rPr lang="en-ZA" sz="700" spc="-25">
                <a:solidFill>
                  <a:srgbClr val="FFFFFF"/>
                </a:solidFill>
                <a:latin typeface="Lucida Sans"/>
                <a:cs typeface="Lucida Sans"/>
              </a:rPr>
              <a:t>or its </a:t>
            </a:r>
            <a:r>
              <a:rPr lang="en-ZA" sz="700" spc="-20">
                <a:solidFill>
                  <a:srgbClr val="FFFFFF"/>
                </a:solidFill>
                <a:latin typeface="Lucida Sans"/>
                <a:cs typeface="Lucida Sans"/>
              </a:rPr>
              <a:t>Affiliates. </a:t>
            </a:r>
            <a:r>
              <a:rPr lang="en-ZA" sz="700" spc="-15">
                <a:solidFill>
                  <a:srgbClr val="FFFFFF"/>
                </a:solidFill>
                <a:latin typeface="Lucida Sans"/>
                <a:cs typeface="Lucida Sans"/>
              </a:rPr>
              <a:t>All </a:t>
            </a:r>
            <a:r>
              <a:rPr lang="en-ZA" sz="700" spc="-30">
                <a:solidFill>
                  <a:srgbClr val="FFFFFF"/>
                </a:solidFill>
                <a:latin typeface="Lucida Sans"/>
                <a:cs typeface="Lucida Sans"/>
              </a:rPr>
              <a:t>rights</a:t>
            </a:r>
            <a:r>
              <a:rPr lang="en-ZA" sz="700" spc="-1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n-ZA" sz="700" spc="-30">
                <a:solidFill>
                  <a:srgbClr val="FFFFFF"/>
                </a:solidFill>
                <a:latin typeface="Lucida Sans"/>
                <a:cs typeface="Lucida Sans"/>
              </a:rPr>
              <a:t>reserved.</a:t>
            </a:r>
            <a:endParaRPr lang="en-ZA" sz="700">
              <a:latin typeface="Lucida Sans"/>
              <a:cs typeface="Lucida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51793-D773-4836-8AE5-73F5F41D4D1D}"/>
              </a:ext>
            </a:extLst>
          </p:cNvPr>
          <p:cNvSpPr txBox="1"/>
          <p:nvPr/>
        </p:nvSpPr>
        <p:spPr>
          <a:xfrm>
            <a:off x="180362" y="1909712"/>
            <a:ext cx="430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I decided to come up with a solution that can allow the clients who come to the branch to have a system to respond to their queries (what they would like to do in the branch) when the front-desk assistant is not available at their desk.</a:t>
            </a:r>
            <a:endParaRPr lang="en-ZA" dirty="0">
              <a:solidFill>
                <a:schemeClr val="bg1"/>
              </a:solidFill>
              <a:latin typeface="+mj-lt"/>
            </a:endParaRPr>
          </a:p>
          <a:p>
            <a:endParaRPr lang="en-ZA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1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050"/>
            <a:ext cx="9144000" cy="51625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102600" y="4711700"/>
            <a:ext cx="4445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127000"/>
            <a:ext cx="6101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80" dirty="0">
                <a:latin typeface="Lucida Sans"/>
                <a:cs typeface="Lucida Sans"/>
              </a:rPr>
              <a:t>Contact me for more…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600" y="4803000"/>
            <a:ext cx="2849245" cy="1179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-60" dirty="0">
                <a:solidFill>
                  <a:srgbClr val="FFFFFF"/>
                </a:solidFill>
                <a:latin typeface="Lucida Sans"/>
                <a:cs typeface="Lucida Sans"/>
              </a:rPr>
              <a:t>© 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lang="en-US" sz="700" spc="-40" dirty="0">
                <a:solidFill>
                  <a:srgbClr val="FFFFFF"/>
                </a:solidFill>
                <a:latin typeface="Lucida Sans"/>
                <a:cs typeface="Lucida Sans"/>
              </a:rPr>
              <a:t>20</a:t>
            </a:r>
            <a:r>
              <a:rPr sz="700" spc="-40" dirty="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sz="700" spc="-35" dirty="0">
                <a:solidFill>
                  <a:srgbClr val="FFFFFF"/>
                </a:solidFill>
                <a:latin typeface="Lucida Sans"/>
                <a:cs typeface="Lucida Sans"/>
              </a:rPr>
              <a:t>Amazon </a:t>
            </a:r>
            <a:r>
              <a:rPr sz="700" spc="-5" dirty="0">
                <a:solidFill>
                  <a:srgbClr val="FFFFFF"/>
                </a:solidFill>
                <a:latin typeface="Lucida Sans"/>
                <a:cs typeface="Lucida Sans"/>
              </a:rPr>
              <a:t>Web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Services,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Inc. </a:t>
            </a:r>
            <a:r>
              <a:rPr sz="700" spc="-25" dirty="0">
                <a:solidFill>
                  <a:srgbClr val="FFFFFF"/>
                </a:solidFill>
                <a:latin typeface="Lucida Sans"/>
                <a:cs typeface="Lucida Sans"/>
              </a:rPr>
              <a:t>or its </a:t>
            </a:r>
            <a:r>
              <a:rPr sz="700" spc="-20" dirty="0">
                <a:solidFill>
                  <a:srgbClr val="FFFFFF"/>
                </a:solidFill>
                <a:latin typeface="Lucida Sans"/>
                <a:cs typeface="Lucida Sans"/>
              </a:rPr>
              <a:t>Affiliates. </a:t>
            </a:r>
            <a:r>
              <a:rPr sz="700" spc="-15" dirty="0">
                <a:solidFill>
                  <a:srgbClr val="FFFFFF"/>
                </a:solidFill>
                <a:latin typeface="Lucida Sans"/>
                <a:cs typeface="Lucida Sans"/>
              </a:rPr>
              <a:t>All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rights</a:t>
            </a:r>
            <a:r>
              <a:rPr sz="7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Lucida Sans"/>
                <a:cs typeface="Lucida Sans"/>
              </a:rPr>
              <a:t>reserved.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76BC1-B541-4E8A-B707-13042A3B23E0}"/>
              </a:ext>
            </a:extLst>
          </p:cNvPr>
          <p:cNvSpPr txBox="1"/>
          <p:nvPr/>
        </p:nvSpPr>
        <p:spPr>
          <a:xfrm>
            <a:off x="368300" y="1047750"/>
            <a:ext cx="817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Email: </a:t>
            </a:r>
            <a:r>
              <a:rPr lang="en-US" sz="3600" dirty="0">
                <a:solidFill>
                  <a:schemeClr val="bg1"/>
                </a:solidFill>
                <a:latin typeface="+mj-lt"/>
                <a:hlinkClick r:id="rId4"/>
              </a:rPr>
              <a:t>frankroger646@gmail.com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Call: 081 318 8976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LinkedIn: Frank Letswalo</a:t>
            </a:r>
            <a:endParaRPr lang="en-ZA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62CF569D36984D96658254A3ED72DE" ma:contentTypeVersion="30" ma:contentTypeDescription="Create a new document." ma:contentTypeScope="" ma:versionID="ac6457d207f2edeb6be7a994836aaca6">
  <xsd:schema xmlns:xsd="http://www.w3.org/2001/XMLSchema" xmlns:xs="http://www.w3.org/2001/XMLSchema" xmlns:p="http://schemas.microsoft.com/office/2006/metadata/properties" xmlns:ns2="95757e98-2b43-486c-8ee7-8b03e7fccc8c" xmlns:ns3="9a9817b2-eeac-4387-b37a-1b0c44336185" xmlns:ns4="86e78ddc-4dbd-4227-a19b-abf4e68aed35" targetNamespace="http://schemas.microsoft.com/office/2006/metadata/properties" ma:root="true" ma:fieldsID="cec30224adcbf6a2e726414dfb0c8305" ns2:_="" ns3:_="" ns4:_="">
    <xsd:import namespace="95757e98-2b43-486c-8ee7-8b03e7fccc8c"/>
    <xsd:import namespace="9a9817b2-eeac-4387-b37a-1b0c44336185"/>
    <xsd:import namespace="86e78ddc-4dbd-4227-a19b-abf4e68aed35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acd85e62d5c14e5395eb980cc79ff142" minOccurs="0"/>
                <xsd:element ref="ns2:MetaDescription" minOccurs="0"/>
                <xsd:element ref="ns3:MediaServiceFastMetadata" minOccurs="0"/>
                <xsd:element ref="ns4:SharedWithUsers" minOccurs="0"/>
                <xsd:element ref="ns3:MediaServiceMetadata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57e98-2b43-486c-8ee7-8b03e7fccc8c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46e1a63-5e29-457d-b8cd-4dca5d716ff7}" ma:internalName="TaxCatchAll" ma:showField="CatchAllData" ma:web="86e78ddc-4dbd-4227-a19b-abf4e68aed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46e1a63-5e29-457d-b8cd-4dca5d716ff7}" ma:internalName="TaxCatchAllLabel" ma:readOnly="true" ma:showField="CatchAllDataLabel" ma:web="86e78ddc-4dbd-4227-a19b-abf4e68aed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cd85e62d5c14e5395eb980cc79ff142" ma:index="10" nillable="true" ma:taxonomy="true" ma:internalName="acd85e62d5c14e5395eb980cc79ff142" ma:taxonomyFieldName="MetaKeywords" ma:displayName="MetaKeywords" ma:readOnly="false" ma:default="" ma:fieldId="{acd85e62-d5c1-4e53-95eb-980cc79ff142}" ma:taxonomyMulti="true" ma:sspId="f436eb5e-c63d-4189-9248-e6e0fddb7cf9" ma:termSetId="1b81bd74-edac-423f-9865-4ef86d0522e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taDescription" ma:index="12" nillable="true" ma:displayName="MetaDescription" ma:internalName="Meta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817b2-eeac-4387-b37a-1b0c44336185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e78ddc-4dbd-4227-a19b-abf4e68aed3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f436eb5e-c63d-4189-9248-e6e0fddb7cf9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757e98-2b43-486c-8ee7-8b03e7fccc8c"/>
    <MetaDescription xmlns="95757e98-2b43-486c-8ee7-8b03e7fccc8c" xsi:nil="true"/>
    <acd85e62d5c14e5395eb980cc79ff142 xmlns="95757e98-2b43-486c-8ee7-8b03e7fccc8c">
      <Terms xmlns="http://schemas.microsoft.com/office/infopath/2007/PartnerControls"/>
    </acd85e62d5c14e5395eb980cc79ff142>
  </documentManagement>
</p:properties>
</file>

<file path=customXml/itemProps1.xml><?xml version="1.0" encoding="utf-8"?>
<ds:datastoreItem xmlns:ds="http://schemas.openxmlformats.org/officeDocument/2006/customXml" ds:itemID="{14B3B54E-0C03-49C1-9AEF-23A6E3BA1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57e98-2b43-486c-8ee7-8b03e7fccc8c"/>
    <ds:schemaRef ds:uri="9a9817b2-eeac-4387-b37a-1b0c44336185"/>
    <ds:schemaRef ds:uri="86e78ddc-4dbd-4227-a19b-abf4e68aed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287B52-B3A5-4267-AE87-958F7E430D7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A8EFFE8-757A-4781-B53A-9D6A029387B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7AD0E62-D572-4AA5-93AB-5241340FE236}">
  <ds:schemaRefs>
    <ds:schemaRef ds:uri="http://schemas.microsoft.com/office/infopath/2007/PartnerControls"/>
    <ds:schemaRef ds:uri="9a9817b2-eeac-4387-b37a-1b0c4433618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86e78ddc-4dbd-4227-a19b-abf4e68aed35"/>
    <ds:schemaRef ds:uri="95757e98-2b43-486c-8ee7-8b03e7fccc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332</Words>
  <Application>Microsoft Office PowerPoint</Application>
  <PresentationFormat>On-screen Show (16:9)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Lucida Sans</vt:lpstr>
      <vt:lpstr>Trebuchet MS</vt:lpstr>
      <vt:lpstr>Wingdings</vt:lpstr>
      <vt:lpstr>Office Theme</vt:lpstr>
      <vt:lpstr>Thomas - TheRobot</vt:lpstr>
      <vt:lpstr>AGENDA</vt:lpstr>
      <vt:lpstr>Problem Statement</vt:lpstr>
      <vt:lpstr>How I came up with a solution?</vt:lpstr>
      <vt:lpstr>Contact me for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BlackOps</dc:title>
  <dc:creator>Letswalo, Frank F</dc:creator>
  <cp:lastModifiedBy>george mahlangu</cp:lastModifiedBy>
  <cp:revision>25</cp:revision>
  <dcterms:created xsi:type="dcterms:W3CDTF">2020-03-31T11:39:25Z</dcterms:created>
  <dcterms:modified xsi:type="dcterms:W3CDTF">2020-09-25T19:47:21Z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iteId">
    <vt:lpwstr>7369e6ec-faa6-42fa-bc0e-4f332da5b1db</vt:lpwstr>
  </property>
  <property fmtid="{D5CDD505-2E9C-101B-9397-08002B2CF9AE}" pid="4" name="MSIP_Label_027a3850-2850-457c-8efb-fdd5fa4d27d3_Owner">
    <vt:lpwstr>Frank.Letswalo@standardbank.co.za</vt:lpwstr>
  </property>
  <property fmtid="{D5CDD505-2E9C-101B-9397-08002B2CF9AE}" pid="5" name="MSIP_Label_027a3850-2850-457c-8efb-fdd5fa4d27d3_SetDate">
    <vt:lpwstr>2020-03-31T13:44:25.1087775Z</vt:lpwstr>
  </property>
  <property fmtid="{D5CDD505-2E9C-101B-9397-08002B2CF9AE}" pid="6" name="MSIP_Label_027a3850-2850-457c-8efb-fdd5fa4d27d3_Name">
    <vt:lpwstr>General (No Protection)</vt:lpwstr>
  </property>
  <property fmtid="{D5CDD505-2E9C-101B-9397-08002B2CF9AE}" pid="7" name="MSIP_Label_027a3850-2850-457c-8efb-fdd5fa4d27d3_Application">
    <vt:lpwstr>Microsoft Azure Information Protection</vt:lpwstr>
  </property>
  <property fmtid="{D5CDD505-2E9C-101B-9397-08002B2CF9AE}" pid="8" name="MSIP_Label_027a3850-2850-457c-8efb-fdd5fa4d27d3_ActionId">
    <vt:lpwstr>911db91d-eb4a-498e-91c8-a9f8154f8b83</vt:lpwstr>
  </property>
  <property fmtid="{D5CDD505-2E9C-101B-9397-08002B2CF9AE}" pid="9" name="MSIP_Label_027a3850-2850-457c-8efb-fdd5fa4d27d3_Extended_MSFT_Method">
    <vt:lpwstr>Automatic</vt:lpwstr>
  </property>
  <property fmtid="{D5CDD505-2E9C-101B-9397-08002B2CF9AE}" pid="10" name="Sensitivity">
    <vt:lpwstr>General (No Protection)</vt:lpwstr>
  </property>
  <property fmtid="{D5CDD505-2E9C-101B-9397-08002B2CF9AE}" pid="11" name="ContentTypeId">
    <vt:lpwstr>0x0101002A62CF569D36984D96658254A3ED72DE</vt:lpwstr>
  </property>
</Properties>
</file>