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7" r:id="rId2"/>
    <p:sldId id="264" r:id="rId3"/>
    <p:sldId id="265" r:id="rId4"/>
    <p:sldId id="266" r:id="rId5"/>
    <p:sldId id="263" r:id="rId6"/>
    <p:sldId id="267" r:id="rId7"/>
    <p:sldId id="268" r:id="rId8"/>
    <p:sldId id="269" r:id="rId9"/>
    <p:sldId id="270" r:id="rId10"/>
    <p:sldId id="272" r:id="rId11"/>
    <p:sldId id="273" r:id="rId12"/>
    <p:sldId id="274" r:id="rId13"/>
    <p:sldId id="277" r:id="rId14"/>
    <p:sldId id="275" r:id="rId15"/>
    <p:sldId id="276" r:id="rId16"/>
    <p:sldId id="278" r:id="rId17"/>
    <p:sldId id="279" r:id="rId18"/>
    <p:sldId id="280" r:id="rId19"/>
    <p:sldId id="28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17" d="100"/>
          <a:sy n="117" d="100"/>
        </p:scale>
        <p:origin x="30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FF32E36-8E82-453F-8E66-A4F0A5CE7301}" type="datetimeFigureOut">
              <a:rPr lang="en-CA" smtClean="0"/>
              <a:t>2021-03-22</a:t>
            </a:fld>
            <a:endParaRPr lang="en-CA"/>
          </a:p>
        </p:txBody>
      </p:sp>
      <p:sp>
        <p:nvSpPr>
          <p:cNvPr id="5" name="Footer Placeholder 4"/>
          <p:cNvSpPr>
            <a:spLocks noGrp="1"/>
          </p:cNvSpPr>
          <p:nvPr>
            <p:ph type="ftr" sz="quarter" idx="11"/>
          </p:nvPr>
        </p:nvSpPr>
        <p:spPr>
          <a:xfrm>
            <a:off x="1371600" y="4323845"/>
            <a:ext cx="6400800" cy="365125"/>
          </a:xfrm>
        </p:spPr>
        <p:txBody>
          <a:bodyPr/>
          <a:lstStyle/>
          <a:p>
            <a:endParaRPr lang="en-CA"/>
          </a:p>
        </p:txBody>
      </p:sp>
      <p:sp>
        <p:nvSpPr>
          <p:cNvPr id="6" name="Slide Number Placeholder 5"/>
          <p:cNvSpPr>
            <a:spLocks noGrp="1"/>
          </p:cNvSpPr>
          <p:nvPr>
            <p:ph type="sldNum" sz="quarter" idx="12"/>
          </p:nvPr>
        </p:nvSpPr>
        <p:spPr>
          <a:xfrm>
            <a:off x="8077200" y="1430866"/>
            <a:ext cx="2743200" cy="365125"/>
          </a:xfrm>
        </p:spPr>
        <p:txBody>
          <a:bodyPr/>
          <a:lstStyle/>
          <a:p>
            <a:fld id="{883CAA78-68EE-49F1-88CF-DE51796C827B}" type="slidenum">
              <a:rPr lang="en-CA" smtClean="0"/>
              <a:t>‹#›</a:t>
            </a:fld>
            <a:endParaRPr lang="en-CA"/>
          </a:p>
        </p:txBody>
      </p:sp>
    </p:spTree>
    <p:extLst>
      <p:ext uri="{BB962C8B-B14F-4D97-AF65-F5344CB8AC3E}">
        <p14:creationId xmlns:p14="http://schemas.microsoft.com/office/powerpoint/2010/main" val="535563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F32E36-8E82-453F-8E66-A4F0A5CE7301}" type="datetimeFigureOut">
              <a:rPr lang="en-CA" smtClean="0"/>
              <a:t>2021-03-22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3CAA78-68EE-49F1-88CF-DE51796C827B}" type="slidenum">
              <a:rPr lang="en-CA" smtClean="0"/>
              <a:t>‹#›</a:t>
            </a:fld>
            <a:endParaRPr lang="en-CA"/>
          </a:p>
        </p:txBody>
      </p:sp>
    </p:spTree>
    <p:extLst>
      <p:ext uri="{BB962C8B-B14F-4D97-AF65-F5344CB8AC3E}">
        <p14:creationId xmlns:p14="http://schemas.microsoft.com/office/powerpoint/2010/main" val="1637684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FF32E36-8E82-453F-8E66-A4F0A5CE7301}" type="datetimeFigureOut">
              <a:rPr lang="en-CA" smtClean="0"/>
              <a:t>2021-03-22</a:t>
            </a:fld>
            <a:endParaRPr lang="en-CA"/>
          </a:p>
        </p:txBody>
      </p:sp>
      <p:sp>
        <p:nvSpPr>
          <p:cNvPr id="6" name="Footer Placeholder 5"/>
          <p:cNvSpPr>
            <a:spLocks noGrp="1"/>
          </p:cNvSpPr>
          <p:nvPr>
            <p:ph type="ftr" sz="quarter" idx="11"/>
          </p:nvPr>
        </p:nvSpPr>
        <p:spPr>
          <a:xfrm>
            <a:off x="685800" y="379941"/>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883CAA78-68EE-49F1-88CF-DE51796C827B}" type="slidenum">
              <a:rPr lang="en-CA" smtClean="0"/>
              <a:t>‹#›</a:t>
            </a:fld>
            <a:endParaRPr lang="en-CA"/>
          </a:p>
        </p:txBody>
      </p:sp>
    </p:spTree>
    <p:extLst>
      <p:ext uri="{BB962C8B-B14F-4D97-AF65-F5344CB8AC3E}">
        <p14:creationId xmlns:p14="http://schemas.microsoft.com/office/powerpoint/2010/main" val="1396855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FF32E36-8E82-453F-8E66-A4F0A5CE7301}" type="datetimeFigureOut">
              <a:rPr lang="en-CA" smtClean="0"/>
              <a:t>2021-03-22</a:t>
            </a:fld>
            <a:endParaRPr lang="en-CA"/>
          </a:p>
        </p:txBody>
      </p:sp>
      <p:sp>
        <p:nvSpPr>
          <p:cNvPr id="6" name="Footer Placeholder 5"/>
          <p:cNvSpPr>
            <a:spLocks noGrp="1"/>
          </p:cNvSpPr>
          <p:nvPr>
            <p:ph type="ftr" sz="quarter" idx="11"/>
          </p:nvPr>
        </p:nvSpPr>
        <p:spPr>
          <a:xfrm>
            <a:off x="685800" y="379941"/>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883CAA78-68EE-49F1-88CF-DE51796C827B}" type="slidenum">
              <a:rPr lang="en-CA" smtClean="0"/>
              <a:t>‹#›</a:t>
            </a:fld>
            <a:endParaRPr lang="en-CA"/>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4694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F32E36-8E82-453F-8E66-A4F0A5CE7301}" type="datetimeFigureOut">
              <a:rPr lang="en-CA" smtClean="0"/>
              <a:t>2021-03-22</a:t>
            </a:fld>
            <a:endParaRPr lang="en-CA"/>
          </a:p>
        </p:txBody>
      </p:sp>
      <p:sp>
        <p:nvSpPr>
          <p:cNvPr id="6" name="Footer Placeholder 5"/>
          <p:cNvSpPr>
            <a:spLocks noGrp="1"/>
          </p:cNvSpPr>
          <p:nvPr>
            <p:ph type="ftr" sz="quarter" idx="11"/>
          </p:nvPr>
        </p:nvSpPr>
        <p:spPr>
          <a:xfrm>
            <a:off x="685800" y="378883"/>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883CAA78-68EE-49F1-88CF-DE51796C827B}" type="slidenum">
              <a:rPr lang="en-CA" smtClean="0"/>
              <a:t>‹#›</a:t>
            </a:fld>
            <a:endParaRPr lang="en-CA"/>
          </a:p>
        </p:txBody>
      </p:sp>
    </p:spTree>
    <p:extLst>
      <p:ext uri="{BB962C8B-B14F-4D97-AF65-F5344CB8AC3E}">
        <p14:creationId xmlns:p14="http://schemas.microsoft.com/office/powerpoint/2010/main" val="737782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F32E36-8E82-453F-8E66-A4F0A5CE7301}" type="datetimeFigureOut">
              <a:rPr lang="en-CA" smtClean="0"/>
              <a:t>2021-03-22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83CAA78-68EE-49F1-88CF-DE51796C827B}" type="slidenum">
              <a:rPr lang="en-CA" smtClean="0"/>
              <a:t>‹#›</a:t>
            </a:fld>
            <a:endParaRPr lang="en-CA"/>
          </a:p>
        </p:txBody>
      </p:sp>
    </p:spTree>
    <p:extLst>
      <p:ext uri="{BB962C8B-B14F-4D97-AF65-F5344CB8AC3E}">
        <p14:creationId xmlns:p14="http://schemas.microsoft.com/office/powerpoint/2010/main" val="1487770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F32E36-8E82-453F-8E66-A4F0A5CE7301}" type="datetimeFigureOut">
              <a:rPr lang="en-CA" smtClean="0"/>
              <a:t>2021-03-22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83CAA78-68EE-49F1-88CF-DE51796C827B}" type="slidenum">
              <a:rPr lang="en-CA" smtClean="0"/>
              <a:t>‹#›</a:t>
            </a:fld>
            <a:endParaRPr lang="en-CA"/>
          </a:p>
        </p:txBody>
      </p:sp>
    </p:spTree>
    <p:extLst>
      <p:ext uri="{BB962C8B-B14F-4D97-AF65-F5344CB8AC3E}">
        <p14:creationId xmlns:p14="http://schemas.microsoft.com/office/powerpoint/2010/main" val="843405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F32E36-8E82-453F-8E66-A4F0A5CE7301}" type="datetimeFigureOut">
              <a:rPr lang="en-CA" smtClean="0"/>
              <a:t>2021-03-22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CAA78-68EE-49F1-88CF-DE51796C827B}" type="slidenum">
              <a:rPr lang="en-CA" smtClean="0"/>
              <a:t>‹#›</a:t>
            </a:fld>
            <a:endParaRPr lang="en-CA"/>
          </a:p>
        </p:txBody>
      </p:sp>
    </p:spTree>
    <p:extLst>
      <p:ext uri="{BB962C8B-B14F-4D97-AF65-F5344CB8AC3E}">
        <p14:creationId xmlns:p14="http://schemas.microsoft.com/office/powerpoint/2010/main" val="401457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FF32E36-8E82-453F-8E66-A4F0A5CE7301}" type="datetimeFigureOut">
              <a:rPr lang="en-CA" smtClean="0"/>
              <a:t>2021-03-22</a:t>
            </a:fld>
            <a:endParaRPr lang="en-CA"/>
          </a:p>
        </p:txBody>
      </p:sp>
      <p:sp>
        <p:nvSpPr>
          <p:cNvPr id="5" name="Footer Placeholder 4"/>
          <p:cNvSpPr>
            <a:spLocks noGrp="1"/>
          </p:cNvSpPr>
          <p:nvPr>
            <p:ph type="ftr" sz="quarter" idx="11"/>
          </p:nvPr>
        </p:nvSpPr>
        <p:spPr>
          <a:xfrm>
            <a:off x="685800" y="381000"/>
            <a:ext cx="6991492" cy="365125"/>
          </a:xfrm>
        </p:spPr>
        <p:txBody>
          <a:bodyPr/>
          <a:lstStyle/>
          <a:p>
            <a:endParaRPr lang="en-CA"/>
          </a:p>
        </p:txBody>
      </p:sp>
      <p:sp>
        <p:nvSpPr>
          <p:cNvPr id="6" name="Slide Number Placeholder 5"/>
          <p:cNvSpPr>
            <a:spLocks noGrp="1"/>
          </p:cNvSpPr>
          <p:nvPr>
            <p:ph type="sldNum" sz="quarter" idx="12"/>
          </p:nvPr>
        </p:nvSpPr>
        <p:spPr>
          <a:xfrm>
            <a:off x="10862452" y="381000"/>
            <a:ext cx="643748" cy="365125"/>
          </a:xfrm>
        </p:spPr>
        <p:txBody>
          <a:bodyPr/>
          <a:lstStyle/>
          <a:p>
            <a:fld id="{883CAA78-68EE-49F1-88CF-DE51796C827B}" type="slidenum">
              <a:rPr lang="en-CA" smtClean="0"/>
              <a:t>‹#›</a:t>
            </a:fld>
            <a:endParaRPr lang="en-CA"/>
          </a:p>
        </p:txBody>
      </p:sp>
    </p:spTree>
    <p:extLst>
      <p:ext uri="{BB962C8B-B14F-4D97-AF65-F5344CB8AC3E}">
        <p14:creationId xmlns:p14="http://schemas.microsoft.com/office/powerpoint/2010/main" val="2424567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F32E36-8E82-453F-8E66-A4F0A5CE7301}" type="datetimeFigureOut">
              <a:rPr lang="en-CA" smtClean="0"/>
              <a:t>2021-03-22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CAA78-68EE-49F1-88CF-DE51796C827B}" type="slidenum">
              <a:rPr lang="en-CA" smtClean="0"/>
              <a:t>‹#›</a:t>
            </a:fld>
            <a:endParaRPr lang="en-CA"/>
          </a:p>
        </p:txBody>
      </p:sp>
    </p:spTree>
    <p:extLst>
      <p:ext uri="{BB962C8B-B14F-4D97-AF65-F5344CB8AC3E}">
        <p14:creationId xmlns:p14="http://schemas.microsoft.com/office/powerpoint/2010/main" val="70365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FF32E36-8E82-453F-8E66-A4F0A5CE7301}" type="datetimeFigureOut">
              <a:rPr lang="en-CA" smtClean="0"/>
              <a:t>2021-03-22</a:t>
            </a:fld>
            <a:endParaRPr lang="en-CA"/>
          </a:p>
        </p:txBody>
      </p:sp>
      <p:sp>
        <p:nvSpPr>
          <p:cNvPr id="5" name="Footer Placeholder 4"/>
          <p:cNvSpPr>
            <a:spLocks noGrp="1"/>
          </p:cNvSpPr>
          <p:nvPr>
            <p:ph type="ftr" sz="quarter" idx="11"/>
          </p:nvPr>
        </p:nvSpPr>
        <p:spPr>
          <a:xfrm>
            <a:off x="685800" y="381001"/>
            <a:ext cx="6991492" cy="364065"/>
          </a:xfrm>
        </p:spPr>
        <p:txBody>
          <a:bodyPr/>
          <a:lstStyle/>
          <a:p>
            <a:endParaRPr lang="en-CA"/>
          </a:p>
        </p:txBody>
      </p:sp>
      <p:sp>
        <p:nvSpPr>
          <p:cNvPr id="6" name="Slide Number Placeholder 5"/>
          <p:cNvSpPr>
            <a:spLocks noGrp="1"/>
          </p:cNvSpPr>
          <p:nvPr>
            <p:ph type="sldNum" sz="quarter" idx="12"/>
          </p:nvPr>
        </p:nvSpPr>
        <p:spPr>
          <a:xfrm>
            <a:off x="10862452" y="381000"/>
            <a:ext cx="643748" cy="365125"/>
          </a:xfrm>
        </p:spPr>
        <p:txBody>
          <a:bodyPr/>
          <a:lstStyle/>
          <a:p>
            <a:fld id="{883CAA78-68EE-49F1-88CF-DE51796C827B}" type="slidenum">
              <a:rPr lang="en-CA" smtClean="0"/>
              <a:t>‹#›</a:t>
            </a:fld>
            <a:endParaRPr lang="en-CA"/>
          </a:p>
        </p:txBody>
      </p:sp>
    </p:spTree>
    <p:extLst>
      <p:ext uri="{BB962C8B-B14F-4D97-AF65-F5344CB8AC3E}">
        <p14:creationId xmlns:p14="http://schemas.microsoft.com/office/powerpoint/2010/main" val="1598693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F32E36-8E82-453F-8E66-A4F0A5CE7301}" type="datetimeFigureOut">
              <a:rPr lang="en-CA" smtClean="0"/>
              <a:t>2021-03-22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3CAA78-68EE-49F1-88CF-DE51796C827B}" type="slidenum">
              <a:rPr lang="en-CA" smtClean="0"/>
              <a:t>‹#›</a:t>
            </a:fld>
            <a:endParaRPr lang="en-CA"/>
          </a:p>
        </p:txBody>
      </p:sp>
    </p:spTree>
    <p:extLst>
      <p:ext uri="{BB962C8B-B14F-4D97-AF65-F5344CB8AC3E}">
        <p14:creationId xmlns:p14="http://schemas.microsoft.com/office/powerpoint/2010/main" val="605218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F32E36-8E82-453F-8E66-A4F0A5CE7301}" type="datetimeFigureOut">
              <a:rPr lang="en-CA" smtClean="0"/>
              <a:t>2021-03-22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83CAA78-68EE-49F1-88CF-DE51796C827B}" type="slidenum">
              <a:rPr lang="en-CA" smtClean="0"/>
              <a:t>‹#›</a:t>
            </a:fld>
            <a:endParaRPr lang="en-CA"/>
          </a:p>
        </p:txBody>
      </p:sp>
    </p:spTree>
    <p:extLst>
      <p:ext uri="{BB962C8B-B14F-4D97-AF65-F5344CB8AC3E}">
        <p14:creationId xmlns:p14="http://schemas.microsoft.com/office/powerpoint/2010/main" val="252982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F32E36-8E82-453F-8E66-A4F0A5CE7301}" type="datetimeFigureOut">
              <a:rPr lang="en-CA" smtClean="0"/>
              <a:t>2021-03-22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83CAA78-68EE-49F1-88CF-DE51796C827B}" type="slidenum">
              <a:rPr lang="en-CA" smtClean="0"/>
              <a:t>‹#›</a:t>
            </a:fld>
            <a:endParaRPr lang="en-CA"/>
          </a:p>
        </p:txBody>
      </p:sp>
    </p:spTree>
    <p:extLst>
      <p:ext uri="{BB962C8B-B14F-4D97-AF65-F5344CB8AC3E}">
        <p14:creationId xmlns:p14="http://schemas.microsoft.com/office/powerpoint/2010/main" val="1427909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F32E36-8E82-453F-8E66-A4F0A5CE7301}" type="datetimeFigureOut">
              <a:rPr lang="en-CA" smtClean="0"/>
              <a:t>2021-03-22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83CAA78-68EE-49F1-88CF-DE51796C827B}" type="slidenum">
              <a:rPr lang="en-CA" smtClean="0"/>
              <a:t>‹#›</a:t>
            </a:fld>
            <a:endParaRPr lang="en-CA"/>
          </a:p>
        </p:txBody>
      </p:sp>
    </p:spTree>
    <p:extLst>
      <p:ext uri="{BB962C8B-B14F-4D97-AF65-F5344CB8AC3E}">
        <p14:creationId xmlns:p14="http://schemas.microsoft.com/office/powerpoint/2010/main" val="75061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F32E36-8E82-453F-8E66-A4F0A5CE7301}" type="datetimeFigureOut">
              <a:rPr lang="en-CA" smtClean="0"/>
              <a:t>2021-03-22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3CAA78-68EE-49F1-88CF-DE51796C827B}" type="slidenum">
              <a:rPr lang="en-CA" smtClean="0"/>
              <a:t>‹#›</a:t>
            </a:fld>
            <a:endParaRPr lang="en-CA"/>
          </a:p>
        </p:txBody>
      </p:sp>
    </p:spTree>
    <p:extLst>
      <p:ext uri="{BB962C8B-B14F-4D97-AF65-F5344CB8AC3E}">
        <p14:creationId xmlns:p14="http://schemas.microsoft.com/office/powerpoint/2010/main" val="46694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F32E36-8E82-453F-8E66-A4F0A5CE7301}" type="datetimeFigureOut">
              <a:rPr lang="en-CA" smtClean="0"/>
              <a:t>2021-03-22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3CAA78-68EE-49F1-88CF-DE51796C827B}" type="slidenum">
              <a:rPr lang="en-CA" smtClean="0"/>
              <a:t>‹#›</a:t>
            </a:fld>
            <a:endParaRPr lang="en-CA"/>
          </a:p>
        </p:txBody>
      </p:sp>
    </p:spTree>
    <p:extLst>
      <p:ext uri="{BB962C8B-B14F-4D97-AF65-F5344CB8AC3E}">
        <p14:creationId xmlns:p14="http://schemas.microsoft.com/office/powerpoint/2010/main" val="143967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F32E36-8E82-453F-8E66-A4F0A5CE7301}" type="datetimeFigureOut">
              <a:rPr lang="en-CA" smtClean="0"/>
              <a:t>2021-03-22</a:t>
            </a:fld>
            <a:endParaRPr lang="en-CA"/>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83CAA78-68EE-49F1-88CF-DE51796C827B}" type="slidenum">
              <a:rPr lang="en-CA" smtClean="0"/>
              <a:t>‹#›</a:t>
            </a:fld>
            <a:endParaRPr lang="en-CA"/>
          </a:p>
        </p:txBody>
      </p:sp>
    </p:spTree>
    <p:extLst>
      <p:ext uri="{BB962C8B-B14F-4D97-AF65-F5344CB8AC3E}">
        <p14:creationId xmlns:p14="http://schemas.microsoft.com/office/powerpoint/2010/main" val="506447021"/>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mp3"/><Relationship Id="rId2" Type="http://schemas.microsoft.com/office/2007/relationships/media" Target="../media/media1.mp3"/><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p3"/><Relationship Id="rId1" Type="http://schemas.microsoft.com/office/2007/relationships/media" Target="../media/media10.mp3"/><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p3"/><Relationship Id="rId1" Type="http://schemas.microsoft.com/office/2007/relationships/media" Target="../media/media11.mp3"/><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p3"/><Relationship Id="rId1" Type="http://schemas.microsoft.com/office/2007/relationships/media" Target="../media/media12.mp3"/><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3.mp3"/><Relationship Id="rId1" Type="http://schemas.microsoft.com/office/2007/relationships/media" Target="../media/media13.mp3"/><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4.mp3"/><Relationship Id="rId1" Type="http://schemas.microsoft.com/office/2007/relationships/media" Target="../media/media14.mp3"/><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5.mp3"/><Relationship Id="rId1" Type="http://schemas.microsoft.com/office/2007/relationships/media" Target="../media/media15.mp3"/><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6.mp3"/><Relationship Id="rId1" Type="http://schemas.microsoft.com/office/2007/relationships/media" Target="../media/media16.mp3"/><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7.mp3"/><Relationship Id="rId1" Type="http://schemas.microsoft.com/office/2007/relationships/media" Target="../media/media17.mp3"/><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8.mp3"/><Relationship Id="rId1" Type="http://schemas.microsoft.com/office/2007/relationships/media" Target="../media/media18.mp3"/><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9.mp3"/><Relationship Id="rId1" Type="http://schemas.microsoft.com/office/2007/relationships/media" Target="../media/media19.mp3"/><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audio" Target="../media/media2.mp3"/><Relationship Id="rId2" Type="http://schemas.microsoft.com/office/2007/relationships/media" Target="../media/media2.mp3"/><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p3"/><Relationship Id="rId1" Type="http://schemas.microsoft.com/office/2007/relationships/media" Target="../media/media3.mp3"/><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p3"/><Relationship Id="rId1" Type="http://schemas.microsoft.com/office/2007/relationships/media" Target="../media/media4.mp3"/><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p3"/><Relationship Id="rId1" Type="http://schemas.microsoft.com/office/2007/relationships/media" Target="../media/media5.mp3"/><Relationship Id="rId6" Type="http://schemas.openxmlformats.org/officeDocument/2006/relationships/image" Target="../media/image4.png"/><Relationship Id="rId5" Type="http://schemas.openxmlformats.org/officeDocument/2006/relationships/hyperlink" Target="https://www.worldometers.info/coronavirus/country/gibraltar/" TargetMode="External"/><Relationship Id="rId4" Type="http://schemas.openxmlformats.org/officeDocument/2006/relationships/hyperlink" Target="https://twitter.com/GibraltarGov/"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p3"/><Relationship Id="rId1" Type="http://schemas.microsoft.com/office/2007/relationships/media" Target="../media/media6.mp3"/><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p3"/><Relationship Id="rId1" Type="http://schemas.microsoft.com/office/2007/relationships/media" Target="../media/media7.mp3"/><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p3"/><Relationship Id="rId1" Type="http://schemas.microsoft.com/office/2007/relationships/media" Target="../media/media8.mp3"/><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p3"/><Relationship Id="rId1" Type="http://schemas.microsoft.com/office/2007/relationships/media" Target="../media/media9.mp3"/><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F7FF-109D-4EA7-9E49-5ADB0AFAEA24}"/>
              </a:ext>
            </a:extLst>
          </p:cNvPr>
          <p:cNvSpPr>
            <a:spLocks noGrp="1"/>
          </p:cNvSpPr>
          <p:nvPr>
            <p:ph type="title"/>
          </p:nvPr>
        </p:nvSpPr>
        <p:spPr/>
        <p:txBody>
          <a:bodyPr/>
          <a:lstStyle/>
          <a:p>
            <a:r>
              <a:rPr lang="en-CA" dirty="0"/>
              <a:t>SARS-CoV-2 in Gibraltar</a:t>
            </a:r>
          </a:p>
        </p:txBody>
      </p:sp>
      <p:sp>
        <p:nvSpPr>
          <p:cNvPr id="6" name="Content Placeholder 5">
            <a:extLst>
              <a:ext uri="{FF2B5EF4-FFF2-40B4-BE49-F238E27FC236}">
                <a16:creationId xmlns:a16="http://schemas.microsoft.com/office/drawing/2014/main" id="{158B8F32-6F4E-4F1E-8F0C-124032B10923}"/>
              </a:ext>
            </a:extLst>
          </p:cNvPr>
          <p:cNvSpPr>
            <a:spLocks noGrp="1"/>
          </p:cNvSpPr>
          <p:nvPr>
            <p:ph idx="1"/>
          </p:nvPr>
        </p:nvSpPr>
        <p:spPr>
          <a:xfrm>
            <a:off x="685800" y="4327071"/>
            <a:ext cx="10820400" cy="1891614"/>
          </a:xfrm>
        </p:spPr>
        <p:txBody>
          <a:bodyPr/>
          <a:lstStyle/>
          <a:p>
            <a:pPr marL="0" indent="0">
              <a:buNone/>
            </a:pPr>
            <a:endParaRPr lang="en-CA" dirty="0"/>
          </a:p>
          <a:p>
            <a:pPr marL="0" indent="0">
              <a:buNone/>
            </a:pPr>
            <a:endParaRPr lang="en-CA" dirty="0"/>
          </a:p>
          <a:p>
            <a:pPr marL="0" indent="0">
              <a:buNone/>
            </a:pPr>
            <a:endParaRPr lang="en-CA" dirty="0"/>
          </a:p>
        </p:txBody>
      </p:sp>
      <p:pic>
        <p:nvPicPr>
          <p:cNvPr id="7" name="Picture 6">
            <a:extLst>
              <a:ext uri="{FF2B5EF4-FFF2-40B4-BE49-F238E27FC236}">
                <a16:creationId xmlns:a16="http://schemas.microsoft.com/office/drawing/2014/main" id="{3FEE1332-D86E-4ED2-8134-92D575C1926D}"/>
              </a:ext>
            </a:extLst>
          </p:cNvPr>
          <p:cNvPicPr/>
          <p:nvPr/>
        </p:nvPicPr>
        <p:blipFill>
          <a:blip r:embed="rId5">
            <a:extLst>
              <a:ext uri="{28A0092B-C50C-407E-A947-70E740481C1C}">
                <a14:useLocalDpi xmlns:a14="http://schemas.microsoft.com/office/drawing/2010/main" val="0"/>
              </a:ext>
            </a:extLst>
          </a:blip>
          <a:stretch>
            <a:fillRect/>
          </a:stretch>
        </p:blipFill>
        <p:spPr>
          <a:xfrm>
            <a:off x="791937" y="1775459"/>
            <a:ext cx="10613570" cy="3274151"/>
          </a:xfrm>
          <a:prstGeom prst="rect">
            <a:avLst/>
          </a:prstGeom>
        </p:spPr>
      </p:pic>
      <p:pic>
        <p:nvPicPr>
          <p:cNvPr id="9" name="speech_20210322142207986">
            <a:hlinkClick r:id="" action="ppaction://media"/>
            <a:extLst>
              <a:ext uri="{FF2B5EF4-FFF2-40B4-BE49-F238E27FC236}">
                <a16:creationId xmlns:a16="http://schemas.microsoft.com/office/drawing/2014/main" id="{2B3A159D-6EB0-43EC-927A-2172BA0204BA}"/>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5943600" y="3276600"/>
            <a:ext cx="304800" cy="304800"/>
          </a:xfrm>
          <a:prstGeom prst="rect">
            <a:avLst/>
          </a:prstGeom>
        </p:spPr>
      </p:pic>
    </p:spTree>
    <p:custDataLst>
      <p:tags r:id="rId1"/>
    </p:custDataLst>
    <p:extLst>
      <p:ext uri="{BB962C8B-B14F-4D97-AF65-F5344CB8AC3E}">
        <p14:creationId xmlns:p14="http://schemas.microsoft.com/office/powerpoint/2010/main" val="30756950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6789">
        <p159:morph option="byObject"/>
      </p:transition>
    </mc:Choice>
    <mc:Fallback>
      <p:transition spd="slow" advTm="678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36"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9"/>
                </p:tgtEl>
              </p:cMediaNode>
            </p:audio>
          </p:childTnLst>
        </p:cTn>
      </p:par>
    </p:tnLst>
  </p:timing>
  <p:extLst>
    <p:ext uri="{E180D4A7-C9FB-4DFB-919C-405C955672EB}">
      <p14:showEvtLst xmlns:p14="http://schemas.microsoft.com/office/powerpoint/2010/main">
        <p14:playEvt time="220" objId="9"/>
        <p14:stopEvt time="6071" objId="9"/>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1648A-401D-4E68-A8E2-BE0AD8DFF802}"/>
              </a:ext>
            </a:extLst>
          </p:cNvPr>
          <p:cNvSpPr>
            <a:spLocks noGrp="1"/>
          </p:cNvSpPr>
          <p:nvPr>
            <p:ph type="title"/>
          </p:nvPr>
        </p:nvSpPr>
        <p:spPr/>
        <p:txBody>
          <a:bodyPr/>
          <a:lstStyle/>
          <a:p>
            <a:r>
              <a:rPr lang="en-CA" dirty="0"/>
              <a:t>Infection lifecycle timeline</a:t>
            </a:r>
          </a:p>
        </p:txBody>
      </p:sp>
      <p:sp>
        <p:nvSpPr>
          <p:cNvPr id="3" name="Content Placeholder 2">
            <a:extLst>
              <a:ext uri="{FF2B5EF4-FFF2-40B4-BE49-F238E27FC236}">
                <a16:creationId xmlns:a16="http://schemas.microsoft.com/office/drawing/2014/main" id="{D1A0FBFD-A945-4900-83F8-EA330A600FCE}"/>
              </a:ext>
            </a:extLst>
          </p:cNvPr>
          <p:cNvSpPr>
            <a:spLocks noGrp="1"/>
          </p:cNvSpPr>
          <p:nvPr>
            <p:ph idx="1"/>
          </p:nvPr>
        </p:nvSpPr>
        <p:spPr/>
        <p:txBody>
          <a:bodyPr/>
          <a:lstStyle/>
          <a:p>
            <a:r>
              <a:rPr lang="en-US" dirty="0"/>
              <a:t>It would appear that five days is approximately the period of time where an infected individual either recovers from infection or requires critical care. Average time spent in critical care appears to be around nine days for patients that recovered and five days for those that subsequently died. Emergency room visits peaked after critical care, suggesting that individuals requiring critical care will progress to the point quicker than individuals with milder symptoms.</a:t>
            </a:r>
            <a:endParaRPr lang="en-CA" dirty="0"/>
          </a:p>
        </p:txBody>
      </p:sp>
      <p:pic>
        <p:nvPicPr>
          <p:cNvPr id="4" name="speech_20210322144741794">
            <a:hlinkClick r:id="" action="ppaction://media"/>
            <a:extLst>
              <a:ext uri="{FF2B5EF4-FFF2-40B4-BE49-F238E27FC236}">
                <a16:creationId xmlns:a16="http://schemas.microsoft.com/office/drawing/2014/main" id="{5D489EDA-0BC4-4CF7-BFAA-237797D6BE1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943600" y="3276600"/>
            <a:ext cx="304800" cy="304800"/>
          </a:xfrm>
          <a:prstGeom prst="rect">
            <a:avLst/>
          </a:prstGeom>
        </p:spPr>
      </p:pic>
    </p:spTree>
    <p:extLst>
      <p:ext uri="{BB962C8B-B14F-4D97-AF65-F5344CB8AC3E}">
        <p14:creationId xmlns:p14="http://schemas.microsoft.com/office/powerpoint/2010/main" val="32127136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7235">
        <p159:morph option="byObject"/>
      </p:transition>
    </mc:Choice>
    <mc:Fallback>
      <p:transition spd="slow" advTm="2723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668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extLst>
    <p:ext uri="{E180D4A7-C9FB-4DFB-919C-405C955672EB}">
      <p14:showEvtLst xmlns:p14="http://schemas.microsoft.com/office/powerpoint/2010/main">
        <p14:playEvt time="2" objId="4"/>
        <p14:stopEvt time="26806" objId="4"/>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224F-9C75-4CAB-8013-33F8AF0235E5}"/>
              </a:ext>
            </a:extLst>
          </p:cNvPr>
          <p:cNvSpPr>
            <a:spLocks noGrp="1"/>
          </p:cNvSpPr>
          <p:nvPr>
            <p:ph type="title"/>
          </p:nvPr>
        </p:nvSpPr>
        <p:spPr/>
        <p:txBody>
          <a:bodyPr/>
          <a:lstStyle/>
          <a:p>
            <a:r>
              <a:rPr lang="en-CA" dirty="0"/>
              <a:t>Infection lifecycle timeline</a:t>
            </a:r>
          </a:p>
        </p:txBody>
      </p:sp>
      <p:sp>
        <p:nvSpPr>
          <p:cNvPr id="3" name="Content Placeholder 2">
            <a:extLst>
              <a:ext uri="{FF2B5EF4-FFF2-40B4-BE49-F238E27FC236}">
                <a16:creationId xmlns:a16="http://schemas.microsoft.com/office/drawing/2014/main" id="{2B5BEA9E-D74F-4EB1-BC31-463DB3676FE5}"/>
              </a:ext>
            </a:extLst>
          </p:cNvPr>
          <p:cNvSpPr>
            <a:spLocks noGrp="1"/>
          </p:cNvSpPr>
          <p:nvPr>
            <p:ph idx="1"/>
          </p:nvPr>
        </p:nvSpPr>
        <p:spPr/>
        <p:txBody>
          <a:bodyPr/>
          <a:lstStyle/>
          <a:p>
            <a:r>
              <a:rPr lang="en-US" dirty="0"/>
              <a:t>There doesn't appear to be any meaningful difference between individuals that died from COVID as opposed to individuals that died where COVID was an exasperating factor to a pre-existing condition. Therefore, only total deaths will be considered for further analysis. It should be noted that the ratio of those that died directly from COVID versus individuals that died with COVID was about seven to one.</a:t>
            </a:r>
            <a:endParaRPr lang="en-CA" dirty="0"/>
          </a:p>
        </p:txBody>
      </p:sp>
      <p:pic>
        <p:nvPicPr>
          <p:cNvPr id="4" name="speech_20210322144850632">
            <a:hlinkClick r:id="" action="ppaction://media"/>
            <a:extLst>
              <a:ext uri="{FF2B5EF4-FFF2-40B4-BE49-F238E27FC236}">
                <a16:creationId xmlns:a16="http://schemas.microsoft.com/office/drawing/2014/main" id="{74A8534D-9123-484E-9FFC-EC5F3078890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943600" y="3276600"/>
            <a:ext cx="304800" cy="304800"/>
          </a:xfrm>
          <a:prstGeom prst="rect">
            <a:avLst/>
          </a:prstGeom>
        </p:spPr>
      </p:pic>
    </p:spTree>
    <p:extLst>
      <p:ext uri="{BB962C8B-B14F-4D97-AF65-F5344CB8AC3E}">
        <p14:creationId xmlns:p14="http://schemas.microsoft.com/office/powerpoint/2010/main" val="9889949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3653">
        <p159:morph option="byObject"/>
      </p:transition>
    </mc:Choice>
    <mc:Fallback>
      <p:transition spd="slow" advTm="2365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316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extLst>
    <p:ext uri="{E180D4A7-C9FB-4DFB-919C-405C955672EB}">
      <p14:showEvtLst xmlns:p14="http://schemas.microsoft.com/office/powerpoint/2010/main">
        <p14:playEvt time="5" objId="4"/>
        <p14:stopEvt time="23293" objId="4"/>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E60C-5333-450D-80B9-9F6C6054C893}"/>
              </a:ext>
            </a:extLst>
          </p:cNvPr>
          <p:cNvSpPr>
            <a:spLocks noGrp="1"/>
          </p:cNvSpPr>
          <p:nvPr>
            <p:ph type="title"/>
          </p:nvPr>
        </p:nvSpPr>
        <p:spPr/>
        <p:txBody>
          <a:bodyPr/>
          <a:lstStyle/>
          <a:p>
            <a:r>
              <a:rPr lang="en-CA" dirty="0"/>
              <a:t>vaccinations</a:t>
            </a:r>
          </a:p>
        </p:txBody>
      </p:sp>
      <p:sp>
        <p:nvSpPr>
          <p:cNvPr id="3" name="Content Placeholder 2">
            <a:extLst>
              <a:ext uri="{FF2B5EF4-FFF2-40B4-BE49-F238E27FC236}">
                <a16:creationId xmlns:a16="http://schemas.microsoft.com/office/drawing/2014/main" id="{449EB1D1-367F-482E-8749-3E9A09DB2029}"/>
              </a:ext>
            </a:extLst>
          </p:cNvPr>
          <p:cNvSpPr>
            <a:spLocks noGrp="1"/>
          </p:cNvSpPr>
          <p:nvPr>
            <p:ph idx="1"/>
          </p:nvPr>
        </p:nvSpPr>
        <p:spPr/>
        <p:txBody>
          <a:bodyPr/>
          <a:lstStyle/>
          <a:p>
            <a:r>
              <a:rPr lang="en-US" dirty="0"/>
              <a:t>The entire population of Gibraltar should have received a first dose by the end of March, 2021 and second dose by the end of April, 2021.</a:t>
            </a:r>
          </a:p>
        </p:txBody>
      </p:sp>
      <p:pic>
        <p:nvPicPr>
          <p:cNvPr id="4" name="speech_20210322144949555">
            <a:hlinkClick r:id="" action="ppaction://media"/>
            <a:extLst>
              <a:ext uri="{FF2B5EF4-FFF2-40B4-BE49-F238E27FC236}">
                <a16:creationId xmlns:a16="http://schemas.microsoft.com/office/drawing/2014/main" id="{9F311507-6D5F-43BB-9EC4-B9BCC53F7D6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943600" y="3276600"/>
            <a:ext cx="304800" cy="304800"/>
          </a:xfrm>
          <a:prstGeom prst="rect">
            <a:avLst/>
          </a:prstGeom>
        </p:spPr>
      </p:pic>
    </p:spTree>
    <p:extLst>
      <p:ext uri="{BB962C8B-B14F-4D97-AF65-F5344CB8AC3E}">
        <p14:creationId xmlns:p14="http://schemas.microsoft.com/office/powerpoint/2010/main" val="29155072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303">
        <p159:morph option="byObject"/>
      </p:transition>
    </mc:Choice>
    <mc:Fallback>
      <p:transition spd="slow" advTm="1030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69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extLst>
    <p:ext uri="{E180D4A7-C9FB-4DFB-919C-405C955672EB}">
      <p14:showEvtLst xmlns:p14="http://schemas.microsoft.com/office/powerpoint/2010/main">
        <p14:playEvt time="9" objId="4"/>
        <p14:stopEvt time="9825" objId="4"/>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2174-71E2-46E4-9933-B36308197563}"/>
              </a:ext>
            </a:extLst>
          </p:cNvPr>
          <p:cNvSpPr>
            <a:spLocks noGrp="1"/>
          </p:cNvSpPr>
          <p:nvPr>
            <p:ph type="title"/>
          </p:nvPr>
        </p:nvSpPr>
        <p:spPr/>
        <p:txBody>
          <a:bodyPr/>
          <a:lstStyle/>
          <a:p>
            <a:r>
              <a:rPr lang="en-CA" dirty="0"/>
              <a:t>Predictions summary</a:t>
            </a:r>
          </a:p>
        </p:txBody>
      </p:sp>
      <p:sp>
        <p:nvSpPr>
          <p:cNvPr id="3" name="Content Placeholder 2">
            <a:extLst>
              <a:ext uri="{FF2B5EF4-FFF2-40B4-BE49-F238E27FC236}">
                <a16:creationId xmlns:a16="http://schemas.microsoft.com/office/drawing/2014/main" id="{A102D121-4BF9-4983-8C04-B63C052C4F8F}"/>
              </a:ext>
            </a:extLst>
          </p:cNvPr>
          <p:cNvSpPr>
            <a:spLocks noGrp="1"/>
          </p:cNvSpPr>
          <p:nvPr>
            <p:ph idx="1"/>
          </p:nvPr>
        </p:nvSpPr>
        <p:spPr/>
        <p:txBody>
          <a:bodyPr/>
          <a:lstStyle/>
          <a:p>
            <a:r>
              <a:rPr lang="en-US" dirty="0"/>
              <a:t>Emergency room, COVID ward and critical care occupancy are predicted to reach zero in the second or third week of March. Active cases are predicted to come reach zero at the end of March or beginning of April. Self-Isolating cases are predicted to reach zero at the end of April or beginning of May.</a:t>
            </a:r>
            <a:endParaRPr lang="en-CA" dirty="0"/>
          </a:p>
        </p:txBody>
      </p:sp>
      <p:pic>
        <p:nvPicPr>
          <p:cNvPr id="4" name="speech_20210322145106690">
            <a:hlinkClick r:id="" action="ppaction://media"/>
            <a:extLst>
              <a:ext uri="{FF2B5EF4-FFF2-40B4-BE49-F238E27FC236}">
                <a16:creationId xmlns:a16="http://schemas.microsoft.com/office/drawing/2014/main" id="{DFC0B7BE-96DD-47A6-AB66-EE3A4748080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943600" y="3276600"/>
            <a:ext cx="304800" cy="304800"/>
          </a:xfrm>
          <a:prstGeom prst="rect">
            <a:avLst/>
          </a:prstGeom>
        </p:spPr>
      </p:pic>
    </p:spTree>
    <p:extLst>
      <p:ext uri="{BB962C8B-B14F-4D97-AF65-F5344CB8AC3E}">
        <p14:creationId xmlns:p14="http://schemas.microsoft.com/office/powerpoint/2010/main" val="18937514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9293">
        <p159:morph option="byObject"/>
      </p:transition>
    </mc:Choice>
    <mc:Fallback>
      <p:transition spd="slow" advTm="1929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879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extLst>
    <p:ext uri="{E180D4A7-C9FB-4DFB-919C-405C955672EB}">
      <p14:showEvtLst xmlns:p14="http://schemas.microsoft.com/office/powerpoint/2010/main">
        <p14:playEvt time="6" objId="4"/>
        <p14:stopEvt time="18933" objId="4"/>
      </p14:showEvt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9C15B-2827-4004-A0BC-23676A2DA333}"/>
              </a:ext>
            </a:extLst>
          </p:cNvPr>
          <p:cNvSpPr>
            <a:spLocks noGrp="1"/>
          </p:cNvSpPr>
          <p:nvPr>
            <p:ph type="title"/>
          </p:nvPr>
        </p:nvSpPr>
        <p:spPr/>
        <p:txBody>
          <a:bodyPr/>
          <a:lstStyle/>
          <a:p>
            <a:r>
              <a:rPr lang="en-CA" dirty="0"/>
              <a:t>Metric correlations</a:t>
            </a:r>
          </a:p>
        </p:txBody>
      </p:sp>
      <p:sp>
        <p:nvSpPr>
          <p:cNvPr id="3" name="Content Placeholder 2">
            <a:extLst>
              <a:ext uri="{FF2B5EF4-FFF2-40B4-BE49-F238E27FC236}">
                <a16:creationId xmlns:a16="http://schemas.microsoft.com/office/drawing/2014/main" id="{26D9DF3D-BE98-4137-886D-45038AB5ACBA}"/>
              </a:ext>
            </a:extLst>
          </p:cNvPr>
          <p:cNvSpPr>
            <a:spLocks noGrp="1"/>
          </p:cNvSpPr>
          <p:nvPr>
            <p:ph idx="1"/>
          </p:nvPr>
        </p:nvSpPr>
        <p:spPr/>
        <p:txBody>
          <a:bodyPr/>
          <a:lstStyle/>
          <a:p>
            <a:r>
              <a:rPr lang="en-US" dirty="0"/>
              <a:t>The greatest correlations exist between; daily cases, self-isolating cases, change in daily recovered cases, and active cases. The relationships between these metrics can be quantified with a predictability in low to mid 90% range.</a:t>
            </a:r>
            <a:endParaRPr lang="en-CA" dirty="0"/>
          </a:p>
        </p:txBody>
      </p:sp>
      <p:pic>
        <p:nvPicPr>
          <p:cNvPr id="4" name="speech_20210322145315574">
            <a:hlinkClick r:id="" action="ppaction://media"/>
            <a:extLst>
              <a:ext uri="{FF2B5EF4-FFF2-40B4-BE49-F238E27FC236}">
                <a16:creationId xmlns:a16="http://schemas.microsoft.com/office/drawing/2014/main" id="{053194E8-4928-475A-8E16-DEF482926D0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943600" y="3276600"/>
            <a:ext cx="304800" cy="304800"/>
          </a:xfrm>
          <a:prstGeom prst="rect">
            <a:avLst/>
          </a:prstGeom>
        </p:spPr>
      </p:pic>
    </p:spTree>
    <p:extLst>
      <p:ext uri="{BB962C8B-B14F-4D97-AF65-F5344CB8AC3E}">
        <p14:creationId xmlns:p14="http://schemas.microsoft.com/office/powerpoint/2010/main" val="6012465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6678">
        <p159:morph option="byObject"/>
      </p:transition>
    </mc:Choice>
    <mc:Fallback>
      <p:transition spd="slow" advTm="1667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617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extLst>
    <p:ext uri="{E180D4A7-C9FB-4DFB-919C-405C955672EB}">
      <p14:showEvtLst xmlns:p14="http://schemas.microsoft.com/office/powerpoint/2010/main">
        <p14:playEvt time="3" objId="4"/>
        <p14:stopEvt time="16306" objId="4"/>
      </p14:showEvt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4965-4237-4A13-AFD4-7CB22B62BBEE}"/>
              </a:ext>
            </a:extLst>
          </p:cNvPr>
          <p:cNvSpPr>
            <a:spLocks noGrp="1"/>
          </p:cNvSpPr>
          <p:nvPr>
            <p:ph type="title"/>
          </p:nvPr>
        </p:nvSpPr>
        <p:spPr/>
        <p:txBody>
          <a:bodyPr/>
          <a:lstStyle/>
          <a:p>
            <a:r>
              <a:rPr lang="en-CA" dirty="0"/>
              <a:t>Ratio analysis</a:t>
            </a:r>
          </a:p>
        </p:txBody>
      </p:sp>
      <p:sp>
        <p:nvSpPr>
          <p:cNvPr id="3" name="Content Placeholder 2">
            <a:extLst>
              <a:ext uri="{FF2B5EF4-FFF2-40B4-BE49-F238E27FC236}">
                <a16:creationId xmlns:a16="http://schemas.microsoft.com/office/drawing/2014/main" id="{E1F9C90D-20E4-4B2F-9461-61862D3A3427}"/>
              </a:ext>
            </a:extLst>
          </p:cNvPr>
          <p:cNvSpPr>
            <a:spLocks noGrp="1"/>
          </p:cNvSpPr>
          <p:nvPr>
            <p:ph idx="1"/>
          </p:nvPr>
        </p:nvSpPr>
        <p:spPr/>
        <p:txBody>
          <a:bodyPr/>
          <a:lstStyle/>
          <a:p>
            <a:r>
              <a:rPr lang="en-US" dirty="0"/>
              <a:t>Infections begin to accelerate around the middle of December 2020 and begin to go into decline around the third week of January 2021. Recovery time appears to be about twelve days. The worst period in terms of acceleration of deaths was the month of January.</a:t>
            </a:r>
            <a:endParaRPr lang="en-CA" dirty="0"/>
          </a:p>
        </p:txBody>
      </p:sp>
      <p:pic>
        <p:nvPicPr>
          <p:cNvPr id="4" name="speech_20210322145429911">
            <a:hlinkClick r:id="" action="ppaction://media"/>
            <a:extLst>
              <a:ext uri="{FF2B5EF4-FFF2-40B4-BE49-F238E27FC236}">
                <a16:creationId xmlns:a16="http://schemas.microsoft.com/office/drawing/2014/main" id="{ED0E7774-F16B-44FC-84FF-FD20BB59BFB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943600" y="3276600"/>
            <a:ext cx="304800" cy="304800"/>
          </a:xfrm>
          <a:prstGeom prst="rect">
            <a:avLst/>
          </a:prstGeom>
        </p:spPr>
      </p:pic>
    </p:spTree>
    <p:extLst>
      <p:ext uri="{BB962C8B-B14F-4D97-AF65-F5344CB8AC3E}">
        <p14:creationId xmlns:p14="http://schemas.microsoft.com/office/powerpoint/2010/main" val="9575135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8130">
        <p159:morph option="byObject"/>
      </p:transition>
    </mc:Choice>
    <mc:Fallback>
      <p:transition spd="slow" advTm="1813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732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extLst>
    <p:ext uri="{E180D4A7-C9FB-4DFB-919C-405C955672EB}">
      <p14:showEvtLst xmlns:p14="http://schemas.microsoft.com/office/powerpoint/2010/main">
        <p14:playEvt time="8" objId="4"/>
        <p14:stopEvt time="17467" objId="4"/>
      </p14:showEvt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EDD6-97A4-4F6B-8A26-89AB3BA039EE}"/>
              </a:ext>
            </a:extLst>
          </p:cNvPr>
          <p:cNvSpPr>
            <a:spLocks noGrp="1"/>
          </p:cNvSpPr>
          <p:nvPr>
            <p:ph type="title"/>
          </p:nvPr>
        </p:nvSpPr>
        <p:spPr/>
        <p:txBody>
          <a:bodyPr/>
          <a:lstStyle/>
          <a:p>
            <a:r>
              <a:rPr lang="en-CA" dirty="0"/>
              <a:t>Ratio observations</a:t>
            </a:r>
          </a:p>
        </p:txBody>
      </p:sp>
      <p:sp>
        <p:nvSpPr>
          <p:cNvPr id="3" name="Content Placeholder 2">
            <a:extLst>
              <a:ext uri="{FF2B5EF4-FFF2-40B4-BE49-F238E27FC236}">
                <a16:creationId xmlns:a16="http://schemas.microsoft.com/office/drawing/2014/main" id="{A2DD8610-1E32-4CE5-867A-E64860940DAA}"/>
              </a:ext>
            </a:extLst>
          </p:cNvPr>
          <p:cNvSpPr>
            <a:spLocks noGrp="1"/>
          </p:cNvSpPr>
          <p:nvPr>
            <p:ph idx="1"/>
          </p:nvPr>
        </p:nvSpPr>
        <p:spPr/>
        <p:txBody>
          <a:bodyPr/>
          <a:lstStyle/>
          <a:p>
            <a:r>
              <a:rPr lang="en-US" dirty="0"/>
              <a:t>Self-isolation was the first ratio to peak relative to active cases in the third week of December 2020.</a:t>
            </a:r>
          </a:p>
          <a:p>
            <a:r>
              <a:rPr lang="en-US" dirty="0"/>
              <a:t>Testing capacity began to become overwhelmed in mid January 2021. This is also when self-isolation peaked relative to daily tests.</a:t>
            </a:r>
          </a:p>
          <a:p>
            <a:r>
              <a:rPr lang="en-US" dirty="0"/>
              <a:t>Active tests peaked relative to daily tests in the third week of January.</a:t>
            </a:r>
          </a:p>
          <a:p>
            <a:r>
              <a:rPr lang="en-US" dirty="0"/>
              <a:t>Emergency room visits peaked relative to daily tests at the end of January.</a:t>
            </a:r>
          </a:p>
          <a:p>
            <a:r>
              <a:rPr lang="en-US" dirty="0"/>
              <a:t>The peak in recovery rates occurred at the beginning of February 2021, suggesting a recovery duration of about a week.</a:t>
            </a:r>
          </a:p>
          <a:p>
            <a:endParaRPr lang="en-CA" dirty="0"/>
          </a:p>
        </p:txBody>
      </p:sp>
      <p:pic>
        <p:nvPicPr>
          <p:cNvPr id="4" name="speech_20210322145621966">
            <a:hlinkClick r:id="" action="ppaction://media"/>
            <a:extLst>
              <a:ext uri="{FF2B5EF4-FFF2-40B4-BE49-F238E27FC236}">
                <a16:creationId xmlns:a16="http://schemas.microsoft.com/office/drawing/2014/main" id="{137F0905-BF8E-46C9-9665-4B94603F562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943600" y="3276600"/>
            <a:ext cx="304800" cy="304800"/>
          </a:xfrm>
          <a:prstGeom prst="rect">
            <a:avLst/>
          </a:prstGeom>
        </p:spPr>
      </p:pic>
    </p:spTree>
    <p:extLst>
      <p:ext uri="{BB962C8B-B14F-4D97-AF65-F5344CB8AC3E}">
        <p14:creationId xmlns:p14="http://schemas.microsoft.com/office/powerpoint/2010/main" val="11538007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5395">
        <p159:morph option="byObject"/>
      </p:transition>
    </mc:Choice>
    <mc:Fallback>
      <p:transition spd="slow" advTm="3539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46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extLst>
    <p:ext uri="{E180D4A7-C9FB-4DFB-919C-405C955672EB}">
      <p14:showEvtLst xmlns:p14="http://schemas.microsoft.com/office/powerpoint/2010/main">
        <p14:playEvt time="8" objId="4"/>
        <p14:stopEvt time="34819" objId="4"/>
      </p14:showEvt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017F-9E17-4E62-90BD-92EB4837B3C5}"/>
              </a:ext>
            </a:extLst>
          </p:cNvPr>
          <p:cNvSpPr>
            <a:spLocks noGrp="1"/>
          </p:cNvSpPr>
          <p:nvPr>
            <p:ph type="title"/>
          </p:nvPr>
        </p:nvSpPr>
        <p:spPr/>
        <p:txBody>
          <a:bodyPr/>
          <a:lstStyle/>
          <a:p>
            <a:r>
              <a:rPr lang="en-CA" dirty="0"/>
              <a:t>Ratio observations</a:t>
            </a:r>
          </a:p>
        </p:txBody>
      </p:sp>
      <p:sp>
        <p:nvSpPr>
          <p:cNvPr id="3" name="Content Placeholder 2">
            <a:extLst>
              <a:ext uri="{FF2B5EF4-FFF2-40B4-BE49-F238E27FC236}">
                <a16:creationId xmlns:a16="http://schemas.microsoft.com/office/drawing/2014/main" id="{D39119B6-6EE4-4655-99C9-CFC8F3BEC931}"/>
              </a:ext>
            </a:extLst>
          </p:cNvPr>
          <p:cNvSpPr>
            <a:spLocks noGrp="1"/>
          </p:cNvSpPr>
          <p:nvPr>
            <p:ph idx="1"/>
          </p:nvPr>
        </p:nvSpPr>
        <p:spPr/>
        <p:txBody>
          <a:bodyPr>
            <a:normAutofit fontScale="92500" lnSpcReduction="10000"/>
          </a:bodyPr>
          <a:lstStyle/>
          <a:p>
            <a:r>
              <a:rPr lang="en-US" dirty="0"/>
              <a:t>COVID ward occupancy peaked relative to daily tests at the beginning of February 2021. This is also when emergency room occupancy peaked relative to self-isolation cases.</a:t>
            </a:r>
          </a:p>
          <a:p>
            <a:r>
              <a:rPr lang="en-US" dirty="0"/>
              <a:t>Change in total deaths relative to daily tests occurred in the second week of February 2021. About two weeks after the peak in active cases, and a week after the peak in emergency room admittance. This is also when the peak in critical care relative to daily tests can be seen.</a:t>
            </a:r>
          </a:p>
          <a:p>
            <a:r>
              <a:rPr lang="en-US" dirty="0"/>
              <a:t>The peak in daily deaths relative to self-isolating cases can be seen in mid February 2021.</a:t>
            </a:r>
          </a:p>
          <a:p>
            <a:r>
              <a:rPr lang="en-US" dirty="0"/>
              <a:t>The peak in daily deaths relative to active and self-isolating cases can be seen at the end of February 2021.</a:t>
            </a:r>
          </a:p>
          <a:p>
            <a:r>
              <a:rPr lang="en-US" dirty="0"/>
              <a:t>The peak in recovered cases relative to active cases can be seen in mid March 2021.</a:t>
            </a:r>
            <a:endParaRPr lang="en-CA" dirty="0"/>
          </a:p>
        </p:txBody>
      </p:sp>
      <p:pic>
        <p:nvPicPr>
          <p:cNvPr id="4" name="speech_20210322150840832">
            <a:hlinkClick r:id="" action="ppaction://media"/>
            <a:extLst>
              <a:ext uri="{FF2B5EF4-FFF2-40B4-BE49-F238E27FC236}">
                <a16:creationId xmlns:a16="http://schemas.microsoft.com/office/drawing/2014/main" id="{CF992098-1AE1-4E3D-877A-B2DE16F25A8B}"/>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943600" y="3276600"/>
            <a:ext cx="304800" cy="304800"/>
          </a:xfrm>
          <a:prstGeom prst="rect">
            <a:avLst/>
          </a:prstGeom>
        </p:spPr>
      </p:pic>
    </p:spTree>
    <p:extLst>
      <p:ext uri="{BB962C8B-B14F-4D97-AF65-F5344CB8AC3E}">
        <p14:creationId xmlns:p14="http://schemas.microsoft.com/office/powerpoint/2010/main" val="27155015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50973">
        <p159:morph option="byObject"/>
      </p:transition>
    </mc:Choice>
    <mc:Fallback>
      <p:transition spd="slow" advTm="5097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42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extLst>
    <p:ext uri="{E180D4A7-C9FB-4DFB-919C-405C955672EB}">
      <p14:showEvtLst xmlns:p14="http://schemas.microsoft.com/office/powerpoint/2010/main">
        <p14:playEvt time="6" objId="4"/>
        <p14:stopEvt time="50552" objId="4"/>
      </p14:showEvt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A59F1-EF0A-45FA-9ED3-7190B38E1CE4}"/>
              </a:ext>
            </a:extLst>
          </p:cNvPr>
          <p:cNvSpPr>
            <a:spLocks noGrp="1"/>
          </p:cNvSpPr>
          <p:nvPr>
            <p:ph type="title"/>
          </p:nvPr>
        </p:nvSpPr>
        <p:spPr/>
        <p:txBody>
          <a:bodyPr/>
          <a:lstStyle/>
          <a:p>
            <a:r>
              <a:rPr lang="en-CA" dirty="0"/>
              <a:t>Vaccination ratios</a:t>
            </a:r>
          </a:p>
        </p:txBody>
      </p:sp>
      <p:sp>
        <p:nvSpPr>
          <p:cNvPr id="3" name="Content Placeholder 2">
            <a:extLst>
              <a:ext uri="{FF2B5EF4-FFF2-40B4-BE49-F238E27FC236}">
                <a16:creationId xmlns:a16="http://schemas.microsoft.com/office/drawing/2014/main" id="{3DBB0F53-E441-435F-9BD6-8576A4D60F2B}"/>
              </a:ext>
            </a:extLst>
          </p:cNvPr>
          <p:cNvSpPr>
            <a:spLocks noGrp="1"/>
          </p:cNvSpPr>
          <p:nvPr>
            <p:ph idx="1"/>
          </p:nvPr>
        </p:nvSpPr>
        <p:spPr/>
        <p:txBody>
          <a:bodyPr/>
          <a:lstStyle/>
          <a:p>
            <a:r>
              <a:rPr lang="en-US" dirty="0"/>
              <a:t>Vaccinations appear to show a consistent exponential decline in vaccinations relative to; active cases, confirmed cases and total deaths. Confirming a decrease in outcomes given increasing vaccinations.</a:t>
            </a:r>
            <a:endParaRPr lang="en-CA" dirty="0"/>
          </a:p>
        </p:txBody>
      </p:sp>
      <p:pic>
        <p:nvPicPr>
          <p:cNvPr id="4" name="speech_20210322145921585">
            <a:hlinkClick r:id="" action="ppaction://media"/>
            <a:extLst>
              <a:ext uri="{FF2B5EF4-FFF2-40B4-BE49-F238E27FC236}">
                <a16:creationId xmlns:a16="http://schemas.microsoft.com/office/drawing/2014/main" id="{6BCFE44F-A325-46D0-94B1-67B89F8F3C9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943600" y="3276600"/>
            <a:ext cx="304800" cy="304800"/>
          </a:xfrm>
          <a:prstGeom prst="rect">
            <a:avLst/>
          </a:prstGeom>
        </p:spPr>
      </p:pic>
    </p:spTree>
    <p:extLst>
      <p:ext uri="{BB962C8B-B14F-4D97-AF65-F5344CB8AC3E}">
        <p14:creationId xmlns:p14="http://schemas.microsoft.com/office/powerpoint/2010/main" val="19580350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4102">
        <p159:morph option="byObject"/>
      </p:transition>
    </mc:Choice>
    <mc:Fallback>
      <p:transition spd="slow" advTm="141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348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extLst>
    <p:ext uri="{E180D4A7-C9FB-4DFB-919C-405C955672EB}">
      <p14:showEvtLst xmlns:p14="http://schemas.microsoft.com/office/powerpoint/2010/main">
        <p14:playEvt time="8" objId="4"/>
        <p14:stopEvt time="13628" objId="4"/>
      </p14:showEvt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D727-2952-4719-8DC2-101D234F19F4}"/>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9AF4907B-BF41-4A8A-B269-F5A0E29238D4}"/>
              </a:ext>
            </a:extLst>
          </p:cNvPr>
          <p:cNvSpPr>
            <a:spLocks noGrp="1"/>
          </p:cNvSpPr>
          <p:nvPr>
            <p:ph idx="1"/>
          </p:nvPr>
        </p:nvSpPr>
        <p:spPr/>
        <p:txBody>
          <a:bodyPr/>
          <a:lstStyle/>
          <a:p>
            <a:r>
              <a:rPr lang="en-US" dirty="0"/>
              <a:t>Evidence would suggest that, given current SARS-CoV-2 variants and a median population age of 35, the mortality rate for SARS-CoV-2 is 28 deaths per 10,000 in population.</a:t>
            </a:r>
            <a:endParaRPr lang="en-CA" dirty="0"/>
          </a:p>
        </p:txBody>
      </p:sp>
      <p:pic>
        <p:nvPicPr>
          <p:cNvPr id="4" name="speech_20210322150021923">
            <a:hlinkClick r:id="" action="ppaction://media"/>
            <a:extLst>
              <a:ext uri="{FF2B5EF4-FFF2-40B4-BE49-F238E27FC236}">
                <a16:creationId xmlns:a16="http://schemas.microsoft.com/office/drawing/2014/main" id="{DC6EDB28-F975-4BFB-AD2B-FB46F4E54E2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943600" y="3276600"/>
            <a:ext cx="304800" cy="304800"/>
          </a:xfrm>
          <a:prstGeom prst="rect">
            <a:avLst/>
          </a:prstGeom>
        </p:spPr>
      </p:pic>
    </p:spTree>
    <p:extLst>
      <p:ext uri="{BB962C8B-B14F-4D97-AF65-F5344CB8AC3E}">
        <p14:creationId xmlns:p14="http://schemas.microsoft.com/office/powerpoint/2010/main" val="41171158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3347">
        <p159:morph option="byObject"/>
      </p:transition>
    </mc:Choice>
    <mc:Fallback>
      <p:transition spd="slow" advTm="1334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190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extLst>
    <p:ext uri="{E180D4A7-C9FB-4DFB-919C-405C955672EB}">
      <p14:showEvtLst xmlns:p14="http://schemas.microsoft.com/office/powerpoint/2010/main">
        <p14:playEvt time="8" objId="4"/>
        <p14:stopEvt time="12042" objId="4"/>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A85F1-806F-4052-85F5-EA874ACAADC5}"/>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3161F9DB-9340-436A-82B9-A577340EE8C8}"/>
              </a:ext>
            </a:extLst>
          </p:cNvPr>
          <p:cNvSpPr>
            <a:spLocks noGrp="1"/>
          </p:cNvSpPr>
          <p:nvPr>
            <p:ph idx="1"/>
          </p:nvPr>
        </p:nvSpPr>
        <p:spPr/>
        <p:txBody>
          <a:bodyPr/>
          <a:lstStyle/>
          <a:p>
            <a:pPr marL="0" indent="0">
              <a:buNone/>
            </a:pPr>
            <a:r>
              <a:rPr lang="en-CA" dirty="0">
                <a:effectLst/>
                <a:ea typeface="Calibri" panose="020F0502020204030204" pitchFamily="34" charset="0"/>
                <a:cs typeface="Times New Roman" panose="02020603050405020304" pitchFamily="18" charset="0"/>
              </a:rPr>
              <a:t>This presentation will examine SARS-CoV-2 (Covid-19) infection in Gibraltar. Gibraltar was selected for this presentation due to a very unique set of circumstances specific to the country.</a:t>
            </a:r>
          </a:p>
          <a:p>
            <a:r>
              <a:rPr lang="en-CA" dirty="0">
                <a:effectLst/>
                <a:ea typeface="Calibri" panose="020F0502020204030204" pitchFamily="34" charset="0"/>
                <a:cs typeface="Times New Roman" panose="02020603050405020304" pitchFamily="18" charset="0"/>
              </a:rPr>
              <a:t>Gibraltar didn't have a death from covid-19 until November 11th, 2020.</a:t>
            </a:r>
          </a:p>
          <a:p>
            <a:r>
              <a:rPr lang="en-CA" dirty="0">
                <a:effectLst/>
                <a:ea typeface="Calibri" panose="020F0502020204030204" pitchFamily="34" charset="0"/>
                <a:cs typeface="Times New Roman" panose="02020603050405020304" pitchFamily="18" charset="0"/>
              </a:rPr>
              <a:t>Gibraltar now has the highest death toll per capita in the world as of the time of this presentation. This death toll has happened in a short period of time.</a:t>
            </a:r>
          </a:p>
          <a:p>
            <a:r>
              <a:rPr lang="en-CA" dirty="0">
                <a:effectLst/>
                <a:ea typeface="Calibri" panose="020F0502020204030204" pitchFamily="34" charset="0"/>
                <a:cs typeface="Times New Roman" panose="02020603050405020304" pitchFamily="18" charset="0"/>
              </a:rPr>
              <a:t>Gibraltar has been testing aggressively, with total tests several times that of the entire population.</a:t>
            </a:r>
          </a:p>
          <a:p>
            <a:endParaRPr lang="en-CA" dirty="0"/>
          </a:p>
        </p:txBody>
      </p:sp>
      <p:pic>
        <p:nvPicPr>
          <p:cNvPr id="4" name="speech_20210322142805017">
            <a:hlinkClick r:id="" action="ppaction://media"/>
            <a:extLst>
              <a:ext uri="{FF2B5EF4-FFF2-40B4-BE49-F238E27FC236}">
                <a16:creationId xmlns:a16="http://schemas.microsoft.com/office/drawing/2014/main" id="{A55C3AA1-A0CE-42AF-8AA4-7743B67F59F7}"/>
              </a:ext>
            </a:extLst>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5943600" y="3276600"/>
            <a:ext cx="304800" cy="304800"/>
          </a:xfrm>
          <a:prstGeom prst="rect">
            <a:avLst/>
          </a:prstGeom>
        </p:spPr>
      </p:pic>
    </p:spTree>
    <p:custDataLst>
      <p:tags r:id="rId1"/>
    </p:custDataLst>
    <p:extLst>
      <p:ext uri="{BB962C8B-B14F-4D97-AF65-F5344CB8AC3E}">
        <p14:creationId xmlns:p14="http://schemas.microsoft.com/office/powerpoint/2010/main" val="11960951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8042">
        <p159:morph option="byObject"/>
      </p:transition>
    </mc:Choice>
    <mc:Fallback>
      <p:transition spd="slow" advTm="2804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745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extLst>
    <p:ext uri="{E180D4A7-C9FB-4DFB-919C-405C955672EB}">
      <p14:showEvtLst xmlns:p14="http://schemas.microsoft.com/office/powerpoint/2010/main">
        <p14:playEvt time="8" objId="4"/>
        <p14:stopEvt time="27584" objId="4"/>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C963A-2A09-41AE-BB32-B96C47ACC2E6}"/>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6625A737-3F2D-436B-BFDE-BDE071360575}"/>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CA" dirty="0">
                <a:effectLst/>
                <a:ea typeface="Calibri" panose="020F0502020204030204" pitchFamily="34" charset="0"/>
                <a:cs typeface="Times New Roman" panose="02020603050405020304" pitchFamily="18" charset="0"/>
              </a:rPr>
              <a:t>Gibraltar has been vaccinating aggressively since January 15th, 2021.</a:t>
            </a:r>
          </a:p>
          <a:p>
            <a:pPr marL="342900" lvl="0" indent="-342900">
              <a:lnSpc>
                <a:spcPct val="107000"/>
              </a:lnSpc>
              <a:buFont typeface="Symbol" panose="05050102010706020507" pitchFamily="18" charset="2"/>
              <a:buChar char=""/>
            </a:pPr>
            <a:r>
              <a:rPr lang="en-CA" dirty="0">
                <a:effectLst/>
                <a:ea typeface="Calibri" panose="020F0502020204030204" pitchFamily="34" charset="0"/>
                <a:cs typeface="Times New Roman" panose="02020603050405020304" pitchFamily="18" charset="0"/>
              </a:rPr>
              <a:t>Gibraltar has a median age that is very similar to the world median age.</a:t>
            </a:r>
          </a:p>
          <a:p>
            <a:pPr marL="342900" lvl="0" indent="-342900">
              <a:lnSpc>
                <a:spcPct val="107000"/>
              </a:lnSpc>
              <a:spcAft>
                <a:spcPts val="800"/>
              </a:spcAft>
              <a:buFont typeface="Symbol" panose="05050102010706020507" pitchFamily="18" charset="2"/>
              <a:buChar char=""/>
            </a:pPr>
            <a:r>
              <a:rPr lang="en-CA" dirty="0">
                <a:effectLst/>
                <a:ea typeface="Calibri" panose="020F0502020204030204" pitchFamily="34" charset="0"/>
                <a:cs typeface="Times New Roman" panose="02020603050405020304" pitchFamily="18" charset="0"/>
              </a:rPr>
              <a:t>Gibraltar is a small country (6.8 square kilometres) with a low population (33,685) and high population density (~5000 per square kilometres) where transmission could occur very rapidly. It is possible that Gibraltar represents an accelerated timeline for what is happening everywhere else in the world.</a:t>
            </a:r>
          </a:p>
          <a:p>
            <a:pPr marL="0" indent="0">
              <a:buNone/>
            </a:pPr>
            <a:r>
              <a:rPr lang="en-CA" dirty="0">
                <a:effectLst/>
                <a:ea typeface="Calibri" panose="020F0502020204030204" pitchFamily="34" charset="0"/>
                <a:cs typeface="Times New Roman" panose="02020603050405020304" pitchFamily="18" charset="0"/>
              </a:rPr>
              <a:t>This presentation will examine the possibility that Gibraltar is at or near a state of herd immunity for SARS-CoV-2.</a:t>
            </a:r>
          </a:p>
          <a:p>
            <a:endParaRPr lang="en-CA" dirty="0"/>
          </a:p>
        </p:txBody>
      </p:sp>
      <p:pic>
        <p:nvPicPr>
          <p:cNvPr id="4" name="speech_20210322143644594">
            <a:hlinkClick r:id="" action="ppaction://media"/>
            <a:extLst>
              <a:ext uri="{FF2B5EF4-FFF2-40B4-BE49-F238E27FC236}">
                <a16:creationId xmlns:a16="http://schemas.microsoft.com/office/drawing/2014/main" id="{EBED3155-6A79-449D-A62F-761567CB814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943600" y="3276600"/>
            <a:ext cx="304800" cy="304800"/>
          </a:xfrm>
          <a:prstGeom prst="rect">
            <a:avLst/>
          </a:prstGeom>
        </p:spPr>
      </p:pic>
    </p:spTree>
    <p:extLst>
      <p:ext uri="{BB962C8B-B14F-4D97-AF65-F5344CB8AC3E}">
        <p14:creationId xmlns:p14="http://schemas.microsoft.com/office/powerpoint/2010/main" val="12295100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1997">
        <p159:morph option="byObject"/>
      </p:transition>
    </mc:Choice>
    <mc:Fallback>
      <p:transition spd="slow" advTm="3199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56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extLst>
    <p:ext uri="{E180D4A7-C9FB-4DFB-919C-405C955672EB}">
      <p14:showEvtLst xmlns:p14="http://schemas.microsoft.com/office/powerpoint/2010/main">
        <p14:playEvt time="11" objId="4"/>
        <p14:stopEvt time="31701" objId="4"/>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F56F-E295-48EC-8E3B-866EAAC7C4B5}"/>
              </a:ext>
            </a:extLst>
          </p:cNvPr>
          <p:cNvSpPr>
            <a:spLocks noGrp="1"/>
          </p:cNvSpPr>
          <p:nvPr>
            <p:ph type="title"/>
          </p:nvPr>
        </p:nvSpPr>
        <p:spPr/>
        <p:txBody>
          <a:bodyPr/>
          <a:lstStyle/>
          <a:p>
            <a:r>
              <a:rPr lang="en-CA" dirty="0"/>
              <a:t>The goal</a:t>
            </a:r>
          </a:p>
        </p:txBody>
      </p:sp>
      <p:sp>
        <p:nvSpPr>
          <p:cNvPr id="3" name="Content Placeholder 2">
            <a:extLst>
              <a:ext uri="{FF2B5EF4-FFF2-40B4-BE49-F238E27FC236}">
                <a16:creationId xmlns:a16="http://schemas.microsoft.com/office/drawing/2014/main" id="{7354ECBB-04B2-44BA-9D2B-2D6344B5509A}"/>
              </a:ext>
            </a:extLst>
          </p:cNvPr>
          <p:cNvSpPr>
            <a:spLocks noGrp="1"/>
          </p:cNvSpPr>
          <p:nvPr>
            <p:ph idx="1"/>
          </p:nvPr>
        </p:nvSpPr>
        <p:spPr/>
        <p:txBody>
          <a:bodyPr/>
          <a:lstStyle/>
          <a:p>
            <a:pPr marL="0" indent="0">
              <a:buNone/>
            </a:pPr>
            <a:r>
              <a:rPr lang="en-CA" dirty="0">
                <a:effectLst/>
                <a:ea typeface="Calibri" panose="020F0502020204030204" pitchFamily="34" charset="0"/>
                <a:cs typeface="Times New Roman" panose="02020603050405020304" pitchFamily="18" charset="0"/>
              </a:rPr>
              <a:t>The goal for this presentation is as follows;</a:t>
            </a:r>
          </a:p>
          <a:p>
            <a:pPr marL="342900" lvl="0" indent="-342900">
              <a:lnSpc>
                <a:spcPct val="107000"/>
              </a:lnSpc>
              <a:buFont typeface="Symbol" panose="05050102010706020507" pitchFamily="18" charset="2"/>
              <a:buChar char=""/>
            </a:pPr>
            <a:r>
              <a:rPr lang="en-CA" dirty="0">
                <a:effectLst/>
                <a:ea typeface="Calibri" panose="020F0502020204030204" pitchFamily="34" charset="0"/>
                <a:cs typeface="Times New Roman" panose="02020603050405020304" pitchFamily="18" charset="0"/>
              </a:rPr>
              <a:t>To quantify the true mortality rate for SARS-CoV-2.</a:t>
            </a:r>
          </a:p>
          <a:p>
            <a:pPr marL="342900" lvl="0" indent="-342900">
              <a:lnSpc>
                <a:spcPct val="107000"/>
              </a:lnSpc>
              <a:buFont typeface="Symbol" panose="05050102010706020507" pitchFamily="18" charset="2"/>
              <a:buChar char=""/>
            </a:pPr>
            <a:r>
              <a:rPr lang="en-CA" dirty="0">
                <a:effectLst/>
                <a:ea typeface="Calibri" panose="020F0502020204030204" pitchFamily="34" charset="0"/>
                <a:cs typeface="Times New Roman" panose="02020603050405020304" pitchFamily="18" charset="0"/>
              </a:rPr>
              <a:t>To quantify the impact of vaccinations.</a:t>
            </a:r>
          </a:p>
          <a:p>
            <a:pPr marL="342900" lvl="0" indent="-342900">
              <a:lnSpc>
                <a:spcPct val="107000"/>
              </a:lnSpc>
              <a:spcAft>
                <a:spcPts val="800"/>
              </a:spcAft>
              <a:buFont typeface="Symbol" panose="05050102010706020507" pitchFamily="18" charset="2"/>
              <a:buChar char=""/>
            </a:pPr>
            <a:r>
              <a:rPr lang="en-CA" dirty="0">
                <a:effectLst/>
                <a:ea typeface="Calibri" panose="020F0502020204030204" pitchFamily="34" charset="0"/>
                <a:cs typeface="Times New Roman" panose="02020603050405020304" pitchFamily="18" charset="0"/>
              </a:rPr>
              <a:t>To provide a better understanding of the SARS-CoV-2 infection lifecycle from inception to completion.</a:t>
            </a:r>
          </a:p>
          <a:p>
            <a:endParaRPr lang="en-CA" dirty="0"/>
          </a:p>
        </p:txBody>
      </p:sp>
      <p:pic>
        <p:nvPicPr>
          <p:cNvPr id="4" name="speech_20210322143907701">
            <a:hlinkClick r:id="" action="ppaction://media"/>
            <a:extLst>
              <a:ext uri="{FF2B5EF4-FFF2-40B4-BE49-F238E27FC236}">
                <a16:creationId xmlns:a16="http://schemas.microsoft.com/office/drawing/2014/main" id="{6D2C12E8-4670-4681-BB71-B31ABFBCFBB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943600" y="3276600"/>
            <a:ext cx="304800" cy="304800"/>
          </a:xfrm>
          <a:prstGeom prst="rect">
            <a:avLst/>
          </a:prstGeom>
        </p:spPr>
      </p:pic>
    </p:spTree>
    <p:extLst>
      <p:ext uri="{BB962C8B-B14F-4D97-AF65-F5344CB8AC3E}">
        <p14:creationId xmlns:p14="http://schemas.microsoft.com/office/powerpoint/2010/main" val="40217890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3170">
        <p159:morph option="byObject"/>
      </p:transition>
    </mc:Choice>
    <mc:Fallback>
      <p:transition spd="slow" advTm="1317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269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extLst>
    <p:ext uri="{E180D4A7-C9FB-4DFB-919C-405C955672EB}">
      <p14:showEvtLst xmlns:p14="http://schemas.microsoft.com/office/powerpoint/2010/main">
        <p14:playEvt time="7" objId="4"/>
        <p14:stopEvt time="12820" objId="4"/>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BFCD-4733-4B57-BACB-6FF8ACDBC840}"/>
              </a:ext>
            </a:extLst>
          </p:cNvPr>
          <p:cNvSpPr>
            <a:spLocks noGrp="1"/>
          </p:cNvSpPr>
          <p:nvPr>
            <p:ph type="title"/>
          </p:nvPr>
        </p:nvSpPr>
        <p:spPr>
          <a:xfrm>
            <a:off x="2895600" y="764373"/>
            <a:ext cx="7796907" cy="1293028"/>
          </a:xfrm>
        </p:spPr>
        <p:txBody>
          <a:bodyPr/>
          <a:lstStyle/>
          <a:p>
            <a:r>
              <a:rPr lang="en-CA" dirty="0"/>
              <a:t>The approach</a:t>
            </a:r>
          </a:p>
        </p:txBody>
      </p:sp>
      <p:sp>
        <p:nvSpPr>
          <p:cNvPr id="3" name="Content Placeholder 2">
            <a:extLst>
              <a:ext uri="{FF2B5EF4-FFF2-40B4-BE49-F238E27FC236}">
                <a16:creationId xmlns:a16="http://schemas.microsoft.com/office/drawing/2014/main" id="{A20C7DC5-DC88-4646-851F-B675D9D7117B}"/>
              </a:ext>
            </a:extLst>
          </p:cNvPr>
          <p:cNvSpPr>
            <a:spLocks noGrp="1"/>
          </p:cNvSpPr>
          <p:nvPr>
            <p:ph idx="1"/>
          </p:nvPr>
        </p:nvSpPr>
        <p:spPr/>
        <p:txBody>
          <a:bodyPr/>
          <a:lstStyle/>
          <a:p>
            <a:pPr>
              <a:lnSpc>
                <a:spcPct val="107000"/>
              </a:lnSpc>
              <a:spcAft>
                <a:spcPts val="800"/>
              </a:spcAft>
            </a:pPr>
            <a:r>
              <a:rPr lang="en-CA" dirty="0">
                <a:effectLst/>
                <a:ea typeface="Calibri" panose="020F0502020204030204" pitchFamily="34" charset="0"/>
                <a:cs typeface="Times New Roman" panose="02020603050405020304" pitchFamily="18" charset="0"/>
              </a:rPr>
              <a:t>Data was obtained directly from the government of Gibraltar which publishes SARS-CoV-2 infection and vaccination data daily on Twitter. This is the same source data currently being published by worldometers.info.</a:t>
            </a:r>
          </a:p>
          <a:p>
            <a:pPr>
              <a:lnSpc>
                <a:spcPct val="107000"/>
              </a:lnSpc>
              <a:spcAft>
                <a:spcPts val="800"/>
              </a:spcAft>
            </a:pPr>
            <a:r>
              <a:rPr lang="en-CA" dirty="0">
                <a:solidFill>
                  <a:srgbClr val="FF0000"/>
                </a:solidFill>
                <a:effectLst/>
                <a:ea typeface="Calibri" panose="020F0502020204030204" pitchFamily="34" charset="0"/>
                <a:cs typeface="Times New Roman" panose="02020603050405020304" pitchFamily="18" charset="0"/>
              </a:rPr>
              <a:t>Government of Gibraltar Twitter Page</a:t>
            </a:r>
            <a:r>
              <a:rPr lang="en-CA" dirty="0">
                <a:effectLst/>
                <a:ea typeface="Calibri" panose="020F0502020204030204" pitchFamily="34" charset="0"/>
                <a:cs typeface="Times New Roman" panose="02020603050405020304" pitchFamily="18" charset="0"/>
              </a:rPr>
              <a:t>, 2020 - 2021. [Online]. Available: </a:t>
            </a:r>
            <a:r>
              <a:rPr lang="en-CA" u="sng" dirty="0">
                <a:solidFill>
                  <a:srgbClr val="0563C1"/>
                </a:solidFill>
                <a:effectLst/>
                <a:ea typeface="Calibri" panose="020F0502020204030204" pitchFamily="34" charset="0"/>
                <a:cs typeface="Times New Roman" panose="02020603050405020304" pitchFamily="18" charset="0"/>
                <a:hlinkClick r:id="rId4"/>
              </a:rPr>
              <a:t>https://twitter.com/GibraltarGov/</a:t>
            </a:r>
            <a:endParaRPr lang="en-CA" dirty="0">
              <a:effectLst/>
              <a:ea typeface="Calibri" panose="020F0502020204030204" pitchFamily="34" charset="0"/>
              <a:cs typeface="Times New Roman" panose="02020603050405020304" pitchFamily="18" charset="0"/>
            </a:endParaRPr>
          </a:p>
          <a:p>
            <a:r>
              <a:rPr lang="en-CA" dirty="0" err="1">
                <a:solidFill>
                  <a:srgbClr val="FF0000"/>
                </a:solidFill>
                <a:effectLst/>
                <a:ea typeface="Calibri" panose="020F0502020204030204" pitchFamily="34" charset="0"/>
                <a:cs typeface="Times New Roman" panose="02020603050405020304" pitchFamily="18" charset="0"/>
              </a:rPr>
              <a:t>Worldometers</a:t>
            </a:r>
            <a:r>
              <a:rPr lang="en-CA" dirty="0">
                <a:solidFill>
                  <a:srgbClr val="FF0000"/>
                </a:solidFill>
                <a:effectLst/>
                <a:ea typeface="Calibri" panose="020F0502020204030204" pitchFamily="34" charset="0"/>
                <a:cs typeface="Times New Roman" panose="02020603050405020304" pitchFamily="18" charset="0"/>
              </a:rPr>
              <a:t> Coronavirus - Gibraltar</a:t>
            </a:r>
            <a:r>
              <a:rPr lang="en-CA" dirty="0">
                <a:effectLst/>
                <a:ea typeface="Calibri" panose="020F0502020204030204" pitchFamily="34" charset="0"/>
                <a:cs typeface="Times New Roman" panose="02020603050405020304" pitchFamily="18" charset="0"/>
              </a:rPr>
              <a:t>, 2020 - 2021. [Online]. Available: </a:t>
            </a:r>
            <a:r>
              <a:rPr lang="en-CA" u="sng" dirty="0">
                <a:solidFill>
                  <a:srgbClr val="0563C1"/>
                </a:solidFill>
                <a:effectLst/>
                <a:ea typeface="Calibri" panose="020F0502020204030204" pitchFamily="34" charset="0"/>
                <a:cs typeface="Times New Roman" panose="02020603050405020304" pitchFamily="18" charset="0"/>
                <a:hlinkClick r:id="rId5"/>
              </a:rPr>
              <a:t>https://www.worldometers.info/coronavirus/country/gibraltar/</a:t>
            </a:r>
            <a:endParaRPr lang="en-CA" dirty="0">
              <a:effectLst/>
              <a:ea typeface="Calibri" panose="020F0502020204030204" pitchFamily="34" charset="0"/>
              <a:cs typeface="Times New Roman" panose="02020603050405020304" pitchFamily="18" charset="0"/>
            </a:endParaRPr>
          </a:p>
          <a:p>
            <a:endParaRPr lang="en-CA" dirty="0"/>
          </a:p>
        </p:txBody>
      </p:sp>
      <p:pic>
        <p:nvPicPr>
          <p:cNvPr id="5" name="speech_20210322144023876">
            <a:hlinkClick r:id="" action="ppaction://media"/>
            <a:extLst>
              <a:ext uri="{FF2B5EF4-FFF2-40B4-BE49-F238E27FC236}">
                <a16:creationId xmlns:a16="http://schemas.microsoft.com/office/drawing/2014/main" id="{D55D2EB4-C14A-448E-9962-7ADA98468794}"/>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943600" y="3276600"/>
            <a:ext cx="304800" cy="304800"/>
          </a:xfrm>
          <a:prstGeom prst="rect">
            <a:avLst/>
          </a:prstGeom>
        </p:spPr>
      </p:pic>
    </p:spTree>
    <p:extLst>
      <p:ext uri="{BB962C8B-B14F-4D97-AF65-F5344CB8AC3E}">
        <p14:creationId xmlns:p14="http://schemas.microsoft.com/office/powerpoint/2010/main" val="11445181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3317">
        <p159:morph option="byObject"/>
      </p:transition>
    </mc:Choice>
    <mc:Fallback>
      <p:transition spd="slow" advTm="1331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269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5"/>
                </p:tgtEl>
              </p:cMediaNode>
            </p:audio>
          </p:childTnLst>
        </p:cTn>
      </p:par>
    </p:tnLst>
  </p:timing>
  <p:extLst>
    <p:ext uri="{E180D4A7-C9FB-4DFB-919C-405C955672EB}">
      <p14:showEvtLst xmlns:p14="http://schemas.microsoft.com/office/powerpoint/2010/main">
        <p14:playEvt time="5" objId="5"/>
        <p14:stopEvt time="12827" objId="5"/>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DBB91-4E0A-4120-A2C9-EF1F1E96DAFB}"/>
              </a:ext>
            </a:extLst>
          </p:cNvPr>
          <p:cNvSpPr>
            <a:spLocks noGrp="1"/>
          </p:cNvSpPr>
          <p:nvPr>
            <p:ph type="title"/>
          </p:nvPr>
        </p:nvSpPr>
        <p:spPr/>
        <p:txBody>
          <a:bodyPr/>
          <a:lstStyle/>
          <a:p>
            <a:r>
              <a:rPr lang="en-CA" dirty="0"/>
              <a:t>Data preparation challenges</a:t>
            </a:r>
          </a:p>
        </p:txBody>
      </p:sp>
      <p:sp>
        <p:nvSpPr>
          <p:cNvPr id="3" name="Content Placeholder 2">
            <a:extLst>
              <a:ext uri="{FF2B5EF4-FFF2-40B4-BE49-F238E27FC236}">
                <a16:creationId xmlns:a16="http://schemas.microsoft.com/office/drawing/2014/main" id="{FF02F5DC-34F8-47B4-A7DE-7CBD14C08C66}"/>
              </a:ext>
            </a:extLst>
          </p:cNvPr>
          <p:cNvSpPr>
            <a:spLocks noGrp="1"/>
          </p:cNvSpPr>
          <p:nvPr>
            <p:ph idx="1"/>
          </p:nvPr>
        </p:nvSpPr>
        <p:spPr/>
        <p:txBody>
          <a:bodyPr/>
          <a:lstStyle/>
          <a:p>
            <a:r>
              <a:rPr lang="en-US" dirty="0"/>
              <a:t>The data published by the government of Gibraltar is very complete and of high quality. The main challenge in terms of data collection is that each day's data is published as a tweet in the form of an image file. Optical character recognition software and data scraping techniques were employed to transform this raw data into a more usable form.</a:t>
            </a:r>
            <a:endParaRPr lang="en-CA" dirty="0"/>
          </a:p>
        </p:txBody>
      </p:sp>
      <p:pic>
        <p:nvPicPr>
          <p:cNvPr id="4" name="speech_20210322144136196">
            <a:hlinkClick r:id="" action="ppaction://media"/>
            <a:extLst>
              <a:ext uri="{FF2B5EF4-FFF2-40B4-BE49-F238E27FC236}">
                <a16:creationId xmlns:a16="http://schemas.microsoft.com/office/drawing/2014/main" id="{B5D5920C-6EC2-4717-A408-012783A1516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943600" y="3276600"/>
            <a:ext cx="304800" cy="304800"/>
          </a:xfrm>
          <a:prstGeom prst="rect">
            <a:avLst/>
          </a:prstGeom>
        </p:spPr>
      </p:pic>
    </p:spTree>
    <p:extLst>
      <p:ext uri="{BB962C8B-B14F-4D97-AF65-F5344CB8AC3E}">
        <p14:creationId xmlns:p14="http://schemas.microsoft.com/office/powerpoint/2010/main" val="2769776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475">
        <p159:morph option="byObject"/>
      </p:transition>
    </mc:Choice>
    <mc:Fallback>
      <p:transition spd="slow" advTm="2047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01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extLst>
    <p:ext uri="{E180D4A7-C9FB-4DFB-919C-405C955672EB}">
      <p14:showEvtLst xmlns:p14="http://schemas.microsoft.com/office/powerpoint/2010/main">
        <p14:playEvt time="9" objId="4"/>
        <p14:stopEvt time="20150" objId="4"/>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BC39-EFF1-4024-AEE8-4BE409226560}"/>
              </a:ext>
            </a:extLst>
          </p:cNvPr>
          <p:cNvSpPr>
            <a:spLocks noGrp="1"/>
          </p:cNvSpPr>
          <p:nvPr>
            <p:ph type="title"/>
          </p:nvPr>
        </p:nvSpPr>
        <p:spPr/>
        <p:txBody>
          <a:bodyPr/>
          <a:lstStyle/>
          <a:p>
            <a:r>
              <a:rPr lang="en-CA" dirty="0"/>
              <a:t>Daily Tests</a:t>
            </a:r>
          </a:p>
        </p:txBody>
      </p:sp>
      <p:sp>
        <p:nvSpPr>
          <p:cNvPr id="3" name="Content Placeholder 2">
            <a:extLst>
              <a:ext uri="{FF2B5EF4-FFF2-40B4-BE49-F238E27FC236}">
                <a16:creationId xmlns:a16="http://schemas.microsoft.com/office/drawing/2014/main" id="{4267416F-C720-42A5-B620-6F75428040C9}"/>
              </a:ext>
            </a:extLst>
          </p:cNvPr>
          <p:cNvSpPr>
            <a:spLocks noGrp="1"/>
          </p:cNvSpPr>
          <p:nvPr>
            <p:ph idx="1"/>
          </p:nvPr>
        </p:nvSpPr>
        <p:spPr/>
        <p:txBody>
          <a:bodyPr/>
          <a:lstStyle/>
          <a:p>
            <a:r>
              <a:rPr lang="en-US" dirty="0"/>
              <a:t>Gibraltar has been testing aggressively during the entire period examined by this report. The regression function for total tests is virtually a straight line. This would suggest that Gibraltar was testing at full capacity during the period examined. This assertion is supported by the fact that pending tests increased significantly when infection rates began to spike. </a:t>
            </a:r>
            <a:endParaRPr lang="en-CA" dirty="0"/>
          </a:p>
        </p:txBody>
      </p:sp>
      <p:pic>
        <p:nvPicPr>
          <p:cNvPr id="4" name="speech_20210322144249142">
            <a:hlinkClick r:id="" action="ppaction://media"/>
            <a:extLst>
              <a:ext uri="{FF2B5EF4-FFF2-40B4-BE49-F238E27FC236}">
                <a16:creationId xmlns:a16="http://schemas.microsoft.com/office/drawing/2014/main" id="{1E32E455-330E-44B4-BC65-C75CA8165E3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943600" y="3276600"/>
            <a:ext cx="304800" cy="304800"/>
          </a:xfrm>
          <a:prstGeom prst="rect">
            <a:avLst/>
          </a:prstGeom>
        </p:spPr>
      </p:pic>
    </p:spTree>
    <p:extLst>
      <p:ext uri="{BB962C8B-B14F-4D97-AF65-F5344CB8AC3E}">
        <p14:creationId xmlns:p14="http://schemas.microsoft.com/office/powerpoint/2010/main" val="42908215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2117">
        <p159:morph option="byObject"/>
      </p:transition>
    </mc:Choice>
    <mc:Fallback>
      <p:transition spd="slow" advTm="2211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152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extLst>
    <p:ext uri="{E180D4A7-C9FB-4DFB-919C-405C955672EB}">
      <p14:showEvtLst xmlns:p14="http://schemas.microsoft.com/office/powerpoint/2010/main">
        <p14:playEvt time="9" objId="4"/>
        <p14:stopEvt time="21667" objId="4"/>
      </p14:showEvt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0225-0413-4AEC-B4DA-8022233EFFCE}"/>
              </a:ext>
            </a:extLst>
          </p:cNvPr>
          <p:cNvSpPr>
            <a:spLocks noGrp="1"/>
          </p:cNvSpPr>
          <p:nvPr>
            <p:ph type="title"/>
          </p:nvPr>
        </p:nvSpPr>
        <p:spPr>
          <a:xfrm>
            <a:off x="2692655" y="764373"/>
            <a:ext cx="8813545" cy="1293028"/>
          </a:xfrm>
        </p:spPr>
        <p:txBody>
          <a:bodyPr/>
          <a:lstStyle/>
          <a:p>
            <a:r>
              <a:rPr lang="en-CA" dirty="0"/>
              <a:t>results pending</a:t>
            </a:r>
          </a:p>
        </p:txBody>
      </p:sp>
      <p:sp>
        <p:nvSpPr>
          <p:cNvPr id="3" name="Content Placeholder 2">
            <a:extLst>
              <a:ext uri="{FF2B5EF4-FFF2-40B4-BE49-F238E27FC236}">
                <a16:creationId xmlns:a16="http://schemas.microsoft.com/office/drawing/2014/main" id="{B95C6838-D38C-4D58-98B3-ED87C14ADB37}"/>
              </a:ext>
            </a:extLst>
          </p:cNvPr>
          <p:cNvSpPr>
            <a:spLocks noGrp="1"/>
          </p:cNvSpPr>
          <p:nvPr>
            <p:ph idx="1"/>
          </p:nvPr>
        </p:nvSpPr>
        <p:spPr/>
        <p:txBody>
          <a:bodyPr/>
          <a:lstStyle/>
          <a:p>
            <a:r>
              <a:rPr lang="en-US" dirty="0"/>
              <a:t>Infection rates appear to have accelerated starting around the middle of December 2020. This is where the peak of self-isolating cases can be seen. Testing facilities appear to become overwhelmed around the end of December 2020. All plots would suggest that the growth and decline of infections were exponential in nature. </a:t>
            </a:r>
            <a:endParaRPr lang="en-CA" dirty="0"/>
          </a:p>
        </p:txBody>
      </p:sp>
      <p:pic>
        <p:nvPicPr>
          <p:cNvPr id="4" name="speech_20210322144406034">
            <a:hlinkClick r:id="" action="ppaction://media"/>
            <a:extLst>
              <a:ext uri="{FF2B5EF4-FFF2-40B4-BE49-F238E27FC236}">
                <a16:creationId xmlns:a16="http://schemas.microsoft.com/office/drawing/2014/main" id="{5F23F99F-97D6-43E0-88AD-03B691ECBF5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943600" y="3276600"/>
            <a:ext cx="304800" cy="304800"/>
          </a:xfrm>
          <a:prstGeom prst="rect">
            <a:avLst/>
          </a:prstGeom>
        </p:spPr>
      </p:pic>
    </p:spTree>
    <p:extLst>
      <p:ext uri="{BB962C8B-B14F-4D97-AF65-F5344CB8AC3E}">
        <p14:creationId xmlns:p14="http://schemas.microsoft.com/office/powerpoint/2010/main" val="36604829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970">
        <p159:morph option="byObject"/>
      </p:transition>
    </mc:Choice>
    <mc:Fallback>
      <p:transition spd="slow" advTm="2097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30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extLst>
    <p:ext uri="{E180D4A7-C9FB-4DFB-919C-405C955672EB}">
      <p14:showEvtLst xmlns:p14="http://schemas.microsoft.com/office/powerpoint/2010/main">
        <p14:playEvt time="7" objId="4"/>
        <p14:stopEvt time="20437" objId="4"/>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C65D-2100-4463-8011-402015C7F9AE}"/>
              </a:ext>
            </a:extLst>
          </p:cNvPr>
          <p:cNvSpPr>
            <a:spLocks noGrp="1"/>
          </p:cNvSpPr>
          <p:nvPr>
            <p:ph type="title"/>
          </p:nvPr>
        </p:nvSpPr>
        <p:spPr/>
        <p:txBody>
          <a:bodyPr/>
          <a:lstStyle/>
          <a:p>
            <a:r>
              <a:rPr lang="en-CA" dirty="0"/>
              <a:t>Active cases</a:t>
            </a:r>
          </a:p>
        </p:txBody>
      </p:sp>
      <p:sp>
        <p:nvSpPr>
          <p:cNvPr id="3" name="Content Placeholder 2">
            <a:extLst>
              <a:ext uri="{FF2B5EF4-FFF2-40B4-BE49-F238E27FC236}">
                <a16:creationId xmlns:a16="http://schemas.microsoft.com/office/drawing/2014/main" id="{44E56442-FFBF-4F60-B1F1-6AC82ACFAC69}"/>
              </a:ext>
            </a:extLst>
          </p:cNvPr>
          <p:cNvSpPr>
            <a:spLocks noGrp="1"/>
          </p:cNvSpPr>
          <p:nvPr>
            <p:ph idx="1"/>
          </p:nvPr>
        </p:nvSpPr>
        <p:spPr/>
        <p:txBody>
          <a:bodyPr/>
          <a:lstStyle/>
          <a:p>
            <a:r>
              <a:rPr lang="en-US" dirty="0"/>
              <a:t>Infection rates begin to go into decline around the third week of January. Average recovery time appears to be around twelve days. The worst period in terms of acceleration of deaths was the month of January.</a:t>
            </a:r>
          </a:p>
          <a:p>
            <a:r>
              <a:rPr lang="en-US" dirty="0"/>
              <a:t>The turning point appears to have been on or around January 8th, 2021. This date was used as the pivot point for regression models.</a:t>
            </a:r>
            <a:endParaRPr lang="en-CA" dirty="0"/>
          </a:p>
        </p:txBody>
      </p:sp>
      <p:pic>
        <p:nvPicPr>
          <p:cNvPr id="4" name="speech_20210322144604212">
            <a:hlinkClick r:id="" action="ppaction://media"/>
            <a:extLst>
              <a:ext uri="{FF2B5EF4-FFF2-40B4-BE49-F238E27FC236}">
                <a16:creationId xmlns:a16="http://schemas.microsoft.com/office/drawing/2014/main" id="{A04E10B2-D942-4E46-9429-A31CC4D2D85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943600" y="3276600"/>
            <a:ext cx="304800" cy="304800"/>
          </a:xfrm>
          <a:prstGeom prst="rect">
            <a:avLst/>
          </a:prstGeom>
        </p:spPr>
      </p:pic>
    </p:spTree>
    <p:extLst>
      <p:ext uri="{BB962C8B-B14F-4D97-AF65-F5344CB8AC3E}">
        <p14:creationId xmlns:p14="http://schemas.microsoft.com/office/powerpoint/2010/main" val="14885040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3152">
        <p159:morph option="byObject"/>
      </p:transition>
    </mc:Choice>
    <mc:Fallback>
      <p:transition spd="slow" advTm="231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260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extLst>
    <p:ext uri="{E180D4A7-C9FB-4DFB-919C-405C955672EB}">
      <p14:showEvtLst xmlns:p14="http://schemas.microsoft.com/office/powerpoint/2010/main">
        <p14:playEvt time="2" objId="4"/>
        <p14:stopEvt time="22736" objId="4"/>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TIMING" val="|0.1"/>
</p:tagLst>
</file>

<file path=ppt/tags/tag2.xml><?xml version="1.0" encoding="utf-8"?>
<p:tagLst xmlns:a="http://schemas.openxmlformats.org/drawingml/2006/main" xmlns:r="http://schemas.openxmlformats.org/officeDocument/2006/relationships" xmlns:p="http://schemas.openxmlformats.org/presentationml/2006/main">
  <p:tag name="TIMING" val="|0"/>
</p:tagLst>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538</TotalTime>
  <Words>1210</Words>
  <Application>Microsoft Office PowerPoint</Application>
  <PresentationFormat>Widescreen</PresentationFormat>
  <Paragraphs>58</Paragraphs>
  <Slides>19</Slides>
  <Notes>0</Notes>
  <HiddenSlides>0</HiddenSlides>
  <MMClips>19</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Symbol</vt:lpstr>
      <vt:lpstr>Vapor Trail</vt:lpstr>
      <vt:lpstr>SARS-CoV-2 in Gibraltar</vt:lpstr>
      <vt:lpstr>introduction</vt:lpstr>
      <vt:lpstr>introduction</vt:lpstr>
      <vt:lpstr>The goal</vt:lpstr>
      <vt:lpstr>The approach</vt:lpstr>
      <vt:lpstr>Data preparation challenges</vt:lpstr>
      <vt:lpstr>Daily Tests</vt:lpstr>
      <vt:lpstr>results pending</vt:lpstr>
      <vt:lpstr>Active cases</vt:lpstr>
      <vt:lpstr>Infection lifecycle timeline</vt:lpstr>
      <vt:lpstr>Infection lifecycle timeline</vt:lpstr>
      <vt:lpstr>vaccinations</vt:lpstr>
      <vt:lpstr>Predictions summary</vt:lpstr>
      <vt:lpstr>Metric correlations</vt:lpstr>
      <vt:lpstr>Ratio analysis</vt:lpstr>
      <vt:lpstr>Ratio observations</vt:lpstr>
      <vt:lpstr>Ratio observations</vt:lpstr>
      <vt:lpstr>Vaccination ratios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Frank Lobe</dc:title>
  <dc:creator>Frank Lobe</dc:creator>
  <cp:lastModifiedBy>Frank Lobe</cp:lastModifiedBy>
  <cp:revision>45</cp:revision>
  <dcterms:created xsi:type="dcterms:W3CDTF">2021-02-26T17:24:00Z</dcterms:created>
  <dcterms:modified xsi:type="dcterms:W3CDTF">2021-03-22T15:40:21Z</dcterms:modified>
</cp:coreProperties>
</file>