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99" r:id="rId4"/>
    <p:sldId id="300" r:id="rId5"/>
    <p:sldId id="301" r:id="rId6"/>
    <p:sldId id="302" r:id="rId7"/>
    <p:sldId id="303" r:id="rId8"/>
    <p:sldId id="298" r:id="rId9"/>
    <p:sldId id="306" r:id="rId10"/>
    <p:sldId id="280" r:id="rId11"/>
    <p:sldId id="304" r:id="rId12"/>
    <p:sldId id="297" r:id="rId13"/>
    <p:sldId id="277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77032A-916E-4C9B-A675-E560A1E4A6EB}" v="3" dt="2020-03-18T07:30:51.013"/>
    <p1510:client id="{766C4417-AC99-42C4-8B72-61200293C2D8}" v="3" dt="2020-03-18T07:30:16.992"/>
    <p1510:client id="{79A5C9C1-D4B6-49DF-A551-B77C93A2C748}" v="56" dt="2020-03-18T08:00:38.878"/>
    <p1510:client id="{B50595D4-D706-4969-A645-A79F4475951E}" v="267" dt="2020-03-18T07:29:57.229"/>
    <p1510:client id="{CA9073EE-C5DE-49F8-BB7E-7F1C9D5D7F75}" v="1" dt="2020-03-18T11:21:36.899"/>
    <p1510:client id="{E9D5E144-3019-4435-8EF4-2A9FFB7ED00A}" v="538" dt="2020-03-18T11:16:49.480"/>
    <p1510:client id="{FA7AEE72-F8AA-4EBB-9443-D303A1D4EC0C}" v="23" dt="2020-03-18T11:23:53.7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47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113953ad5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113953ad5_0_1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7113953ad5_0_1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315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8452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85800" y="1340768"/>
            <a:ext cx="7772400" cy="2736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1371600" y="419668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SzPts val="1680"/>
              <a:buNone/>
              <a:defRPr sz="2800">
                <a:solidFill>
                  <a:srgbClr val="0C0C0C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SzPts val="196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6516470" y="6309321"/>
            <a:ext cx="1188287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7704756" y="6356354"/>
            <a:ext cx="9820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047" y="152180"/>
            <a:ext cx="905120" cy="905120"/>
          </a:xfrm>
          <a:prstGeom prst="rect">
            <a:avLst/>
          </a:prstGeom>
        </p:spPr>
      </p:pic>
      <p:cxnSp>
        <p:nvCxnSpPr>
          <p:cNvPr id="7" name="直線接點 6"/>
          <p:cNvCxnSpPr/>
          <p:nvPr userDrawn="1"/>
        </p:nvCxnSpPr>
        <p:spPr>
          <a:xfrm>
            <a:off x="457201" y="411892"/>
            <a:ext cx="76405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 userDrawn="1"/>
        </p:nvCxnSpPr>
        <p:spPr>
          <a:xfrm flipV="1">
            <a:off x="8898372" y="1057301"/>
            <a:ext cx="0" cy="54094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及直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14046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🞐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516470" y="6309320"/>
            <a:ext cx="1188287" cy="439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7704756" y="6356354"/>
            <a:ext cx="9820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047" y="152180"/>
            <a:ext cx="905120" cy="905120"/>
          </a:xfrm>
          <a:prstGeom prst="rect">
            <a:avLst/>
          </a:prstGeom>
        </p:spPr>
      </p:pic>
      <p:cxnSp>
        <p:nvCxnSpPr>
          <p:cNvPr id="8" name="直線接點 7"/>
          <p:cNvCxnSpPr/>
          <p:nvPr userDrawn="1"/>
        </p:nvCxnSpPr>
        <p:spPr>
          <a:xfrm>
            <a:off x="457201" y="411892"/>
            <a:ext cx="76405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 userDrawn="1"/>
        </p:nvCxnSpPr>
        <p:spPr>
          <a:xfrm flipV="1">
            <a:off x="8898372" y="1057301"/>
            <a:ext cx="0" cy="55164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直排標題及文字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40" y="190502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🞐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516470" y="6309320"/>
            <a:ext cx="1188287" cy="439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7704756" y="6356354"/>
            <a:ext cx="9820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047" y="152180"/>
            <a:ext cx="905120" cy="905120"/>
          </a:xfrm>
          <a:prstGeom prst="rect">
            <a:avLst/>
          </a:prstGeom>
        </p:spPr>
      </p:pic>
      <p:cxnSp>
        <p:nvCxnSpPr>
          <p:cNvPr id="8" name="直線接點 7"/>
          <p:cNvCxnSpPr/>
          <p:nvPr userDrawn="1"/>
        </p:nvCxnSpPr>
        <p:spPr>
          <a:xfrm>
            <a:off x="457201" y="411892"/>
            <a:ext cx="76405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 userDrawn="1"/>
        </p:nvCxnSpPr>
        <p:spPr>
          <a:xfrm flipV="1">
            <a:off x="8898372" y="1057301"/>
            <a:ext cx="0" cy="55164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及物件" type="obj">
  <p:cSld name="OBJECT">
    <p:bg>
      <p:bgRef idx="1001">
        <a:schemeClr val="bg1"/>
      </p:bgRef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457200" y="171135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Font typeface="Wingdings" panose="05000000000000000000" pitchFamily="2" charset="2"/>
              <a:buChar char="Ø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lang="en-US" dirty="0"/>
          </a:p>
          <a:p>
            <a:pPr lvl="1"/>
            <a:endParaRPr dirty="0"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6516470" y="6309320"/>
            <a:ext cx="1188287" cy="439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7704756" y="6356354"/>
            <a:ext cx="9820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047" y="152180"/>
            <a:ext cx="905120" cy="905120"/>
          </a:xfrm>
          <a:prstGeom prst="rect">
            <a:avLst/>
          </a:prstGeom>
        </p:spPr>
      </p:pic>
      <p:cxnSp>
        <p:nvCxnSpPr>
          <p:cNvPr id="4" name="直線接點 3"/>
          <p:cNvCxnSpPr/>
          <p:nvPr userDrawn="1"/>
        </p:nvCxnSpPr>
        <p:spPr>
          <a:xfrm>
            <a:off x="457201" y="411892"/>
            <a:ext cx="76405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 flipV="1">
            <a:off x="8898372" y="1057301"/>
            <a:ext cx="0" cy="55082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章節標題">
  <p:cSld name="章節標題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516470" y="6309320"/>
            <a:ext cx="1188287" cy="439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7704756" y="6356354"/>
            <a:ext cx="9820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623970" y="4589466"/>
            <a:ext cx="7887727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44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35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623970" y="1709740"/>
            <a:ext cx="7887727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047" y="152180"/>
            <a:ext cx="905120" cy="905120"/>
          </a:xfrm>
          <a:prstGeom prst="rect">
            <a:avLst/>
          </a:prstGeom>
        </p:spPr>
      </p:pic>
      <p:cxnSp>
        <p:nvCxnSpPr>
          <p:cNvPr id="8" name="直線接點 7"/>
          <p:cNvCxnSpPr/>
          <p:nvPr userDrawn="1"/>
        </p:nvCxnSpPr>
        <p:spPr>
          <a:xfrm>
            <a:off x="457201" y="411892"/>
            <a:ext cx="76405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 userDrawn="1"/>
        </p:nvCxnSpPr>
        <p:spPr>
          <a:xfrm flipV="1">
            <a:off x="8898372" y="1057301"/>
            <a:ext cx="0" cy="55164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兩項物件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1" y="1600204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◻"/>
              <a:defRPr sz="2800"/>
            </a:lvl1pPr>
            <a:lvl2pPr marL="914400" lvl="1" indent="-335280" algn="l">
              <a:spcBef>
                <a:spcPts val="480"/>
              </a:spcBef>
              <a:spcAft>
                <a:spcPts val="0"/>
              </a:spcAft>
              <a:buSzPts val="1680"/>
              <a:buChar char="🞐"/>
              <a:defRPr sz="2400"/>
            </a:lvl2pPr>
            <a:lvl3pPr marL="1371600" lvl="2" indent="-323850" algn="l">
              <a:spcBef>
                <a:spcPts val="400"/>
              </a:spcBef>
              <a:spcAft>
                <a:spcPts val="0"/>
              </a:spcAft>
              <a:buSzPts val="1500"/>
              <a:buChar char="■"/>
              <a:defRPr sz="2000"/>
            </a:lvl3pPr>
            <a:lvl4pPr marL="1828800" lvl="3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4pPr>
            <a:lvl5pPr marL="2286000" lvl="4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8200" y="1600204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◻"/>
              <a:defRPr sz="2800"/>
            </a:lvl1pPr>
            <a:lvl2pPr marL="914400" lvl="1" indent="-335280" algn="l">
              <a:spcBef>
                <a:spcPts val="480"/>
              </a:spcBef>
              <a:spcAft>
                <a:spcPts val="0"/>
              </a:spcAft>
              <a:buSzPts val="1680"/>
              <a:buChar char="🞐"/>
              <a:defRPr sz="2400"/>
            </a:lvl2pPr>
            <a:lvl3pPr marL="1371600" lvl="2" indent="-323850" algn="l">
              <a:spcBef>
                <a:spcPts val="400"/>
              </a:spcBef>
              <a:spcAft>
                <a:spcPts val="0"/>
              </a:spcAft>
              <a:buSzPts val="1500"/>
              <a:buChar char="■"/>
              <a:defRPr sz="2000"/>
            </a:lvl3pPr>
            <a:lvl4pPr marL="1828800" lvl="3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4pPr>
            <a:lvl5pPr marL="2286000" lvl="4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516470" y="6309320"/>
            <a:ext cx="1188287" cy="439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7704756" y="6356354"/>
            <a:ext cx="9820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047" y="152180"/>
            <a:ext cx="905120" cy="905120"/>
          </a:xfrm>
          <a:prstGeom prst="rect">
            <a:avLst/>
          </a:prstGeom>
        </p:spPr>
      </p:pic>
      <p:cxnSp>
        <p:nvCxnSpPr>
          <p:cNvPr id="9" name="直線接點 8"/>
          <p:cNvCxnSpPr/>
          <p:nvPr userDrawn="1"/>
        </p:nvCxnSpPr>
        <p:spPr>
          <a:xfrm>
            <a:off x="457201" y="411892"/>
            <a:ext cx="76405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 flipV="1">
            <a:off x="8898372" y="1057301"/>
            <a:ext cx="0" cy="55164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比對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44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35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480"/>
              </a:spcBef>
              <a:spcAft>
                <a:spcPts val="0"/>
              </a:spcAft>
              <a:buSzPts val="1440"/>
              <a:buChar char="◻"/>
              <a:defRPr sz="2400"/>
            </a:lvl1pPr>
            <a:lvl2pPr marL="914400" lvl="1" indent="-317500" algn="l">
              <a:spcBef>
                <a:spcPts val="400"/>
              </a:spcBef>
              <a:spcAft>
                <a:spcPts val="0"/>
              </a:spcAft>
              <a:buSzPts val="1400"/>
              <a:buChar char="🞐"/>
              <a:defRPr sz="2000"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3pPr>
            <a:lvl4pPr marL="1828800" lvl="3" indent="-304800" algn="l">
              <a:spcBef>
                <a:spcPts val="320"/>
              </a:spcBef>
              <a:spcAft>
                <a:spcPts val="0"/>
              </a:spcAft>
              <a:buSzPts val="1200"/>
              <a:buChar char="■"/>
              <a:defRPr sz="1600"/>
            </a:lvl4pPr>
            <a:lvl5pPr marL="2286000" lvl="4" indent="-304800" algn="l">
              <a:spcBef>
                <a:spcPts val="320"/>
              </a:spcBef>
              <a:spcAft>
                <a:spcPts val="0"/>
              </a:spcAft>
              <a:buSzPts val="1200"/>
              <a:buChar char="■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44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35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480"/>
              </a:spcBef>
              <a:spcAft>
                <a:spcPts val="0"/>
              </a:spcAft>
              <a:buSzPts val="1440"/>
              <a:buChar char="◻"/>
              <a:defRPr sz="2400"/>
            </a:lvl1pPr>
            <a:lvl2pPr marL="914400" lvl="1" indent="-317500" algn="l">
              <a:spcBef>
                <a:spcPts val="400"/>
              </a:spcBef>
              <a:spcAft>
                <a:spcPts val="0"/>
              </a:spcAft>
              <a:buSzPts val="1400"/>
              <a:buChar char="🞐"/>
              <a:defRPr sz="2000"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3pPr>
            <a:lvl4pPr marL="1828800" lvl="3" indent="-304800" algn="l">
              <a:spcBef>
                <a:spcPts val="320"/>
              </a:spcBef>
              <a:spcAft>
                <a:spcPts val="0"/>
              </a:spcAft>
              <a:buSzPts val="1200"/>
              <a:buChar char="■"/>
              <a:defRPr sz="1600"/>
            </a:lvl4pPr>
            <a:lvl5pPr marL="2286000" lvl="4" indent="-304800" algn="l">
              <a:spcBef>
                <a:spcPts val="320"/>
              </a:spcBef>
              <a:spcAft>
                <a:spcPts val="0"/>
              </a:spcAft>
              <a:buSzPts val="1200"/>
              <a:buChar char="■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516470" y="6309320"/>
            <a:ext cx="1188287" cy="439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7704756" y="6356354"/>
            <a:ext cx="9820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圖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047" y="152180"/>
            <a:ext cx="905120" cy="905120"/>
          </a:xfrm>
          <a:prstGeom prst="rect">
            <a:avLst/>
          </a:prstGeom>
        </p:spPr>
      </p:pic>
      <p:cxnSp>
        <p:nvCxnSpPr>
          <p:cNvPr id="11" name="直線接點 10"/>
          <p:cNvCxnSpPr/>
          <p:nvPr userDrawn="1"/>
        </p:nvCxnSpPr>
        <p:spPr>
          <a:xfrm>
            <a:off x="457201" y="411892"/>
            <a:ext cx="76405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 userDrawn="1"/>
        </p:nvCxnSpPr>
        <p:spPr>
          <a:xfrm flipV="1">
            <a:off x="8898372" y="1057301"/>
            <a:ext cx="0" cy="55164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只有標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516470" y="6309320"/>
            <a:ext cx="1188287" cy="439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7704756" y="6356354"/>
            <a:ext cx="9820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047" y="152180"/>
            <a:ext cx="905120" cy="905120"/>
          </a:xfrm>
          <a:prstGeom prst="rect">
            <a:avLst/>
          </a:prstGeom>
        </p:spPr>
      </p:pic>
      <p:cxnSp>
        <p:nvCxnSpPr>
          <p:cNvPr id="7" name="直線接點 6"/>
          <p:cNvCxnSpPr/>
          <p:nvPr userDrawn="1"/>
        </p:nvCxnSpPr>
        <p:spPr>
          <a:xfrm>
            <a:off x="457201" y="411892"/>
            <a:ext cx="76405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 userDrawn="1"/>
        </p:nvCxnSpPr>
        <p:spPr>
          <a:xfrm flipV="1">
            <a:off x="8898372" y="1057301"/>
            <a:ext cx="0" cy="55164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空白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516470" y="6309320"/>
            <a:ext cx="1188287" cy="439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7704756" y="6356354"/>
            <a:ext cx="9820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047" y="152180"/>
            <a:ext cx="905120" cy="905120"/>
          </a:xfrm>
          <a:prstGeom prst="rect">
            <a:avLst/>
          </a:prstGeom>
        </p:spPr>
      </p:pic>
      <p:cxnSp>
        <p:nvCxnSpPr>
          <p:cNvPr id="6" name="直線接點 5"/>
          <p:cNvCxnSpPr/>
          <p:nvPr userDrawn="1"/>
        </p:nvCxnSpPr>
        <p:spPr>
          <a:xfrm>
            <a:off x="457201" y="411892"/>
            <a:ext cx="76405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 userDrawn="1"/>
        </p:nvCxnSpPr>
        <p:spPr>
          <a:xfrm flipV="1">
            <a:off x="8898372" y="1057301"/>
            <a:ext cx="0" cy="55164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內容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4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spcBef>
                <a:spcPts val="640"/>
              </a:spcBef>
              <a:spcAft>
                <a:spcPts val="0"/>
              </a:spcAft>
              <a:buSzPts val="1920"/>
              <a:buChar char="◻"/>
              <a:defRPr sz="3200"/>
            </a:lvl1pPr>
            <a:lvl2pPr marL="914400" lvl="1" indent="-353060" algn="l">
              <a:spcBef>
                <a:spcPts val="560"/>
              </a:spcBef>
              <a:spcAft>
                <a:spcPts val="0"/>
              </a:spcAft>
              <a:buSzPts val="1960"/>
              <a:buChar char="🞐"/>
              <a:defRPr sz="2800"/>
            </a:lvl2pPr>
            <a:lvl3pPr marL="1371600" lvl="2" indent="-3429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1828800" lvl="3" indent="-323850" algn="l">
              <a:spcBef>
                <a:spcPts val="400"/>
              </a:spcBef>
              <a:spcAft>
                <a:spcPts val="0"/>
              </a:spcAft>
              <a:buSzPts val="1500"/>
              <a:buChar char="■"/>
              <a:defRPr sz="2000"/>
            </a:lvl4pPr>
            <a:lvl5pPr marL="2286000" lvl="4" indent="-323850" algn="l">
              <a:spcBef>
                <a:spcPts val="400"/>
              </a:spcBef>
              <a:spcAft>
                <a:spcPts val="0"/>
              </a:spcAft>
              <a:buSzPts val="1500"/>
              <a:buChar char="■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1" y="1435103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516470" y="6309320"/>
            <a:ext cx="1188287" cy="439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7704756" y="6356354"/>
            <a:ext cx="9820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047" y="152180"/>
            <a:ext cx="905120" cy="905120"/>
          </a:xfrm>
          <a:prstGeom prst="rect">
            <a:avLst/>
          </a:prstGeom>
        </p:spPr>
      </p:pic>
      <p:cxnSp>
        <p:nvCxnSpPr>
          <p:cNvPr id="9" name="直線接點 8"/>
          <p:cNvCxnSpPr/>
          <p:nvPr userDrawn="1"/>
        </p:nvCxnSpPr>
        <p:spPr>
          <a:xfrm>
            <a:off x="457201" y="411892"/>
            <a:ext cx="76405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 flipV="1">
            <a:off x="8898372" y="1057301"/>
            <a:ext cx="0" cy="55164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圖片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E36C09"/>
              </a:buClr>
              <a:buSzPts val="19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538CD5"/>
              </a:buClr>
              <a:buSzPts val="196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E36C09"/>
              </a:buClr>
              <a:buSzPts val="18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974806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76923C"/>
              </a:buClr>
              <a:buSzPts val="15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516470" y="6309320"/>
            <a:ext cx="1188287" cy="439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7704756" y="6356354"/>
            <a:ext cx="9820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047" y="152180"/>
            <a:ext cx="905120" cy="905120"/>
          </a:xfrm>
          <a:prstGeom prst="rect">
            <a:avLst/>
          </a:prstGeom>
        </p:spPr>
      </p:pic>
      <p:cxnSp>
        <p:nvCxnSpPr>
          <p:cNvPr id="9" name="直線接點 8"/>
          <p:cNvCxnSpPr/>
          <p:nvPr userDrawn="1"/>
        </p:nvCxnSpPr>
        <p:spPr>
          <a:xfrm>
            <a:off x="457201" y="411892"/>
            <a:ext cx="76405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 flipV="1">
            <a:off x="8898372" y="1057301"/>
            <a:ext cx="0" cy="55164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641557" y="22084"/>
            <a:ext cx="1483893" cy="148389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457200" y="171135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rgbClr val="E36C09"/>
              </a:buClr>
              <a:buSzPts val="1920"/>
              <a:buFont typeface="Noto Sans Symbols"/>
              <a:buChar char="◻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3060" algn="l" rtl="0">
              <a:spcBef>
                <a:spcPts val="560"/>
              </a:spcBef>
              <a:spcAft>
                <a:spcPts val="0"/>
              </a:spcAft>
              <a:buClr>
                <a:srgbClr val="538CD5"/>
              </a:buClr>
              <a:buSzPts val="1960"/>
              <a:buFont typeface="Noto Sans Symbols"/>
              <a:buChar char="🞐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480"/>
              </a:spcBef>
              <a:spcAft>
                <a:spcPts val="0"/>
              </a:spcAft>
              <a:buClr>
                <a:srgbClr val="E36C09"/>
              </a:buClr>
              <a:buSzPts val="18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spcBef>
                <a:spcPts val="400"/>
              </a:spcBef>
              <a:spcAft>
                <a:spcPts val="0"/>
              </a:spcAft>
              <a:buClr>
                <a:srgbClr val="974806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spcBef>
                <a:spcPts val="400"/>
              </a:spcBef>
              <a:spcAft>
                <a:spcPts val="0"/>
              </a:spcAft>
              <a:buClr>
                <a:srgbClr val="76923C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6516470" y="6309320"/>
            <a:ext cx="1188287" cy="439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7704756" y="6356354"/>
            <a:ext cx="9820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Google Shape;15;p1"/>
          <p:cNvCxnSpPr/>
          <p:nvPr/>
        </p:nvCxnSpPr>
        <p:spPr>
          <a:xfrm>
            <a:off x="8894413" y="1764586"/>
            <a:ext cx="0" cy="4537075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16;p1"/>
          <p:cNvCxnSpPr/>
          <p:nvPr/>
        </p:nvCxnSpPr>
        <p:spPr>
          <a:xfrm>
            <a:off x="242920" y="355599"/>
            <a:ext cx="7576219" cy="9526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tohidul/food1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685800" y="1340768"/>
            <a:ext cx="7772400" cy="2736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-US" dirty="0" err="1">
                <a:solidFill>
                  <a:srgbClr val="000000"/>
                </a:solidFill>
              </a:rPr>
              <a:t>深度學習系統與實現</a:t>
            </a:r>
            <a:r>
              <a:rPr lang="en-US" dirty="0"/>
              <a:t/>
            </a:r>
            <a:br>
              <a:rPr lang="en-US" dirty="0"/>
            </a:br>
            <a:r>
              <a:rPr lang="en-US" sz="4000" b="0" dirty="0">
                <a:solidFill>
                  <a:srgbClr val="C00000"/>
                </a:solidFill>
              </a:rPr>
              <a:t>Lab 3-2 – Model Scaling</a:t>
            </a:r>
            <a:endParaRPr sz="4000" b="0" dirty="0">
              <a:solidFill>
                <a:srgbClr val="C00000"/>
              </a:solidFill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371600" y="419668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1320"/>
            </a:pPr>
            <a:r>
              <a:rPr lang="en-US" sz="2200">
                <a:solidFill>
                  <a:srgbClr val="0070C0"/>
                </a:solidFill>
              </a:rPr>
              <a:t>Dept. of Computer Science and </a:t>
            </a:r>
            <a:endParaRPr/>
          </a:p>
          <a:p>
            <a:pPr marL="0" indent="0">
              <a:spcBef>
                <a:spcPts val="440"/>
              </a:spcBef>
              <a:buSzPts val="1320"/>
            </a:pPr>
            <a:r>
              <a:rPr lang="en-US" sz="2200">
                <a:solidFill>
                  <a:srgbClr val="0070C0"/>
                </a:solidFill>
              </a:rPr>
              <a:t>Information Engineering</a:t>
            </a:r>
            <a:endParaRPr/>
          </a:p>
          <a:p>
            <a:pPr marL="0" indent="0">
              <a:spcBef>
                <a:spcPts val="520"/>
              </a:spcBef>
              <a:buSzPts val="1560"/>
            </a:pPr>
            <a:r>
              <a:rPr lang="en-US" sz="2600" b="1">
                <a:solidFill>
                  <a:srgbClr val="0070C0"/>
                </a:solidFill>
              </a:rPr>
              <a:t>National Chiao Tung University</a:t>
            </a:r>
            <a:endParaRPr sz="2600" b="1"/>
          </a:p>
          <a:p>
            <a:pPr marL="0" indent="0"/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819C26-9FD2-4DB4-9CBE-DB765C239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891" y="468045"/>
            <a:ext cx="8229600" cy="1143000"/>
          </a:xfrm>
        </p:spPr>
        <p:txBody>
          <a:bodyPr/>
          <a:lstStyle/>
          <a:p>
            <a:r>
              <a:rPr lang="en-US" altLang="zh-TW" dirty="0"/>
              <a:t>Lab 3-2 Model </a:t>
            </a:r>
            <a:r>
              <a:rPr lang="en-US" altLang="zh-TW" dirty="0">
                <a:solidFill>
                  <a:schemeClr val="tx1"/>
                </a:solidFill>
              </a:rPr>
              <a:t>Scaling</a:t>
            </a:r>
            <a:endParaRPr lang="zh-TW" dirty="0">
              <a:solidFill>
                <a:schemeClr val="tx1"/>
              </a:solidFill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2E7E696-E28B-46CC-8A86-F2A3B2860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40677" y="1477109"/>
            <a:ext cx="9144001" cy="5380891"/>
          </a:xfrm>
        </p:spPr>
        <p:txBody>
          <a:bodyPr/>
          <a:lstStyle/>
          <a:p>
            <a:r>
              <a:rPr lang="en-US" altLang="zh-TW" sz="2800" dirty="0"/>
              <a:t>In lab 3-2, we use </a:t>
            </a:r>
            <a:r>
              <a:rPr lang="en-US" altLang="zh-TW" sz="2800" dirty="0" err="1"/>
              <a:t>Resnet</a:t>
            </a:r>
            <a:r>
              <a:rPr lang="en-US" altLang="zh-TW" sz="2800" dirty="0"/>
              <a:t> as the backbone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rgbClr val="FF0000"/>
                </a:solidFill>
              </a:rPr>
              <a:t>[70%]</a:t>
            </a:r>
            <a:r>
              <a:rPr lang="en-US" altLang="zh-TW" sz="2800" dirty="0"/>
              <a:t> </a:t>
            </a:r>
            <a:r>
              <a:rPr lang="en-US" altLang="zh-TW" sz="2800" b="1" dirty="0"/>
              <a:t>Implement a scalable </a:t>
            </a:r>
            <a:r>
              <a:rPr lang="en-US" altLang="zh-TW" sz="2800" b="1" dirty="0" err="1"/>
              <a:t>Resnet</a:t>
            </a:r>
            <a:endParaRPr lang="en-US" altLang="zh-TW" sz="2800" b="1" dirty="0"/>
          </a:p>
          <a:p>
            <a:pPr marL="605790" lvl="1" indent="0">
              <a:spcAft>
                <a:spcPts val="600"/>
              </a:spcAft>
              <a:buNone/>
            </a:pPr>
            <a:r>
              <a:rPr lang="en-US" altLang="zh-TW" dirty="0"/>
              <a:t>The scalable </a:t>
            </a:r>
            <a:r>
              <a:rPr lang="en-US" altLang="zh-TW" dirty="0" err="1"/>
              <a:t>Resnet</a:t>
            </a:r>
            <a:r>
              <a:rPr lang="en-US" altLang="zh-TW" dirty="0"/>
              <a:t> should be able to configure different</a:t>
            </a:r>
            <a:endParaRPr lang="en-US" altLang="zh-TW" sz="2600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altLang="zh-TW" sz="2600" dirty="0"/>
              <a:t>depth (number of layers)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altLang="zh-TW" sz="2600" dirty="0"/>
              <a:t>width (number of channels)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altLang="zh-TW" sz="2600" dirty="0"/>
              <a:t>resolution (input size)</a:t>
            </a:r>
          </a:p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TW" sz="2800" dirty="0">
                <a:solidFill>
                  <a:srgbClr val="FF0000"/>
                </a:solidFill>
              </a:rPr>
              <a:t>[30%]</a:t>
            </a:r>
            <a:r>
              <a:rPr lang="en-US" altLang="zh-TW" sz="2800" dirty="0"/>
              <a:t> </a:t>
            </a:r>
            <a:r>
              <a:rPr lang="en-US" altLang="zh-TW" sz="2800" b="1" dirty="0"/>
              <a:t>Experiments &amp; report</a:t>
            </a:r>
          </a:p>
          <a:p>
            <a:pPr lvl="1">
              <a:spcBef>
                <a:spcPts val="300"/>
              </a:spcBef>
              <a:spcAft>
                <a:spcPts val="600"/>
              </a:spcAft>
            </a:pPr>
            <a:r>
              <a:rPr lang="en-US" altLang="zh-TW" sz="2400" dirty="0"/>
              <a:t>Compare the different scales of your model </a:t>
            </a:r>
            <a:br>
              <a:rPr lang="en-US" altLang="zh-TW" sz="2400" dirty="0"/>
            </a:br>
            <a:r>
              <a:rPr lang="en-US" altLang="zh-TW" sz="2400" dirty="0"/>
              <a:t>(accuracy, execution time, memory usage, etc.)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endParaRPr lang="en-US" altLang="zh-TW" sz="2400" dirty="0"/>
          </a:p>
          <a:p>
            <a:pPr lvl="1"/>
            <a:endParaRPr lang="en-US" altLang="zh-TW" sz="2400" dirty="0"/>
          </a:p>
          <a:p>
            <a:pPr lvl="1"/>
            <a:endParaRPr lang="en-US" altLang="zh-TW" sz="2400" dirty="0"/>
          </a:p>
          <a:p>
            <a:pPr lvl="1"/>
            <a:endParaRPr lang="en-US" altLang="zh-TW" sz="2400" dirty="0"/>
          </a:p>
          <a:p>
            <a:pPr lvl="1"/>
            <a:endParaRPr lang="en-US" altLang="zh-TW" sz="24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29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3-2 Model </a:t>
            </a:r>
            <a:r>
              <a:rPr lang="en-US" altLang="zh-TW" dirty="0">
                <a:solidFill>
                  <a:schemeClr val="tx1"/>
                </a:solidFill>
              </a:rPr>
              <a:t>Scaling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5508" y="1711352"/>
            <a:ext cx="8581292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b="1" dirty="0"/>
              <a:t>Questions</a:t>
            </a:r>
            <a:endParaRPr lang="en-US" altLang="zh-TW" sz="2800" b="1" dirty="0"/>
          </a:p>
          <a:p>
            <a:pPr lvl="1"/>
            <a:r>
              <a:rPr lang="en-US" altLang="zh-TW" dirty="0"/>
              <a:t>Do you get better results by scaling up the model? 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TW" sz="2800" dirty="0"/>
              <a:t>If not, try to explain &amp; analysis the cause</a:t>
            </a:r>
            <a:endParaRPr lang="en-US" altLang="zh-TW" dirty="0"/>
          </a:p>
          <a:p>
            <a:pPr lvl="1">
              <a:spcBef>
                <a:spcPts val="1200"/>
              </a:spcBef>
            </a:pPr>
            <a:r>
              <a:rPr lang="en-US" altLang="zh-TW" dirty="0"/>
              <a:t>Does scaling up only 1 factor/uniformly scaling up 3 factors lead to a different result?</a:t>
            </a:r>
          </a:p>
          <a:p>
            <a:pPr lvl="1">
              <a:spcBef>
                <a:spcPts val="1200"/>
              </a:spcBef>
            </a:pPr>
            <a:r>
              <a:rPr lang="en-US" altLang="zh-TW" dirty="0"/>
              <a:t>What should we adjust when a model is scaled up? </a:t>
            </a:r>
          </a:p>
          <a:p>
            <a:pPr lvl="1"/>
            <a:endParaRPr lang="en-US" altLang="zh-TW" dirty="0"/>
          </a:p>
          <a:p>
            <a:pPr lvl="1"/>
            <a:endParaRPr lang="en-US" altLang="zh-TW" sz="2400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24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2"/>
          <p:cNvSpPr txBox="1">
            <a:spLocks noGrp="1"/>
          </p:cNvSpPr>
          <p:nvPr>
            <p:ph type="title"/>
          </p:nvPr>
        </p:nvSpPr>
        <p:spPr>
          <a:xfrm>
            <a:off x="457200" y="485800"/>
            <a:ext cx="8229600" cy="630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FF0000"/>
              </a:buClr>
              <a:buSzPts val="4800"/>
            </a:pPr>
            <a:r>
              <a:rPr lang="en-US" dirty="0">
                <a:solidFill>
                  <a:schemeClr val="tx1"/>
                </a:solidFill>
              </a:rPr>
              <a:t>Grading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78" name="Google Shape;278;p32"/>
          <p:cNvSpPr txBox="1">
            <a:spLocks noGrp="1"/>
          </p:cNvSpPr>
          <p:nvPr>
            <p:ph type="body" idx="1"/>
          </p:nvPr>
        </p:nvSpPr>
        <p:spPr>
          <a:xfrm>
            <a:off x="457200" y="1529862"/>
            <a:ext cx="8229600" cy="5161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ts val="1920"/>
            </a:pPr>
            <a:r>
              <a:rPr lang="en-US" dirty="0"/>
              <a:t>3-2 Implementation </a:t>
            </a:r>
            <a:r>
              <a:rPr lang="en-US" dirty="0">
                <a:solidFill>
                  <a:srgbClr val="FF0000"/>
                </a:solidFill>
              </a:rPr>
              <a:t>(70%)</a:t>
            </a:r>
            <a:endParaRPr dirty="0"/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ts val="1920"/>
            </a:pPr>
            <a:r>
              <a:rPr lang="en-US" dirty="0"/>
              <a:t>3-2 Experiments &amp; report </a:t>
            </a:r>
            <a:r>
              <a:rPr lang="en-US" dirty="0">
                <a:solidFill>
                  <a:srgbClr val="FF0000"/>
                </a:solidFill>
              </a:rPr>
              <a:t>(30%)</a:t>
            </a:r>
            <a:endParaRPr lang="en-US" sz="280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SzPts val="1440"/>
            </a:pPr>
            <a:r>
              <a:rPr lang="en-US" dirty="0">
                <a:solidFill>
                  <a:srgbClr val="FF0000"/>
                </a:solidFill>
              </a:rPr>
              <a:t>Submission: source code + report [e3]</a:t>
            </a:r>
            <a:endParaRPr dirty="0"/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ts val="1400"/>
            </a:pPr>
            <a:r>
              <a:rPr lang="en-US" sz="2400" dirty="0">
                <a:solidFill>
                  <a:schemeClr val="tx1"/>
                </a:solidFill>
              </a:rPr>
              <a:t>zip format (ex: DLSR_lab3-2_{group id}.zip)</a:t>
            </a:r>
            <a:endParaRPr sz="2400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ts val="1400"/>
            </a:pPr>
            <a:r>
              <a:rPr lang="en-US" sz="2400" dirty="0">
                <a:solidFill>
                  <a:schemeClr val="tx1"/>
                </a:solidFill>
              </a:rPr>
              <a:t>5% penalty for the wrong submission format</a:t>
            </a:r>
            <a:endParaRPr sz="22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ts val="480"/>
              </a:spcBef>
              <a:buSzPts val="1440"/>
            </a:pPr>
            <a:r>
              <a:rPr lang="en-US" dirty="0">
                <a:solidFill>
                  <a:srgbClr val="FF0000"/>
                </a:solidFill>
              </a:rPr>
              <a:t>Deadline : 2020/04/20, 23:59 (Mon) </a:t>
            </a:r>
            <a:r>
              <a:rPr lang="en-US" dirty="0" smtClean="0">
                <a:solidFill>
                  <a:srgbClr val="FF0000"/>
                </a:solidFill>
              </a:rPr>
              <a:t>[3 weeks]</a:t>
            </a:r>
            <a:endParaRPr sz="2800" dirty="0"/>
          </a:p>
          <a:p>
            <a:pPr marL="342900" indent="-342900">
              <a:lnSpc>
                <a:spcPct val="90000"/>
              </a:lnSpc>
              <a:spcBef>
                <a:spcPts val="480"/>
              </a:spcBef>
              <a:buSzPts val="1440"/>
            </a:pPr>
            <a:r>
              <a:rPr lang="en-US" sz="2400" dirty="0">
                <a:solidFill>
                  <a:schemeClr val="tx1"/>
                </a:solidFill>
              </a:rPr>
              <a:t>Demo: (TAs will announce on New-E3 later)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279" name="Google Shape;279;p32"/>
          <p:cNvSpPr txBox="1"/>
          <p:nvPr/>
        </p:nvSpPr>
        <p:spPr>
          <a:xfrm>
            <a:off x="6860693" y="1499331"/>
            <a:ext cx="1565032" cy="112319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</a:t>
            </a:r>
            <a:b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 sz="36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4"/>
          <p:cNvSpPr txBox="1">
            <a:spLocks noGrp="1"/>
          </p:cNvSpPr>
          <p:nvPr>
            <p:ph type="title"/>
          </p:nvPr>
        </p:nvSpPr>
        <p:spPr>
          <a:xfrm>
            <a:off x="457200" y="811114"/>
            <a:ext cx="8229600" cy="57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4800"/>
            </a:pPr>
            <a:r>
              <a:rPr lang="en-US" dirty="0"/>
              <a:t>Reference</a:t>
            </a:r>
            <a:endParaRPr dirty="0"/>
          </a:p>
        </p:txBody>
      </p:sp>
      <p:sp>
        <p:nvSpPr>
          <p:cNvPr id="292" name="Google Shape;292;p34"/>
          <p:cNvSpPr txBox="1">
            <a:spLocks noGrp="1"/>
          </p:cNvSpPr>
          <p:nvPr>
            <p:ph type="body" idx="1"/>
          </p:nvPr>
        </p:nvSpPr>
        <p:spPr>
          <a:xfrm>
            <a:off x="457200" y="1608992"/>
            <a:ext cx="8229600" cy="5178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  <a:buSzPts val="1920"/>
            </a:pPr>
            <a:r>
              <a:rPr lang="en-US" sz="2800" dirty="0" err="1"/>
              <a:t>EfficientNet</a:t>
            </a:r>
            <a:endParaRPr lang="en-US" sz="2800" dirty="0"/>
          </a:p>
          <a:p>
            <a:pPr marL="800100" lvl="1" indent="-342900">
              <a:spcBef>
                <a:spcPts val="0"/>
              </a:spcBef>
              <a:buSzPts val="1920"/>
            </a:pPr>
            <a:r>
              <a:rPr lang="en-US" sz="2400" dirty="0"/>
              <a:t>https://arxiv.org/abs/1905.11946</a:t>
            </a:r>
          </a:p>
          <a:p>
            <a:pPr marL="800100" lvl="1" indent="-396240">
              <a:spcBef>
                <a:spcPts val="640"/>
              </a:spcBef>
              <a:buSzPts val="1920"/>
            </a:pPr>
            <a:endParaRPr lang="en-US" altLang="zh-TW" sz="20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4800"/>
            </a:pPr>
            <a:r>
              <a:rPr lang="en-US" dirty="0"/>
              <a:t>Outline</a:t>
            </a:r>
            <a:endParaRPr dirty="0"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527538" y="1452633"/>
            <a:ext cx="8229600" cy="515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640"/>
              </a:spcBef>
              <a:buSzPts val="1920"/>
            </a:pPr>
            <a:r>
              <a:rPr lang="en-US" dirty="0"/>
              <a:t>Concepts overview</a:t>
            </a:r>
          </a:p>
          <a:p>
            <a:pPr lvl="1" indent="-457200">
              <a:spcBef>
                <a:spcPts val="640"/>
              </a:spcBef>
              <a:buSzPts val="1920"/>
              <a:buFont typeface="Wingdings" panose="05000000000000000000" pitchFamily="2" charset="2"/>
              <a:buChar char="Ø"/>
            </a:pPr>
            <a:r>
              <a:rPr lang="en-US" dirty="0"/>
              <a:t>Model Scaling</a:t>
            </a:r>
          </a:p>
          <a:p>
            <a:pPr lvl="1" indent="-457200">
              <a:spcBef>
                <a:spcPts val="640"/>
              </a:spcBef>
              <a:buSzPts val="1920"/>
              <a:buFont typeface="Wingdings" panose="05000000000000000000" pitchFamily="2" charset="2"/>
              <a:buChar char="Ø"/>
            </a:pPr>
            <a:r>
              <a:rPr lang="en-US" dirty="0" err="1"/>
              <a:t>EfficientNet</a:t>
            </a:r>
            <a:endParaRPr lang="en-US" dirty="0"/>
          </a:p>
          <a:p>
            <a:pPr marL="342900" indent="-342900">
              <a:spcBef>
                <a:spcPts val="640"/>
              </a:spcBef>
              <a:buSzPts val="1920"/>
            </a:pPr>
            <a:r>
              <a:rPr lang="en-US" altLang="zh-TW" dirty="0"/>
              <a:t>Lab 3-2 specification</a:t>
            </a:r>
          </a:p>
          <a:p>
            <a:pPr marL="342900" indent="-342900">
              <a:spcBef>
                <a:spcPts val="640"/>
              </a:spcBef>
              <a:buSzPts val="1920"/>
            </a:pPr>
            <a:r>
              <a:rPr lang="en-US" altLang="zh-TW" dirty="0"/>
              <a:t>Grading</a:t>
            </a:r>
            <a:endParaRPr lang="en-US" dirty="0"/>
          </a:p>
          <a:p>
            <a:pPr marL="342900" indent="-342900">
              <a:spcBef>
                <a:spcPts val="640"/>
              </a:spcBef>
              <a:buSzPts val="1920"/>
            </a:pPr>
            <a:r>
              <a:rPr lang="en-US" dirty="0"/>
              <a:t>Notices &amp; Hints</a:t>
            </a:r>
            <a:endParaRPr dirty="0"/>
          </a:p>
          <a:p>
            <a:pPr marL="342900" indent="-220980">
              <a:spcBef>
                <a:spcPts val="640"/>
              </a:spcBef>
              <a:buSzPts val="1920"/>
              <a:buNone/>
            </a:pPr>
            <a:endParaRPr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Scaling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37392" y="1468314"/>
            <a:ext cx="8229600" cy="4686449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Scaling up</a:t>
            </a:r>
            <a:r>
              <a:rPr lang="en-US" altLang="zh-TW" dirty="0"/>
              <a:t> </a:t>
            </a:r>
            <a:r>
              <a:rPr lang="en-US" altLang="zh-TW" dirty="0" err="1"/>
              <a:t>ConvNets</a:t>
            </a:r>
            <a:r>
              <a:rPr lang="en-US" altLang="zh-TW" dirty="0"/>
              <a:t> is widely used to achieve better accuracy</a:t>
            </a:r>
          </a:p>
          <a:p>
            <a:pPr lvl="1"/>
            <a:r>
              <a:rPr lang="en-US" altLang="zh-TW" dirty="0"/>
              <a:t>e.g. </a:t>
            </a:r>
            <a:r>
              <a:rPr lang="en-US" altLang="zh-TW" dirty="0" err="1"/>
              <a:t>ResNet</a:t>
            </a:r>
            <a:r>
              <a:rPr lang="en-US" altLang="zh-TW" dirty="0"/>
              <a:t> can be scaled up from ResNet-18 to ResNet-200 by using more layers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The most common ways to scale up </a:t>
            </a:r>
            <a:r>
              <a:rPr lang="en-US" altLang="zh-TW" dirty="0" err="1"/>
              <a:t>ConvNets</a:t>
            </a:r>
            <a:r>
              <a:rPr lang="en-US" altLang="zh-TW" dirty="0"/>
              <a:t>:</a:t>
            </a:r>
          </a:p>
          <a:p>
            <a:pPr lvl="1">
              <a:spcAft>
                <a:spcPts val="1200"/>
              </a:spcAft>
            </a:pPr>
            <a:r>
              <a:rPr lang="en-US" altLang="zh-TW" dirty="0">
                <a:solidFill>
                  <a:srgbClr val="FF0000"/>
                </a:solidFill>
              </a:rPr>
              <a:t>width / depth / resolution</a:t>
            </a:r>
          </a:p>
          <a:p>
            <a:r>
              <a:rPr lang="en-US" altLang="zh-TW" dirty="0"/>
              <a:t>Is there a principled method to scale up </a:t>
            </a:r>
            <a:r>
              <a:rPr lang="en-US" altLang="zh-TW" dirty="0" err="1"/>
              <a:t>ConvNets</a:t>
            </a:r>
            <a:r>
              <a:rPr lang="en-US" altLang="zh-TW" dirty="0"/>
              <a:t> that can achieve better </a:t>
            </a:r>
            <a:r>
              <a:rPr lang="en-US" altLang="zh-TW" dirty="0">
                <a:solidFill>
                  <a:srgbClr val="FF0000"/>
                </a:solidFill>
              </a:rPr>
              <a:t>accuracy and efficiency</a:t>
            </a:r>
            <a:r>
              <a:rPr lang="en-US" altLang="zh-TW" dirty="0"/>
              <a:t>?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22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Scaling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/>
          <a:srcRect l="852" r="1175"/>
          <a:stretch/>
        </p:blipFill>
        <p:spPr>
          <a:xfrm>
            <a:off x="376511" y="1870876"/>
            <a:ext cx="8390978" cy="3620208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57200" y="6229396"/>
            <a:ext cx="66944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/>
              <a:t>Tan, </a:t>
            </a:r>
            <a:r>
              <a:rPr lang="en-US" altLang="zh-TW" sz="1050" dirty="0" err="1"/>
              <a:t>Mingxing</a:t>
            </a:r>
            <a:r>
              <a:rPr lang="en-US" altLang="zh-TW" sz="1050" dirty="0"/>
              <a:t> &amp; Le, </a:t>
            </a:r>
            <a:r>
              <a:rPr lang="en-US" altLang="zh-TW" sz="1050" dirty="0" err="1"/>
              <a:t>Quoc</a:t>
            </a:r>
            <a:r>
              <a:rPr lang="en-US" altLang="zh-TW" sz="1050" dirty="0"/>
              <a:t>. (2019). </a:t>
            </a:r>
            <a:r>
              <a:rPr lang="en-US" altLang="zh-TW" sz="1050" dirty="0" err="1"/>
              <a:t>EfficientNet</a:t>
            </a:r>
            <a:r>
              <a:rPr lang="en-US" altLang="zh-TW" sz="1050" dirty="0"/>
              <a:t>: Rethinking Model Scaling for Convolutional Neural Networks.</a:t>
            </a:r>
            <a:endParaRPr lang="zh-TW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654951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468216"/>
            <a:ext cx="8229600" cy="1143000"/>
          </a:xfrm>
        </p:spPr>
        <p:txBody>
          <a:bodyPr/>
          <a:lstStyle/>
          <a:p>
            <a:r>
              <a:rPr lang="en-US" altLang="zh-TW" dirty="0"/>
              <a:t>Compound Model Scaling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85750" y="1611216"/>
            <a:ext cx="8572500" cy="5046785"/>
          </a:xfrm>
        </p:spPr>
        <p:txBody>
          <a:bodyPr/>
          <a:lstStyle/>
          <a:p>
            <a:r>
              <a:rPr lang="en-US" altLang="zh-TW" dirty="0" err="1"/>
              <a:t>EfficientNet</a:t>
            </a:r>
            <a:endParaRPr lang="en-US" altLang="zh-TW" dirty="0"/>
          </a:p>
          <a:p>
            <a:pPr lvl="1"/>
            <a:r>
              <a:rPr lang="en-US" altLang="zh-TW" sz="1800" dirty="0"/>
              <a:t>Tan, </a:t>
            </a:r>
            <a:r>
              <a:rPr lang="en-US" altLang="zh-TW" sz="1800" dirty="0" err="1"/>
              <a:t>Mingxing</a:t>
            </a:r>
            <a:r>
              <a:rPr lang="en-US" altLang="zh-TW" sz="1800" dirty="0"/>
              <a:t> &amp; Le, </a:t>
            </a:r>
            <a:r>
              <a:rPr lang="en-US" altLang="zh-TW" sz="1800" dirty="0" err="1"/>
              <a:t>Quoc</a:t>
            </a:r>
            <a:r>
              <a:rPr lang="en-US" altLang="zh-TW" sz="1800" dirty="0"/>
              <a:t>. (2019). </a:t>
            </a:r>
            <a:r>
              <a:rPr lang="en-US" altLang="zh-TW" sz="1800" dirty="0" err="1"/>
              <a:t>EfficientNet</a:t>
            </a:r>
            <a:r>
              <a:rPr lang="en-US" altLang="zh-TW" sz="1800" dirty="0"/>
              <a:t>: Rethinking Model Scaling for Convolutional Neural Networks.</a:t>
            </a:r>
          </a:p>
          <a:p>
            <a:r>
              <a:rPr lang="en-US" altLang="zh-TW" dirty="0"/>
              <a:t>Observations</a:t>
            </a:r>
          </a:p>
          <a:p>
            <a:pPr lvl="1"/>
            <a:r>
              <a:rPr lang="en-US" altLang="zh-TW" dirty="0"/>
              <a:t>Scaling up any dimension of network improves accuracy, but the accuracy gain diminishes for bigger models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solidFill>
                  <a:schemeClr val="tx1"/>
                </a:solidFill>
              </a:rPr>
              <a:t>Different scaling dimensions are not independent</a:t>
            </a:r>
          </a:p>
          <a:p>
            <a:pPr lvl="1"/>
            <a:r>
              <a:rPr lang="en-US" altLang="zh-TW" dirty="0"/>
              <a:t>It is critical to balance all dimensions of network width, depth, and resolution during scaling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05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Compound Scaling Method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版面配置區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0" y="1711352"/>
                <a:ext cx="8686800" cy="501012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TW" dirty="0"/>
                  <a:t>: represents the computational resources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altLang="zh-TW" dirty="0"/>
                  <a:t>Uniformly scales network in a principled way:</a:t>
                </a:r>
              </a:p>
              <a:p>
                <a:pPr marL="605790" lvl="1" indent="0" algn="ctr">
                  <a:buNone/>
                </a:pPr>
                <a:r>
                  <a:rPr lang="en-US" altLang="zh-TW" dirty="0"/>
                  <a:t>depth: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p>
                    </m:sSup>
                  </m:oMath>
                </a14:m>
                <a:endParaRPr lang="en-US" altLang="zh-TW" b="0" dirty="0"/>
              </a:p>
              <a:p>
                <a:pPr marL="605790" lvl="1" indent="0" algn="ctr">
                  <a:buNone/>
                </a:pPr>
                <a:r>
                  <a:rPr lang="en-US" altLang="zh-TW" dirty="0"/>
                  <a:t>width: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p>
                    </m:sSup>
                  </m:oMath>
                </a14:m>
                <a:endParaRPr lang="en-US" altLang="zh-TW" b="0" dirty="0"/>
              </a:p>
              <a:p>
                <a:pPr marL="605790" lvl="1" indent="0" algn="ctr">
                  <a:spcAft>
                    <a:spcPts val="600"/>
                  </a:spcAft>
                  <a:buNone/>
                </a:pPr>
                <a:r>
                  <a:rPr lang="en-US" altLang="zh-TW" dirty="0"/>
                  <a:t>resolution: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p>
                    </m:sSup>
                  </m:oMath>
                </a14:m>
                <a:endParaRPr lang="en-US" altLang="zh-TW" b="0" dirty="0"/>
              </a:p>
              <a:p>
                <a:pPr marL="605790" lvl="1" indent="0" algn="ctr">
                  <a:buNone/>
                </a:pPr>
                <a:r>
                  <a:rPr lang="en-US" altLang="zh-TW" dirty="0"/>
                  <a:t>	</a:t>
                </a:r>
                <a:r>
                  <a:rPr lang="en-US" altLang="zh-TW" dirty="0" err="1"/>
                  <a:t>s.t.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≈2</m:t>
                    </m:r>
                  </m:oMath>
                </a14:m>
                <a:r>
                  <a:rPr lang="en-US" altLang="zh-TW" dirty="0"/>
                  <a:t> (</a:t>
                </a:r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TW" altLang="en-US" sz="2400" i="1" smtClean="0">
                        <a:latin typeface="Cambria Math" panose="02040503050406030204" pitchFamily="18" charset="0"/>
                      </a:rPr>
                      <m:t>≥1,</m:t>
                    </m:r>
                    <m:r>
                      <a:rPr lang="zh-TW" altLang="en-US" sz="2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zh-TW" altLang="en-US" sz="2400" b="0" i="1" smtClean="0">
                        <a:latin typeface="Cambria Math" panose="02040503050406030204" pitchFamily="18" charset="0"/>
                      </a:rPr>
                      <m:t>≥1,</m:t>
                    </m:r>
                    <m:r>
                      <a:rPr lang="zh-TW" altLang="en-US" sz="2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altLang="zh-TW" dirty="0"/>
                  <a:t>)</a:t>
                </a:r>
              </a:p>
              <a:p>
                <a:pPr lvl="1">
                  <a:spcBef>
                    <a:spcPts val="2400"/>
                  </a:spcBef>
                </a:pPr>
                <a:r>
                  <a:rPr lang="en-US" altLang="zh-TW" dirty="0"/>
                  <a:t>constraint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TW" altLang="en-US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≈2</m:t>
                    </m:r>
                  </m:oMath>
                </a14:m>
                <a:r>
                  <a:rPr lang="en-US" altLang="zh-TW" dirty="0"/>
                  <a:t> such that for any new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TW" dirty="0"/>
                  <a:t>, the total FLOPS will approximately increase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p>
                    </m:sSup>
                  </m:oMath>
                </a14:m>
                <a:r>
                  <a:rPr lang="en-US" altLang="zh-TW" dirty="0"/>
                  <a:t/>
                </a:r>
                <a:br>
                  <a:rPr lang="en-US" altLang="zh-TW" dirty="0"/>
                </a:br>
                <a:endParaRPr lang="en-US" altLang="zh-TW" dirty="0"/>
              </a:p>
              <a:p>
                <a:pPr lvl="1"/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文字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0" y="1711352"/>
                <a:ext cx="8686800" cy="5010127"/>
              </a:xfrm>
              <a:blipFill>
                <a:blip r:embed="rId2"/>
                <a:stretch>
                  <a:fillRect t="-4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73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7731" y="828701"/>
            <a:ext cx="8229600" cy="1143000"/>
          </a:xfrm>
        </p:spPr>
        <p:txBody>
          <a:bodyPr/>
          <a:lstStyle/>
          <a:p>
            <a:r>
              <a:rPr lang="en-US" altLang="zh-TW" dirty="0"/>
              <a:t>Compound Scaling Method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版面配置區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58262" y="2198078"/>
                <a:ext cx="8528538" cy="4039238"/>
              </a:xfrm>
            </p:spPr>
            <p:txBody>
              <a:bodyPr/>
              <a:lstStyle/>
              <a:p>
                <a:r>
                  <a:rPr lang="en-US" altLang="zh-TW" dirty="0"/>
                  <a:t>Example</a:t>
                </a:r>
              </a:p>
              <a:p>
                <a:pPr lvl="1"/>
                <a:r>
                  <a:rPr lang="en-US" altLang="zh-TW" dirty="0"/>
                  <a:t>For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zh-TW" altLang="en-US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sup>
                    </m:sSup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/>
                  <a:t> 2x computational resource ), the experiments of the paper found that the best scaling factors are</a:t>
                </a:r>
              </a:p>
              <a:p>
                <a:pPr lvl="2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=1.2</m:t>
                    </m:r>
                  </m:oMath>
                </a14:m>
                <a:endParaRPr lang="en-US" altLang="zh-TW" b="0" dirty="0"/>
              </a:p>
              <a:p>
                <a:pPr lvl="2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=1.1</m:t>
                    </m:r>
                  </m:oMath>
                </a14:m>
                <a:endParaRPr lang="en-US" altLang="zh-TW" b="0" dirty="0"/>
              </a:p>
              <a:p>
                <a:pPr lvl="2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=1.15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文字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8262" y="2198078"/>
                <a:ext cx="8528538" cy="4039238"/>
              </a:xfrm>
              <a:blipFill>
                <a:blip r:embed="rId2"/>
                <a:stretch>
                  <a:fillRect t="-604" r="-35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3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Specification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3595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457200" y="518746"/>
            <a:ext cx="8229600" cy="1000096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20"/>
              <a:buFont typeface="Calibri"/>
              <a:buNone/>
            </a:pPr>
            <a:r>
              <a:rPr lang="en-US" dirty="0"/>
              <a:t>Dataset - food11</a:t>
            </a:r>
            <a:endParaRPr dirty="0"/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140677" y="1362809"/>
            <a:ext cx="8748346" cy="466469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80"/>
              <a:buChar char="❏"/>
            </a:pPr>
            <a:r>
              <a:rPr lang="en-US" sz="2800" dirty="0"/>
              <a:t>Food11 Download link - </a:t>
            </a:r>
            <a:r>
              <a:rPr lang="en-US" sz="1800" u="sng" dirty="0">
                <a:solidFill>
                  <a:schemeClr val="hlink"/>
                </a:solidFill>
                <a:hlinkClick r:id="rId3"/>
              </a:rPr>
              <a:t>https://www.kaggle.com/tohidul/food11</a:t>
            </a:r>
            <a:endParaRPr sz="1800" dirty="0"/>
          </a:p>
          <a:p>
            <a:pPr marL="342900" lvl="0" indent="-342900">
              <a:spcBef>
                <a:spcPts val="0"/>
              </a:spcBef>
              <a:buSzPts val="1680"/>
              <a:buChar char="❏"/>
            </a:pPr>
            <a:r>
              <a:rPr lang="en-US" dirty="0"/>
              <a:t>Note</a:t>
            </a:r>
            <a:r>
              <a:rPr lang="en-US" dirty="0" smtClean="0"/>
              <a:t>: in lab3, </a:t>
            </a:r>
            <a:r>
              <a:rPr lang="en-US" dirty="0" smtClean="0">
                <a:solidFill>
                  <a:srgbClr val="FF0000"/>
                </a:solidFill>
              </a:rPr>
              <a:t>full or skewed food11 are </a:t>
            </a:r>
            <a:r>
              <a:rPr lang="en-US" altLang="zh-TW" dirty="0">
                <a:solidFill>
                  <a:srgbClr val="FF0000"/>
                </a:solidFill>
              </a:rPr>
              <a:t>both </a:t>
            </a:r>
            <a:r>
              <a:rPr lang="en-US" altLang="zh-TW" dirty="0" smtClean="0">
                <a:solidFill>
                  <a:srgbClr val="FF0000"/>
                </a:solidFill>
              </a:rPr>
              <a:t>ok</a:t>
            </a:r>
            <a:endParaRPr sz="3600" dirty="0"/>
          </a:p>
        </p:txBody>
      </p:sp>
      <p:grpSp>
        <p:nvGrpSpPr>
          <p:cNvPr id="116" name="Google Shape;116;p17"/>
          <p:cNvGrpSpPr/>
          <p:nvPr/>
        </p:nvGrpSpPr>
        <p:grpSpPr>
          <a:xfrm>
            <a:off x="990600" y="2771119"/>
            <a:ext cx="7162799" cy="3893449"/>
            <a:chOff x="990600" y="2914751"/>
            <a:chExt cx="7162799" cy="3893449"/>
          </a:xfrm>
        </p:grpSpPr>
        <p:pic>
          <p:nvPicPr>
            <p:cNvPr id="117" name="Google Shape;117;p1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0600" y="2914751"/>
              <a:ext cx="7162799" cy="37716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p17"/>
            <p:cNvSpPr txBox="1"/>
            <p:nvPr/>
          </p:nvSpPr>
          <p:spPr>
            <a:xfrm>
              <a:off x="1552575" y="3609975"/>
              <a:ext cx="333300" cy="37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7"/>
            <p:cNvSpPr txBox="1"/>
            <p:nvPr/>
          </p:nvSpPr>
          <p:spPr>
            <a:xfrm>
              <a:off x="3762375" y="3609975"/>
              <a:ext cx="333300" cy="37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7"/>
            <p:cNvSpPr txBox="1"/>
            <p:nvPr/>
          </p:nvSpPr>
          <p:spPr>
            <a:xfrm>
              <a:off x="6334125" y="3609975"/>
              <a:ext cx="333300" cy="37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7"/>
            <p:cNvSpPr txBox="1"/>
            <p:nvPr/>
          </p:nvSpPr>
          <p:spPr>
            <a:xfrm>
              <a:off x="1552575" y="4581815"/>
              <a:ext cx="333300" cy="37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7"/>
            <p:cNvSpPr txBox="1"/>
            <p:nvPr/>
          </p:nvSpPr>
          <p:spPr>
            <a:xfrm>
              <a:off x="3776662" y="4581815"/>
              <a:ext cx="333300" cy="37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7"/>
            <p:cNvSpPr txBox="1"/>
            <p:nvPr/>
          </p:nvSpPr>
          <p:spPr>
            <a:xfrm>
              <a:off x="6334124" y="4581815"/>
              <a:ext cx="333300" cy="37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7"/>
            <p:cNvSpPr txBox="1"/>
            <p:nvPr/>
          </p:nvSpPr>
          <p:spPr>
            <a:xfrm>
              <a:off x="1371598" y="5477165"/>
              <a:ext cx="333300" cy="37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7"/>
            <p:cNvSpPr txBox="1"/>
            <p:nvPr/>
          </p:nvSpPr>
          <p:spPr>
            <a:xfrm>
              <a:off x="3762374" y="5514483"/>
              <a:ext cx="333300" cy="37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7"/>
            <p:cNvSpPr txBox="1"/>
            <p:nvPr/>
          </p:nvSpPr>
          <p:spPr>
            <a:xfrm>
              <a:off x="6334124" y="5514482"/>
              <a:ext cx="333300" cy="37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7"/>
            <p:cNvSpPr txBox="1"/>
            <p:nvPr/>
          </p:nvSpPr>
          <p:spPr>
            <a:xfrm>
              <a:off x="2200274" y="6438900"/>
              <a:ext cx="324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7"/>
            <p:cNvSpPr txBox="1"/>
            <p:nvPr/>
          </p:nvSpPr>
          <p:spPr>
            <a:xfrm>
              <a:off x="5324475" y="6438900"/>
              <a:ext cx="428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3995802"/>
      </p:ext>
    </p:extLst>
  </p:cSld>
  <p:clrMapOvr>
    <a:masterClrMapping/>
  </p:clrMapOvr>
</p:sld>
</file>

<file path=ppt/theme/theme1.xml><?xml version="1.0" encoding="utf-8"?>
<a:theme xmlns:a="http://schemas.openxmlformats.org/drawingml/2006/main" name="nctu_esdi_2017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458</Words>
  <Application>Microsoft Office PowerPoint</Application>
  <PresentationFormat>如螢幕大小 (4:3)</PresentationFormat>
  <Paragraphs>99</Paragraphs>
  <Slides>13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Noto Sans Symbols</vt:lpstr>
      <vt:lpstr>Arial</vt:lpstr>
      <vt:lpstr>Calibri</vt:lpstr>
      <vt:lpstr>Cambria Math</vt:lpstr>
      <vt:lpstr>Wingdings</vt:lpstr>
      <vt:lpstr>nctu_esdi_2017</vt:lpstr>
      <vt:lpstr>深度學習系統與實現 Lab 3-2 – Model Scaling</vt:lpstr>
      <vt:lpstr>Outline</vt:lpstr>
      <vt:lpstr>Model Scaling</vt:lpstr>
      <vt:lpstr>Model Scaling</vt:lpstr>
      <vt:lpstr>Compound Model Scaling</vt:lpstr>
      <vt:lpstr>Compound Scaling Method</vt:lpstr>
      <vt:lpstr>Compound Scaling Method</vt:lpstr>
      <vt:lpstr>Specification</vt:lpstr>
      <vt:lpstr>Dataset - food11</vt:lpstr>
      <vt:lpstr>Lab 3-2 Model Scaling</vt:lpstr>
      <vt:lpstr>Lab 3-2 Model Scaling</vt:lpstr>
      <vt:lpstr>Grading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DLSR Lab3-2 - Model Scaling</dc:title>
  <dc:creator>cysun</dc:creator>
  <cp:lastModifiedBy>cysun</cp:lastModifiedBy>
  <cp:revision>80</cp:revision>
  <dcterms:modified xsi:type="dcterms:W3CDTF">2020-03-30T03:32:39Z</dcterms:modified>
</cp:coreProperties>
</file>