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5" r:id="rId4"/>
    <p:sldId id="264" r:id="rId5"/>
    <p:sldId id="262" r:id="rId6"/>
    <p:sldId id="263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636" y="660400"/>
            <a:ext cx="7772400" cy="1470025"/>
          </a:xfrm>
        </p:spPr>
        <p:txBody>
          <a:bodyPr/>
          <a:lstStyle/>
          <a:p>
            <a:r>
              <a:rPr dirty="0"/>
              <a:t>EDA &amp; </a:t>
            </a:r>
            <a:r>
              <a:rPr dirty="0" err="1"/>
              <a:t>Modellazione</a:t>
            </a:r>
            <a:r>
              <a:rPr dirty="0"/>
              <a:t> </a:t>
            </a:r>
            <a:r>
              <a:rPr lang="it-IT" dirty="0"/>
              <a:t>predittiva</a:t>
            </a:r>
            <a:r>
              <a:rPr dirty="0"/>
              <a:t> - Caso Studio: Diabetes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436" y="2899371"/>
            <a:ext cx="6400800" cy="1752600"/>
          </a:xfrm>
        </p:spPr>
        <p:txBody>
          <a:bodyPr/>
          <a:lstStyle/>
          <a:p>
            <a:r>
              <a:rPr dirty="0" err="1"/>
              <a:t>Analisi</a:t>
            </a:r>
            <a:r>
              <a:rPr dirty="0"/>
              <a:t> </a:t>
            </a:r>
            <a:r>
              <a:rPr dirty="0" err="1"/>
              <a:t>esplorativa</a:t>
            </a:r>
            <a:r>
              <a:rPr dirty="0"/>
              <a:t> + </a:t>
            </a:r>
            <a:r>
              <a:rPr dirty="0" err="1"/>
              <a:t>regressione</a:t>
            </a:r>
            <a:r>
              <a:rPr dirty="0"/>
              <a:t> </a:t>
            </a:r>
            <a:r>
              <a:rPr dirty="0" err="1"/>
              <a:t>lineare</a:t>
            </a:r>
            <a:r>
              <a:rPr dirty="0"/>
              <a:t> </a:t>
            </a:r>
            <a:r>
              <a:rPr dirty="0" err="1"/>
              <a:t>interpretabile</a:t>
            </a:r>
            <a:endParaRPr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EDAF0-FF7B-15A5-6F98-6C5878C5115A}"/>
              </a:ext>
            </a:extLst>
          </p:cNvPr>
          <p:cNvSpPr txBox="1"/>
          <p:nvPr/>
        </p:nvSpPr>
        <p:spPr>
          <a:xfrm>
            <a:off x="685800" y="4051807"/>
            <a:ext cx="76320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i="1" dirty="0"/>
              <a:t>L’obiettivo di questa analisi è stimare la progressione del diabete (</a:t>
            </a:r>
            <a:r>
              <a:rPr lang="it-IT" i="1" dirty="0" err="1"/>
              <a:t>diabetes_progression</a:t>
            </a:r>
            <a:r>
              <a:rPr lang="it-IT" i="1" dirty="0"/>
              <a:t>) a partire da un insieme di dati clinici raccolti per ciascun paziente. Per raggiungere questo risultato, abbiamo implementato un modello predittivo interpretabile basato sulla regressione lineare.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04D106-5C8C-B25E-210A-D29D3C73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l'EDA è fondamentale?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8342492-38CB-B5BE-1EF2-60C1AADE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/>
              <a:t>🔍 L'Analisi Esplorativa dei Dati (EDA) è il primo passo critico in ogni progetto di Data Science.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✅ Permette di:</a:t>
            </a:r>
          </a:p>
          <a:p>
            <a:r>
              <a:rPr lang="it-IT" dirty="0"/>
              <a:t>- Capire la struttura e la qualità dei dati</a:t>
            </a:r>
          </a:p>
          <a:p>
            <a:r>
              <a:rPr lang="it-IT" dirty="0"/>
              <a:t>- Identificare pattern, anomalie e </a:t>
            </a:r>
            <a:r>
              <a:rPr lang="it-IT" dirty="0" err="1"/>
              <a:t>outlier</a:t>
            </a:r>
            <a:endParaRPr lang="it-IT" dirty="0"/>
          </a:p>
          <a:p>
            <a:r>
              <a:rPr lang="it-IT" dirty="0"/>
              <a:t>- Valutare distribuzioni, relazioni e correlazioni</a:t>
            </a:r>
          </a:p>
          <a:p>
            <a:r>
              <a:rPr lang="it-IT" dirty="0"/>
              <a:t>- Generare ipotesi e domande di business</a:t>
            </a:r>
          </a:p>
          <a:p>
            <a:r>
              <a:rPr lang="it-IT" dirty="0"/>
              <a:t>- Selezionare o ingegnerizzare le feature più utili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📈 Una buona EDA rende la modellazione più solida, mirata e comprensibile.</a:t>
            </a:r>
          </a:p>
          <a:p>
            <a:r>
              <a:rPr lang="it-IT" dirty="0"/>
              <a:t>È il momento in cui si 'conoscono' davvero i dati, prima ancora di modellarli.</a:t>
            </a:r>
          </a:p>
        </p:txBody>
      </p:sp>
    </p:spTree>
    <p:extLst>
      <p:ext uri="{BB962C8B-B14F-4D97-AF65-F5344CB8AC3E}">
        <p14:creationId xmlns:p14="http://schemas.microsoft.com/office/powerpoint/2010/main" val="285909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1AA331-39D4-0BFF-EA41-E286D2BC0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5102"/>
            <a:ext cx="8229600" cy="5601062"/>
          </a:xfrm>
        </p:spPr>
        <p:txBody>
          <a:bodyPr/>
          <a:lstStyle/>
          <a:p>
            <a:pPr marL="0" indent="0">
              <a:buNone/>
            </a:pPr>
            <a:r>
              <a:rPr lang="it-IT" sz="4000" dirty="0"/>
              <a:t>Dopo aver completato l’analisi esplorativa (EDA), è naturale chiedersi:  </a:t>
            </a:r>
            <a:endParaRPr lang="it-IT" sz="5400" dirty="0"/>
          </a:p>
          <a:p>
            <a:r>
              <a:rPr lang="it-IT" sz="4400" i="1" dirty="0"/>
              <a:t>Possiamo costruire un modello che, dato un nuovo paziente, preveda quanto peggiorerà la sua condizione diabetica in futuro?</a:t>
            </a:r>
          </a:p>
        </p:txBody>
      </p:sp>
    </p:spTree>
    <p:extLst>
      <p:ext uri="{BB962C8B-B14F-4D97-AF65-F5344CB8AC3E}">
        <p14:creationId xmlns:p14="http://schemas.microsoft.com/office/powerpoint/2010/main" val="28611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02DC8-17FF-8A43-9FD7-76B4D42B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Modello predittivo interpretabile basato sulla regressione lineare.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C6530F-312F-E910-DB66-F5EAA443C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960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EAD69-0916-B534-3006-C33EDB783DA7}"/>
              </a:ext>
            </a:extLst>
          </p:cNvPr>
          <p:cNvSpPr txBox="1"/>
          <p:nvPr/>
        </p:nvSpPr>
        <p:spPr>
          <a:xfrm>
            <a:off x="755964" y="1569284"/>
            <a:ext cx="76320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processo si è articolato in diverse fasi: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Separazione delle variabili: il dataset è stato suddiviso in due componenti fondamentali. Da un lato X, contenente tutte le variabili predittive come età, BMI, pressione sanguigna e indicatori lipidici; dall’altro y, ovvero la variabile target che rappresenta la progressione del diabete dopo un anno.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Suddivisione del dataset in </a:t>
            </a:r>
            <a:r>
              <a:rPr lang="it-IT" dirty="0" err="1"/>
              <a:t>train</a:t>
            </a:r>
            <a:r>
              <a:rPr lang="it-IT" dirty="0"/>
              <a:t> e test set: i dati sono stati divisi in un 80% per l’addestramento del modello e un 20% per la sua validazione. Questo consente di valutare in modo oggettivo la capacità del modello di generalizzare su nuovi dati.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Costruzione del modello: è stato adottato un modello di regressione lineare (</a:t>
            </a:r>
            <a:r>
              <a:rPr lang="it-IT" dirty="0" err="1"/>
              <a:t>LinearRegression</a:t>
            </a:r>
            <a:r>
              <a:rPr lang="it-IT" dirty="0"/>
              <a:t> di </a:t>
            </a:r>
            <a:r>
              <a:rPr lang="it-IT" dirty="0" err="1"/>
              <a:t>scikit-learn</a:t>
            </a:r>
            <a:r>
              <a:rPr lang="it-IT" dirty="0"/>
              <a:t>), in grado di associare a ciascuna variabile predittiva un coefficiente. Questi coefficienti quantificano l’influenza di ogni feature sulla previsione del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Predizione: il modello, una volta addestrato, è stato applicato ai dati di test per generare previsioni (</a:t>
            </a:r>
            <a:r>
              <a:rPr lang="it-IT" dirty="0" err="1"/>
              <a:t>y_pred</a:t>
            </a:r>
            <a:r>
              <a:rPr lang="it-IT" dirty="0"/>
              <a:t>) della progressione del diabete, che sono state poi confrontate con i valori reali.</a:t>
            </a:r>
          </a:p>
        </p:txBody>
      </p:sp>
    </p:spTree>
    <p:extLst>
      <p:ext uri="{BB962C8B-B14F-4D97-AF65-F5344CB8AC3E}">
        <p14:creationId xmlns:p14="http://schemas.microsoft.com/office/powerpoint/2010/main" val="243139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A229AE-92AF-0E09-3A21-0DCD7191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Come validare un modello di regressione lineare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B9EDDD9-6C69-CAF3-2024-2D066EAA7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140839"/>
            <a:ext cx="80116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Metriche (RMSE, R²)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</a:t>
            </a:r>
            <a:r>
              <a:rPr lang="it-IT" altLang="it-IT" sz="1800" dirty="0"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Valutano quanto il modello predice correttamente e spiega la variabilità del target.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Coefficienti (tabella)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Mostrano numericamente quanto ogni variabile incide sulla predizione.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Grafico dei coefficienti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Visualizza le feature più influenti in modo immediato e comunicabile.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Scatterplot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predetti vs reali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Verifica la coerenza tra output del modello e dati osservati.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Distribuzione degli errori (residui)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Controlla che gli errori siano distribuiti in modo casuale e non distorto.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06B2A6-F6B9-894D-5EB3-5C00F92ACD61}"/>
              </a:ext>
            </a:extLst>
          </p:cNvPr>
          <p:cNvSpPr txBox="1"/>
          <p:nvPr/>
        </p:nvSpPr>
        <p:spPr>
          <a:xfrm>
            <a:off x="457200" y="1907646"/>
            <a:ext cx="78086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Questa fase ha due obiettivi principali: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Valutare le performance quantitative (es. RMSE, R²)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Capire il modello – ovvero: quali variabili influenzano davvero la previsione?</a:t>
            </a:r>
          </a:p>
        </p:txBody>
      </p:sp>
    </p:spTree>
    <p:extLst>
      <p:ext uri="{BB962C8B-B14F-4D97-AF65-F5344CB8AC3E}">
        <p14:creationId xmlns:p14="http://schemas.microsoft.com/office/powerpoint/2010/main" val="128531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D0D59F-A619-19A3-3879-6A0AD4C9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Grafico dei coefficienti</a:t>
            </a:r>
          </a:p>
        </p:txBody>
      </p:sp>
      <p:pic>
        <p:nvPicPr>
          <p:cNvPr id="7" name="Segnaposto contenuto 6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3D4619C5-16BA-A8DE-A93D-730449761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669" y="1600200"/>
            <a:ext cx="7543271" cy="452596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5394B86-5AF6-333A-04FF-51CAD772976A}"/>
              </a:ext>
            </a:extLst>
          </p:cNvPr>
          <p:cNvSpPr txBox="1"/>
          <p:nvPr/>
        </p:nvSpPr>
        <p:spPr>
          <a:xfrm>
            <a:off x="682669" y="5925935"/>
            <a:ext cx="7543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👆Il grafico dei coefficienti: Traduce in forma visiva l’impatto di ciascuna feature nel modello di regressione.</a:t>
            </a:r>
          </a:p>
        </p:txBody>
      </p:sp>
    </p:spTree>
    <p:extLst>
      <p:ext uri="{BB962C8B-B14F-4D97-AF65-F5344CB8AC3E}">
        <p14:creationId xmlns:p14="http://schemas.microsoft.com/office/powerpoint/2010/main" val="101246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Predizioni</a:t>
            </a:r>
            <a:r>
              <a:rPr dirty="0"/>
              <a:t> vs Valori Reali</a:t>
            </a:r>
          </a:p>
        </p:txBody>
      </p:sp>
      <p:pic>
        <p:nvPicPr>
          <p:cNvPr id="3" name="Picture 2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6740"/>
            <a:ext cx="6949440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5264" y="1188720"/>
            <a:ext cx="3657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🔍 Il </a:t>
            </a:r>
            <a:r>
              <a:rPr dirty="0" err="1"/>
              <a:t>modello</a:t>
            </a:r>
            <a:r>
              <a:rPr dirty="0"/>
              <a:t> segue la </a:t>
            </a:r>
            <a:r>
              <a:rPr dirty="0" err="1"/>
              <a:t>tendenza</a:t>
            </a:r>
            <a:r>
              <a:rPr dirty="0"/>
              <a:t> generale</a:t>
            </a:r>
          </a:p>
          <a:p>
            <a:endParaRPr dirty="0"/>
          </a:p>
          <a:p>
            <a:r>
              <a:rPr dirty="0"/>
              <a:t>- R² ≈ 0.48 → </a:t>
            </a:r>
            <a:r>
              <a:rPr dirty="0" err="1"/>
              <a:t>spiega</a:t>
            </a:r>
            <a:r>
              <a:rPr dirty="0"/>
              <a:t> circa </a:t>
            </a:r>
            <a:r>
              <a:rPr dirty="0" err="1"/>
              <a:t>metà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variabilità</a:t>
            </a:r>
            <a:endParaRPr dirty="0"/>
          </a:p>
          <a:p>
            <a:r>
              <a:rPr dirty="0"/>
              <a:t>- </a:t>
            </a:r>
            <a:r>
              <a:rPr dirty="0" err="1"/>
              <a:t>Punti</a:t>
            </a:r>
            <a:r>
              <a:rPr dirty="0"/>
              <a:t> </a:t>
            </a:r>
            <a:r>
              <a:rPr dirty="0" err="1"/>
              <a:t>abbastanza</a:t>
            </a:r>
            <a:r>
              <a:rPr dirty="0"/>
              <a:t> </a:t>
            </a:r>
            <a:r>
              <a:rPr dirty="0" err="1"/>
              <a:t>dispersi</a:t>
            </a:r>
            <a:r>
              <a:rPr dirty="0"/>
              <a:t> → </a:t>
            </a:r>
            <a:r>
              <a:rPr dirty="0" err="1"/>
              <a:t>margine</a:t>
            </a:r>
            <a:r>
              <a:rPr dirty="0"/>
              <a:t> di </a:t>
            </a:r>
            <a:r>
              <a:rPr dirty="0" err="1"/>
              <a:t>miglioramento</a:t>
            </a:r>
            <a:endParaRPr dirty="0"/>
          </a:p>
          <a:p>
            <a:r>
              <a:rPr dirty="0"/>
              <a:t>- </a:t>
            </a:r>
            <a:r>
              <a:rPr dirty="0" err="1"/>
              <a:t>Interpretabilità</a:t>
            </a:r>
            <a:r>
              <a:rPr dirty="0"/>
              <a:t> </a:t>
            </a:r>
            <a:r>
              <a:rPr dirty="0" err="1"/>
              <a:t>alta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Analisi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Errori</a:t>
            </a:r>
            <a:r>
              <a:rPr lang="it-IT" dirty="0"/>
              <a:t> (residui)</a:t>
            </a:r>
            <a:endParaRPr dirty="0"/>
          </a:p>
        </p:txBody>
      </p:sp>
      <p:pic>
        <p:nvPicPr>
          <p:cNvPr id="3" name="Picture 2" descr="Figur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95" y="2926080"/>
            <a:ext cx="6949440" cy="34747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4317" y="1463040"/>
            <a:ext cx="3657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📊 La </a:t>
            </a:r>
            <a:r>
              <a:rPr dirty="0" err="1"/>
              <a:t>distribuzione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errori</a:t>
            </a:r>
            <a:r>
              <a:rPr dirty="0"/>
              <a:t> è quasi </a:t>
            </a:r>
            <a:r>
              <a:rPr dirty="0" err="1"/>
              <a:t>simmetrica</a:t>
            </a:r>
            <a:endParaRPr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Centrata</a:t>
            </a:r>
            <a:r>
              <a:rPr dirty="0"/>
              <a:t> </a:t>
            </a:r>
            <a:r>
              <a:rPr dirty="0" err="1"/>
              <a:t>intorno</a:t>
            </a:r>
            <a:r>
              <a:rPr dirty="0"/>
              <a:t> </a:t>
            </a:r>
            <a:r>
              <a:rPr dirty="0" err="1"/>
              <a:t>allo</a:t>
            </a:r>
            <a:r>
              <a:rPr dirty="0"/>
              <a:t> zero</a:t>
            </a:r>
          </a:p>
          <a:p>
            <a:r>
              <a:rPr dirty="0"/>
              <a:t>- Nessun pattern </a:t>
            </a:r>
            <a:r>
              <a:rPr dirty="0" err="1"/>
              <a:t>sistematico</a:t>
            </a:r>
            <a:endParaRPr dirty="0"/>
          </a:p>
          <a:p>
            <a:r>
              <a:rPr dirty="0"/>
              <a:t>- Buon </a:t>
            </a:r>
            <a:r>
              <a:rPr dirty="0" err="1"/>
              <a:t>segnale</a:t>
            </a:r>
            <a:r>
              <a:rPr dirty="0"/>
              <a:t> per la </a:t>
            </a:r>
            <a:r>
              <a:rPr dirty="0" err="1"/>
              <a:t>validità</a:t>
            </a:r>
            <a:r>
              <a:rPr dirty="0"/>
              <a:t> del </a:t>
            </a:r>
            <a:r>
              <a:rPr dirty="0" err="1"/>
              <a:t>modello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Conclusioni e prossimi passi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3600" dirty="0"/>
              <a:t>- EDA </a:t>
            </a:r>
            <a:r>
              <a:rPr sz="3600" dirty="0" err="1"/>
              <a:t>completa</a:t>
            </a:r>
            <a:r>
              <a:rPr sz="3600" dirty="0"/>
              <a:t> </a:t>
            </a:r>
            <a:r>
              <a:rPr sz="3600" dirty="0" err="1"/>
              <a:t>su</a:t>
            </a:r>
            <a:r>
              <a:rPr sz="3600" dirty="0"/>
              <a:t> </a:t>
            </a:r>
            <a:r>
              <a:rPr sz="3600" dirty="0" err="1"/>
              <a:t>variabili</a:t>
            </a:r>
            <a:r>
              <a:rPr sz="3600" dirty="0"/>
              <a:t> </a:t>
            </a:r>
            <a:r>
              <a:rPr sz="3600" dirty="0" err="1"/>
              <a:t>cliniche</a:t>
            </a:r>
            <a:endParaRPr sz="3600" dirty="0"/>
          </a:p>
          <a:p>
            <a:r>
              <a:rPr sz="3600" dirty="0"/>
              <a:t>- </a:t>
            </a:r>
            <a:r>
              <a:rPr sz="3600" dirty="0" err="1"/>
              <a:t>Costruzione</a:t>
            </a:r>
            <a:r>
              <a:rPr sz="3600" dirty="0"/>
              <a:t> di </a:t>
            </a:r>
            <a:r>
              <a:rPr sz="3600" dirty="0" err="1"/>
              <a:t>modello</a:t>
            </a:r>
            <a:r>
              <a:rPr sz="3600" dirty="0"/>
              <a:t> </a:t>
            </a:r>
            <a:r>
              <a:rPr sz="3600" dirty="0" err="1"/>
              <a:t>regressivo</a:t>
            </a:r>
            <a:r>
              <a:rPr sz="3600" dirty="0"/>
              <a:t> </a:t>
            </a:r>
            <a:r>
              <a:rPr sz="3600" dirty="0" err="1"/>
              <a:t>interpretabile</a:t>
            </a:r>
            <a:endParaRPr sz="3600" dirty="0"/>
          </a:p>
          <a:p>
            <a:r>
              <a:rPr sz="3600" dirty="0"/>
              <a:t>- </a:t>
            </a:r>
            <a:r>
              <a:rPr sz="3600" dirty="0" err="1"/>
              <a:t>Valutazione</a:t>
            </a:r>
            <a:r>
              <a:rPr sz="3600" dirty="0"/>
              <a:t> </a:t>
            </a:r>
            <a:r>
              <a:rPr sz="3600" dirty="0" err="1"/>
              <a:t>tramite</a:t>
            </a:r>
            <a:r>
              <a:rPr sz="3600" dirty="0"/>
              <a:t> RMSE e R²</a:t>
            </a:r>
          </a:p>
          <a:p>
            <a:endParaRPr sz="3600" dirty="0"/>
          </a:p>
          <a:p>
            <a:pPr marL="0" indent="0">
              <a:buNone/>
            </a:pPr>
            <a:r>
              <a:rPr sz="3600" dirty="0"/>
              <a:t>📈 </a:t>
            </a:r>
            <a:r>
              <a:rPr sz="3600" dirty="0" err="1"/>
              <a:t>Prossimi</a:t>
            </a:r>
            <a:r>
              <a:rPr sz="3600" dirty="0"/>
              <a:t> </a:t>
            </a:r>
            <a:r>
              <a:rPr lang="it-IT" sz="3600" dirty="0"/>
              <a:t>possibili </a:t>
            </a:r>
            <a:r>
              <a:rPr sz="3600" dirty="0" err="1"/>
              <a:t>passi</a:t>
            </a:r>
            <a:r>
              <a:rPr sz="3600" dirty="0"/>
              <a:t>:</a:t>
            </a:r>
          </a:p>
          <a:p>
            <a:r>
              <a:rPr sz="3600" dirty="0"/>
              <a:t>• Test con </a:t>
            </a:r>
            <a:r>
              <a:rPr sz="3600" dirty="0" err="1"/>
              <a:t>modelli</a:t>
            </a:r>
            <a:r>
              <a:rPr sz="3600" dirty="0"/>
              <a:t> non </a:t>
            </a:r>
            <a:r>
              <a:rPr sz="3600" dirty="0" err="1"/>
              <a:t>lineari</a:t>
            </a:r>
            <a:r>
              <a:rPr sz="3600" dirty="0"/>
              <a:t> (Random Forest, Lasso)</a:t>
            </a:r>
          </a:p>
          <a:p>
            <a:r>
              <a:rPr sz="3600" dirty="0"/>
              <a:t>• Feature engineering </a:t>
            </a:r>
            <a:r>
              <a:rPr sz="3600" dirty="0" err="1"/>
              <a:t>mirato</a:t>
            </a:r>
            <a:endParaRPr sz="3600" dirty="0"/>
          </a:p>
          <a:p>
            <a:r>
              <a:rPr sz="3600" dirty="0"/>
              <a:t>• Report per stakehold</a:t>
            </a:r>
            <a:r>
              <a:rPr dirty="0"/>
              <a:t>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642</Words>
  <Application>Microsoft Office PowerPoint</Application>
  <PresentationFormat>Presentazione su schermo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EDA &amp; Modellazione predittiva - Caso Studio: Diabetes Dataset</vt:lpstr>
      <vt:lpstr>Perché l'EDA è fondamentale?</vt:lpstr>
      <vt:lpstr>Presentazione standard di PowerPoint</vt:lpstr>
      <vt:lpstr>Modello predittivo interpretabile basato sulla regressione lineare.</vt:lpstr>
      <vt:lpstr>Come validare un modello di regressione lineare</vt:lpstr>
      <vt:lpstr>Grafico dei coefficienti</vt:lpstr>
      <vt:lpstr>Predizioni vs Valori Reali</vt:lpstr>
      <vt:lpstr>Analisi degli Errori (residui)</vt:lpstr>
      <vt:lpstr>Conclusioni e prossimi passi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Francesco Lucs</dc:creator>
  <cp:keywords/>
  <dc:description>generated using python-pptx</dc:description>
  <cp:lastModifiedBy>Lucignano Francesco</cp:lastModifiedBy>
  <cp:revision>5</cp:revision>
  <dcterms:created xsi:type="dcterms:W3CDTF">2013-01-27T09:14:16Z</dcterms:created>
  <dcterms:modified xsi:type="dcterms:W3CDTF">2025-05-04T17:10:39Z</dcterms:modified>
  <cp:category/>
</cp:coreProperties>
</file>