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Mckenzie-Stripp" userId="1d7dca4b7dda3aab" providerId="LiveId" clId="{54DF188F-4CBC-4E61-9368-76604287AECD}"/>
    <pc:docChg chg="custSel modSld">
      <pc:chgData name="Frank Mckenzie-Stripp" userId="1d7dca4b7dda3aab" providerId="LiveId" clId="{54DF188F-4CBC-4E61-9368-76604287AECD}" dt="2022-09-22T12:10:59.531" v="121" actId="20577"/>
      <pc:docMkLst>
        <pc:docMk/>
      </pc:docMkLst>
      <pc:sldChg chg="modSp mod">
        <pc:chgData name="Frank Mckenzie-Stripp" userId="1d7dca4b7dda3aab" providerId="LiveId" clId="{54DF188F-4CBC-4E61-9368-76604287AECD}" dt="2022-09-22T12:10:59.531" v="121" actId="20577"/>
        <pc:sldMkLst>
          <pc:docMk/>
          <pc:sldMk cId="0" sldId="258"/>
        </pc:sldMkLst>
        <pc:spChg chg="mod">
          <ac:chgData name="Frank Mckenzie-Stripp" userId="1d7dca4b7dda3aab" providerId="LiveId" clId="{54DF188F-4CBC-4E61-9368-76604287AECD}" dt="2022-09-22T12:10:59.531" v="121" actId="20577"/>
          <ac:spMkLst>
            <pc:docMk/>
            <pc:sldMk cId="0" sldId="258"/>
            <ac:spMk id="99" creationId="{00000000-0000-0000-0000-000000000000}"/>
          </ac:spMkLst>
        </pc:spChg>
        <pc:picChg chg="mod">
          <ac:chgData name="Frank Mckenzie-Stripp" userId="1d7dca4b7dda3aab" providerId="LiveId" clId="{54DF188F-4CBC-4E61-9368-76604287AECD}" dt="2022-09-22T12:10:12.673" v="0" actId="1076"/>
          <ac:picMkLst>
            <pc:docMk/>
            <pc:sldMk cId="0" sldId="258"/>
            <ac:picMk id="10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e7f6da3c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e7f6da3c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e7f6da3c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e7f6da3c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e7f6da3c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e7f6da3c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e7f6da3c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6e7f6da3c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6e7f6da3c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6e7f6da3c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6e7f6da3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6e7f6da3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6e7f6da3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6e7f6da3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6e7f6da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6e7f6da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7cd33098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7cd33098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e7f6da3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e7f6da3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e7f6da3c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e7f6da3c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e7f6da3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6e7f6da3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6e7f6da3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6e7f6da3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e7f6da3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e7f6da3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6e7f6da3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6e7f6da3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e7f6da3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6e7f6da3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76867e4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76867e4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4013" b="1"/>
              <a:t>House Rental Price Prediction Analysis</a:t>
            </a:r>
            <a:endParaRPr sz="4013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9001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Frank McKenzie-Stripp, Mohammed Hamdouna, Zitarashe Okot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1550" cy="38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6123250" y="1482875"/>
            <a:ext cx="2346600" cy="21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r>
              <a:rPr lang="en-GB" sz="1500"/>
              <a:t> </a:t>
            </a:r>
            <a:endParaRPr sz="1500"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88"/>
              <a:t>Super Area rentals have a lower rental price than others.</a:t>
            </a:r>
            <a:endParaRPr sz="28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6118425" y="1467475"/>
            <a:ext cx="2754600" cy="18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     rejected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City affects rental prices.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680925" cy="37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6118150" y="1490175"/>
            <a:ext cx="2586300" cy="1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furnished properties are more expensive.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689"/>
            <a:ext cx="5806450" cy="387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190775" y="1498475"/>
            <a:ext cx="20019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rejected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agent rentals are more expensive.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4450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6124275" y="1493300"/>
            <a:ext cx="25800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Rental price increases with number of bathrooms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2575" cy="387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6325800" y="1388425"/>
            <a:ext cx="1620000" cy="19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-P&lt;0.0001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 affects rental prices.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" y="1081338"/>
            <a:ext cx="5237750" cy="29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0" y="4582025"/>
            <a:ext cx="632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API used is API Ninjas - City API ; found at: https://api-ninjas.com/api/city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variables affect rental prices:</a:t>
            </a:r>
            <a:endParaRPr/>
          </a:p>
          <a:p>
            <a:pPr marL="13716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House Size</a:t>
            </a:r>
            <a:endParaRPr sz="1800"/>
          </a:p>
          <a:p>
            <a:pPr marL="13716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Area Type</a:t>
            </a:r>
            <a:endParaRPr sz="1800"/>
          </a:p>
          <a:p>
            <a:pPr marL="13716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City</a:t>
            </a:r>
            <a:endParaRPr sz="1800"/>
          </a:p>
          <a:p>
            <a:pPr marL="13716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Furnishing Status</a:t>
            </a:r>
            <a:endParaRPr sz="1800"/>
          </a:p>
          <a:p>
            <a:pPr marL="13716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Point of Contact</a:t>
            </a:r>
            <a:endParaRPr sz="1800"/>
          </a:p>
          <a:p>
            <a:pPr marL="13716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Number of Bathrooms</a:t>
            </a:r>
            <a:endParaRPr sz="1800"/>
          </a:p>
          <a:p>
            <a:pPr marL="1371600" lvl="1" indent="-342900" algn="l" rtl="0">
              <a:spcBef>
                <a:spcPts val="1000"/>
              </a:spcBef>
              <a:spcAft>
                <a:spcPts val="1200"/>
              </a:spcAft>
              <a:buSzPts val="1800"/>
              <a:buChar char="○"/>
            </a:pPr>
            <a:r>
              <a:rPr lang="en-GB" sz="1800"/>
              <a:t>Population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7211700" cy="3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Implications:</a:t>
            </a:r>
            <a:endParaRPr sz="1400"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Rental properties measured by carpet area appear to be the most expensive.</a:t>
            </a:r>
            <a:endParaRPr sz="1400"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Mumbai is the most expensive city.</a:t>
            </a:r>
            <a:endParaRPr sz="1400"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The more furnished a property is - the more expensive it seems to be.</a:t>
            </a:r>
            <a:endParaRPr sz="1400"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Contact Agent seems to be the most expensive point of contact.</a:t>
            </a:r>
            <a:endParaRPr sz="1400"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seems that the more bathrooms a rental property has, the more expensive it will be.</a:t>
            </a:r>
            <a:endParaRPr sz="1400"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that population affects the rental price. </a:t>
            </a:r>
            <a:endParaRPr sz="120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Limitations and Future Directions:</a:t>
            </a:r>
            <a:endParaRPr>
              <a:solidFill>
                <a:srgbClr val="1D1C1D"/>
              </a:solidFill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ANOVA doesn’t specify which factor is significantly different, or between which groups  significant differences lie.</a:t>
            </a:r>
            <a:endParaRPr sz="1400">
              <a:solidFill>
                <a:srgbClr val="000000"/>
              </a:solidFill>
            </a:endParaRPr>
          </a:p>
          <a:p>
            <a:pPr marL="457200" lvl="0" indent="-310832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Post-hoc analysis needed to provide further insight and confirm findings.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048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the dataset was found: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3"/>
            <a:ext cx="9144001" cy="411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Definitions: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18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lang="en-GB" sz="1350" b="1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Super area: </a:t>
            </a:r>
            <a:r>
              <a:rPr lang="en-GB" sz="13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built-up area and includes common spaces like lifts and stairs.</a:t>
            </a:r>
            <a:endParaRPr sz="135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lang="en-GB" sz="1350" b="1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Carpet area: </a:t>
            </a:r>
            <a:r>
              <a:rPr lang="en-GB" sz="13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area in the flat or the apartment, which you could cover using a carpet.</a:t>
            </a:r>
            <a:endParaRPr sz="135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lang="en-GB" sz="1350" b="1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Build area: </a:t>
            </a:r>
            <a:r>
              <a:rPr lang="en-GB" sz="13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greatest horizontal area of a building within the outside surface of the exterior walls.</a:t>
            </a:r>
            <a:endParaRPr sz="135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lang="en-GB" sz="1350" b="1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BHK: </a:t>
            </a:r>
            <a:r>
              <a:rPr lang="en-GB" sz="13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bedrooms, halls, and kitchens.</a:t>
            </a:r>
          </a:p>
          <a:p>
            <a:pPr marL="457200" lvl="0" indent="-3143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lang="en-AU" sz="1350" b="1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Rental price: </a:t>
            </a:r>
            <a:r>
              <a:rPr lang="en-AU" sz="13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monthly cost of rent (presumably in </a:t>
            </a:r>
            <a:r>
              <a:rPr lang="en-AU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Indian Rupees)</a:t>
            </a:r>
            <a:endParaRPr sz="1350" b="1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699" y="2763851"/>
            <a:ext cx="5566601" cy="2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Dataset: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148"/>
            <a:ext cx="9144000" cy="40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86600" y="397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Questions: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house size affect the rental price?</a:t>
            </a:r>
            <a:endParaRPr sz="165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area type affect the rental price?</a:t>
            </a:r>
            <a:br>
              <a:rPr lang="en-GB" sz="1650"/>
            </a:br>
            <a:r>
              <a:rPr lang="en-GB" sz="1650"/>
              <a:t> 		</a:t>
            </a:r>
            <a:endParaRPr sz="1650"/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city/location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furnishing status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point of contact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number of bathrooms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population affect prices? </a:t>
            </a:r>
            <a:endParaRPr sz="165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49275" y="14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Plot &amp; Outliers - Rental Prices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09925" y="3222975"/>
            <a:ext cx="27804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above 67500 may be outliers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0" y="662750"/>
            <a:ext cx="3777000" cy="2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300" y="3273650"/>
            <a:ext cx="5715811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00" y="908050"/>
            <a:ext cx="3788411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Scatter Plots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13" y="1017800"/>
            <a:ext cx="5727974" cy="38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size affects rental price.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6116425" y="1472400"/>
            <a:ext cx="2265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- The r-value for this relationship is: 0.394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-The r-squared value is: 0.155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2" y="1017801"/>
            <a:ext cx="5778325" cy="3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Bar Graphs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476" y="1017800"/>
            <a:ext cx="6309050" cy="38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On-screen Show (16:9)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Geometric</vt:lpstr>
      <vt:lpstr>House Rental Price Prediction Analysis</vt:lpstr>
      <vt:lpstr>Where the dataset was found:</vt:lpstr>
      <vt:lpstr>Definitions:</vt:lpstr>
      <vt:lpstr>The Dataset:</vt:lpstr>
      <vt:lpstr>The Questions:</vt:lpstr>
      <vt:lpstr>Box Plot &amp; Outliers - Rental Prices</vt:lpstr>
      <vt:lpstr>Data Analysis - Scatter Plots</vt:lpstr>
      <vt:lpstr>Hypothesis:  House size affects rental price.</vt:lpstr>
      <vt:lpstr>Data Analysis - Bar Graphs</vt:lpstr>
      <vt:lpstr>Hypothesis:  Super Area rentals have a lower rental price than others.</vt:lpstr>
      <vt:lpstr>Hypothesis:  City affects rental prices.</vt:lpstr>
      <vt:lpstr>Hypothesis:  More furnished properties are more expensive.</vt:lpstr>
      <vt:lpstr>Hypothesis:  Contact agent rentals are more expensive.</vt:lpstr>
      <vt:lpstr>Hypothesis:  Rental price increases with number of bathrooms</vt:lpstr>
      <vt:lpstr>Hypothesis:  Population affects rental prices.</vt:lpstr>
      <vt:lpstr>Summary</vt:lpstr>
      <vt:lpstr>Conclusions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Rental Price Prediction Analysis</dc:title>
  <cp:lastModifiedBy>Frank Mckenzie-Stripp</cp:lastModifiedBy>
  <cp:revision>1</cp:revision>
  <dcterms:modified xsi:type="dcterms:W3CDTF">2022-09-22T12:11:00Z</dcterms:modified>
</cp:coreProperties>
</file>