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6e7f6da3c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6e7f6da3c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6e7f6da3c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6e7f6da3c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6e7f6da3c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6e7f6da3c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6e7f6da3c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56e7f6da3c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6e7f6da3c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6e7f6da3c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6e7f6da3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56e7f6da3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6e7f6da3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6e7f6da3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56e7f6da3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56e7f6da3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6e7f6da3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6e7f6da3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6e7f6da3c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6e7f6da3c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6e7f6da3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6e7f6da3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6e7f6da3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6e7f6da3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6e7f6da3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6e7f6da3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6e7f6da3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6e7f6da3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6e7f6da3c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6e7f6da3c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76867e4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76867e4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-GB" sz="4013"/>
              <a:t>House Rental Price Prediction Analysis</a:t>
            </a:r>
            <a:endParaRPr b="1" sz="4013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9001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Frank McKenzie-Stripp, Mohammed Hamdouna, Zitarashe Okot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00"/>
            <a:ext cx="5811550" cy="38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6123250" y="1482875"/>
            <a:ext cx="2346600" cy="21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-P&lt;0.0001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-Null hypothesis:       rejected</a:t>
            </a:r>
            <a:r>
              <a:rPr lang="en-GB" sz="1500"/>
              <a:t> </a:t>
            </a:r>
            <a:endParaRPr sz="1500"/>
          </a:p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210400"/>
            <a:ext cx="85206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77" u="sng"/>
              <a:t>Hypothesis: </a:t>
            </a:r>
            <a:endParaRPr sz="1777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88"/>
              <a:t>Super Area rentals have a lower rental price than others.</a:t>
            </a:r>
            <a:endParaRPr sz="2888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6118425" y="1467475"/>
            <a:ext cx="2754600" cy="18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</a:t>
            </a:r>
            <a:r>
              <a:rPr lang="en-GB"/>
              <a:t>P&lt;0.0001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-Null hypothesis:            rejected</a:t>
            </a:r>
            <a:endParaRPr/>
          </a:p>
        </p:txBody>
      </p:sp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210400"/>
            <a:ext cx="85206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77" u="sng"/>
              <a:t>Hypothesis: </a:t>
            </a:r>
            <a:endParaRPr sz="1777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City</a:t>
            </a:r>
            <a:r>
              <a:rPr lang="en-GB"/>
              <a:t> affects rental prices.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00"/>
            <a:ext cx="5806725" cy="3871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6118150" y="1490175"/>
            <a:ext cx="2586300" cy="1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</a:t>
            </a:r>
            <a:r>
              <a:rPr lang="en-GB"/>
              <a:t>P&lt;0.0001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-Null hypothesis:       rejected</a:t>
            </a:r>
            <a:endParaRPr/>
          </a:p>
        </p:txBody>
      </p:sp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210400"/>
            <a:ext cx="85206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77" u="sng"/>
              <a:t>Hypothesis: </a:t>
            </a:r>
            <a:endParaRPr sz="1777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Furnishing status</a:t>
            </a:r>
            <a:r>
              <a:rPr lang="en-GB"/>
              <a:t> affects rental prices.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00"/>
            <a:ext cx="5806450" cy="38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6119825" y="1498475"/>
            <a:ext cx="1910100" cy="24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</a:t>
            </a:r>
            <a:r>
              <a:rPr lang="en-GB"/>
              <a:t>P&lt;0.0001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-Null hypothesis: rejected</a:t>
            </a:r>
            <a:endParaRPr/>
          </a:p>
        </p:txBody>
      </p:sp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210400"/>
            <a:ext cx="85206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77" u="sng"/>
              <a:t>Hypothesis: </a:t>
            </a:r>
            <a:endParaRPr sz="1777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 of Contact</a:t>
            </a:r>
            <a:r>
              <a:rPr lang="en-GB"/>
              <a:t> affects rental price.</a:t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00"/>
            <a:ext cx="5808126" cy="3872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6124275" y="1493300"/>
            <a:ext cx="2580000" cy="17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-P&lt;0.0001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-Null hypothesis:       rejected</a:t>
            </a:r>
            <a:endParaRPr/>
          </a:p>
        </p:txBody>
      </p:sp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210400"/>
            <a:ext cx="85206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77" u="sng"/>
              <a:t>Hypothesis: </a:t>
            </a:r>
            <a:endParaRPr sz="1777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Rental price increases with number of bathrooms</a:t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00"/>
            <a:ext cx="5812575" cy="3875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6325800" y="1388425"/>
            <a:ext cx="1620000" cy="19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-P&lt;0.0001</a:t>
            </a:r>
            <a:endParaRPr/>
          </a:p>
        </p:txBody>
      </p:sp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210400"/>
            <a:ext cx="85206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77" u="sng"/>
              <a:t>Hypothesis: </a:t>
            </a:r>
            <a:endParaRPr sz="1777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Population</a:t>
            </a:r>
            <a:r>
              <a:rPr lang="en-GB"/>
              <a:t> affects rental prices.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00" y="1081338"/>
            <a:ext cx="5237750" cy="298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 txBox="1"/>
          <p:nvPr/>
        </p:nvSpPr>
        <p:spPr>
          <a:xfrm>
            <a:off x="0" y="4582025"/>
            <a:ext cx="632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API used is API Ninjas - City API ; found at: https://api-ninjas.com/api/city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following variables affect rental prices:</a:t>
            </a:r>
            <a:endParaRPr/>
          </a:p>
          <a:p>
            <a:pPr indent="-342900" lvl="1" marL="13716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House Size</a:t>
            </a:r>
            <a:endParaRPr sz="1800"/>
          </a:p>
          <a:p>
            <a:pPr indent="-342900" lvl="1" marL="13716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Area Type</a:t>
            </a:r>
            <a:endParaRPr sz="1800"/>
          </a:p>
          <a:p>
            <a:pPr indent="-342900" lvl="1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City</a:t>
            </a:r>
            <a:endParaRPr sz="1800"/>
          </a:p>
          <a:p>
            <a:pPr indent="-342900" lvl="1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Furnishing Status</a:t>
            </a:r>
            <a:endParaRPr sz="1800"/>
          </a:p>
          <a:p>
            <a:pPr indent="-342900" lvl="1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Point of Contact</a:t>
            </a:r>
            <a:endParaRPr sz="1800"/>
          </a:p>
          <a:p>
            <a:pPr indent="-342900" lvl="1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Number of Bathrooms</a:t>
            </a:r>
            <a:endParaRPr sz="1800"/>
          </a:p>
          <a:p>
            <a:pPr indent="-342900" lvl="1" marL="1371600" rtl="0" algn="l">
              <a:spcBef>
                <a:spcPts val="1000"/>
              </a:spcBef>
              <a:spcAft>
                <a:spcPts val="1200"/>
              </a:spcAft>
              <a:buSzPts val="1800"/>
              <a:buChar char="○"/>
            </a:pPr>
            <a:r>
              <a:rPr lang="en-GB" sz="1800"/>
              <a:t>Population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311700" y="1017800"/>
            <a:ext cx="7211700" cy="3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D1C1D"/>
                </a:solidFill>
              </a:rPr>
              <a:t>Implications:</a:t>
            </a:r>
            <a:endParaRPr sz="1400">
              <a:solidFill>
                <a:srgbClr val="1D1C1D"/>
              </a:solidFill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Clr>
                <a:srgbClr val="1D1C1D"/>
              </a:buClr>
              <a:buSzPct val="100000"/>
              <a:buChar char="●"/>
            </a:pPr>
            <a:r>
              <a:rPr lang="en-GB" sz="1400">
                <a:solidFill>
                  <a:srgbClr val="1D1C1D"/>
                </a:solidFill>
              </a:rPr>
              <a:t>Rental properties measure by carpet area appear to be the most expensive.</a:t>
            </a:r>
            <a:endParaRPr sz="1400">
              <a:solidFill>
                <a:srgbClr val="1D1C1D"/>
              </a:solidFill>
            </a:endParaRPr>
          </a:p>
          <a:p>
            <a:pPr indent="-310832" lvl="0" marL="457200" rtl="0" algn="l"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ct val="100000"/>
              <a:buChar char="●"/>
            </a:pPr>
            <a:r>
              <a:rPr lang="en-GB" sz="1400">
                <a:solidFill>
                  <a:srgbClr val="1D1C1D"/>
                </a:solidFill>
              </a:rPr>
              <a:t>It appears Hyderabad is the most expensive city.</a:t>
            </a:r>
            <a:endParaRPr sz="1400">
              <a:solidFill>
                <a:srgbClr val="1D1C1D"/>
              </a:solidFill>
            </a:endParaRPr>
          </a:p>
          <a:p>
            <a:pPr indent="-310832" lvl="0" marL="457200" rtl="0" algn="l"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ct val="100000"/>
              <a:buChar char="●"/>
            </a:pPr>
            <a:r>
              <a:rPr lang="en-GB" sz="1400">
                <a:solidFill>
                  <a:srgbClr val="1D1C1D"/>
                </a:solidFill>
              </a:rPr>
              <a:t>The more furnished a property is - the cheaper it seems to be.</a:t>
            </a:r>
            <a:endParaRPr sz="1400">
              <a:solidFill>
                <a:srgbClr val="1D1C1D"/>
              </a:solidFill>
            </a:endParaRPr>
          </a:p>
          <a:p>
            <a:pPr indent="-310832" lvl="0" marL="457200" rtl="0" algn="l"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ct val="100000"/>
              <a:buChar char="●"/>
            </a:pPr>
            <a:r>
              <a:rPr lang="en-GB" sz="1400">
                <a:solidFill>
                  <a:srgbClr val="1D1C1D"/>
                </a:solidFill>
              </a:rPr>
              <a:t>Contact Owner seems to be the most expensive point of contact.</a:t>
            </a:r>
            <a:endParaRPr sz="1400">
              <a:solidFill>
                <a:srgbClr val="1D1C1D"/>
              </a:solidFill>
            </a:endParaRPr>
          </a:p>
          <a:p>
            <a:pPr indent="-310832" lvl="0" marL="457200" rtl="0" algn="l"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ct val="100000"/>
              <a:buChar char="●"/>
            </a:pPr>
            <a:r>
              <a:rPr lang="en-GB" sz="1400">
                <a:solidFill>
                  <a:srgbClr val="1D1C1D"/>
                </a:solidFill>
              </a:rPr>
              <a:t>It seems that the more bathrooms a rental property has, the more expensive it will be.</a:t>
            </a:r>
            <a:endParaRPr sz="1400">
              <a:solidFill>
                <a:srgbClr val="1D1C1D"/>
              </a:solidFill>
            </a:endParaRPr>
          </a:p>
          <a:p>
            <a:pPr indent="-310832" lvl="0" marL="457200" rtl="0" algn="l">
              <a:spcBef>
                <a:spcPts val="1000"/>
              </a:spcBef>
              <a:spcAft>
                <a:spcPts val="0"/>
              </a:spcAft>
              <a:buClr>
                <a:srgbClr val="1D1C1D"/>
              </a:buClr>
              <a:buSzPct val="100000"/>
              <a:buChar char="●"/>
            </a:pPr>
            <a:r>
              <a:rPr lang="en-GB" sz="1400">
                <a:solidFill>
                  <a:srgbClr val="1D1C1D"/>
                </a:solidFill>
              </a:rPr>
              <a:t>It appears that population affects the rental price. </a:t>
            </a:r>
            <a:endParaRPr sz="120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D1C1D"/>
                </a:solidFill>
              </a:rPr>
              <a:t>Limitations and Future Directions:</a:t>
            </a:r>
            <a:endParaRPr>
              <a:solidFill>
                <a:srgbClr val="1D1C1D"/>
              </a:solidFill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400">
                <a:solidFill>
                  <a:srgbClr val="000000"/>
                </a:solidFill>
              </a:rPr>
              <a:t>ANOVA doesn’t specify which factor is significantly different, or between which groups  significant differences lie.</a:t>
            </a:r>
            <a:endParaRPr sz="1400">
              <a:solidFill>
                <a:srgbClr val="000000"/>
              </a:solidFill>
            </a:endParaRPr>
          </a:p>
          <a:p>
            <a:pPr indent="-310832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●"/>
            </a:pPr>
            <a:r>
              <a:rPr lang="en-GB" sz="1400">
                <a:solidFill>
                  <a:srgbClr val="000000"/>
                </a:solidFill>
              </a:rPr>
              <a:t>Post-hoc analysis needed to provide further insight and confirm findings.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the dataset was found: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803"/>
            <a:ext cx="9144001" cy="4116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Definitions: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017800"/>
            <a:ext cx="8520600" cy="188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50"/>
              <a:buFont typeface="Arial"/>
              <a:buChar char="●"/>
            </a:pPr>
            <a:r>
              <a:rPr b="1" lang="en-GB" sz="1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Super area: </a:t>
            </a:r>
            <a:r>
              <a:rPr lang="en-GB" sz="1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the built-up area and includes common spaces like lifts and stairs.</a:t>
            </a:r>
            <a:endParaRPr sz="135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50"/>
              <a:buFont typeface="Arial"/>
              <a:buChar char="●"/>
            </a:pPr>
            <a:r>
              <a:rPr b="1" lang="en-GB" sz="1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Carpet area: </a:t>
            </a:r>
            <a:r>
              <a:rPr lang="en-GB" sz="1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the area in the flat or the apartment, which you could cover using a carpet.</a:t>
            </a:r>
            <a:endParaRPr sz="135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50"/>
              <a:buFont typeface="Arial"/>
              <a:buChar char="●"/>
            </a:pPr>
            <a:r>
              <a:rPr b="1" lang="en-GB" sz="1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Build area: </a:t>
            </a:r>
            <a:r>
              <a:rPr lang="en-GB" sz="1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the greatest horizontal area of a building within the outside surface of the exterior walls.</a:t>
            </a:r>
            <a:endParaRPr sz="135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50"/>
              <a:buFont typeface="Arial"/>
              <a:buChar char="●"/>
            </a:pPr>
            <a:r>
              <a:rPr b="1" lang="en-GB" sz="1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BHK: </a:t>
            </a:r>
            <a:r>
              <a:rPr lang="en-GB" sz="1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bedrooms, halls, and </a:t>
            </a:r>
            <a:r>
              <a:rPr lang="en-GB" sz="1350">
                <a:solidFill>
                  <a:srgbClr val="1D1C1D"/>
                </a:solidFill>
                <a:latin typeface="Arial"/>
                <a:ea typeface="Arial"/>
                <a:cs typeface="Arial"/>
                <a:sym typeface="Arial"/>
              </a:rPr>
              <a:t>kitchens.</a:t>
            </a:r>
            <a:endParaRPr sz="135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700" y="2571750"/>
            <a:ext cx="5566601" cy="21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Dataset: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1148"/>
            <a:ext cx="9144000" cy="4042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86600" y="3975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Questions: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Does the house size affect the rental price?</a:t>
            </a:r>
            <a:endParaRPr sz="165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Does the area type affect the rental price?</a:t>
            </a:r>
            <a:br>
              <a:rPr lang="en-GB" sz="1650"/>
            </a:br>
            <a:r>
              <a:rPr lang="en-GB" sz="1650"/>
              <a:t> 		</a:t>
            </a:r>
            <a:endParaRPr sz="1650"/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Does city/location affect the price?</a:t>
            </a:r>
            <a:br>
              <a:rPr lang="en-GB" sz="1650"/>
            </a:br>
            <a:r>
              <a:rPr lang="en-GB" sz="1650"/>
              <a:t> 							</a:t>
            </a:r>
            <a:endParaRPr sz="1650"/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Does the furnishing status affect the price?</a:t>
            </a:r>
            <a:br>
              <a:rPr lang="en-GB" sz="1650"/>
            </a:br>
            <a:r>
              <a:rPr lang="en-GB" sz="1650"/>
              <a:t> 							</a:t>
            </a:r>
            <a:endParaRPr sz="1650"/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Does the point of contact affect the price?</a:t>
            </a:r>
            <a:br>
              <a:rPr lang="en-GB" sz="1650"/>
            </a:br>
            <a:r>
              <a:rPr lang="en-GB" sz="1650"/>
              <a:t> 							</a:t>
            </a:r>
            <a:endParaRPr sz="1650"/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Does the number of bathrooms affect the price?</a:t>
            </a:r>
            <a:br>
              <a:rPr lang="en-GB" sz="1650"/>
            </a:br>
            <a:r>
              <a:rPr lang="en-GB" sz="1650"/>
              <a:t> 							</a:t>
            </a:r>
            <a:endParaRPr sz="1650"/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 sz="1650"/>
              <a:t>Does the population affect prices? </a:t>
            </a:r>
            <a:endParaRPr sz="165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249275" y="147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Box Plot &amp; Outliers - Rental Prices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509925" y="3222975"/>
            <a:ext cx="27804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Values above 67500 may be outliers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00" y="662750"/>
            <a:ext cx="3777000" cy="25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300" y="3273650"/>
            <a:ext cx="5715811" cy="4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9000" y="908050"/>
            <a:ext cx="3788411" cy="22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 - Scatter Plots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013" y="1017800"/>
            <a:ext cx="5727974" cy="387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210400"/>
            <a:ext cx="85206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77" u="sng"/>
              <a:t>Hypothesis: </a:t>
            </a:r>
            <a:endParaRPr sz="1777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House size affects rental price.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6116425" y="1472400"/>
            <a:ext cx="2265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- </a:t>
            </a:r>
            <a:r>
              <a:rPr lang="en-GB" sz="1500"/>
              <a:t>The r-value for this relationship is: 0.394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-The r-squared value is: 0.155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62" y="1017801"/>
            <a:ext cx="5778325" cy="38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 - Bar Graphs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476" y="1017800"/>
            <a:ext cx="6309050" cy="38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