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4"/>
  </p:sldMasterIdLst>
  <p:sldIdLst>
    <p:sldId id="269" r:id="rId5"/>
    <p:sldId id="301" r:id="rId6"/>
    <p:sldId id="302" r:id="rId7"/>
    <p:sldId id="303" r:id="rId8"/>
    <p:sldId id="306" r:id="rId9"/>
    <p:sldId id="308" r:id="rId10"/>
    <p:sldId id="312" r:id="rId11"/>
    <p:sldId id="315" r:id="rId12"/>
    <p:sldId id="316" r:id="rId13"/>
    <p:sldId id="275" r:id="rId14"/>
    <p:sldId id="287" r:id="rId15"/>
    <p:sldId id="299" r:id="rId16"/>
    <p:sldId id="300" r:id="rId17"/>
    <p:sldId id="304" r:id="rId18"/>
    <p:sldId id="305" r:id="rId19"/>
    <p:sldId id="307" r:id="rId20"/>
    <p:sldId id="309" r:id="rId21"/>
    <p:sldId id="313" r:id="rId22"/>
    <p:sldId id="31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F3C054-0336-0D1C-F5FB-88DB04511A3D}" v="56" dt="2024-12-15T10:14:31.905"/>
    <p1510:client id="{2308437A-0B52-1088-243B-C4BF53A895FF}" v="7" dt="2024-12-14T17:40:33.897"/>
    <p1510:client id="{2D8BA8F2-DD50-AC0F-2B1A-23DCC47FA030}" v="59" dt="2024-12-14T17:11:32.264"/>
    <p1510:client id="{3B031E83-4F35-3272-9612-EA90BC645F27}" v="9" dt="2024-12-14T16:27:29.476"/>
    <p1510:client id="{3CC313AA-AB4D-AFAF-3961-BE2D7183DDD9}" v="33" dt="2024-12-14T11:52:47.568"/>
    <p1510:client id="{3CE706D8-5553-0C01-8428-18B598A79D8D}" v="5915" dt="2024-12-15T00:46:40.005"/>
    <p1510:client id="{6FFB03E5-525E-69D2-379F-2F51217987BE}" v="70" dt="2024-12-14T11:51:56.584"/>
    <p1510:client id="{A391B34C-9A73-2637-3D77-BCDCBA5581DA}" v="39" dt="2024-12-15T11:01:46.682"/>
    <p1510:client id="{AA219187-70FF-9701-245A-0CF95FCAC68B}" v="9" dt="2024-12-14T17:42:13.714"/>
    <p1510:client id="{BE736961-6C8E-A52F-84E0-F31AE370F1BE}" v="646" dt="2024-12-14T17:39:49.070"/>
    <p1510:client id="{DA26A542-DD50-A3D8-962F-DE136D0693F9}" v="46" dt="2024-12-14T15:01:47.691"/>
    <p1510:client id="{FAE908A4-FB2E-EDF0-A462-84470B0E499D}" v="4700" dt="2024-12-15T00:59:49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7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61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9151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74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2682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81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75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1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08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16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58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0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3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0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4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5383" y="1716520"/>
            <a:ext cx="9144000" cy="1296328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2800" b="1" err="1">
                <a:solidFill>
                  <a:schemeClr val="tx1"/>
                </a:solidFill>
                <a:cs typeface="Calibri"/>
              </a:rPr>
              <a:t>Bitonic</a:t>
            </a:r>
            <a:r>
              <a:rPr lang="en-US" sz="2800" b="1">
                <a:solidFill>
                  <a:schemeClr val="tx1"/>
                </a:solidFill>
                <a:cs typeface="Calibri"/>
              </a:rPr>
              <a:t> Sort Algorithm </a:t>
            </a:r>
            <a:endParaRPr lang="en-US" b="1">
              <a:solidFill>
                <a:schemeClr val="tx1"/>
              </a:solidFill>
            </a:endParaRPr>
          </a:p>
          <a:p>
            <a:pPr algn="ctr"/>
            <a:r>
              <a:rPr lang="en-US" sz="2800" b="1">
                <a:solidFill>
                  <a:schemeClr val="tx1"/>
                </a:solidFill>
                <a:cs typeface="Calibri"/>
              </a:rPr>
              <a:t>COMPUTER ARCHITECTURE</a:t>
            </a:r>
          </a:p>
        </p:txBody>
      </p:sp>
      <p:pic>
        <p:nvPicPr>
          <p:cNvPr id="4" name="Picture 3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C1A5E80A-3FD7-C362-C861-01325C63B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5627" y="5508212"/>
            <a:ext cx="1847595" cy="120912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97708BD-A034-75C4-873F-36E0578162B3}"/>
              </a:ext>
            </a:extLst>
          </p:cNvPr>
          <p:cNvSpPr txBox="1">
            <a:spLocks/>
          </p:cNvSpPr>
          <p:nvPr/>
        </p:nvSpPr>
        <p:spPr>
          <a:xfrm>
            <a:off x="3734863" y="3426885"/>
            <a:ext cx="3788747" cy="7993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cs typeface="Calibri"/>
              </a:rPr>
              <a:t>Salvatore Lombardi </a:t>
            </a:r>
            <a:endParaRPr lang="en-US"/>
          </a:p>
          <a:p>
            <a:r>
              <a:rPr lang="en-US" sz="2000">
                <a:cs typeface="Calibri"/>
              </a:rPr>
              <a:t>Francesco Martoccia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BC27A4DC-EC46-DA05-8EA4-C284446AE3FF}"/>
              </a:ext>
            </a:extLst>
          </p:cNvPr>
          <p:cNvSpPr txBox="1">
            <a:spLocks/>
          </p:cNvSpPr>
          <p:nvPr/>
        </p:nvSpPr>
        <p:spPr>
          <a:xfrm>
            <a:off x="1749" y="6230884"/>
            <a:ext cx="2861095" cy="4193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cs typeface="Calibri"/>
              </a:rPr>
              <a:t>A.Y. 2023/2024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86E43C-97DB-614E-4FE5-4BF49AECD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91" y="2159541"/>
            <a:ext cx="9182976" cy="3636129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endParaRPr lang="en-GB" sz="2200">
              <a:ea typeface="+mn-lt"/>
              <a:cs typeface="+mn-lt"/>
            </a:endParaRPr>
          </a:p>
          <a:p>
            <a:endParaRPr lang="it-IT" sz="210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F4D8C30-DC50-5FBE-DF42-45A4AE7E9BCB}"/>
              </a:ext>
            </a:extLst>
          </p:cNvPr>
          <p:cNvSpPr txBox="1"/>
          <p:nvPr/>
        </p:nvSpPr>
        <p:spPr>
          <a:xfrm>
            <a:off x="904487" y="743414"/>
            <a:ext cx="1038302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/>
              <a:t>GPU </a:t>
            </a:r>
            <a:r>
              <a:rPr lang="en-US" sz="3200"/>
              <a:t>Specifications</a:t>
            </a:r>
          </a:p>
        </p:txBody>
      </p:sp>
      <p:pic>
        <p:nvPicPr>
          <p:cNvPr id="7" name="Immagine 6" descr="Immagine che contiene testo, numero, Carattere, schermata&#10;&#10;Descrizione generata automaticamente">
            <a:extLst>
              <a:ext uri="{FF2B5EF4-FFF2-40B4-BE49-F238E27FC236}">
                <a16:creationId xmlns:a16="http://schemas.microsoft.com/office/drawing/2014/main" id="{8B250F6D-3A8B-0399-65EC-08E098CFB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896" y="1714010"/>
            <a:ext cx="7506368" cy="399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75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86E43C-97DB-614E-4FE5-4BF49AECD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91" y="2159541"/>
            <a:ext cx="9182976" cy="3636129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endParaRPr lang="en-GB" sz="2200">
              <a:ea typeface="+mn-lt"/>
              <a:cs typeface="+mn-lt"/>
            </a:endParaRPr>
          </a:p>
          <a:p>
            <a:endParaRPr lang="it-IT" sz="210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F4D8C30-DC50-5FBE-DF42-45A4AE7E9BCB}"/>
              </a:ext>
            </a:extLst>
          </p:cNvPr>
          <p:cNvSpPr txBox="1"/>
          <p:nvPr/>
        </p:nvSpPr>
        <p:spPr>
          <a:xfrm>
            <a:off x="904487" y="743414"/>
            <a:ext cx="1038302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/>
              <a:t>First GPU Version - </a:t>
            </a:r>
            <a:r>
              <a:rPr lang="it-IT" sz="3200" err="1"/>
              <a:t>Speedup</a:t>
            </a:r>
            <a:endParaRPr lang="it-IT" err="1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0FDA580-5D92-EDD6-E58A-A11A1CD0F82B}"/>
              </a:ext>
            </a:extLst>
          </p:cNvPr>
          <p:cNvSpPr txBox="1"/>
          <p:nvPr/>
        </p:nvSpPr>
        <p:spPr>
          <a:xfrm>
            <a:off x="904488" y="1716049"/>
            <a:ext cx="3783979" cy="47705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latin typeface="Calibri"/>
                <a:ea typeface="Calibri"/>
                <a:cs typeface="Calibri"/>
              </a:rPr>
              <a:t>Kernels: </a:t>
            </a:r>
          </a:p>
          <a:p>
            <a:pPr marL="742950" lvl="1" indent="-285750">
              <a:buFont typeface="Arial"/>
              <a:buChar char="•"/>
            </a:pPr>
            <a:r>
              <a:rPr lang="it-IT" b="1" err="1">
                <a:latin typeface="Calibri"/>
                <a:ea typeface="Calibri"/>
                <a:cs typeface="Calibri"/>
              </a:rPr>
              <a:t>bitonicSort</a:t>
            </a:r>
            <a:endParaRPr lang="it-IT" b="1">
              <a:latin typeface="Calibri"/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it-IT" b="1" err="1">
                <a:latin typeface="Calibri"/>
                <a:ea typeface="Calibri"/>
                <a:cs typeface="Calibri"/>
              </a:rPr>
              <a:t>BitonicMergeGlobal</a:t>
            </a:r>
            <a:endParaRPr lang="it-IT" b="1">
              <a:latin typeface="Calibri"/>
              <a:ea typeface="Calibri"/>
              <a:cs typeface="Calibri"/>
            </a:endParaRPr>
          </a:p>
          <a:p>
            <a:endParaRPr lang="it-IT">
              <a:latin typeface="Calibri"/>
              <a:ea typeface="Calibri"/>
              <a:cs typeface="Calibri"/>
            </a:endParaRPr>
          </a:p>
          <a:p>
            <a:r>
              <a:rPr lang="it-IT" err="1">
                <a:latin typeface="Calibri"/>
                <a:ea typeface="Calibri"/>
                <a:cs typeface="Calibri"/>
              </a:rPr>
              <a:t>Timings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measured</a:t>
            </a:r>
            <a:r>
              <a:rPr lang="it-IT">
                <a:latin typeface="Calibri"/>
                <a:ea typeface="Calibri"/>
                <a:cs typeface="Calibri"/>
              </a:rPr>
              <a:t> with </a:t>
            </a:r>
            <a:r>
              <a:rPr lang="it-IT" b="1" err="1">
                <a:latin typeface="Calibri"/>
                <a:ea typeface="Calibri"/>
                <a:cs typeface="Calibri"/>
              </a:rPr>
              <a:t>cuda</a:t>
            </a:r>
            <a:r>
              <a:rPr lang="it-IT" b="1">
                <a:latin typeface="Calibri"/>
                <a:ea typeface="Calibri"/>
                <a:cs typeface="Calibri"/>
              </a:rPr>
              <a:t> Events</a:t>
            </a:r>
          </a:p>
          <a:p>
            <a:pPr marL="285750" indent="-285750">
              <a:buFont typeface="Arial"/>
              <a:buChar char="•"/>
            </a:pPr>
            <a:endParaRPr lang="it-IT">
              <a:latin typeface="Calibri"/>
              <a:ea typeface="Calibri"/>
              <a:cs typeface="Calibri"/>
            </a:endParaRPr>
          </a:p>
          <a:p>
            <a:r>
              <a:rPr lang="it-IT" b="1" err="1">
                <a:latin typeface="Calibri"/>
                <a:ea typeface="Calibri"/>
                <a:cs typeface="Calibri"/>
              </a:rPr>
              <a:t>Speedup</a:t>
            </a:r>
            <a:r>
              <a:rPr lang="it-IT">
                <a:latin typeface="Calibri"/>
                <a:ea typeface="Calibri"/>
                <a:cs typeface="Calibri"/>
              </a:rPr>
              <a:t> test with </a:t>
            </a:r>
            <a:r>
              <a:rPr lang="it-IT" err="1">
                <a:latin typeface="Calibri"/>
                <a:ea typeface="Calibri"/>
                <a:cs typeface="Calibri"/>
              </a:rPr>
              <a:t>different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b="1" err="1">
                <a:latin typeface="Calibri"/>
                <a:ea typeface="Calibri"/>
                <a:cs typeface="Calibri"/>
              </a:rPr>
              <a:t>Grid</a:t>
            </a:r>
            <a:r>
              <a:rPr lang="it-IT" b="1">
                <a:latin typeface="Calibri"/>
                <a:ea typeface="Calibri"/>
                <a:cs typeface="Calibri"/>
              </a:rPr>
              <a:t> sizes</a:t>
            </a:r>
          </a:p>
          <a:p>
            <a:pPr marL="285750" indent="-285750">
              <a:buFont typeface="Arial"/>
              <a:buChar char="•"/>
            </a:pPr>
            <a:endParaRPr lang="it-IT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it-IT">
                <a:latin typeface="Calibri"/>
                <a:ea typeface="Calibri"/>
                <a:cs typeface="Calibri"/>
              </a:rPr>
              <a:t>The </a:t>
            </a:r>
            <a:r>
              <a:rPr lang="it-IT" err="1">
                <a:latin typeface="Calibri"/>
                <a:ea typeface="Calibri"/>
                <a:cs typeface="Calibri"/>
              </a:rPr>
              <a:t>configuration</a:t>
            </a:r>
            <a:r>
              <a:rPr lang="it-IT">
                <a:latin typeface="Calibri"/>
                <a:ea typeface="Calibri"/>
                <a:cs typeface="Calibri"/>
              </a:rPr>
              <a:t> with </a:t>
            </a:r>
            <a:r>
              <a:rPr lang="it-IT" err="1">
                <a:latin typeface="Calibri"/>
                <a:ea typeface="Calibri"/>
                <a:cs typeface="Calibri"/>
              </a:rPr>
              <a:t>optimal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results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is</a:t>
            </a:r>
            <a:r>
              <a:rPr lang="it-IT">
                <a:latin typeface="Calibri"/>
                <a:ea typeface="Calibri"/>
                <a:cs typeface="Calibri"/>
              </a:rPr>
              <a:t>: </a:t>
            </a:r>
            <a:endParaRPr lang="it-IT" b="1">
              <a:latin typeface="Calibri"/>
              <a:ea typeface="Calibri"/>
              <a:cs typeface="Calibri"/>
            </a:endParaRPr>
          </a:p>
          <a:p>
            <a:pPr lvl="1"/>
            <a:endParaRPr lang="it-IT" b="1">
              <a:latin typeface="Calibri"/>
              <a:ea typeface="Calibri"/>
              <a:cs typeface="Calibri"/>
            </a:endParaRPr>
          </a:p>
          <a:p>
            <a:pPr lvl="1"/>
            <a:r>
              <a:rPr lang="it-IT" b="1">
                <a:latin typeface="Calibri"/>
                <a:ea typeface="Calibri"/>
                <a:cs typeface="Calibri"/>
              </a:rPr>
              <a:t>384 </a:t>
            </a:r>
            <a:r>
              <a:rPr lang="it-IT" b="1" err="1">
                <a:latin typeface="Calibri"/>
                <a:ea typeface="Calibri"/>
                <a:cs typeface="Calibri"/>
              </a:rPr>
              <a:t>threads</a:t>
            </a:r>
            <a:r>
              <a:rPr lang="it-IT" b="1">
                <a:latin typeface="Calibri"/>
                <a:ea typeface="Calibri"/>
                <a:cs typeface="Calibri"/>
              </a:rPr>
              <a:t> </a:t>
            </a:r>
            <a:r>
              <a:rPr lang="it-IT">
                <a:latin typeface="Calibri"/>
                <a:ea typeface="Calibri"/>
                <a:cs typeface="Calibri"/>
              </a:rPr>
              <a:t>x </a:t>
            </a:r>
            <a:r>
              <a:rPr lang="it-IT" b="1">
                <a:latin typeface="Calibri"/>
                <a:ea typeface="Calibri"/>
                <a:cs typeface="Calibri"/>
              </a:rPr>
              <a:t>4096 </a:t>
            </a:r>
            <a:r>
              <a:rPr lang="it-IT" b="1" err="1">
                <a:latin typeface="Calibri"/>
                <a:ea typeface="Calibri"/>
                <a:cs typeface="Calibri"/>
              </a:rPr>
              <a:t>blocks</a:t>
            </a:r>
            <a:endParaRPr lang="it-IT" b="1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it-IT">
                <a:latin typeface="Calibri"/>
                <a:ea typeface="Calibri"/>
                <a:cs typeface="Calibri"/>
              </a:rPr>
              <a:t>The maximum </a:t>
            </a:r>
            <a:r>
              <a:rPr lang="it-IT" err="1">
                <a:latin typeface="Calibri"/>
                <a:ea typeface="Calibri"/>
                <a:cs typeface="Calibri"/>
              </a:rPr>
              <a:t>speedup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is</a:t>
            </a:r>
            <a:r>
              <a:rPr lang="it-IT">
                <a:latin typeface="Calibri"/>
                <a:ea typeface="Calibri"/>
                <a:cs typeface="Calibri"/>
              </a:rPr>
              <a:t> ≈ </a:t>
            </a:r>
            <a:r>
              <a:rPr lang="it-IT" b="1">
                <a:latin typeface="Calibri"/>
                <a:ea typeface="Calibri"/>
                <a:cs typeface="Calibri"/>
              </a:rPr>
              <a:t>300x</a:t>
            </a:r>
            <a:r>
              <a:rPr lang="it-IT">
                <a:latin typeface="Calibri"/>
                <a:ea typeface="Calibri"/>
                <a:cs typeface="Calibri"/>
              </a:rPr>
              <a:t> w.r.t. a single </a:t>
            </a:r>
            <a:r>
              <a:rPr lang="it-IT" b="1" err="1">
                <a:latin typeface="Calibri"/>
                <a:ea typeface="Calibri"/>
                <a:cs typeface="Calibri"/>
              </a:rPr>
              <a:t>warp</a:t>
            </a:r>
            <a:r>
              <a:rPr lang="it-IT">
                <a:latin typeface="Calibri"/>
                <a:ea typeface="Calibri"/>
                <a:cs typeface="Calibri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it-IT" sz="1600">
              <a:latin typeface="Trebuchet MS" panose="020B060302020202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>
              <a:ea typeface="Calibri"/>
              <a:cs typeface="Calibri"/>
            </a:endParaRPr>
          </a:p>
        </p:txBody>
      </p:sp>
      <p:pic>
        <p:nvPicPr>
          <p:cNvPr id="7" name="Immagine 6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A50CFBC6-AD03-F56D-9214-77408F241C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10" b="180"/>
          <a:stretch/>
        </p:blipFill>
        <p:spPr>
          <a:xfrm>
            <a:off x="4682516" y="1715914"/>
            <a:ext cx="6938540" cy="391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140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86E43C-97DB-614E-4FE5-4BF49AECD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91" y="2159541"/>
            <a:ext cx="9182976" cy="3636129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endParaRPr lang="en-GB" sz="2200">
              <a:ea typeface="+mn-lt"/>
              <a:cs typeface="+mn-lt"/>
            </a:endParaRPr>
          </a:p>
          <a:p>
            <a:endParaRPr lang="it-IT" sz="210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F4D8C30-DC50-5FBE-DF42-45A4AE7E9BCB}"/>
              </a:ext>
            </a:extLst>
          </p:cNvPr>
          <p:cNvSpPr txBox="1"/>
          <p:nvPr/>
        </p:nvSpPr>
        <p:spPr>
          <a:xfrm>
            <a:off x="904487" y="743414"/>
            <a:ext cx="1038302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/>
              <a:t>First GPU Version – Mean </a:t>
            </a:r>
            <a:r>
              <a:rPr lang="it-IT" sz="3200" err="1"/>
              <a:t>Execution</a:t>
            </a:r>
            <a:r>
              <a:rPr lang="it-IT" sz="3200"/>
              <a:t> Time</a:t>
            </a:r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0FDA580-5D92-EDD6-E58A-A11A1CD0F82B}"/>
              </a:ext>
            </a:extLst>
          </p:cNvPr>
          <p:cNvSpPr txBox="1"/>
          <p:nvPr/>
        </p:nvSpPr>
        <p:spPr>
          <a:xfrm>
            <a:off x="904488" y="1716049"/>
            <a:ext cx="378397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>
                <a:latin typeface="Calibri"/>
                <a:ea typeface="Calibri"/>
                <a:cs typeface="Calibri"/>
              </a:rPr>
              <a:t>Mean </a:t>
            </a:r>
            <a:r>
              <a:rPr lang="it-IT" b="1" err="1">
                <a:latin typeface="Calibri"/>
                <a:ea typeface="Calibri"/>
                <a:cs typeface="Calibri"/>
              </a:rPr>
              <a:t>Execution</a:t>
            </a:r>
            <a:r>
              <a:rPr lang="it-IT" b="1">
                <a:latin typeface="Calibri"/>
                <a:ea typeface="Calibri"/>
                <a:cs typeface="Calibri"/>
              </a:rPr>
              <a:t> Time</a:t>
            </a:r>
            <a:r>
              <a:rPr lang="it-IT">
                <a:latin typeface="Calibri"/>
                <a:ea typeface="Calibri"/>
                <a:cs typeface="Calibri"/>
              </a:rPr>
              <a:t> with </a:t>
            </a:r>
            <a:r>
              <a:rPr lang="it-IT" err="1">
                <a:latin typeface="Calibri"/>
                <a:ea typeface="Calibri"/>
                <a:cs typeface="Calibri"/>
              </a:rPr>
              <a:t>different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b="1">
                <a:latin typeface="Calibri"/>
                <a:ea typeface="Calibri"/>
                <a:cs typeface="Calibri"/>
              </a:rPr>
              <a:t>Array Sizes:</a:t>
            </a:r>
          </a:p>
          <a:p>
            <a:pPr marL="742950" lvl="1" indent="-285750">
              <a:buFont typeface="Arial"/>
              <a:buChar char="•"/>
            </a:pPr>
            <a:r>
              <a:rPr lang="it-IT">
                <a:latin typeface="Calibri"/>
                <a:ea typeface="Calibri"/>
                <a:cs typeface="Calibri"/>
              </a:rPr>
              <a:t>8, 16, 32, 64, 128, 256 (MB)</a:t>
            </a:r>
          </a:p>
          <a:p>
            <a:pPr marL="285750" indent="-285750">
              <a:buFont typeface="Arial"/>
              <a:buChar char="•"/>
            </a:pPr>
            <a:endParaRPr lang="it-IT">
              <a:latin typeface="Calibri"/>
              <a:ea typeface="Calibri"/>
              <a:cs typeface="Calibri"/>
            </a:endParaRPr>
          </a:p>
          <a:p>
            <a:r>
              <a:rPr lang="it-IT">
                <a:latin typeface="Calibri"/>
                <a:ea typeface="Calibri"/>
                <a:cs typeface="Calibri"/>
              </a:rPr>
              <a:t>The </a:t>
            </a:r>
            <a:r>
              <a:rPr lang="it-IT" err="1">
                <a:latin typeface="Calibri"/>
                <a:ea typeface="Calibri"/>
                <a:cs typeface="Calibri"/>
              </a:rPr>
              <a:t>grid</a:t>
            </a:r>
            <a:r>
              <a:rPr lang="it-IT">
                <a:latin typeface="Calibri"/>
                <a:ea typeface="Calibri"/>
                <a:cs typeface="Calibri"/>
              </a:rPr>
              <a:t> size </a:t>
            </a:r>
            <a:r>
              <a:rPr lang="it-IT" err="1">
                <a:latin typeface="Calibri"/>
                <a:ea typeface="Calibri"/>
                <a:cs typeface="Calibri"/>
              </a:rPr>
              <a:t>used</a:t>
            </a:r>
            <a:r>
              <a:rPr lang="it-IT">
                <a:latin typeface="Calibri"/>
                <a:ea typeface="Calibri"/>
                <a:cs typeface="Calibri"/>
              </a:rPr>
              <a:t> in </a:t>
            </a:r>
            <a:r>
              <a:rPr lang="it-IT" err="1">
                <a:latin typeface="Calibri"/>
                <a:ea typeface="Calibri"/>
                <a:cs typeface="Calibri"/>
              </a:rPr>
              <a:t>this</a:t>
            </a:r>
            <a:r>
              <a:rPr lang="it-IT">
                <a:latin typeface="Calibri"/>
                <a:ea typeface="Calibri"/>
                <a:cs typeface="Calibri"/>
              </a:rPr>
              <a:t> case </a:t>
            </a:r>
            <a:r>
              <a:rPr lang="it-IT" err="1">
                <a:latin typeface="Calibri"/>
                <a:ea typeface="Calibri"/>
                <a:cs typeface="Calibri"/>
              </a:rPr>
              <a:t>is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b="1">
                <a:latin typeface="Calibri"/>
                <a:ea typeface="Calibri"/>
                <a:cs typeface="Calibri"/>
              </a:rPr>
              <a:t>384 </a:t>
            </a:r>
            <a:r>
              <a:rPr lang="it-IT" b="1" err="1">
                <a:latin typeface="Calibri"/>
                <a:ea typeface="Calibri"/>
                <a:cs typeface="Calibri"/>
              </a:rPr>
              <a:t>threads</a:t>
            </a:r>
            <a:r>
              <a:rPr lang="it-IT" b="1">
                <a:latin typeface="Calibri"/>
                <a:ea typeface="Calibri"/>
                <a:cs typeface="Calibri"/>
              </a:rPr>
              <a:t> </a:t>
            </a:r>
            <a:r>
              <a:rPr lang="it-IT">
                <a:latin typeface="Calibri"/>
                <a:ea typeface="Calibri"/>
                <a:cs typeface="Calibri"/>
              </a:rPr>
              <a:t>x </a:t>
            </a:r>
            <a:r>
              <a:rPr lang="it-IT" b="1">
                <a:latin typeface="Calibri"/>
                <a:ea typeface="Calibri"/>
                <a:cs typeface="Calibri"/>
              </a:rPr>
              <a:t>4096 </a:t>
            </a:r>
            <a:r>
              <a:rPr lang="it-IT" b="1" err="1">
                <a:latin typeface="Calibri"/>
                <a:ea typeface="Calibri"/>
                <a:cs typeface="Calibri"/>
              </a:rPr>
              <a:t>blocks</a:t>
            </a:r>
            <a:r>
              <a:rPr lang="it-IT" b="1">
                <a:latin typeface="Calibri"/>
                <a:ea typeface="Calibri"/>
                <a:cs typeface="Calibri"/>
              </a:rPr>
              <a:t>.</a:t>
            </a:r>
            <a:endParaRPr lang="it-IT">
              <a:latin typeface="Calibri"/>
              <a:ea typeface="Calibri"/>
              <a:cs typeface="Calibri"/>
            </a:endParaRPr>
          </a:p>
          <a:p>
            <a:endParaRPr lang="it-IT">
              <a:latin typeface="Calibri"/>
              <a:ea typeface="Calibri"/>
              <a:cs typeface="Calibri"/>
            </a:endParaRPr>
          </a:p>
          <a:p>
            <a:r>
              <a:rPr lang="it-IT">
                <a:latin typeface="Calibri"/>
                <a:ea typeface="Calibri"/>
                <a:cs typeface="Calibri"/>
              </a:rPr>
              <a:t>The target </a:t>
            </a:r>
            <a:r>
              <a:rPr lang="it-IT" b="1">
                <a:latin typeface="Calibri"/>
                <a:ea typeface="Calibri"/>
                <a:cs typeface="Calibri"/>
              </a:rPr>
              <a:t>throughput </a:t>
            </a:r>
            <a:r>
              <a:rPr lang="it-IT">
                <a:latin typeface="Calibri"/>
                <a:ea typeface="Calibri"/>
                <a:cs typeface="Calibri"/>
              </a:rPr>
              <a:t>of </a:t>
            </a:r>
            <a:r>
              <a:rPr lang="it-IT" b="1">
                <a:latin typeface="Calibri"/>
                <a:ea typeface="Calibri"/>
                <a:cs typeface="Calibri"/>
              </a:rPr>
              <a:t>1 GB/s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was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not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reached</a:t>
            </a:r>
            <a:r>
              <a:rPr lang="it-IT">
                <a:latin typeface="Calibri"/>
                <a:ea typeface="Calibri"/>
                <a:cs typeface="Calibri"/>
              </a:rPr>
              <a:t> for array sizes </a:t>
            </a:r>
            <a:r>
              <a:rPr lang="it-IT" err="1">
                <a:latin typeface="Calibri"/>
                <a:ea typeface="Calibri"/>
                <a:cs typeface="Calibri"/>
              </a:rPr>
              <a:t>larger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than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b="1">
                <a:latin typeface="Calibri"/>
                <a:ea typeface="Calibri"/>
                <a:cs typeface="Calibri"/>
              </a:rPr>
              <a:t>32 MB. </a:t>
            </a:r>
            <a:endParaRPr lang="it-IT">
              <a:latin typeface="Calibri"/>
              <a:ea typeface="Calibri"/>
              <a:cs typeface="Calibri"/>
            </a:endParaRPr>
          </a:p>
          <a:p>
            <a:endParaRPr lang="it-IT">
              <a:latin typeface="Calibri"/>
              <a:ea typeface="Calibri"/>
              <a:cs typeface="Calibri"/>
            </a:endParaRPr>
          </a:p>
          <a:p>
            <a:r>
              <a:rPr lang="it-IT">
                <a:latin typeface="Calibri"/>
                <a:ea typeface="Calibri"/>
                <a:cs typeface="Calibri"/>
              </a:rPr>
              <a:t>The </a:t>
            </a:r>
            <a:r>
              <a:rPr lang="it-IT" err="1">
                <a:latin typeface="Calibri"/>
                <a:ea typeface="Calibri"/>
                <a:cs typeface="Calibri"/>
              </a:rPr>
              <a:t>mean</a:t>
            </a:r>
            <a:r>
              <a:rPr lang="it-IT">
                <a:latin typeface="Calibri"/>
                <a:ea typeface="Calibri"/>
                <a:cs typeface="Calibri"/>
              </a:rPr>
              <a:t> throughput </a:t>
            </a:r>
            <a:r>
              <a:rPr lang="it-IT" err="1">
                <a:latin typeface="Calibri"/>
                <a:ea typeface="Calibri"/>
                <a:cs typeface="Calibri"/>
              </a:rPr>
              <a:t>is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b="1">
                <a:latin typeface="Calibri"/>
                <a:ea typeface="Calibri"/>
                <a:cs typeface="Calibri"/>
              </a:rPr>
              <a:t>950 MB/s</a:t>
            </a:r>
            <a:r>
              <a:rPr lang="it-IT">
                <a:latin typeface="Calibri"/>
                <a:ea typeface="Calibri"/>
                <a:cs typeface="Calibri"/>
              </a:rPr>
              <a:t> in </a:t>
            </a:r>
            <a:r>
              <a:rPr lang="it-IT" err="1">
                <a:latin typeface="Calibri"/>
                <a:ea typeface="Calibri"/>
                <a:cs typeface="Calibri"/>
              </a:rPr>
              <a:t>this</a:t>
            </a:r>
            <a:r>
              <a:rPr lang="it-IT">
                <a:latin typeface="Calibri"/>
                <a:ea typeface="Calibri"/>
                <a:cs typeface="Calibri"/>
              </a:rPr>
              <a:t> case, so </a:t>
            </a:r>
            <a:r>
              <a:rPr lang="it-IT" err="1">
                <a:latin typeface="Calibri"/>
                <a:ea typeface="Calibri"/>
                <a:cs typeface="Calibri"/>
              </a:rPr>
              <a:t>f</a:t>
            </a:r>
            <a:r>
              <a:rPr lang="it-IT" err="1">
                <a:latin typeface="Calibri"/>
                <a:ea typeface="+mn-lt"/>
                <a:cs typeface="+mn-lt"/>
              </a:rPr>
              <a:t>urther</a:t>
            </a:r>
            <a:r>
              <a:rPr lang="it-IT">
                <a:latin typeface="Calibri"/>
                <a:ea typeface="+mn-lt"/>
                <a:cs typeface="+mn-lt"/>
              </a:rPr>
              <a:t> </a:t>
            </a:r>
            <a:r>
              <a:rPr lang="it-IT" err="1">
                <a:latin typeface="Calibri"/>
                <a:ea typeface="+mn-lt"/>
                <a:cs typeface="+mn-lt"/>
              </a:rPr>
              <a:t>optimizations</a:t>
            </a:r>
            <a:r>
              <a:rPr lang="it-IT">
                <a:latin typeface="Calibri"/>
                <a:ea typeface="+mn-lt"/>
                <a:cs typeface="+mn-lt"/>
              </a:rPr>
              <a:t> and performance </a:t>
            </a:r>
            <a:r>
              <a:rPr lang="it-IT" err="1">
                <a:latin typeface="Calibri"/>
                <a:ea typeface="+mn-lt"/>
                <a:cs typeface="+mn-lt"/>
              </a:rPr>
              <a:t>analysis</a:t>
            </a:r>
            <a:r>
              <a:rPr lang="it-IT">
                <a:latin typeface="Calibri"/>
                <a:ea typeface="+mn-lt"/>
                <a:cs typeface="+mn-lt"/>
              </a:rPr>
              <a:t> are </a:t>
            </a:r>
            <a:r>
              <a:rPr lang="it-IT" err="1">
                <a:latin typeface="Calibri"/>
                <a:ea typeface="+mn-lt"/>
                <a:cs typeface="+mn-lt"/>
              </a:rPr>
              <a:t>required</a:t>
            </a:r>
            <a:r>
              <a:rPr lang="it-IT">
                <a:latin typeface="Calibri"/>
                <a:ea typeface="+mn-lt"/>
                <a:cs typeface="+mn-lt"/>
              </a:rPr>
              <a:t> to </a:t>
            </a:r>
            <a:r>
              <a:rPr lang="it-IT" err="1">
                <a:latin typeface="Calibri"/>
                <a:ea typeface="+mn-lt"/>
                <a:cs typeface="+mn-lt"/>
              </a:rPr>
              <a:t>meet</a:t>
            </a:r>
            <a:r>
              <a:rPr lang="it-IT">
                <a:latin typeface="Calibri"/>
                <a:ea typeface="+mn-lt"/>
                <a:cs typeface="+mn-lt"/>
              </a:rPr>
              <a:t> the target.</a:t>
            </a:r>
            <a:endParaRPr lang="it-IT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Trebuchet MS" panose="020B0603020202020204"/>
              <a:ea typeface="Calibri"/>
              <a:cs typeface="Calibri"/>
            </a:endParaRPr>
          </a:p>
        </p:txBody>
      </p:sp>
      <p:pic>
        <p:nvPicPr>
          <p:cNvPr id="7" name="Immagine 6" descr="Immagine che contiene testo, linea, schermata, Diagramma&#10;&#10;Descrizione generata automaticamente">
            <a:extLst>
              <a:ext uri="{FF2B5EF4-FFF2-40B4-BE49-F238E27FC236}">
                <a16:creationId xmlns:a16="http://schemas.microsoft.com/office/drawing/2014/main" id="{D559DEA8-8989-5779-A765-D766A8E6F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170" y="1971872"/>
            <a:ext cx="7116791" cy="353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03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86E43C-97DB-614E-4FE5-4BF49AECD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91" y="2159541"/>
            <a:ext cx="9182976" cy="3636129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endParaRPr lang="en-GB" sz="2200">
              <a:ea typeface="+mn-lt"/>
              <a:cs typeface="+mn-lt"/>
            </a:endParaRPr>
          </a:p>
          <a:p>
            <a:endParaRPr lang="it-IT" sz="210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F4D8C30-DC50-5FBE-DF42-45A4AE7E9BCB}"/>
              </a:ext>
            </a:extLst>
          </p:cNvPr>
          <p:cNvSpPr txBox="1"/>
          <p:nvPr/>
        </p:nvSpPr>
        <p:spPr>
          <a:xfrm>
            <a:off x="904487" y="743414"/>
            <a:ext cx="1038302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/>
              <a:t>First GPU Version – Performance Analysis</a:t>
            </a:r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0FDA580-5D92-EDD6-E58A-A11A1CD0F82B}"/>
              </a:ext>
            </a:extLst>
          </p:cNvPr>
          <p:cNvSpPr txBox="1"/>
          <p:nvPr/>
        </p:nvSpPr>
        <p:spPr>
          <a:xfrm>
            <a:off x="904488" y="1716049"/>
            <a:ext cx="1067073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latin typeface="Calibri"/>
                <a:ea typeface="Calibri"/>
                <a:cs typeface="Calibri"/>
              </a:rPr>
              <a:t>The </a:t>
            </a:r>
            <a:r>
              <a:rPr lang="it-IT" b="1">
                <a:latin typeface="Calibri"/>
                <a:ea typeface="Calibri"/>
                <a:cs typeface="Calibri"/>
              </a:rPr>
              <a:t>NVIDIA </a:t>
            </a:r>
            <a:r>
              <a:rPr lang="it-IT" b="1" err="1">
                <a:latin typeface="Calibri"/>
                <a:ea typeface="Calibri"/>
                <a:cs typeface="Calibri"/>
              </a:rPr>
              <a:t>Nsight</a:t>
            </a:r>
            <a:r>
              <a:rPr lang="it-IT" b="1">
                <a:latin typeface="Calibri"/>
                <a:ea typeface="Calibri"/>
                <a:cs typeface="Calibri"/>
              </a:rPr>
              <a:t> Compute</a:t>
            </a:r>
            <a:r>
              <a:rPr lang="it-IT">
                <a:latin typeface="Calibri"/>
                <a:ea typeface="Calibri"/>
                <a:cs typeface="Calibri"/>
              </a:rPr>
              <a:t> profiler </a:t>
            </a:r>
            <a:r>
              <a:rPr lang="it-IT" err="1">
                <a:latin typeface="Calibri"/>
                <a:ea typeface="Calibri"/>
                <a:cs typeface="Calibri"/>
              </a:rPr>
              <a:t>was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used</a:t>
            </a:r>
            <a:r>
              <a:rPr lang="it-IT">
                <a:latin typeface="Calibri"/>
                <a:ea typeface="Calibri"/>
                <a:cs typeface="Calibri"/>
              </a:rPr>
              <a:t> to </a:t>
            </a:r>
            <a:r>
              <a:rPr lang="it-IT" err="1">
                <a:latin typeface="Calibri"/>
                <a:ea typeface="Calibri"/>
                <a:cs typeface="Calibri"/>
              </a:rPr>
              <a:t>analyze</a:t>
            </a:r>
            <a:r>
              <a:rPr lang="it-IT">
                <a:latin typeface="Calibri"/>
                <a:ea typeface="Calibri"/>
                <a:cs typeface="Calibri"/>
              </a:rPr>
              <a:t> the </a:t>
            </a:r>
            <a:r>
              <a:rPr lang="it-IT" err="1">
                <a:latin typeface="Calibri"/>
                <a:ea typeface="Calibri"/>
                <a:cs typeface="Calibri"/>
              </a:rPr>
              <a:t>execution</a:t>
            </a:r>
            <a:r>
              <a:rPr lang="it-IT">
                <a:latin typeface="Calibri"/>
                <a:ea typeface="Calibri"/>
                <a:cs typeface="Calibri"/>
              </a:rPr>
              <a:t> of the 2 </a:t>
            </a:r>
            <a:r>
              <a:rPr lang="it-IT" b="1">
                <a:latin typeface="Calibri"/>
                <a:ea typeface="Calibri"/>
                <a:cs typeface="Calibri"/>
              </a:rPr>
              <a:t>kernels</a:t>
            </a:r>
            <a:r>
              <a:rPr lang="it-IT">
                <a:latin typeface="Calibri"/>
                <a:ea typeface="Calibri"/>
                <a:cs typeface="Calibri"/>
              </a:rPr>
              <a:t>. </a:t>
            </a:r>
          </a:p>
          <a:p>
            <a:endParaRPr lang="it-IT">
              <a:latin typeface="Calibri"/>
              <a:ea typeface="Calibri"/>
              <a:cs typeface="Calibri"/>
            </a:endParaRPr>
          </a:p>
          <a:p>
            <a:r>
              <a:rPr lang="it-IT">
                <a:latin typeface="Calibri"/>
                <a:ea typeface="Calibri"/>
                <a:cs typeface="Calibri"/>
              </a:rPr>
              <a:t>The </a:t>
            </a:r>
            <a:r>
              <a:rPr lang="it-IT" err="1">
                <a:latin typeface="Calibri"/>
                <a:ea typeface="Calibri"/>
                <a:cs typeface="Calibri"/>
              </a:rPr>
              <a:t>main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problem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found</a:t>
            </a:r>
            <a:r>
              <a:rPr lang="it-IT">
                <a:latin typeface="Calibri"/>
                <a:ea typeface="Calibri"/>
                <a:cs typeface="Calibri"/>
              </a:rPr>
              <a:t> in the </a:t>
            </a:r>
            <a:r>
              <a:rPr lang="it-IT" b="1" err="1">
                <a:latin typeface="Calibri"/>
                <a:ea typeface="Calibri"/>
                <a:cs typeface="Calibri"/>
              </a:rPr>
              <a:t>bitonicSort</a:t>
            </a:r>
            <a:r>
              <a:rPr lang="it-IT" b="1">
                <a:latin typeface="Calibri"/>
                <a:ea typeface="Calibri"/>
                <a:cs typeface="Calibri"/>
              </a:rPr>
              <a:t> </a:t>
            </a:r>
            <a:r>
              <a:rPr lang="it-IT">
                <a:latin typeface="Calibri"/>
                <a:ea typeface="Calibri"/>
                <a:cs typeface="Calibri"/>
              </a:rPr>
              <a:t>kernel </a:t>
            </a:r>
            <a:r>
              <a:rPr lang="it-IT" err="1">
                <a:latin typeface="Calibri"/>
                <a:ea typeface="Calibri"/>
                <a:cs typeface="Calibri"/>
              </a:rPr>
              <a:t>is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related</a:t>
            </a:r>
            <a:r>
              <a:rPr lang="it-IT">
                <a:latin typeface="Calibri"/>
                <a:ea typeface="Calibri"/>
                <a:cs typeface="Calibri"/>
              </a:rPr>
              <a:t> to </a:t>
            </a:r>
            <a:r>
              <a:rPr lang="it-IT" b="1">
                <a:latin typeface="Calibri"/>
                <a:ea typeface="Calibri"/>
                <a:cs typeface="Calibri"/>
              </a:rPr>
              <a:t>Long </a:t>
            </a:r>
            <a:r>
              <a:rPr lang="it-IT" b="1" err="1">
                <a:latin typeface="Calibri"/>
                <a:ea typeface="Calibri"/>
                <a:cs typeface="Calibri"/>
              </a:rPr>
              <a:t>Scoreboard</a:t>
            </a:r>
            <a:r>
              <a:rPr lang="it-IT" b="1">
                <a:latin typeface="Calibri"/>
                <a:ea typeface="Calibri"/>
                <a:cs typeface="Calibri"/>
              </a:rPr>
              <a:t> </a:t>
            </a:r>
            <a:r>
              <a:rPr lang="it-IT" b="1" err="1">
                <a:latin typeface="Calibri"/>
                <a:ea typeface="Calibri"/>
                <a:cs typeface="Calibri"/>
              </a:rPr>
              <a:t>Stalls</a:t>
            </a:r>
            <a:r>
              <a:rPr lang="it-IT">
                <a:latin typeface="Calibri"/>
                <a:ea typeface="Calibri"/>
                <a:cs typeface="Calibri"/>
              </a:rPr>
              <a:t>, </a:t>
            </a:r>
            <a:r>
              <a:rPr lang="it-IT" err="1">
                <a:latin typeface="Calibri"/>
                <a:ea typeface="Calibri"/>
                <a:cs typeface="Calibri"/>
              </a:rPr>
              <a:t>which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represent</a:t>
            </a:r>
            <a:endParaRPr lang="it-IT">
              <a:latin typeface="Calibri"/>
              <a:ea typeface="Calibri"/>
              <a:cs typeface="Calibri"/>
            </a:endParaRPr>
          </a:p>
          <a:p>
            <a:r>
              <a:rPr lang="it-IT" err="1">
                <a:latin typeface="Calibri"/>
                <a:ea typeface="Calibri"/>
                <a:cs typeface="Calibri"/>
              </a:rPr>
              <a:t>approximately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b="1">
                <a:latin typeface="Calibri"/>
                <a:ea typeface="Calibri"/>
                <a:cs typeface="Calibri"/>
              </a:rPr>
              <a:t>33.3%</a:t>
            </a:r>
            <a:r>
              <a:rPr lang="it-IT">
                <a:latin typeface="Calibri"/>
                <a:ea typeface="Calibri"/>
                <a:cs typeface="Calibri"/>
              </a:rPr>
              <a:t> of the </a:t>
            </a:r>
            <a:r>
              <a:rPr lang="it-IT" err="1">
                <a:latin typeface="Calibri"/>
                <a:ea typeface="Calibri"/>
                <a:cs typeface="Calibri"/>
              </a:rPr>
              <a:t>total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average</a:t>
            </a:r>
            <a:r>
              <a:rPr lang="it-IT">
                <a:latin typeface="Calibri"/>
                <a:ea typeface="Calibri"/>
                <a:cs typeface="Calibri"/>
              </a:rPr>
              <a:t> of 18.8 </a:t>
            </a:r>
            <a:r>
              <a:rPr lang="it-IT" b="1" err="1">
                <a:latin typeface="Calibri"/>
                <a:ea typeface="Calibri"/>
                <a:cs typeface="Calibri"/>
              </a:rPr>
              <a:t>warp</a:t>
            </a:r>
            <a:r>
              <a:rPr lang="it-IT" b="1">
                <a:latin typeface="Calibri"/>
                <a:ea typeface="Calibri"/>
                <a:cs typeface="Calibri"/>
              </a:rPr>
              <a:t> </a:t>
            </a:r>
            <a:r>
              <a:rPr lang="it-IT" b="1" err="1">
                <a:latin typeface="Calibri"/>
                <a:ea typeface="Calibri"/>
                <a:cs typeface="Calibri"/>
              </a:rPr>
              <a:t>cycles</a:t>
            </a:r>
            <a:r>
              <a:rPr lang="it-IT" b="1">
                <a:latin typeface="Calibri"/>
                <a:ea typeface="Calibri"/>
                <a:cs typeface="Calibri"/>
              </a:rPr>
              <a:t> per </a:t>
            </a:r>
            <a:r>
              <a:rPr lang="it-IT" b="1" err="1">
                <a:latin typeface="Calibri"/>
                <a:ea typeface="Calibri"/>
                <a:cs typeface="Calibri"/>
              </a:rPr>
              <a:t>instruction</a:t>
            </a:r>
            <a:r>
              <a:rPr lang="it-IT">
                <a:latin typeface="Calibri"/>
                <a:ea typeface="Calibri"/>
                <a:cs typeface="Calibri"/>
              </a:rPr>
              <a:t>. </a:t>
            </a:r>
            <a:endParaRPr lang="it-IT"/>
          </a:p>
          <a:p>
            <a:endParaRPr lang="it-IT">
              <a:latin typeface="Calibri"/>
              <a:ea typeface="Calibri"/>
              <a:cs typeface="Calibri"/>
            </a:endParaRPr>
          </a:p>
          <a:p>
            <a:r>
              <a:rPr lang="it-IT" err="1">
                <a:latin typeface="Calibri"/>
                <a:ea typeface="Calibri"/>
                <a:cs typeface="Calibri"/>
              </a:rPr>
              <a:t>This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kind</a:t>
            </a:r>
            <a:r>
              <a:rPr lang="it-IT">
                <a:latin typeface="Calibri"/>
                <a:ea typeface="Calibri"/>
                <a:cs typeface="Calibri"/>
              </a:rPr>
              <a:t> of </a:t>
            </a:r>
            <a:r>
              <a:rPr lang="it-IT" err="1">
                <a:latin typeface="Calibri"/>
                <a:ea typeface="Calibri"/>
                <a:cs typeface="Calibri"/>
              </a:rPr>
              <a:t>stalls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occur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when</a:t>
            </a:r>
            <a:r>
              <a:rPr lang="it-IT">
                <a:latin typeface="Calibri"/>
                <a:ea typeface="Calibri"/>
                <a:cs typeface="Calibri"/>
              </a:rPr>
              <a:t> a </a:t>
            </a:r>
            <a:r>
              <a:rPr lang="it-IT" err="1">
                <a:latin typeface="Calibri"/>
                <a:ea typeface="Calibri"/>
                <a:cs typeface="Calibri"/>
              </a:rPr>
              <a:t>warp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is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waiting</a:t>
            </a:r>
            <a:r>
              <a:rPr lang="it-IT">
                <a:latin typeface="Calibri"/>
                <a:ea typeface="Calibri"/>
                <a:cs typeface="Calibri"/>
              </a:rPr>
              <a:t> for data from </a:t>
            </a:r>
            <a:r>
              <a:rPr lang="it-IT" b="1" err="1">
                <a:latin typeface="Calibri"/>
                <a:ea typeface="Calibri"/>
                <a:cs typeface="Calibri"/>
              </a:rPr>
              <a:t>memory</a:t>
            </a:r>
            <a:r>
              <a:rPr lang="it-IT" b="1">
                <a:latin typeface="Calibri"/>
                <a:ea typeface="Calibri"/>
                <a:cs typeface="Calibri"/>
              </a:rPr>
              <a:t> accesses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operations</a:t>
            </a:r>
            <a:r>
              <a:rPr lang="it-IT">
                <a:latin typeface="Calibri"/>
                <a:ea typeface="Calibri"/>
                <a:cs typeface="Calibri"/>
              </a:rPr>
              <a:t>, </a:t>
            </a:r>
            <a:r>
              <a:rPr lang="it-IT" err="1">
                <a:latin typeface="Calibri"/>
                <a:ea typeface="Calibri"/>
                <a:cs typeface="Calibri"/>
              </a:rPr>
              <a:t>particularly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those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that</a:t>
            </a:r>
            <a:r>
              <a:rPr lang="it-IT">
                <a:latin typeface="Calibri"/>
                <a:ea typeface="Calibri"/>
                <a:cs typeface="Calibri"/>
              </a:rPr>
              <a:t> can </a:t>
            </a:r>
            <a:r>
              <a:rPr lang="it-IT" err="1">
                <a:latin typeface="Calibri"/>
                <a:ea typeface="Calibri"/>
                <a:cs typeface="Calibri"/>
              </a:rPr>
              <a:t>leave</a:t>
            </a:r>
            <a:r>
              <a:rPr lang="it-IT">
                <a:latin typeface="Calibri"/>
                <a:ea typeface="Calibri"/>
                <a:cs typeface="Calibri"/>
              </a:rPr>
              <a:t> the </a:t>
            </a:r>
            <a:r>
              <a:rPr lang="it-IT" b="1">
                <a:latin typeface="Calibri"/>
                <a:ea typeface="Calibri"/>
                <a:cs typeface="Calibri"/>
              </a:rPr>
              <a:t>Streaming Multiprocessor</a:t>
            </a:r>
            <a:r>
              <a:rPr lang="it-IT">
                <a:latin typeface="Calibri"/>
                <a:ea typeface="Calibri"/>
                <a:cs typeface="Calibri"/>
              </a:rPr>
              <a:t> (SM).</a:t>
            </a:r>
          </a:p>
          <a:p>
            <a:pPr marL="285750" indent="-285750">
              <a:buFont typeface="Arial"/>
              <a:buChar char="•"/>
            </a:pPr>
            <a:endParaRPr lang="it-IT">
              <a:latin typeface="Trebuchet MS" panose="020B0603020202020204"/>
              <a:ea typeface="Calibri"/>
              <a:cs typeface="Calibri"/>
            </a:endParaRPr>
          </a:p>
        </p:txBody>
      </p:sp>
      <p:pic>
        <p:nvPicPr>
          <p:cNvPr id="8" name="Immagine 7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58CE42DA-8D24-1BE9-BC9C-56093D6B7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54" y="3981062"/>
            <a:ext cx="11243094" cy="182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27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86E43C-97DB-614E-4FE5-4BF49AECD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91" y="2159541"/>
            <a:ext cx="9182976" cy="3636129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endParaRPr lang="en-GB" sz="2200">
              <a:ea typeface="+mn-lt"/>
              <a:cs typeface="+mn-lt"/>
            </a:endParaRPr>
          </a:p>
          <a:p>
            <a:endParaRPr lang="it-IT" sz="210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F4D8C30-DC50-5FBE-DF42-45A4AE7E9BCB}"/>
              </a:ext>
            </a:extLst>
          </p:cNvPr>
          <p:cNvSpPr txBox="1"/>
          <p:nvPr/>
        </p:nvSpPr>
        <p:spPr>
          <a:xfrm>
            <a:off x="904487" y="743414"/>
            <a:ext cx="1038302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/>
              <a:t>First GPU Version – Performance Analysis</a:t>
            </a:r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0FDA580-5D92-EDD6-E58A-A11A1CD0F82B}"/>
              </a:ext>
            </a:extLst>
          </p:cNvPr>
          <p:cNvSpPr txBox="1"/>
          <p:nvPr/>
        </p:nvSpPr>
        <p:spPr>
          <a:xfrm>
            <a:off x="904488" y="1716049"/>
            <a:ext cx="1067073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latin typeface="Calibri"/>
                <a:ea typeface="Calibri"/>
                <a:cs typeface="Calibri"/>
              </a:rPr>
              <a:t>The </a:t>
            </a:r>
            <a:r>
              <a:rPr lang="it-IT" err="1">
                <a:latin typeface="Calibri"/>
                <a:ea typeface="Calibri"/>
                <a:cs typeface="Calibri"/>
              </a:rPr>
              <a:t>main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problem</a:t>
            </a:r>
            <a:r>
              <a:rPr lang="it-IT">
                <a:latin typeface="Calibri"/>
                <a:ea typeface="Calibri"/>
                <a:cs typeface="Calibri"/>
              </a:rPr>
              <a:t> in the </a:t>
            </a:r>
            <a:r>
              <a:rPr lang="it-IT" b="1" err="1">
                <a:latin typeface="Calibri"/>
                <a:ea typeface="Calibri"/>
                <a:cs typeface="Calibri"/>
              </a:rPr>
              <a:t>bitonicMerge</a:t>
            </a:r>
            <a:r>
              <a:rPr lang="it-IT" b="1">
                <a:latin typeface="Calibri"/>
                <a:ea typeface="Calibri"/>
                <a:cs typeface="Calibri"/>
              </a:rPr>
              <a:t> </a:t>
            </a:r>
            <a:r>
              <a:rPr lang="it-IT">
                <a:latin typeface="Calibri"/>
                <a:ea typeface="Calibri"/>
                <a:cs typeface="Calibri"/>
              </a:rPr>
              <a:t>kernel </a:t>
            </a:r>
            <a:r>
              <a:rPr lang="it-IT" err="1">
                <a:latin typeface="Calibri"/>
                <a:ea typeface="Calibri"/>
                <a:cs typeface="Calibri"/>
              </a:rPr>
              <a:t>was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instead</a:t>
            </a:r>
            <a:r>
              <a:rPr lang="it-IT">
                <a:latin typeface="Calibri"/>
                <a:ea typeface="Calibri"/>
                <a:cs typeface="Calibri"/>
              </a:rPr>
              <a:t> due to </a:t>
            </a:r>
            <a:r>
              <a:rPr lang="it-IT" b="1" err="1">
                <a:latin typeface="Calibri"/>
                <a:ea typeface="Calibri"/>
                <a:cs typeface="Calibri"/>
              </a:rPr>
              <a:t>Uncoalesced</a:t>
            </a:r>
            <a:r>
              <a:rPr lang="it-IT" b="1">
                <a:latin typeface="Calibri"/>
                <a:ea typeface="Calibri"/>
                <a:cs typeface="Calibri"/>
              </a:rPr>
              <a:t> Global Accesses</a:t>
            </a:r>
            <a:r>
              <a:rPr lang="it-IT">
                <a:latin typeface="Calibri"/>
                <a:ea typeface="Calibri"/>
                <a:cs typeface="Calibri"/>
              </a:rPr>
              <a:t>. </a:t>
            </a:r>
          </a:p>
          <a:p>
            <a:r>
              <a:rPr lang="it-IT">
                <a:latin typeface="Calibri"/>
                <a:ea typeface="Calibri"/>
                <a:cs typeface="Calibri"/>
              </a:rPr>
              <a:t>The tool </a:t>
            </a:r>
            <a:r>
              <a:rPr lang="it-IT" err="1">
                <a:latin typeface="Calibri"/>
                <a:ea typeface="Calibri"/>
                <a:cs typeface="Calibri"/>
              </a:rPr>
              <a:t>estimates</a:t>
            </a:r>
            <a:r>
              <a:rPr lang="it-IT">
                <a:latin typeface="Calibri"/>
                <a:ea typeface="Calibri"/>
                <a:cs typeface="Calibri"/>
              </a:rPr>
              <a:t> a </a:t>
            </a:r>
            <a:r>
              <a:rPr lang="it-IT" err="1">
                <a:latin typeface="Calibri"/>
                <a:ea typeface="Calibri"/>
                <a:cs typeface="Calibri"/>
              </a:rPr>
              <a:t>potential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speedup</a:t>
            </a:r>
            <a:r>
              <a:rPr lang="it-IT">
                <a:latin typeface="Calibri"/>
                <a:ea typeface="Calibri"/>
                <a:cs typeface="Calibri"/>
              </a:rPr>
              <a:t> of </a:t>
            </a:r>
            <a:r>
              <a:rPr lang="it-IT" b="1">
                <a:latin typeface="Calibri"/>
                <a:ea typeface="Calibri"/>
                <a:cs typeface="Calibri"/>
              </a:rPr>
              <a:t>58.49%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if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this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issue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is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addressed</a:t>
            </a:r>
            <a:r>
              <a:rPr lang="it-IT">
                <a:latin typeface="Calibri"/>
                <a:ea typeface="Calibri"/>
                <a:cs typeface="Calibri"/>
              </a:rPr>
              <a:t>.</a:t>
            </a:r>
          </a:p>
          <a:p>
            <a:r>
              <a:rPr lang="it-IT" err="1">
                <a:latin typeface="Calibri"/>
                <a:ea typeface="Calibri"/>
                <a:cs typeface="Calibri"/>
              </a:rPr>
              <a:t>Furthermore</a:t>
            </a:r>
            <a:r>
              <a:rPr lang="it-IT">
                <a:latin typeface="Calibri"/>
                <a:ea typeface="Calibri"/>
                <a:cs typeface="Calibri"/>
              </a:rPr>
              <a:t>, the </a:t>
            </a:r>
            <a:r>
              <a:rPr lang="it-IT" err="1">
                <a:latin typeface="Calibri"/>
                <a:ea typeface="Calibri"/>
                <a:cs typeface="Calibri"/>
              </a:rPr>
              <a:t>results</a:t>
            </a:r>
            <a:r>
              <a:rPr lang="it-IT">
                <a:latin typeface="Calibri"/>
                <a:ea typeface="Calibri"/>
                <a:cs typeface="Calibri"/>
              </a:rPr>
              <a:t> indicate </a:t>
            </a:r>
            <a:r>
              <a:rPr lang="it-IT" err="1">
                <a:latin typeface="Calibri"/>
                <a:ea typeface="Calibri"/>
                <a:cs typeface="Calibri"/>
              </a:rPr>
              <a:t>that</a:t>
            </a:r>
            <a:r>
              <a:rPr lang="it-IT">
                <a:latin typeface="Calibri"/>
                <a:ea typeface="Calibri"/>
                <a:cs typeface="Calibri"/>
              </a:rPr>
              <a:t> on </a:t>
            </a:r>
            <a:r>
              <a:rPr lang="it-IT" err="1">
                <a:latin typeface="Calibri"/>
                <a:ea typeface="Calibri"/>
                <a:cs typeface="Calibri"/>
              </a:rPr>
              <a:t>average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each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warp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spends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b="1">
                <a:latin typeface="Calibri"/>
                <a:ea typeface="Calibri"/>
                <a:cs typeface="Calibri"/>
              </a:rPr>
              <a:t>100.3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cycles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stalled</a:t>
            </a:r>
            <a:endParaRPr lang="it-IT">
              <a:latin typeface="Calibri"/>
              <a:ea typeface="Calibri"/>
              <a:cs typeface="Calibri"/>
            </a:endParaRPr>
          </a:p>
          <a:p>
            <a:r>
              <a:rPr lang="it-IT" err="1">
                <a:latin typeface="Calibri"/>
                <a:ea typeface="Calibri"/>
                <a:cs typeface="Calibri"/>
              </a:rPr>
              <a:t>waiting</a:t>
            </a:r>
            <a:r>
              <a:rPr lang="it-IT">
                <a:latin typeface="Calibri"/>
                <a:ea typeface="Calibri"/>
                <a:cs typeface="Calibri"/>
              </a:rPr>
              <a:t> for a </a:t>
            </a:r>
            <a:r>
              <a:rPr lang="it-IT" b="1" err="1">
                <a:latin typeface="Calibri"/>
                <a:ea typeface="Calibri"/>
                <a:cs typeface="Calibri"/>
              </a:rPr>
              <a:t>scoreboard</a:t>
            </a:r>
            <a:r>
              <a:rPr lang="it-IT" b="1">
                <a:latin typeface="Calibri"/>
                <a:ea typeface="Calibri"/>
                <a:cs typeface="Calibri"/>
              </a:rPr>
              <a:t> </a:t>
            </a:r>
            <a:r>
              <a:rPr lang="it-IT" b="1" err="1">
                <a:latin typeface="Calibri"/>
                <a:ea typeface="Calibri"/>
                <a:cs typeface="Calibri"/>
              </a:rPr>
              <a:t>dependency</a:t>
            </a:r>
            <a:r>
              <a:rPr lang="it-IT">
                <a:latin typeface="Calibri"/>
                <a:ea typeface="Calibri"/>
                <a:cs typeface="Calibri"/>
              </a:rPr>
              <a:t> . </a:t>
            </a:r>
          </a:p>
          <a:p>
            <a:r>
              <a:rPr lang="it-IT" err="1">
                <a:latin typeface="Calibri"/>
                <a:ea typeface="Calibri"/>
                <a:cs typeface="Calibri"/>
              </a:rPr>
              <a:t>This</a:t>
            </a:r>
            <a:r>
              <a:rPr lang="it-IT">
                <a:latin typeface="Calibri"/>
                <a:ea typeface="Calibri"/>
                <a:cs typeface="Calibri"/>
              </a:rPr>
              <a:t> accounts for </a:t>
            </a:r>
            <a:r>
              <a:rPr lang="it-IT" err="1">
                <a:latin typeface="Calibri"/>
                <a:ea typeface="Calibri"/>
                <a:cs typeface="Calibri"/>
              </a:rPr>
              <a:t>approximately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b="1">
                <a:latin typeface="Calibri"/>
                <a:ea typeface="Calibri"/>
                <a:cs typeface="Calibri"/>
              </a:rPr>
              <a:t>86.0%</a:t>
            </a:r>
            <a:r>
              <a:rPr lang="it-IT">
                <a:latin typeface="Calibri"/>
                <a:ea typeface="Calibri"/>
                <a:cs typeface="Calibri"/>
              </a:rPr>
              <a:t> of the </a:t>
            </a:r>
            <a:r>
              <a:rPr lang="it-IT" err="1">
                <a:latin typeface="Calibri"/>
                <a:ea typeface="Calibri"/>
                <a:cs typeface="Calibri"/>
              </a:rPr>
              <a:t>total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b="1" err="1">
                <a:latin typeface="Calibri"/>
                <a:ea typeface="Calibri"/>
                <a:cs typeface="Calibri"/>
              </a:rPr>
              <a:t>warp</a:t>
            </a:r>
            <a:r>
              <a:rPr lang="it-IT" b="1">
                <a:latin typeface="Calibri"/>
                <a:ea typeface="Calibri"/>
                <a:cs typeface="Calibri"/>
              </a:rPr>
              <a:t> </a:t>
            </a:r>
            <a:r>
              <a:rPr lang="it-IT" b="1" err="1">
                <a:latin typeface="Calibri"/>
                <a:ea typeface="Calibri"/>
                <a:cs typeface="Calibri"/>
              </a:rPr>
              <a:t>cycles</a:t>
            </a:r>
            <a:r>
              <a:rPr lang="it-IT" b="1">
                <a:latin typeface="Calibri"/>
                <a:ea typeface="Calibri"/>
                <a:cs typeface="Calibri"/>
              </a:rPr>
              <a:t> per </a:t>
            </a:r>
            <a:r>
              <a:rPr lang="it-IT" b="1" err="1">
                <a:latin typeface="Calibri"/>
                <a:ea typeface="Calibri"/>
                <a:cs typeface="Calibri"/>
              </a:rPr>
              <a:t>issued</a:t>
            </a:r>
            <a:r>
              <a:rPr lang="it-IT" b="1">
                <a:latin typeface="Calibri"/>
                <a:ea typeface="Calibri"/>
                <a:cs typeface="Calibri"/>
              </a:rPr>
              <a:t> </a:t>
            </a:r>
            <a:r>
              <a:rPr lang="it-IT" b="1" err="1">
                <a:latin typeface="Calibri"/>
                <a:ea typeface="Calibri"/>
                <a:cs typeface="Calibri"/>
              </a:rPr>
              <a:t>instruction</a:t>
            </a:r>
            <a:r>
              <a:rPr lang="it-IT">
                <a:latin typeface="Calibri"/>
                <a:ea typeface="Calibri"/>
                <a:cs typeface="Calibri"/>
              </a:rPr>
              <a:t> (116.6).</a:t>
            </a:r>
            <a:endParaRPr lang="it-IT"/>
          </a:p>
          <a:p>
            <a:pPr marL="285750" indent="-285750">
              <a:buFont typeface="Arial"/>
              <a:buChar char="•"/>
            </a:pPr>
            <a:endParaRPr lang="it-IT">
              <a:latin typeface="Trebuchet MS" panose="020B0603020202020204"/>
              <a:ea typeface="Calibri"/>
              <a:cs typeface="Calibri"/>
            </a:endParaRPr>
          </a:p>
        </p:txBody>
      </p:sp>
      <p:pic>
        <p:nvPicPr>
          <p:cNvPr id="2" name="Immagine 1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4D3003E0-D8A2-4E41-99CD-9B393015B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52" y="3275405"/>
            <a:ext cx="11243094" cy="1407055"/>
          </a:xfrm>
          <a:prstGeom prst="rect">
            <a:avLst/>
          </a:prstGeom>
        </p:spPr>
      </p:pic>
      <p:pic>
        <p:nvPicPr>
          <p:cNvPr id="9" name="Immagine 8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65B25A3C-6A35-4543-CAB7-830B5FE5E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54" y="4963564"/>
            <a:ext cx="11246073" cy="114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028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86E43C-97DB-614E-4FE5-4BF49AECD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91" y="2159541"/>
            <a:ext cx="9182976" cy="3636129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endParaRPr lang="en-GB" sz="2200">
              <a:ea typeface="+mn-lt"/>
              <a:cs typeface="+mn-lt"/>
            </a:endParaRPr>
          </a:p>
          <a:p>
            <a:endParaRPr lang="it-IT" sz="210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F4D8C30-DC50-5FBE-DF42-45A4AE7E9BCB}"/>
              </a:ext>
            </a:extLst>
          </p:cNvPr>
          <p:cNvSpPr txBox="1"/>
          <p:nvPr/>
        </p:nvSpPr>
        <p:spPr>
          <a:xfrm>
            <a:off x="904487" y="743414"/>
            <a:ext cx="1038302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 err="1"/>
              <a:t>Optimized</a:t>
            </a:r>
            <a:r>
              <a:rPr lang="it-IT" sz="3200"/>
              <a:t> GPU Version</a:t>
            </a:r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0FDA580-5D92-EDD6-E58A-A11A1CD0F82B}"/>
              </a:ext>
            </a:extLst>
          </p:cNvPr>
          <p:cNvSpPr txBox="1"/>
          <p:nvPr/>
        </p:nvSpPr>
        <p:spPr>
          <a:xfrm>
            <a:off x="904488" y="1716049"/>
            <a:ext cx="1067073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latin typeface="Calibri"/>
                <a:ea typeface="+mn-lt"/>
                <a:cs typeface="+mn-lt"/>
              </a:rPr>
              <a:t>The </a:t>
            </a:r>
            <a:r>
              <a:rPr lang="it-IT" err="1">
                <a:latin typeface="Calibri"/>
                <a:ea typeface="+mn-lt"/>
                <a:cs typeface="+mn-lt"/>
              </a:rPr>
              <a:t>optimized</a:t>
            </a:r>
            <a:r>
              <a:rPr lang="it-IT">
                <a:latin typeface="Calibri"/>
                <a:ea typeface="+mn-lt"/>
                <a:cs typeface="+mn-lt"/>
              </a:rPr>
              <a:t> </a:t>
            </a:r>
            <a:r>
              <a:rPr lang="it-IT" err="1">
                <a:latin typeface="Calibri"/>
                <a:ea typeface="+mn-lt"/>
                <a:cs typeface="+mn-lt"/>
              </a:rPr>
              <a:t>version</a:t>
            </a:r>
            <a:r>
              <a:rPr lang="it-IT">
                <a:latin typeface="Calibri"/>
                <a:ea typeface="+mn-lt"/>
                <a:cs typeface="+mn-lt"/>
              </a:rPr>
              <a:t> (Version 2) </a:t>
            </a:r>
            <a:r>
              <a:rPr lang="it-IT" err="1">
                <a:latin typeface="Calibri"/>
                <a:ea typeface="+mn-lt"/>
                <a:cs typeface="+mn-lt"/>
              </a:rPr>
              <a:t>aimed</a:t>
            </a:r>
            <a:r>
              <a:rPr lang="it-IT">
                <a:latin typeface="Calibri"/>
                <a:ea typeface="+mn-lt"/>
                <a:cs typeface="+mn-lt"/>
              </a:rPr>
              <a:t> </a:t>
            </a:r>
            <a:r>
              <a:rPr lang="it-IT" err="1">
                <a:latin typeface="Calibri"/>
                <a:ea typeface="+mn-lt"/>
                <a:cs typeface="+mn-lt"/>
              </a:rPr>
              <a:t>at</a:t>
            </a:r>
            <a:r>
              <a:rPr lang="it-IT">
                <a:latin typeface="Calibri"/>
                <a:ea typeface="+mn-lt"/>
                <a:cs typeface="+mn-lt"/>
              </a:rPr>
              <a:t> </a:t>
            </a:r>
            <a:r>
              <a:rPr lang="it-IT" err="1">
                <a:latin typeface="Calibri"/>
                <a:ea typeface="+mn-lt"/>
                <a:cs typeface="+mn-lt"/>
              </a:rPr>
              <a:t>improving</a:t>
            </a:r>
            <a:r>
              <a:rPr lang="it-IT">
                <a:latin typeface="Calibri"/>
                <a:ea typeface="+mn-lt"/>
                <a:cs typeface="+mn-lt"/>
              </a:rPr>
              <a:t> the first one in </a:t>
            </a:r>
            <a:r>
              <a:rPr lang="it-IT" err="1">
                <a:latin typeface="Calibri"/>
                <a:ea typeface="+mn-lt"/>
                <a:cs typeface="+mn-lt"/>
              </a:rPr>
              <a:t>terms</a:t>
            </a:r>
            <a:r>
              <a:rPr lang="it-IT">
                <a:latin typeface="Calibri"/>
                <a:ea typeface="+mn-lt"/>
                <a:cs typeface="+mn-lt"/>
              </a:rPr>
              <a:t> of </a:t>
            </a:r>
            <a:r>
              <a:rPr lang="it-IT" b="1" err="1">
                <a:latin typeface="Calibri"/>
                <a:ea typeface="+mn-lt"/>
                <a:cs typeface="+mn-lt"/>
              </a:rPr>
              <a:t>memory</a:t>
            </a:r>
            <a:r>
              <a:rPr lang="it-IT" b="1">
                <a:latin typeface="Calibri"/>
                <a:ea typeface="+mn-lt"/>
                <a:cs typeface="+mn-lt"/>
              </a:rPr>
              <a:t> access </a:t>
            </a:r>
            <a:r>
              <a:rPr lang="it-IT" b="1" err="1">
                <a:latin typeface="Calibri"/>
                <a:ea typeface="+mn-lt"/>
                <a:cs typeface="+mn-lt"/>
              </a:rPr>
              <a:t>latency</a:t>
            </a:r>
            <a:r>
              <a:rPr lang="it-IT">
                <a:latin typeface="Calibri"/>
                <a:ea typeface="+mn-lt"/>
                <a:cs typeface="+mn-lt"/>
              </a:rPr>
              <a:t> and </a:t>
            </a:r>
            <a:r>
              <a:rPr lang="it-IT" b="1">
                <a:latin typeface="Calibri"/>
                <a:ea typeface="+mn-lt"/>
                <a:cs typeface="+mn-lt"/>
              </a:rPr>
              <a:t>data </a:t>
            </a:r>
            <a:r>
              <a:rPr lang="it-IT" b="1" err="1">
                <a:latin typeface="Calibri"/>
                <a:ea typeface="+mn-lt"/>
                <a:cs typeface="+mn-lt"/>
              </a:rPr>
              <a:t>locality</a:t>
            </a:r>
            <a:r>
              <a:rPr lang="it-IT">
                <a:latin typeface="Calibri"/>
                <a:ea typeface="+mn-lt"/>
                <a:cs typeface="+mn-lt"/>
              </a:rPr>
              <a:t>. </a:t>
            </a:r>
            <a:endParaRPr lang="it-IT">
              <a:latin typeface="Calibri"/>
              <a:ea typeface="Calibri"/>
              <a:cs typeface="Calibri"/>
            </a:endParaRPr>
          </a:p>
          <a:p>
            <a:r>
              <a:rPr lang="it-IT" err="1">
                <a:latin typeface="Calibri"/>
                <a:ea typeface="+mn-lt"/>
                <a:cs typeface="+mn-lt"/>
              </a:rPr>
              <a:t>This</a:t>
            </a:r>
            <a:r>
              <a:rPr lang="it-IT">
                <a:latin typeface="Calibri"/>
                <a:ea typeface="+mn-lt"/>
                <a:cs typeface="+mn-lt"/>
              </a:rPr>
              <a:t> </a:t>
            </a:r>
            <a:r>
              <a:rPr lang="it-IT" err="1">
                <a:latin typeface="Calibri"/>
                <a:ea typeface="+mn-lt"/>
                <a:cs typeface="+mn-lt"/>
              </a:rPr>
              <a:t>was</a:t>
            </a:r>
            <a:r>
              <a:rPr lang="it-IT">
                <a:latin typeface="Calibri"/>
                <a:ea typeface="+mn-lt"/>
                <a:cs typeface="+mn-lt"/>
              </a:rPr>
              <a:t> </a:t>
            </a:r>
            <a:r>
              <a:rPr lang="it-IT" err="1">
                <a:latin typeface="Calibri"/>
                <a:ea typeface="+mn-lt"/>
                <a:cs typeface="+mn-lt"/>
              </a:rPr>
              <a:t>accomplished</a:t>
            </a:r>
            <a:r>
              <a:rPr lang="it-IT">
                <a:latin typeface="Calibri"/>
                <a:ea typeface="+mn-lt"/>
                <a:cs typeface="+mn-lt"/>
              </a:rPr>
              <a:t> by </a:t>
            </a:r>
            <a:r>
              <a:rPr lang="it-IT" err="1">
                <a:latin typeface="Calibri"/>
                <a:ea typeface="+mn-lt"/>
                <a:cs typeface="+mn-lt"/>
              </a:rPr>
              <a:t>exploiting</a:t>
            </a:r>
            <a:r>
              <a:rPr lang="it-IT">
                <a:latin typeface="Calibri"/>
                <a:ea typeface="+mn-lt"/>
                <a:cs typeface="+mn-lt"/>
              </a:rPr>
              <a:t> </a:t>
            </a:r>
            <a:r>
              <a:rPr lang="it-IT" b="1" err="1">
                <a:latin typeface="Calibri"/>
                <a:ea typeface="+mn-lt"/>
                <a:cs typeface="+mn-lt"/>
              </a:rPr>
              <a:t>shared</a:t>
            </a:r>
            <a:r>
              <a:rPr lang="it-IT" b="1">
                <a:latin typeface="Calibri"/>
                <a:ea typeface="+mn-lt"/>
                <a:cs typeface="+mn-lt"/>
              </a:rPr>
              <a:t> </a:t>
            </a:r>
            <a:r>
              <a:rPr lang="it-IT" b="1" err="1">
                <a:latin typeface="Calibri"/>
                <a:ea typeface="+mn-lt"/>
                <a:cs typeface="+mn-lt"/>
              </a:rPr>
              <a:t>memory</a:t>
            </a:r>
            <a:r>
              <a:rPr lang="it-IT">
                <a:latin typeface="Calibri"/>
                <a:ea typeface="+mn-lt"/>
                <a:cs typeface="+mn-lt"/>
              </a:rPr>
              <a:t>. </a:t>
            </a:r>
          </a:p>
          <a:p>
            <a:r>
              <a:rPr lang="it-IT">
                <a:latin typeface="Calibri"/>
                <a:ea typeface="Calibri"/>
                <a:cs typeface="Calibri"/>
              </a:rPr>
              <a:t>Version 2 can be </a:t>
            </a:r>
            <a:r>
              <a:rPr lang="it-IT" err="1">
                <a:latin typeface="Calibri"/>
                <a:ea typeface="Calibri"/>
                <a:cs typeface="Calibri"/>
              </a:rPr>
              <a:t>used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only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when</a:t>
            </a:r>
            <a:r>
              <a:rPr lang="it-IT">
                <a:latin typeface="Calibri"/>
                <a:ea typeface="Calibri"/>
                <a:cs typeface="Calibri"/>
              </a:rPr>
              <a:t> the </a:t>
            </a:r>
            <a:r>
              <a:rPr lang="it-IT" err="1">
                <a:latin typeface="Calibri"/>
                <a:ea typeface="Calibri"/>
                <a:cs typeface="Calibri"/>
              </a:rPr>
              <a:t>required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shared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memory</a:t>
            </a:r>
            <a:r>
              <a:rPr lang="it-IT">
                <a:latin typeface="Calibri"/>
                <a:ea typeface="Calibri"/>
                <a:cs typeface="Calibri"/>
              </a:rPr>
              <a:t> per </a:t>
            </a:r>
            <a:r>
              <a:rPr lang="it-IT" err="1">
                <a:latin typeface="Calibri"/>
                <a:ea typeface="Calibri"/>
                <a:cs typeface="Calibri"/>
              </a:rPr>
              <a:t>thread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block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does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not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exceed</a:t>
            </a:r>
            <a:r>
              <a:rPr lang="it-IT">
                <a:latin typeface="Calibri"/>
                <a:ea typeface="Calibri"/>
                <a:cs typeface="Calibri"/>
              </a:rPr>
              <a:t> the </a:t>
            </a:r>
            <a:r>
              <a:rPr lang="it-IT" err="1">
                <a:latin typeface="Calibri"/>
                <a:ea typeface="Calibri"/>
                <a:cs typeface="Calibri"/>
              </a:rPr>
              <a:t>device’s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b="1">
                <a:latin typeface="Calibri"/>
                <a:ea typeface="Calibri"/>
                <a:cs typeface="Calibri"/>
              </a:rPr>
              <a:t>MAX_SHARED_MEMORY_SIZE</a:t>
            </a:r>
            <a:r>
              <a:rPr lang="it-IT">
                <a:latin typeface="Calibri"/>
                <a:ea typeface="Calibri"/>
                <a:cs typeface="Calibri"/>
              </a:rPr>
              <a:t>. </a:t>
            </a:r>
            <a:r>
              <a:rPr lang="it-IT" err="1">
                <a:latin typeface="Calibri"/>
                <a:ea typeface="Calibri"/>
                <a:cs typeface="Calibri"/>
              </a:rPr>
              <a:t>This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occurs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if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there</a:t>
            </a:r>
            <a:r>
              <a:rPr lang="it-IT">
                <a:latin typeface="Calibri"/>
                <a:ea typeface="Calibri"/>
                <a:cs typeface="Calibri"/>
              </a:rPr>
              <a:t> are </a:t>
            </a:r>
            <a:r>
              <a:rPr lang="it-IT" err="1">
                <a:latin typeface="Calibri"/>
                <a:ea typeface="Calibri"/>
                <a:cs typeface="Calibri"/>
              </a:rPr>
              <a:t>enough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b="1" err="1">
                <a:latin typeface="Calibri"/>
                <a:ea typeface="Calibri"/>
                <a:cs typeface="Calibri"/>
              </a:rPr>
              <a:t>blocks</a:t>
            </a:r>
            <a:r>
              <a:rPr lang="it-IT" b="1">
                <a:latin typeface="Calibri"/>
                <a:ea typeface="Calibri"/>
                <a:cs typeface="Calibri"/>
              </a:rPr>
              <a:t> </a:t>
            </a:r>
            <a:r>
              <a:rPr lang="it-IT">
                <a:latin typeface="Calibri"/>
                <a:ea typeface="Calibri"/>
                <a:cs typeface="Calibri"/>
              </a:rPr>
              <a:t>in the </a:t>
            </a:r>
            <a:r>
              <a:rPr lang="it-IT" b="1" err="1">
                <a:latin typeface="Calibri"/>
                <a:ea typeface="Calibri"/>
                <a:cs typeface="Calibri"/>
              </a:rPr>
              <a:t>grid</a:t>
            </a:r>
            <a:r>
              <a:rPr lang="it-IT"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7ECA493-E1C3-08B9-E907-83702FEB4939}"/>
              </a:ext>
            </a:extLst>
          </p:cNvPr>
          <p:cNvSpPr txBox="1"/>
          <p:nvPr/>
        </p:nvSpPr>
        <p:spPr>
          <a:xfrm>
            <a:off x="905773" y="3328359"/>
            <a:ext cx="1065923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latin typeface="Calibri"/>
                <a:ea typeface="Calibri"/>
                <a:cs typeface="Calibri"/>
              </a:rPr>
              <a:t>The </a:t>
            </a:r>
            <a:r>
              <a:rPr lang="it-IT" err="1">
                <a:latin typeface="Calibri"/>
                <a:ea typeface="Calibri"/>
                <a:cs typeface="Calibri"/>
              </a:rPr>
              <a:t>bitonicSort</a:t>
            </a:r>
            <a:r>
              <a:rPr lang="it-IT">
                <a:latin typeface="Calibri"/>
                <a:ea typeface="Calibri"/>
                <a:cs typeface="Calibri"/>
              </a:rPr>
              <a:t> kernel </a:t>
            </a:r>
            <a:r>
              <a:rPr lang="it-IT" err="1">
                <a:latin typeface="Calibri"/>
                <a:ea typeface="Calibri"/>
                <a:cs typeface="Calibri"/>
              </a:rPr>
              <a:t>was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optimized</a:t>
            </a:r>
            <a:r>
              <a:rPr lang="it-IT">
                <a:latin typeface="Calibri"/>
                <a:ea typeface="Calibri"/>
                <a:cs typeface="Calibri"/>
              </a:rPr>
              <a:t> by loading a </a:t>
            </a:r>
            <a:r>
              <a:rPr lang="it-IT" b="1" err="1">
                <a:latin typeface="Calibri"/>
                <a:ea typeface="Calibri"/>
                <a:cs typeface="Calibri"/>
              </a:rPr>
              <a:t>tile</a:t>
            </a:r>
            <a:r>
              <a:rPr lang="it-IT" b="1">
                <a:latin typeface="Calibri"/>
                <a:ea typeface="Calibri"/>
                <a:cs typeface="Calibri"/>
              </a:rPr>
              <a:t> </a:t>
            </a:r>
            <a:r>
              <a:rPr lang="it-IT">
                <a:latin typeface="Calibri"/>
                <a:ea typeface="Calibri"/>
                <a:cs typeface="Calibri"/>
              </a:rPr>
              <a:t>of data from global </a:t>
            </a:r>
            <a:r>
              <a:rPr lang="it-IT" err="1">
                <a:latin typeface="Calibri"/>
                <a:ea typeface="Calibri"/>
                <a:cs typeface="Calibri"/>
              </a:rPr>
              <a:t>memory</a:t>
            </a:r>
            <a:r>
              <a:rPr lang="it-IT">
                <a:latin typeface="Calibri"/>
                <a:ea typeface="Calibri"/>
                <a:cs typeface="Calibri"/>
              </a:rPr>
              <a:t> to </a:t>
            </a:r>
            <a:r>
              <a:rPr lang="it-IT" err="1">
                <a:latin typeface="Calibri"/>
                <a:ea typeface="Calibri"/>
                <a:cs typeface="Calibri"/>
              </a:rPr>
              <a:t>shared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memory</a:t>
            </a:r>
            <a:r>
              <a:rPr lang="it-IT">
                <a:latin typeface="Calibri"/>
                <a:ea typeface="Calibri"/>
                <a:cs typeface="Calibri"/>
              </a:rPr>
              <a:t>. </a:t>
            </a:r>
            <a:endParaRPr lang="it-IT"/>
          </a:p>
          <a:p>
            <a:r>
              <a:rPr lang="it-IT">
                <a:latin typeface="Calibri"/>
                <a:ea typeface="Calibri"/>
                <a:cs typeface="Calibri"/>
              </a:rPr>
              <a:t>The </a:t>
            </a:r>
            <a:r>
              <a:rPr lang="it-IT" err="1">
                <a:latin typeface="Calibri"/>
                <a:ea typeface="Calibri"/>
                <a:cs typeface="Calibri"/>
              </a:rPr>
              <a:t>sorting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is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performed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b="1" err="1">
                <a:latin typeface="Calibri"/>
                <a:ea typeface="Calibri"/>
                <a:cs typeface="Calibri"/>
              </a:rPr>
              <a:t>locally</a:t>
            </a:r>
            <a:r>
              <a:rPr lang="it-IT" b="1">
                <a:latin typeface="Calibri"/>
                <a:ea typeface="Calibri"/>
                <a:cs typeface="Calibri"/>
              </a:rPr>
              <a:t> </a:t>
            </a:r>
            <a:r>
              <a:rPr lang="it-IT">
                <a:latin typeface="Calibri"/>
                <a:ea typeface="Calibri"/>
                <a:cs typeface="Calibri"/>
              </a:rPr>
              <a:t>to the </a:t>
            </a:r>
            <a:r>
              <a:rPr lang="it-IT" err="1">
                <a:latin typeface="Calibri"/>
                <a:ea typeface="Calibri"/>
                <a:cs typeface="Calibri"/>
              </a:rPr>
              <a:t>block</a:t>
            </a:r>
            <a:r>
              <a:rPr lang="it-IT">
                <a:latin typeface="Calibri"/>
                <a:ea typeface="Calibri"/>
                <a:cs typeface="Calibri"/>
              </a:rPr>
              <a:t> and the </a:t>
            </a:r>
            <a:r>
              <a:rPr lang="it-IT" err="1">
                <a:latin typeface="Calibri"/>
                <a:ea typeface="Calibri"/>
                <a:cs typeface="Calibri"/>
              </a:rPr>
              <a:t>sorted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values</a:t>
            </a:r>
            <a:r>
              <a:rPr lang="it-IT">
                <a:latin typeface="Calibri"/>
                <a:ea typeface="Calibri"/>
                <a:cs typeface="Calibri"/>
              </a:rPr>
              <a:t> are </a:t>
            </a:r>
            <a:r>
              <a:rPr lang="it-IT" err="1">
                <a:latin typeface="Calibri"/>
                <a:ea typeface="Calibri"/>
                <a:cs typeface="Calibri"/>
              </a:rPr>
              <a:t>copied</a:t>
            </a:r>
            <a:r>
              <a:rPr lang="it-IT">
                <a:latin typeface="Calibri"/>
                <a:ea typeface="Calibri"/>
                <a:cs typeface="Calibri"/>
              </a:rPr>
              <a:t> back to global </a:t>
            </a:r>
            <a:r>
              <a:rPr lang="it-IT" err="1">
                <a:latin typeface="Calibri"/>
                <a:ea typeface="Calibri"/>
                <a:cs typeface="Calibri"/>
              </a:rPr>
              <a:t>memory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at</a:t>
            </a:r>
            <a:r>
              <a:rPr lang="it-IT">
                <a:latin typeface="Calibri"/>
                <a:ea typeface="Calibri"/>
                <a:cs typeface="Calibri"/>
              </a:rPr>
              <a:t> the end.</a:t>
            </a:r>
          </a:p>
        </p:txBody>
      </p:sp>
      <p:pic>
        <p:nvPicPr>
          <p:cNvPr id="2" name="Immagine 1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BEFE740D-D0AB-CE2C-0EBF-8A13AB427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733" y="4138444"/>
            <a:ext cx="8964340" cy="19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80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86E43C-97DB-614E-4FE5-4BF49AECD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91" y="2159541"/>
            <a:ext cx="9182976" cy="3636129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endParaRPr lang="en-GB" sz="2200">
              <a:ea typeface="+mn-lt"/>
              <a:cs typeface="+mn-lt"/>
            </a:endParaRPr>
          </a:p>
          <a:p>
            <a:endParaRPr lang="it-IT" sz="210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F4D8C30-DC50-5FBE-DF42-45A4AE7E9BCB}"/>
              </a:ext>
            </a:extLst>
          </p:cNvPr>
          <p:cNvSpPr txBox="1"/>
          <p:nvPr/>
        </p:nvSpPr>
        <p:spPr>
          <a:xfrm>
            <a:off x="904487" y="743414"/>
            <a:ext cx="1038302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 err="1"/>
              <a:t>Optimized</a:t>
            </a:r>
            <a:r>
              <a:rPr lang="it-IT" sz="3200"/>
              <a:t> GPU Version</a:t>
            </a:r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0FDA580-5D92-EDD6-E58A-A11A1CD0F82B}"/>
              </a:ext>
            </a:extLst>
          </p:cNvPr>
          <p:cNvSpPr txBox="1"/>
          <p:nvPr/>
        </p:nvSpPr>
        <p:spPr>
          <a:xfrm>
            <a:off x="904488" y="1716049"/>
            <a:ext cx="10670733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latin typeface="Calibri"/>
                <a:ea typeface="+mn-lt"/>
                <a:cs typeface="+mn-lt"/>
              </a:rPr>
              <a:t>Version 2 </a:t>
            </a:r>
            <a:r>
              <a:rPr lang="it-IT" err="1">
                <a:latin typeface="Calibri"/>
                <a:ea typeface="+mn-lt"/>
                <a:cs typeface="+mn-lt"/>
              </a:rPr>
              <a:t>introduces</a:t>
            </a:r>
            <a:r>
              <a:rPr lang="it-IT">
                <a:latin typeface="Calibri"/>
                <a:ea typeface="+mn-lt"/>
                <a:cs typeface="+mn-lt"/>
              </a:rPr>
              <a:t> a </a:t>
            </a:r>
            <a:r>
              <a:rPr lang="it-IT" err="1">
                <a:latin typeface="Calibri"/>
                <a:ea typeface="+mn-lt"/>
                <a:cs typeface="+mn-lt"/>
              </a:rPr>
              <a:t>distinction</a:t>
            </a:r>
            <a:r>
              <a:rPr lang="it-IT">
                <a:latin typeface="Calibri"/>
                <a:ea typeface="+mn-lt"/>
                <a:cs typeface="+mn-lt"/>
              </a:rPr>
              <a:t> </a:t>
            </a:r>
            <a:r>
              <a:rPr lang="it-IT" err="1">
                <a:latin typeface="Calibri"/>
                <a:ea typeface="+mn-lt"/>
                <a:cs typeface="+mn-lt"/>
              </a:rPr>
              <a:t>between</a:t>
            </a:r>
            <a:r>
              <a:rPr lang="it-IT">
                <a:latin typeface="Calibri"/>
                <a:ea typeface="+mn-lt"/>
                <a:cs typeface="+mn-lt"/>
              </a:rPr>
              <a:t> </a:t>
            </a:r>
            <a:r>
              <a:rPr lang="it-IT" b="1">
                <a:latin typeface="Calibri"/>
                <a:ea typeface="+mn-lt"/>
                <a:cs typeface="+mn-lt"/>
              </a:rPr>
              <a:t>global </a:t>
            </a:r>
            <a:r>
              <a:rPr lang="it-IT" b="1" err="1">
                <a:latin typeface="Calibri"/>
                <a:ea typeface="+mn-lt"/>
                <a:cs typeface="+mn-lt"/>
              </a:rPr>
              <a:t>merges</a:t>
            </a:r>
            <a:r>
              <a:rPr lang="it-IT">
                <a:latin typeface="Calibri"/>
                <a:ea typeface="+mn-lt"/>
                <a:cs typeface="+mn-lt"/>
              </a:rPr>
              <a:t> (for </a:t>
            </a:r>
            <a:r>
              <a:rPr lang="it-IT" err="1">
                <a:latin typeface="Calibri"/>
                <a:ea typeface="+mn-lt"/>
                <a:cs typeface="+mn-lt"/>
              </a:rPr>
              <a:t>larger</a:t>
            </a:r>
            <a:r>
              <a:rPr lang="it-IT">
                <a:latin typeface="Calibri"/>
                <a:ea typeface="+mn-lt"/>
                <a:cs typeface="+mn-lt"/>
              </a:rPr>
              <a:t> </a:t>
            </a:r>
            <a:r>
              <a:rPr lang="it-IT" err="1">
                <a:latin typeface="Calibri"/>
                <a:ea typeface="+mn-lt"/>
                <a:cs typeface="+mn-lt"/>
              </a:rPr>
              <a:t>blocks</a:t>
            </a:r>
            <a:r>
              <a:rPr lang="it-IT">
                <a:latin typeface="Calibri"/>
                <a:ea typeface="+mn-lt"/>
                <a:cs typeface="+mn-lt"/>
              </a:rPr>
              <a:t>) and </a:t>
            </a:r>
            <a:r>
              <a:rPr lang="it-IT" b="1" err="1">
                <a:latin typeface="Calibri"/>
                <a:ea typeface="+mn-lt"/>
                <a:cs typeface="+mn-lt"/>
              </a:rPr>
              <a:t>local</a:t>
            </a:r>
            <a:r>
              <a:rPr lang="it-IT" b="1">
                <a:latin typeface="Calibri"/>
                <a:ea typeface="+mn-lt"/>
                <a:cs typeface="+mn-lt"/>
              </a:rPr>
              <a:t> </a:t>
            </a:r>
            <a:r>
              <a:rPr lang="it-IT" b="1" err="1">
                <a:latin typeface="Calibri"/>
                <a:ea typeface="+mn-lt"/>
                <a:cs typeface="+mn-lt"/>
              </a:rPr>
              <a:t>merges</a:t>
            </a:r>
            <a:r>
              <a:rPr lang="it-IT">
                <a:latin typeface="Calibri"/>
                <a:ea typeface="+mn-lt"/>
                <a:cs typeface="+mn-lt"/>
              </a:rPr>
              <a:t> (for </a:t>
            </a:r>
            <a:r>
              <a:rPr lang="it-IT" err="1">
                <a:latin typeface="Calibri"/>
                <a:ea typeface="+mn-lt"/>
                <a:cs typeface="+mn-lt"/>
              </a:rPr>
              <a:t>smaller</a:t>
            </a:r>
            <a:r>
              <a:rPr lang="it-IT">
                <a:latin typeface="Calibri"/>
                <a:ea typeface="+mn-lt"/>
                <a:cs typeface="+mn-lt"/>
              </a:rPr>
              <a:t> </a:t>
            </a:r>
            <a:r>
              <a:rPr lang="it-IT" err="1">
                <a:latin typeface="Calibri"/>
                <a:ea typeface="+mn-lt"/>
                <a:cs typeface="+mn-lt"/>
              </a:rPr>
              <a:t>blocks</a:t>
            </a:r>
            <a:r>
              <a:rPr lang="it-IT">
                <a:latin typeface="Calibri"/>
                <a:ea typeface="+mn-lt"/>
                <a:cs typeface="+mn-lt"/>
              </a:rPr>
              <a:t> </a:t>
            </a:r>
            <a:r>
              <a:rPr lang="it-IT" err="1">
                <a:latin typeface="Calibri"/>
                <a:ea typeface="+mn-lt"/>
                <a:cs typeface="+mn-lt"/>
              </a:rPr>
              <a:t>that</a:t>
            </a:r>
            <a:r>
              <a:rPr lang="it-IT">
                <a:latin typeface="Calibri"/>
                <a:ea typeface="+mn-lt"/>
                <a:cs typeface="+mn-lt"/>
              </a:rPr>
              <a:t> </a:t>
            </a:r>
            <a:r>
              <a:rPr lang="it-IT" err="1">
                <a:latin typeface="Calibri"/>
                <a:ea typeface="+mn-lt"/>
                <a:cs typeface="+mn-lt"/>
              </a:rPr>
              <a:t>fit</a:t>
            </a:r>
            <a:r>
              <a:rPr lang="it-IT">
                <a:latin typeface="Calibri"/>
                <a:ea typeface="+mn-lt"/>
                <a:cs typeface="+mn-lt"/>
              </a:rPr>
              <a:t> in </a:t>
            </a:r>
            <a:r>
              <a:rPr lang="it-IT" err="1">
                <a:latin typeface="Calibri"/>
                <a:ea typeface="+mn-lt"/>
                <a:cs typeface="+mn-lt"/>
              </a:rPr>
              <a:t>shared</a:t>
            </a:r>
            <a:r>
              <a:rPr lang="it-IT">
                <a:latin typeface="Calibri"/>
                <a:ea typeface="+mn-lt"/>
                <a:cs typeface="+mn-lt"/>
              </a:rPr>
              <a:t> </a:t>
            </a:r>
            <a:r>
              <a:rPr lang="it-IT" err="1">
                <a:latin typeface="Calibri"/>
                <a:ea typeface="+mn-lt"/>
                <a:cs typeface="+mn-lt"/>
              </a:rPr>
              <a:t>memory</a:t>
            </a:r>
            <a:r>
              <a:rPr lang="it-IT">
                <a:latin typeface="Calibri"/>
                <a:ea typeface="+mn-lt"/>
                <a:cs typeface="+mn-lt"/>
              </a:rPr>
              <a:t>). </a:t>
            </a:r>
            <a:endParaRPr lang="it-IT">
              <a:latin typeface="Calibri"/>
              <a:ea typeface="Calibri"/>
              <a:cs typeface="Calibri"/>
            </a:endParaRPr>
          </a:p>
          <a:p>
            <a:endParaRPr lang="it-IT">
              <a:latin typeface="Calibri"/>
              <a:ea typeface="+mn-lt"/>
              <a:cs typeface="+mn-lt"/>
            </a:endParaRPr>
          </a:p>
          <a:p>
            <a:r>
              <a:rPr lang="it-IT">
                <a:latin typeface="Calibri"/>
                <a:ea typeface="+mn-lt"/>
                <a:cs typeface="+mn-lt"/>
              </a:rPr>
              <a:t>The </a:t>
            </a:r>
            <a:r>
              <a:rPr lang="it-IT" err="1">
                <a:latin typeface="Calibri"/>
                <a:ea typeface="Calibri"/>
                <a:cs typeface="Calibri"/>
              </a:rPr>
              <a:t>bitonicMergeLocal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>
                <a:latin typeface="Calibri"/>
                <a:ea typeface="+mn-lt"/>
                <a:cs typeface="+mn-lt"/>
              </a:rPr>
              <a:t>kernel </a:t>
            </a:r>
            <a:r>
              <a:rPr lang="it-IT" err="1">
                <a:latin typeface="Calibri"/>
                <a:ea typeface="+mn-lt"/>
                <a:cs typeface="+mn-lt"/>
              </a:rPr>
              <a:t>was</a:t>
            </a:r>
            <a:r>
              <a:rPr lang="it-IT">
                <a:latin typeface="Calibri"/>
                <a:ea typeface="+mn-lt"/>
                <a:cs typeface="+mn-lt"/>
              </a:rPr>
              <a:t> </a:t>
            </a:r>
            <a:r>
              <a:rPr lang="it-IT" err="1">
                <a:latin typeface="Calibri"/>
                <a:ea typeface="+mn-lt"/>
                <a:cs typeface="+mn-lt"/>
              </a:rPr>
              <a:t>added</a:t>
            </a:r>
            <a:r>
              <a:rPr lang="it-IT">
                <a:latin typeface="Calibri"/>
                <a:ea typeface="+mn-lt"/>
                <a:cs typeface="+mn-lt"/>
              </a:rPr>
              <a:t>. </a:t>
            </a:r>
            <a:r>
              <a:rPr lang="it-IT" err="1">
                <a:latin typeface="Calibri"/>
                <a:ea typeface="+mn-lt"/>
                <a:cs typeface="+mn-lt"/>
              </a:rPr>
              <a:t>It</a:t>
            </a:r>
            <a:r>
              <a:rPr lang="it-IT">
                <a:latin typeface="Calibri"/>
                <a:ea typeface="+mn-lt"/>
                <a:cs typeface="+mn-lt"/>
              </a:rPr>
              <a:t> </a:t>
            </a:r>
            <a:r>
              <a:rPr lang="it-IT" err="1">
                <a:latin typeface="Calibri"/>
                <a:ea typeface="+mn-lt"/>
                <a:cs typeface="+mn-lt"/>
              </a:rPr>
              <a:t>performs</a:t>
            </a:r>
            <a:r>
              <a:rPr lang="it-IT">
                <a:latin typeface="Calibri"/>
                <a:ea typeface="+mn-lt"/>
                <a:cs typeface="+mn-lt"/>
              </a:rPr>
              <a:t> </a:t>
            </a:r>
            <a:r>
              <a:rPr lang="it-IT" err="1">
                <a:latin typeface="Calibri"/>
                <a:ea typeface="+mn-lt"/>
                <a:cs typeface="+mn-lt"/>
              </a:rPr>
              <a:t>local</a:t>
            </a:r>
            <a:r>
              <a:rPr lang="it-IT">
                <a:latin typeface="Calibri"/>
                <a:ea typeface="+mn-lt"/>
                <a:cs typeface="+mn-lt"/>
              </a:rPr>
              <a:t> </a:t>
            </a:r>
            <a:r>
              <a:rPr lang="it-IT" err="1">
                <a:latin typeface="Calibri"/>
                <a:ea typeface="+mn-lt"/>
                <a:cs typeface="+mn-lt"/>
              </a:rPr>
              <a:t>merges</a:t>
            </a:r>
            <a:r>
              <a:rPr lang="it-IT">
                <a:latin typeface="Calibri"/>
                <a:ea typeface="+mn-lt"/>
                <a:cs typeface="+mn-lt"/>
              </a:rPr>
              <a:t> in </a:t>
            </a:r>
            <a:r>
              <a:rPr lang="it-IT" err="1">
                <a:latin typeface="Calibri"/>
                <a:ea typeface="+mn-lt"/>
                <a:cs typeface="+mn-lt"/>
              </a:rPr>
              <a:t>shared</a:t>
            </a:r>
            <a:r>
              <a:rPr lang="it-IT">
                <a:latin typeface="Calibri"/>
                <a:ea typeface="+mn-lt"/>
                <a:cs typeface="+mn-lt"/>
              </a:rPr>
              <a:t> </a:t>
            </a:r>
            <a:r>
              <a:rPr lang="it-IT" err="1">
                <a:latin typeface="Calibri"/>
                <a:ea typeface="+mn-lt"/>
                <a:cs typeface="+mn-lt"/>
              </a:rPr>
              <a:t>memory</a:t>
            </a:r>
            <a:r>
              <a:rPr lang="it-IT">
                <a:latin typeface="Calibri"/>
                <a:ea typeface="+mn-lt"/>
                <a:cs typeface="+mn-lt"/>
              </a:rPr>
              <a:t>, </a:t>
            </a:r>
            <a:r>
              <a:rPr lang="it-IT" err="1">
                <a:latin typeface="Calibri"/>
                <a:ea typeface="+mn-lt"/>
                <a:cs typeface="+mn-lt"/>
              </a:rPr>
              <a:t>allowing</a:t>
            </a:r>
            <a:r>
              <a:rPr lang="it-IT">
                <a:latin typeface="Calibri"/>
                <a:ea typeface="+mn-lt"/>
                <a:cs typeface="+mn-lt"/>
              </a:rPr>
              <a:t> </a:t>
            </a:r>
            <a:r>
              <a:rPr lang="it-IT" err="1">
                <a:latin typeface="Calibri"/>
                <a:ea typeface="+mn-lt"/>
                <a:cs typeface="+mn-lt"/>
              </a:rPr>
              <a:t>threads</a:t>
            </a:r>
            <a:r>
              <a:rPr lang="it-IT">
                <a:latin typeface="Calibri"/>
                <a:ea typeface="+mn-lt"/>
                <a:cs typeface="+mn-lt"/>
              </a:rPr>
              <a:t> </a:t>
            </a:r>
            <a:r>
              <a:rPr lang="it-IT" err="1">
                <a:latin typeface="Calibri"/>
                <a:ea typeface="+mn-lt"/>
                <a:cs typeface="+mn-lt"/>
              </a:rPr>
              <a:t>within</a:t>
            </a:r>
            <a:r>
              <a:rPr lang="it-IT">
                <a:latin typeface="Calibri"/>
                <a:ea typeface="+mn-lt"/>
                <a:cs typeface="+mn-lt"/>
              </a:rPr>
              <a:t> a </a:t>
            </a:r>
            <a:r>
              <a:rPr lang="it-IT" err="1">
                <a:latin typeface="Calibri"/>
                <a:ea typeface="+mn-lt"/>
                <a:cs typeface="+mn-lt"/>
              </a:rPr>
              <a:t>block</a:t>
            </a:r>
            <a:r>
              <a:rPr lang="it-IT">
                <a:latin typeface="Calibri"/>
                <a:ea typeface="+mn-lt"/>
                <a:cs typeface="+mn-lt"/>
              </a:rPr>
              <a:t> to collaborate more </a:t>
            </a:r>
            <a:r>
              <a:rPr lang="it-IT" err="1">
                <a:latin typeface="Calibri"/>
                <a:ea typeface="+mn-lt"/>
                <a:cs typeface="+mn-lt"/>
              </a:rPr>
              <a:t>efficiently</a:t>
            </a:r>
            <a:r>
              <a:rPr lang="it-IT">
                <a:latin typeface="Calibri"/>
                <a:ea typeface="+mn-lt"/>
                <a:cs typeface="+mn-lt"/>
              </a:rPr>
              <a:t>. </a:t>
            </a:r>
            <a:endParaRPr lang="it-IT"/>
          </a:p>
          <a:p>
            <a:endParaRPr lang="it-IT">
              <a:latin typeface="Calibri"/>
              <a:ea typeface="+mn-lt"/>
              <a:cs typeface="+mn-lt"/>
            </a:endParaRPr>
          </a:p>
          <a:p>
            <a:r>
              <a:rPr lang="it-IT">
                <a:latin typeface="Calibri"/>
              </a:rPr>
              <a:t>The </a:t>
            </a:r>
            <a:r>
              <a:rPr lang="it-IT" err="1">
                <a:latin typeface="Calibri"/>
              </a:rPr>
              <a:t>process</a:t>
            </a:r>
            <a:r>
              <a:rPr lang="it-IT">
                <a:latin typeface="Calibri"/>
              </a:rPr>
              <a:t> of </a:t>
            </a:r>
            <a:r>
              <a:rPr lang="it-IT" err="1">
                <a:latin typeface="Calibri"/>
              </a:rPr>
              <a:t>copying</a:t>
            </a:r>
            <a:r>
              <a:rPr lang="it-IT">
                <a:latin typeface="Calibri"/>
              </a:rPr>
              <a:t> data from global to </a:t>
            </a:r>
            <a:r>
              <a:rPr lang="it-IT" err="1">
                <a:latin typeface="Calibri"/>
              </a:rPr>
              <a:t>shared</a:t>
            </a:r>
            <a:r>
              <a:rPr lang="it-IT">
                <a:latin typeface="Calibri"/>
              </a:rPr>
              <a:t> </a:t>
            </a:r>
            <a:r>
              <a:rPr lang="it-IT" err="1">
                <a:latin typeface="Calibri"/>
              </a:rPr>
              <a:t>memory</a:t>
            </a:r>
            <a:r>
              <a:rPr lang="it-IT">
                <a:latin typeface="Calibri"/>
              </a:rPr>
              <a:t> and viceversa </a:t>
            </a:r>
            <a:r>
              <a:rPr lang="it-IT" err="1">
                <a:latin typeface="Calibri"/>
              </a:rPr>
              <a:t>is</a:t>
            </a:r>
            <a:r>
              <a:rPr lang="it-IT">
                <a:latin typeface="Calibri"/>
              </a:rPr>
              <a:t> </a:t>
            </a:r>
            <a:r>
              <a:rPr lang="it-IT" err="1">
                <a:latin typeface="Calibri"/>
              </a:rPr>
              <a:t>performed</a:t>
            </a:r>
            <a:r>
              <a:rPr lang="it-IT">
                <a:latin typeface="Calibri"/>
              </a:rPr>
              <a:t> in a </a:t>
            </a:r>
            <a:r>
              <a:rPr lang="it-IT" b="1" err="1">
                <a:latin typeface="Calibri"/>
              </a:rPr>
              <a:t>coalesced</a:t>
            </a:r>
            <a:r>
              <a:rPr lang="it-IT">
                <a:latin typeface="Calibri"/>
              </a:rPr>
              <a:t> </a:t>
            </a:r>
            <a:r>
              <a:rPr lang="it-IT" err="1">
                <a:latin typeface="Calibri"/>
              </a:rPr>
              <a:t>manner</a:t>
            </a:r>
            <a:r>
              <a:rPr lang="it-IT">
                <a:latin typeface="Calibri"/>
              </a:rPr>
              <a:t>.</a:t>
            </a:r>
          </a:p>
          <a:p>
            <a:r>
              <a:rPr lang="it-IT">
                <a:latin typeface="Calibri"/>
                <a:ea typeface="Calibri"/>
                <a:cs typeface="Calibri"/>
              </a:rPr>
              <a:t>Once the data </a:t>
            </a:r>
            <a:r>
              <a:rPr lang="it-IT" err="1">
                <a:latin typeface="Calibri"/>
                <a:ea typeface="Calibri"/>
                <a:cs typeface="Calibri"/>
              </a:rPr>
              <a:t>is</a:t>
            </a:r>
            <a:r>
              <a:rPr lang="it-IT">
                <a:latin typeface="Calibri"/>
                <a:ea typeface="Calibri"/>
                <a:cs typeface="Calibri"/>
              </a:rPr>
              <a:t> in </a:t>
            </a:r>
            <a:r>
              <a:rPr lang="it-IT" err="1">
                <a:latin typeface="Calibri"/>
                <a:ea typeface="Calibri"/>
                <a:cs typeface="Calibri"/>
              </a:rPr>
              <a:t>shared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memory</a:t>
            </a:r>
            <a:r>
              <a:rPr lang="it-IT">
                <a:latin typeface="Calibri"/>
                <a:ea typeface="Calibri"/>
                <a:cs typeface="Calibri"/>
              </a:rPr>
              <a:t>, the </a:t>
            </a:r>
            <a:r>
              <a:rPr lang="it-IT" b="1" err="1">
                <a:latin typeface="Calibri"/>
                <a:ea typeface="Calibri"/>
                <a:cs typeface="Calibri"/>
              </a:rPr>
              <a:t>bitonicMergeStep</a:t>
            </a:r>
            <a:r>
              <a:rPr lang="it-IT" b="1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function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is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called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directly</a:t>
            </a:r>
            <a:r>
              <a:rPr lang="it-IT">
                <a:latin typeface="Calibri"/>
                <a:ea typeface="Calibri"/>
                <a:cs typeface="Calibri"/>
              </a:rPr>
              <a:t> on the </a:t>
            </a:r>
            <a:r>
              <a:rPr lang="it-IT" err="1">
                <a:latin typeface="Calibri"/>
                <a:ea typeface="Calibri"/>
                <a:cs typeface="Calibri"/>
              </a:rPr>
              <a:t>local</a:t>
            </a:r>
            <a:r>
              <a:rPr lang="it-IT">
                <a:latin typeface="Calibri"/>
                <a:ea typeface="Calibri"/>
                <a:cs typeface="Calibri"/>
              </a:rPr>
              <a:t> data.</a:t>
            </a:r>
          </a:p>
          <a:p>
            <a:r>
              <a:rPr lang="it-IT" err="1">
                <a:latin typeface="Calibri"/>
                <a:ea typeface="Calibri"/>
                <a:cs typeface="Calibri"/>
              </a:rPr>
              <a:t>Finally</a:t>
            </a:r>
            <a:r>
              <a:rPr lang="it-IT">
                <a:latin typeface="Calibri"/>
                <a:ea typeface="Calibri"/>
                <a:cs typeface="Calibri"/>
              </a:rPr>
              <a:t>, after </a:t>
            </a:r>
            <a:r>
              <a:rPr lang="it-IT" err="1">
                <a:latin typeface="Calibri"/>
                <a:ea typeface="Calibri"/>
                <a:cs typeface="Calibri"/>
              </a:rPr>
              <a:t>all</a:t>
            </a:r>
            <a:r>
              <a:rPr lang="it-IT">
                <a:latin typeface="Calibri"/>
                <a:ea typeface="Calibri"/>
                <a:cs typeface="Calibri"/>
              </a:rPr>
              <a:t> the merge steps </a:t>
            </a:r>
            <a:r>
              <a:rPr lang="it-IT" err="1">
                <a:latin typeface="Calibri"/>
                <a:ea typeface="Calibri"/>
                <a:cs typeface="Calibri"/>
              </a:rPr>
              <a:t>have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been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performed</a:t>
            </a:r>
            <a:r>
              <a:rPr lang="it-IT">
                <a:latin typeface="Calibri"/>
                <a:ea typeface="Calibri"/>
                <a:cs typeface="Calibri"/>
              </a:rPr>
              <a:t>, the data </a:t>
            </a:r>
            <a:r>
              <a:rPr lang="it-IT" err="1">
                <a:latin typeface="Calibri"/>
                <a:ea typeface="Calibri"/>
                <a:cs typeface="Calibri"/>
              </a:rPr>
              <a:t>is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copied</a:t>
            </a:r>
            <a:r>
              <a:rPr lang="it-IT">
                <a:latin typeface="Calibri"/>
                <a:ea typeface="Calibri"/>
                <a:cs typeface="Calibri"/>
              </a:rPr>
              <a:t> back to global </a:t>
            </a:r>
            <a:r>
              <a:rPr lang="it-IT" err="1">
                <a:latin typeface="Calibri"/>
                <a:ea typeface="Calibri"/>
                <a:cs typeface="Calibri"/>
              </a:rPr>
              <a:t>memory</a:t>
            </a:r>
            <a:r>
              <a:rPr lang="it-IT">
                <a:latin typeface="Calibri"/>
                <a:ea typeface="Calibri"/>
                <a:cs typeface="Calibri"/>
              </a:rPr>
              <a:t>.</a:t>
            </a:r>
          </a:p>
        </p:txBody>
      </p:sp>
      <p:pic>
        <p:nvPicPr>
          <p:cNvPr id="8" name="Immagine 7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DD624766-D8BD-0F92-D732-967BDD79D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732" y="4559553"/>
            <a:ext cx="8970535" cy="148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41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86E43C-97DB-614E-4FE5-4BF49AECD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91" y="2159541"/>
            <a:ext cx="9182976" cy="3636129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endParaRPr lang="en-GB" sz="2200">
              <a:ea typeface="+mn-lt"/>
              <a:cs typeface="+mn-lt"/>
            </a:endParaRPr>
          </a:p>
          <a:p>
            <a:endParaRPr lang="it-IT" sz="210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F4D8C30-DC50-5FBE-DF42-45A4AE7E9BCB}"/>
              </a:ext>
            </a:extLst>
          </p:cNvPr>
          <p:cNvSpPr txBox="1"/>
          <p:nvPr/>
        </p:nvSpPr>
        <p:spPr>
          <a:xfrm>
            <a:off x="904487" y="743414"/>
            <a:ext cx="1038302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 err="1"/>
              <a:t>Optimized</a:t>
            </a:r>
            <a:r>
              <a:rPr lang="it-IT" sz="3200"/>
              <a:t> GPU Version - Performance Analysis</a:t>
            </a:r>
            <a:endParaRPr lang="it-IT"/>
          </a:p>
        </p:txBody>
      </p:sp>
      <p:pic>
        <p:nvPicPr>
          <p:cNvPr id="9" name="Immagine 8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86001738-A764-4850-8617-A77E13E6B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41" y="3978134"/>
            <a:ext cx="11268925" cy="1126246"/>
          </a:xfrm>
          <a:prstGeom prst="rect">
            <a:avLst/>
          </a:prstGeom>
        </p:spPr>
      </p:pic>
      <p:pic>
        <p:nvPicPr>
          <p:cNvPr id="10" name="Immagine 9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4315D622-B602-4D12-FA51-439B4249C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27" y="5291558"/>
            <a:ext cx="11250340" cy="108849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65F9ACA-7649-1751-FBD3-3E7917A748BB}"/>
              </a:ext>
            </a:extLst>
          </p:cNvPr>
          <p:cNvSpPr txBox="1"/>
          <p:nvPr/>
        </p:nvSpPr>
        <p:spPr>
          <a:xfrm>
            <a:off x="904488" y="1716049"/>
            <a:ext cx="10670733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>
                <a:latin typeface="Calibri"/>
                <a:ea typeface="+mn-lt"/>
                <a:cs typeface="+mn-lt"/>
              </a:rPr>
              <a:t>In the </a:t>
            </a:r>
            <a:r>
              <a:rPr lang="it-IT" b="1">
                <a:latin typeface="Calibri"/>
                <a:ea typeface="+mn-lt"/>
                <a:cs typeface="+mn-lt"/>
              </a:rPr>
              <a:t>bitonicSort </a:t>
            </a:r>
            <a:r>
              <a:rPr lang="it-IT">
                <a:latin typeface="Calibri"/>
                <a:ea typeface="+mn-lt"/>
                <a:cs typeface="+mn-lt"/>
              </a:rPr>
              <a:t>kernel the </a:t>
            </a:r>
            <a:r>
              <a:rPr lang="it-IT" err="1">
                <a:latin typeface="Calibri"/>
                <a:ea typeface="+mn-lt"/>
                <a:cs typeface="+mn-lt"/>
              </a:rPr>
              <a:t>number</a:t>
            </a:r>
            <a:r>
              <a:rPr lang="it-IT">
                <a:latin typeface="Calibri"/>
                <a:ea typeface="+mn-lt"/>
                <a:cs typeface="+mn-lt"/>
              </a:rPr>
              <a:t> of </a:t>
            </a:r>
            <a:r>
              <a:rPr lang="it-IT" b="1" err="1">
                <a:latin typeface="Calibri"/>
                <a:ea typeface="+mn-lt"/>
                <a:cs typeface="+mn-lt"/>
              </a:rPr>
              <a:t>warp</a:t>
            </a:r>
            <a:r>
              <a:rPr lang="it-IT" b="1">
                <a:latin typeface="Calibri"/>
                <a:ea typeface="+mn-lt"/>
                <a:cs typeface="+mn-lt"/>
              </a:rPr>
              <a:t> </a:t>
            </a:r>
            <a:r>
              <a:rPr lang="it-IT" b="1" err="1">
                <a:latin typeface="Calibri"/>
                <a:ea typeface="+mn-lt"/>
                <a:cs typeface="+mn-lt"/>
              </a:rPr>
              <a:t>cycles</a:t>
            </a:r>
            <a:r>
              <a:rPr lang="it-IT" b="1">
                <a:latin typeface="Calibri"/>
                <a:ea typeface="+mn-lt"/>
                <a:cs typeface="+mn-lt"/>
              </a:rPr>
              <a:t> per </a:t>
            </a:r>
            <a:r>
              <a:rPr lang="it-IT" b="1" err="1">
                <a:latin typeface="Calibri"/>
                <a:ea typeface="+mn-lt"/>
                <a:cs typeface="+mn-lt"/>
              </a:rPr>
              <a:t>issued</a:t>
            </a:r>
            <a:r>
              <a:rPr lang="it-IT" b="1">
                <a:latin typeface="Calibri"/>
                <a:ea typeface="+mn-lt"/>
                <a:cs typeface="+mn-lt"/>
              </a:rPr>
              <a:t> </a:t>
            </a:r>
            <a:r>
              <a:rPr lang="it-IT" b="1" err="1">
                <a:latin typeface="Calibri"/>
                <a:ea typeface="+mn-lt"/>
                <a:cs typeface="+mn-lt"/>
              </a:rPr>
              <a:t>instruction</a:t>
            </a:r>
            <a:r>
              <a:rPr lang="it-IT" b="1">
                <a:latin typeface="Calibri"/>
                <a:ea typeface="+mn-lt"/>
                <a:cs typeface="+mn-lt"/>
              </a:rPr>
              <a:t> </a:t>
            </a:r>
            <a:r>
              <a:rPr lang="it-IT" err="1">
                <a:latin typeface="Calibri"/>
                <a:ea typeface="+mn-lt"/>
                <a:cs typeface="+mn-lt"/>
              </a:rPr>
              <a:t>decreased</a:t>
            </a:r>
            <a:r>
              <a:rPr lang="it-IT">
                <a:latin typeface="Calibri"/>
                <a:ea typeface="+mn-lt"/>
                <a:cs typeface="+mn-lt"/>
              </a:rPr>
              <a:t> </a:t>
            </a:r>
            <a:r>
              <a:rPr lang="it-IT" err="1">
                <a:latin typeface="Calibri"/>
                <a:ea typeface="+mn-lt"/>
                <a:cs typeface="+mn-lt"/>
              </a:rPr>
              <a:t>significantly</a:t>
            </a:r>
            <a:r>
              <a:rPr lang="it-IT">
                <a:latin typeface="Calibri"/>
                <a:ea typeface="+mn-lt"/>
                <a:cs typeface="+mn-lt"/>
              </a:rPr>
              <a:t>, from 18.78 in the first </a:t>
            </a:r>
            <a:r>
              <a:rPr lang="it-IT" err="1">
                <a:latin typeface="Calibri"/>
                <a:ea typeface="+mn-lt"/>
                <a:cs typeface="+mn-lt"/>
              </a:rPr>
              <a:t>version</a:t>
            </a:r>
            <a:r>
              <a:rPr lang="it-IT">
                <a:latin typeface="Calibri"/>
                <a:ea typeface="+mn-lt"/>
                <a:cs typeface="+mn-lt"/>
              </a:rPr>
              <a:t> to </a:t>
            </a:r>
            <a:r>
              <a:rPr lang="it-IT" b="1">
                <a:latin typeface="Calibri"/>
                <a:ea typeface="+mn-lt"/>
                <a:cs typeface="+mn-lt"/>
              </a:rPr>
              <a:t>12.45</a:t>
            </a:r>
            <a:r>
              <a:rPr lang="it-IT">
                <a:latin typeface="Calibri"/>
                <a:ea typeface="+mn-lt"/>
                <a:cs typeface="+mn-lt"/>
              </a:rPr>
              <a:t> in the </a:t>
            </a:r>
            <a:r>
              <a:rPr lang="it-IT" err="1">
                <a:latin typeface="Calibri"/>
                <a:ea typeface="+mn-lt"/>
                <a:cs typeface="+mn-lt"/>
              </a:rPr>
              <a:t>optimized</a:t>
            </a:r>
            <a:r>
              <a:rPr lang="it-IT">
                <a:latin typeface="Calibri"/>
                <a:ea typeface="+mn-lt"/>
                <a:cs typeface="+mn-lt"/>
              </a:rPr>
              <a:t> </a:t>
            </a:r>
            <a:r>
              <a:rPr lang="it-IT" err="1">
                <a:latin typeface="Calibri"/>
                <a:ea typeface="+mn-lt"/>
                <a:cs typeface="+mn-lt"/>
              </a:rPr>
              <a:t>version</a:t>
            </a:r>
            <a:r>
              <a:rPr lang="it-IT">
                <a:latin typeface="Calibri"/>
                <a:ea typeface="+mn-lt"/>
                <a:cs typeface="+mn-lt"/>
              </a:rPr>
              <a:t>. </a:t>
            </a:r>
            <a:r>
              <a:rPr lang="it-IT" err="1">
                <a:latin typeface="Calibri"/>
                <a:ea typeface="+mn-lt"/>
                <a:cs typeface="+mn-lt"/>
              </a:rPr>
              <a:t>This</a:t>
            </a:r>
            <a:r>
              <a:rPr lang="it-IT">
                <a:latin typeface="Calibri"/>
                <a:ea typeface="+mn-lt"/>
                <a:cs typeface="+mn-lt"/>
              </a:rPr>
              <a:t> </a:t>
            </a:r>
            <a:r>
              <a:rPr lang="it-IT" err="1">
                <a:latin typeface="Calibri"/>
                <a:ea typeface="+mn-lt"/>
                <a:cs typeface="+mn-lt"/>
              </a:rPr>
              <a:t>improvement</a:t>
            </a:r>
            <a:r>
              <a:rPr lang="it-IT">
                <a:latin typeface="Calibri"/>
                <a:ea typeface="+mn-lt"/>
                <a:cs typeface="+mn-lt"/>
              </a:rPr>
              <a:t> </a:t>
            </a:r>
            <a:r>
              <a:rPr lang="it-IT" err="1">
                <a:latin typeface="Calibri"/>
                <a:ea typeface="+mn-lt"/>
                <a:cs typeface="+mn-lt"/>
              </a:rPr>
              <a:t>is</a:t>
            </a:r>
            <a:r>
              <a:rPr lang="it-IT">
                <a:latin typeface="Calibri"/>
                <a:ea typeface="+mn-lt"/>
                <a:cs typeface="+mn-lt"/>
              </a:rPr>
              <a:t> </a:t>
            </a:r>
            <a:r>
              <a:rPr lang="it-IT" err="1">
                <a:latin typeface="Calibri"/>
                <a:ea typeface="+mn-lt"/>
                <a:cs typeface="+mn-lt"/>
              </a:rPr>
              <a:t>primarily</a:t>
            </a:r>
            <a:r>
              <a:rPr lang="it-IT">
                <a:latin typeface="Calibri"/>
                <a:ea typeface="+mn-lt"/>
                <a:cs typeface="+mn-lt"/>
              </a:rPr>
              <a:t> due to the </a:t>
            </a:r>
            <a:r>
              <a:rPr lang="it-IT" err="1">
                <a:latin typeface="Calibri"/>
                <a:ea typeface="+mn-lt"/>
                <a:cs typeface="+mn-lt"/>
              </a:rPr>
              <a:t>absence</a:t>
            </a:r>
            <a:r>
              <a:rPr lang="it-IT">
                <a:latin typeface="Calibri"/>
                <a:ea typeface="+mn-lt"/>
                <a:cs typeface="+mn-lt"/>
              </a:rPr>
              <a:t> of Long </a:t>
            </a:r>
            <a:r>
              <a:rPr lang="it-IT" err="1">
                <a:latin typeface="Calibri"/>
                <a:ea typeface="+mn-lt"/>
                <a:cs typeface="+mn-lt"/>
              </a:rPr>
              <a:t>Scoreboard</a:t>
            </a:r>
            <a:r>
              <a:rPr lang="it-IT">
                <a:latin typeface="Calibri"/>
                <a:ea typeface="+mn-lt"/>
                <a:cs typeface="+mn-lt"/>
              </a:rPr>
              <a:t> </a:t>
            </a:r>
            <a:r>
              <a:rPr lang="it-IT" err="1">
                <a:latin typeface="Calibri"/>
                <a:ea typeface="+mn-lt"/>
                <a:cs typeface="+mn-lt"/>
              </a:rPr>
              <a:t>Stalls</a:t>
            </a:r>
            <a:r>
              <a:rPr lang="it-IT">
                <a:latin typeface="Calibri"/>
                <a:ea typeface="+mn-lt"/>
                <a:cs typeface="+mn-lt"/>
              </a:rPr>
              <a:t>.</a:t>
            </a:r>
            <a:endParaRPr lang="it-IT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it-IT">
                <a:latin typeface="Calibri"/>
                <a:ea typeface="+mn-lt"/>
                <a:cs typeface="+mn-lt"/>
              </a:rPr>
              <a:t>In </a:t>
            </a:r>
            <a:r>
              <a:rPr lang="it-IT" b="1" err="1">
                <a:latin typeface="Calibri"/>
                <a:ea typeface="+mn-lt"/>
                <a:cs typeface="+mn-lt"/>
              </a:rPr>
              <a:t>bitonicMergeGlobal</a:t>
            </a:r>
            <a:r>
              <a:rPr lang="it-IT">
                <a:latin typeface="Calibri"/>
                <a:ea typeface="+mn-lt"/>
                <a:cs typeface="+mn-lt"/>
              </a:rPr>
              <a:t> the </a:t>
            </a:r>
            <a:r>
              <a:rPr lang="it-IT" err="1">
                <a:latin typeface="Calibri"/>
                <a:ea typeface="+mn-lt"/>
                <a:cs typeface="+mn-lt"/>
              </a:rPr>
              <a:t>branch</a:t>
            </a:r>
            <a:r>
              <a:rPr lang="it-IT">
                <a:latin typeface="Calibri"/>
                <a:ea typeface="+mn-lt"/>
                <a:cs typeface="+mn-lt"/>
              </a:rPr>
              <a:t> </a:t>
            </a:r>
            <a:r>
              <a:rPr lang="it-IT" err="1">
                <a:latin typeface="Calibri"/>
                <a:ea typeface="+mn-lt"/>
                <a:cs typeface="+mn-lt"/>
              </a:rPr>
              <a:t>efficiency</a:t>
            </a:r>
            <a:r>
              <a:rPr lang="it-IT">
                <a:latin typeface="Calibri"/>
                <a:ea typeface="+mn-lt"/>
                <a:cs typeface="+mn-lt"/>
              </a:rPr>
              <a:t> </a:t>
            </a:r>
            <a:r>
              <a:rPr lang="it-IT" err="1">
                <a:latin typeface="Calibri"/>
                <a:ea typeface="+mn-lt"/>
                <a:cs typeface="+mn-lt"/>
              </a:rPr>
              <a:t>increased</a:t>
            </a:r>
            <a:r>
              <a:rPr lang="it-IT">
                <a:latin typeface="Calibri"/>
                <a:ea typeface="+mn-lt"/>
                <a:cs typeface="+mn-lt"/>
              </a:rPr>
              <a:t> from 84.08% in the first </a:t>
            </a:r>
            <a:r>
              <a:rPr lang="it-IT" err="1">
                <a:latin typeface="Calibri"/>
                <a:ea typeface="+mn-lt"/>
                <a:cs typeface="+mn-lt"/>
              </a:rPr>
              <a:t>version</a:t>
            </a:r>
            <a:r>
              <a:rPr lang="it-IT">
                <a:latin typeface="Calibri"/>
                <a:ea typeface="+mn-lt"/>
                <a:cs typeface="+mn-lt"/>
              </a:rPr>
              <a:t> to </a:t>
            </a:r>
            <a:r>
              <a:rPr lang="it-IT" b="1">
                <a:latin typeface="Calibri"/>
                <a:ea typeface="+mn-lt"/>
                <a:cs typeface="+mn-lt"/>
              </a:rPr>
              <a:t>99.93%</a:t>
            </a:r>
            <a:r>
              <a:rPr lang="it-IT">
                <a:latin typeface="Calibri"/>
                <a:ea typeface="+mn-lt"/>
                <a:cs typeface="+mn-lt"/>
              </a:rPr>
              <a:t> in the </a:t>
            </a:r>
            <a:r>
              <a:rPr lang="it-IT" err="1">
                <a:latin typeface="Calibri"/>
                <a:ea typeface="+mn-lt"/>
                <a:cs typeface="+mn-lt"/>
              </a:rPr>
              <a:t>optimized</a:t>
            </a:r>
            <a:r>
              <a:rPr lang="it-IT">
                <a:latin typeface="Calibri"/>
                <a:ea typeface="+mn-lt"/>
                <a:cs typeface="+mn-lt"/>
              </a:rPr>
              <a:t> </a:t>
            </a:r>
            <a:r>
              <a:rPr lang="it-IT" err="1">
                <a:latin typeface="Calibri"/>
                <a:ea typeface="+mn-lt"/>
                <a:cs typeface="+mn-lt"/>
              </a:rPr>
              <a:t>version</a:t>
            </a:r>
            <a:r>
              <a:rPr lang="it-IT">
                <a:latin typeface="Calibri"/>
                <a:ea typeface="+mn-lt"/>
                <a:cs typeface="+mn-lt"/>
              </a:rPr>
              <a:t>. I</a:t>
            </a:r>
            <a:r>
              <a:rPr lang="it-IT">
                <a:latin typeface="Calibri"/>
                <a:ea typeface="Calibri"/>
                <a:cs typeface="Calibri"/>
              </a:rPr>
              <a:t>n </a:t>
            </a:r>
            <a:r>
              <a:rPr lang="it-IT" err="1">
                <a:latin typeface="Calibri"/>
                <a:ea typeface="Calibri"/>
                <a:cs typeface="Calibri"/>
              </a:rPr>
              <a:t>this</a:t>
            </a:r>
            <a:r>
              <a:rPr lang="it-IT">
                <a:latin typeface="Calibri"/>
                <a:ea typeface="Calibri"/>
                <a:cs typeface="Calibri"/>
              </a:rPr>
              <a:t> case the </a:t>
            </a:r>
            <a:r>
              <a:rPr lang="it-IT" err="1">
                <a:latin typeface="Calibri"/>
                <a:ea typeface="Calibri"/>
                <a:cs typeface="Calibri"/>
              </a:rPr>
              <a:t>uncoalesced</a:t>
            </a:r>
            <a:r>
              <a:rPr lang="it-IT">
                <a:latin typeface="Calibri"/>
                <a:ea typeface="Calibri"/>
                <a:cs typeface="Calibri"/>
              </a:rPr>
              <a:t> global accesses </a:t>
            </a:r>
            <a:r>
              <a:rPr lang="it-IT" err="1">
                <a:latin typeface="Calibri"/>
                <a:ea typeface="Calibri"/>
                <a:cs typeface="Calibri"/>
              </a:rPr>
              <a:t>problem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was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solved</a:t>
            </a:r>
            <a:r>
              <a:rPr lang="it-IT">
                <a:latin typeface="Calibri"/>
                <a:ea typeface="Calibri"/>
                <a:cs typeface="Calibri"/>
              </a:rPr>
              <a:t>. </a:t>
            </a:r>
          </a:p>
          <a:p>
            <a:pPr marL="285750" indent="-285750">
              <a:buFont typeface="Arial"/>
              <a:buChar char="•"/>
            </a:pPr>
            <a:r>
              <a:rPr lang="it-IT">
                <a:latin typeface="Calibri"/>
                <a:ea typeface="Calibri"/>
                <a:cs typeface="Calibri"/>
              </a:rPr>
              <a:t>The </a:t>
            </a:r>
            <a:r>
              <a:rPr lang="it-IT" b="1" err="1">
                <a:latin typeface="Calibri"/>
                <a:ea typeface="Calibri"/>
                <a:cs typeface="Calibri"/>
              </a:rPr>
              <a:t>bitonicMergeLocal</a:t>
            </a:r>
            <a:r>
              <a:rPr lang="it-IT">
                <a:latin typeface="Calibri"/>
                <a:ea typeface="Calibri"/>
                <a:cs typeface="Calibri"/>
              </a:rPr>
              <a:t> kernel </a:t>
            </a:r>
            <a:r>
              <a:rPr lang="it-IT" err="1">
                <a:latin typeface="Calibri"/>
                <a:ea typeface="Calibri"/>
                <a:cs typeface="Calibri"/>
              </a:rPr>
              <a:t>has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significantly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lower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latency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between</a:t>
            </a:r>
            <a:r>
              <a:rPr lang="it-IT">
                <a:latin typeface="Calibri"/>
                <a:ea typeface="Calibri"/>
                <a:cs typeface="Calibri"/>
              </a:rPr>
              <a:t> consecutive </a:t>
            </a:r>
            <a:r>
              <a:rPr lang="it-IT" err="1">
                <a:latin typeface="Calibri"/>
                <a:ea typeface="Calibri"/>
                <a:cs typeface="Calibri"/>
              </a:rPr>
              <a:t>instructions</a:t>
            </a:r>
            <a:r>
              <a:rPr lang="it-IT">
                <a:latin typeface="Calibri"/>
                <a:ea typeface="Calibri"/>
                <a:cs typeface="Calibri"/>
              </a:rPr>
              <a:t> in a </a:t>
            </a:r>
            <a:r>
              <a:rPr lang="it-IT" err="1">
                <a:latin typeface="Calibri"/>
                <a:ea typeface="Calibri"/>
                <a:cs typeface="Calibri"/>
              </a:rPr>
              <a:t>warp</a:t>
            </a:r>
            <a:r>
              <a:rPr lang="it-IT">
                <a:latin typeface="Calibri"/>
                <a:ea typeface="Calibri"/>
                <a:cs typeface="Calibri"/>
              </a:rPr>
              <a:t> (</a:t>
            </a:r>
            <a:r>
              <a:rPr lang="it-IT" b="1">
                <a:latin typeface="Calibri"/>
                <a:ea typeface="Calibri"/>
                <a:cs typeface="Calibri"/>
              </a:rPr>
              <a:t>12.85</a:t>
            </a:r>
            <a:r>
              <a:rPr lang="it-IT">
                <a:latin typeface="Calibri"/>
                <a:ea typeface="Calibri"/>
                <a:cs typeface="Calibri"/>
              </a:rPr>
              <a:t> vs 116.6 in the </a:t>
            </a:r>
            <a:r>
              <a:rPr lang="it-IT" err="1">
                <a:latin typeface="Calibri"/>
                <a:ea typeface="Calibri"/>
                <a:cs typeface="Calibri"/>
              </a:rPr>
              <a:t>previous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version</a:t>
            </a:r>
            <a:r>
              <a:rPr lang="it-IT">
                <a:latin typeface="Calibri"/>
                <a:ea typeface="Calibri"/>
                <a:cs typeface="Calibri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582837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86E43C-97DB-614E-4FE5-4BF49AECD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91" y="2159541"/>
            <a:ext cx="9182976" cy="3636129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endParaRPr lang="en-GB" sz="2200">
              <a:ea typeface="+mn-lt"/>
              <a:cs typeface="+mn-lt"/>
            </a:endParaRPr>
          </a:p>
          <a:p>
            <a:endParaRPr lang="it-IT" sz="210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F4D8C30-DC50-5FBE-DF42-45A4AE7E9BCB}"/>
              </a:ext>
            </a:extLst>
          </p:cNvPr>
          <p:cNvSpPr txBox="1"/>
          <p:nvPr/>
        </p:nvSpPr>
        <p:spPr>
          <a:xfrm>
            <a:off x="904487" y="743414"/>
            <a:ext cx="1038302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 err="1"/>
              <a:t>Optimized</a:t>
            </a:r>
            <a:r>
              <a:rPr lang="it-IT" sz="3200"/>
              <a:t> GPU Version - </a:t>
            </a:r>
            <a:r>
              <a:rPr lang="it-IT" sz="3200" err="1"/>
              <a:t>Speedup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0FDA580-5D92-EDD6-E58A-A11A1CD0F82B}"/>
              </a:ext>
            </a:extLst>
          </p:cNvPr>
          <p:cNvSpPr txBox="1"/>
          <p:nvPr/>
        </p:nvSpPr>
        <p:spPr>
          <a:xfrm>
            <a:off x="904488" y="1716049"/>
            <a:ext cx="3647395" cy="47705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>
                <a:latin typeface="Calibri"/>
                <a:ea typeface="+mn-lt"/>
                <a:cs typeface="+mn-lt"/>
              </a:rPr>
              <a:t>GPU Version 2 </a:t>
            </a:r>
            <a:r>
              <a:rPr lang="it-IT" err="1">
                <a:latin typeface="Calibri"/>
                <a:ea typeface="+mn-lt"/>
                <a:cs typeface="+mn-lt"/>
              </a:rPr>
              <a:t>achieves</a:t>
            </a:r>
            <a:r>
              <a:rPr lang="it-IT">
                <a:latin typeface="Calibri"/>
                <a:ea typeface="+mn-lt"/>
                <a:cs typeface="+mn-lt"/>
              </a:rPr>
              <a:t> </a:t>
            </a:r>
            <a:r>
              <a:rPr lang="it-IT" err="1">
                <a:latin typeface="Calibri"/>
                <a:ea typeface="+mn-lt"/>
                <a:cs typeface="+mn-lt"/>
              </a:rPr>
              <a:t>significantly</a:t>
            </a:r>
            <a:r>
              <a:rPr lang="it-IT">
                <a:latin typeface="Calibri"/>
                <a:ea typeface="+mn-lt"/>
                <a:cs typeface="+mn-lt"/>
              </a:rPr>
              <a:t> </a:t>
            </a:r>
            <a:r>
              <a:rPr lang="it-IT" err="1">
                <a:latin typeface="Calibri"/>
                <a:ea typeface="+mn-lt"/>
                <a:cs typeface="+mn-lt"/>
              </a:rPr>
              <a:t>higher</a:t>
            </a:r>
            <a:r>
              <a:rPr lang="it-IT">
                <a:latin typeface="Calibri"/>
                <a:ea typeface="+mn-lt"/>
                <a:cs typeface="+mn-lt"/>
              </a:rPr>
              <a:t> </a:t>
            </a:r>
            <a:r>
              <a:rPr lang="it-IT" err="1">
                <a:latin typeface="Calibri"/>
                <a:ea typeface="+mn-lt"/>
                <a:cs typeface="+mn-lt"/>
              </a:rPr>
              <a:t>speedup</a:t>
            </a:r>
            <a:r>
              <a:rPr lang="it-IT">
                <a:latin typeface="Calibri"/>
                <a:ea typeface="+mn-lt"/>
                <a:cs typeface="+mn-lt"/>
              </a:rPr>
              <a:t>, </a:t>
            </a:r>
            <a:r>
              <a:rPr lang="it-IT" err="1">
                <a:latin typeface="Calibri"/>
                <a:ea typeface="+mn-lt"/>
                <a:cs typeface="+mn-lt"/>
              </a:rPr>
              <a:t>peaking</a:t>
            </a:r>
            <a:r>
              <a:rPr lang="it-IT">
                <a:latin typeface="Calibri"/>
                <a:ea typeface="+mn-lt"/>
                <a:cs typeface="+mn-lt"/>
              </a:rPr>
              <a:t> </a:t>
            </a:r>
            <a:r>
              <a:rPr lang="it-IT" err="1">
                <a:latin typeface="Calibri"/>
                <a:ea typeface="+mn-lt"/>
                <a:cs typeface="+mn-lt"/>
              </a:rPr>
              <a:t>at</a:t>
            </a:r>
            <a:r>
              <a:rPr lang="it-IT">
                <a:latin typeface="Calibri"/>
                <a:ea typeface="+mn-lt"/>
                <a:cs typeface="+mn-lt"/>
              </a:rPr>
              <a:t> </a:t>
            </a:r>
            <a:r>
              <a:rPr lang="it-IT" b="1">
                <a:latin typeface="Calibri"/>
                <a:ea typeface="+mn-lt"/>
                <a:cs typeface="+mn-lt"/>
              </a:rPr>
              <a:t>700x </a:t>
            </a:r>
            <a:r>
              <a:rPr lang="it-IT" err="1">
                <a:latin typeface="Calibri"/>
                <a:ea typeface="+mn-lt"/>
                <a:cs typeface="+mn-lt"/>
              </a:rPr>
              <a:t>compared</a:t>
            </a:r>
            <a:r>
              <a:rPr lang="it-IT">
                <a:latin typeface="Calibri"/>
                <a:ea typeface="+mn-lt"/>
                <a:cs typeface="+mn-lt"/>
              </a:rPr>
              <a:t> to </a:t>
            </a:r>
            <a:r>
              <a:rPr lang="it-IT" b="1">
                <a:latin typeface="Calibri"/>
                <a:ea typeface="+mn-lt"/>
                <a:cs typeface="+mn-lt"/>
              </a:rPr>
              <a:t>300x</a:t>
            </a:r>
            <a:r>
              <a:rPr lang="it-IT">
                <a:latin typeface="Calibri"/>
                <a:ea typeface="+mn-lt"/>
                <a:cs typeface="+mn-lt"/>
              </a:rPr>
              <a:t> in the first </a:t>
            </a:r>
            <a:r>
              <a:rPr lang="it-IT" err="1">
                <a:latin typeface="Calibri"/>
                <a:ea typeface="+mn-lt"/>
                <a:cs typeface="+mn-lt"/>
              </a:rPr>
              <a:t>version</a:t>
            </a:r>
            <a:r>
              <a:rPr lang="it-IT">
                <a:latin typeface="Calibri"/>
                <a:ea typeface="+mn-lt"/>
                <a:cs typeface="+mn-lt"/>
              </a:rPr>
              <a:t>.</a:t>
            </a:r>
            <a:endParaRPr lang="it-IT">
              <a:latin typeface="Calibri"/>
              <a:ea typeface="Calibri"/>
              <a:cs typeface="Calibri"/>
            </a:endParaRPr>
          </a:p>
          <a:p>
            <a:endParaRPr lang="it-IT">
              <a:latin typeface="Calibri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it-IT">
                <a:latin typeface="Calibri"/>
                <a:ea typeface="+mn-lt"/>
                <a:cs typeface="+mn-lt"/>
              </a:rPr>
              <a:t>The </a:t>
            </a:r>
            <a:r>
              <a:rPr lang="it-IT" b="1">
                <a:latin typeface="Calibri"/>
                <a:ea typeface="+mn-lt"/>
                <a:cs typeface="+mn-lt"/>
              </a:rPr>
              <a:t>5th </a:t>
            </a:r>
            <a:r>
              <a:rPr lang="it-IT" b="1" err="1">
                <a:latin typeface="Calibri"/>
                <a:ea typeface="+mn-lt"/>
                <a:cs typeface="+mn-lt"/>
              </a:rPr>
              <a:t>configuration</a:t>
            </a:r>
            <a:r>
              <a:rPr lang="it-IT">
                <a:latin typeface="Calibri"/>
                <a:ea typeface="+mn-lt"/>
                <a:cs typeface="+mn-lt"/>
              </a:rPr>
              <a:t> </a:t>
            </a:r>
            <a:r>
              <a:rPr lang="it-IT" err="1">
                <a:latin typeface="Calibri"/>
                <a:ea typeface="+mn-lt"/>
                <a:cs typeface="+mn-lt"/>
              </a:rPr>
              <a:t>is</a:t>
            </a:r>
            <a:r>
              <a:rPr lang="it-IT">
                <a:latin typeface="Calibri"/>
                <a:ea typeface="+mn-lt"/>
                <a:cs typeface="+mn-lt"/>
              </a:rPr>
              <a:t> the first </a:t>
            </a:r>
            <a:r>
              <a:rPr lang="it-IT" err="1">
                <a:latin typeface="Calibri"/>
                <a:ea typeface="+mn-lt"/>
                <a:cs typeface="+mn-lt"/>
              </a:rPr>
              <a:t>that</a:t>
            </a:r>
            <a:r>
              <a:rPr lang="it-IT">
                <a:latin typeface="Calibri"/>
                <a:ea typeface="+mn-lt"/>
                <a:cs typeface="+mn-lt"/>
              </a:rPr>
              <a:t> </a:t>
            </a:r>
            <a:r>
              <a:rPr lang="it-IT" err="1">
                <a:latin typeface="Calibri"/>
                <a:ea typeface="+mn-lt"/>
                <a:cs typeface="+mn-lt"/>
              </a:rPr>
              <a:t>allows</a:t>
            </a:r>
            <a:r>
              <a:rPr lang="it-IT">
                <a:latin typeface="Calibri"/>
                <a:ea typeface="+mn-lt"/>
                <a:cs typeface="+mn-lt"/>
              </a:rPr>
              <a:t> the </a:t>
            </a:r>
            <a:r>
              <a:rPr lang="it-IT" err="1">
                <a:latin typeface="Calibri"/>
                <a:ea typeface="+mn-lt"/>
                <a:cs typeface="+mn-lt"/>
              </a:rPr>
              <a:t>optimization</a:t>
            </a:r>
            <a:r>
              <a:rPr lang="it-IT">
                <a:latin typeface="Calibri"/>
                <a:ea typeface="+mn-lt"/>
                <a:cs typeface="+mn-lt"/>
              </a:rPr>
              <a:t> to be </a:t>
            </a:r>
            <a:r>
              <a:rPr lang="it-IT" err="1">
                <a:latin typeface="Calibri"/>
                <a:ea typeface="+mn-lt"/>
                <a:cs typeface="+mn-lt"/>
              </a:rPr>
              <a:t>applied</a:t>
            </a:r>
            <a:r>
              <a:rPr lang="it-IT">
                <a:latin typeface="Calibri"/>
                <a:ea typeface="+mn-lt"/>
                <a:cs typeface="+mn-lt"/>
              </a:rPr>
              <a:t> (</a:t>
            </a:r>
            <a:r>
              <a:rPr lang="it-IT" err="1">
                <a:latin typeface="Calibri"/>
                <a:ea typeface="+mn-lt"/>
                <a:cs typeface="+mn-lt"/>
              </a:rPr>
              <a:t>there</a:t>
            </a:r>
            <a:r>
              <a:rPr lang="it-IT">
                <a:latin typeface="Calibri"/>
                <a:ea typeface="+mn-lt"/>
                <a:cs typeface="+mn-lt"/>
              </a:rPr>
              <a:t> are </a:t>
            </a:r>
            <a:r>
              <a:rPr lang="it-IT" err="1">
                <a:latin typeface="Calibri"/>
                <a:ea typeface="+mn-lt"/>
                <a:cs typeface="+mn-lt"/>
              </a:rPr>
              <a:t>enough</a:t>
            </a:r>
            <a:r>
              <a:rPr lang="it-IT">
                <a:latin typeface="Calibri"/>
                <a:ea typeface="+mn-lt"/>
                <a:cs typeface="+mn-lt"/>
              </a:rPr>
              <a:t> </a:t>
            </a:r>
            <a:r>
              <a:rPr lang="it-IT" b="1" err="1">
                <a:latin typeface="Calibri"/>
                <a:ea typeface="+mn-lt"/>
                <a:cs typeface="+mn-lt"/>
              </a:rPr>
              <a:t>blocks</a:t>
            </a:r>
            <a:r>
              <a:rPr lang="it-IT" b="1">
                <a:latin typeface="Calibri"/>
                <a:ea typeface="+mn-lt"/>
                <a:cs typeface="+mn-lt"/>
              </a:rPr>
              <a:t> </a:t>
            </a:r>
            <a:r>
              <a:rPr lang="it-IT">
                <a:latin typeface="Calibri"/>
                <a:ea typeface="+mn-lt"/>
                <a:cs typeface="+mn-lt"/>
              </a:rPr>
              <a:t>in the </a:t>
            </a:r>
            <a:r>
              <a:rPr lang="it-IT" err="1">
                <a:latin typeface="Calibri"/>
                <a:ea typeface="+mn-lt"/>
                <a:cs typeface="+mn-lt"/>
              </a:rPr>
              <a:t>grid</a:t>
            </a:r>
            <a:r>
              <a:rPr lang="it-IT">
                <a:latin typeface="Calibri"/>
                <a:ea typeface="+mn-lt"/>
                <a:cs typeface="+mn-lt"/>
              </a:rPr>
              <a:t> to exploit the </a:t>
            </a:r>
            <a:r>
              <a:rPr lang="it-IT" err="1">
                <a:latin typeface="Calibri"/>
                <a:ea typeface="+mn-lt"/>
                <a:cs typeface="+mn-lt"/>
              </a:rPr>
              <a:t>shared</a:t>
            </a:r>
            <a:r>
              <a:rPr lang="it-IT">
                <a:latin typeface="Calibri"/>
                <a:ea typeface="+mn-lt"/>
                <a:cs typeface="+mn-lt"/>
              </a:rPr>
              <a:t> </a:t>
            </a:r>
            <a:r>
              <a:rPr lang="it-IT" err="1">
                <a:latin typeface="Calibri"/>
                <a:ea typeface="+mn-lt"/>
                <a:cs typeface="+mn-lt"/>
              </a:rPr>
              <a:t>memory</a:t>
            </a:r>
            <a:r>
              <a:rPr lang="it-IT">
                <a:latin typeface="Calibri"/>
                <a:ea typeface="+mn-lt"/>
                <a:cs typeface="+mn-lt"/>
              </a:rPr>
              <a:t>).</a:t>
            </a:r>
            <a:endParaRPr lang="it-IT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Calibri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it-IT">
                <a:latin typeface="Calibri"/>
                <a:ea typeface="+mn-lt"/>
                <a:cs typeface="+mn-lt"/>
              </a:rPr>
              <a:t>The </a:t>
            </a:r>
            <a:r>
              <a:rPr lang="it-IT" err="1">
                <a:latin typeface="Calibri"/>
                <a:ea typeface="+mn-lt"/>
                <a:cs typeface="+mn-lt"/>
              </a:rPr>
              <a:t>optimal</a:t>
            </a:r>
            <a:r>
              <a:rPr lang="it-IT">
                <a:latin typeface="Calibri"/>
                <a:ea typeface="+mn-lt"/>
                <a:cs typeface="+mn-lt"/>
              </a:rPr>
              <a:t> </a:t>
            </a:r>
            <a:r>
              <a:rPr lang="it-IT" err="1">
                <a:latin typeface="Calibri"/>
                <a:ea typeface="+mn-lt"/>
                <a:cs typeface="+mn-lt"/>
              </a:rPr>
              <a:t>configuration</a:t>
            </a:r>
            <a:r>
              <a:rPr lang="it-IT">
                <a:latin typeface="Calibri"/>
                <a:ea typeface="+mn-lt"/>
                <a:cs typeface="+mn-lt"/>
              </a:rPr>
              <a:t> for GPU Version 2 </a:t>
            </a:r>
            <a:r>
              <a:rPr lang="it-IT" err="1">
                <a:latin typeface="Calibri"/>
                <a:ea typeface="+mn-lt"/>
                <a:cs typeface="+mn-lt"/>
              </a:rPr>
              <a:t>occurs</a:t>
            </a:r>
            <a:r>
              <a:rPr lang="it-IT">
                <a:latin typeface="Calibri"/>
                <a:ea typeface="+mn-lt"/>
                <a:cs typeface="+mn-lt"/>
              </a:rPr>
              <a:t> </a:t>
            </a:r>
            <a:r>
              <a:rPr lang="it-IT" err="1">
                <a:latin typeface="Calibri"/>
                <a:ea typeface="+mn-lt"/>
                <a:cs typeface="+mn-lt"/>
              </a:rPr>
              <a:t>at</a:t>
            </a:r>
            <a:r>
              <a:rPr lang="it-IT">
                <a:latin typeface="Calibri"/>
                <a:ea typeface="+mn-lt"/>
                <a:cs typeface="+mn-lt"/>
              </a:rPr>
              <a:t> </a:t>
            </a:r>
            <a:r>
              <a:rPr lang="it-IT" b="1">
                <a:latin typeface="Calibri"/>
                <a:ea typeface="+mn-lt"/>
                <a:cs typeface="+mn-lt"/>
              </a:rPr>
              <a:t>384 </a:t>
            </a:r>
            <a:r>
              <a:rPr lang="it-IT" b="1" err="1">
                <a:latin typeface="Calibri"/>
                <a:ea typeface="+mn-lt"/>
                <a:cs typeface="+mn-lt"/>
              </a:rPr>
              <a:t>threads</a:t>
            </a:r>
            <a:r>
              <a:rPr lang="it-IT">
                <a:latin typeface="Calibri"/>
                <a:ea typeface="+mn-lt"/>
                <a:cs typeface="+mn-lt"/>
              </a:rPr>
              <a:t> and </a:t>
            </a:r>
            <a:r>
              <a:rPr lang="it-IT" b="1">
                <a:latin typeface="Calibri"/>
                <a:ea typeface="+mn-lt"/>
                <a:cs typeface="+mn-lt"/>
              </a:rPr>
              <a:t>4096 </a:t>
            </a:r>
            <a:r>
              <a:rPr lang="it-IT" b="1" err="1">
                <a:latin typeface="Calibri"/>
                <a:ea typeface="+mn-lt"/>
                <a:cs typeface="+mn-lt"/>
              </a:rPr>
              <a:t>blocks</a:t>
            </a:r>
            <a:r>
              <a:rPr lang="it-IT">
                <a:latin typeface="Calibri"/>
                <a:ea typeface="+mn-lt"/>
                <a:cs typeface="+mn-lt"/>
              </a:rPr>
              <a:t>, </a:t>
            </a:r>
            <a:r>
              <a:rPr lang="it-IT" err="1">
                <a:latin typeface="Calibri"/>
                <a:ea typeface="+mn-lt"/>
                <a:cs typeface="+mn-lt"/>
              </a:rPr>
              <a:t>as</a:t>
            </a:r>
            <a:r>
              <a:rPr lang="it-IT">
                <a:latin typeface="Calibri"/>
                <a:ea typeface="+mn-lt"/>
                <a:cs typeface="+mn-lt"/>
              </a:rPr>
              <a:t> </a:t>
            </a:r>
            <a:r>
              <a:rPr lang="it-IT" err="1">
                <a:latin typeface="Calibri"/>
                <a:ea typeface="+mn-lt"/>
                <a:cs typeface="+mn-lt"/>
              </a:rPr>
              <a:t>it</a:t>
            </a:r>
            <a:r>
              <a:rPr lang="it-IT">
                <a:latin typeface="Calibri"/>
                <a:ea typeface="+mn-lt"/>
                <a:cs typeface="+mn-lt"/>
              </a:rPr>
              <a:t> </a:t>
            </a:r>
            <a:r>
              <a:rPr lang="it-IT" err="1">
                <a:latin typeface="Calibri"/>
                <a:ea typeface="+mn-lt"/>
                <a:cs typeface="+mn-lt"/>
              </a:rPr>
              <a:t>was</a:t>
            </a:r>
            <a:r>
              <a:rPr lang="it-IT">
                <a:latin typeface="Calibri"/>
                <a:ea typeface="+mn-lt"/>
                <a:cs typeface="+mn-lt"/>
              </a:rPr>
              <a:t> in GPU Version 1.</a:t>
            </a:r>
            <a:endParaRPr lang="it-IT">
              <a:latin typeface="Calibri"/>
            </a:endParaRPr>
          </a:p>
          <a:p>
            <a:pPr marL="285750" indent="-285750">
              <a:buFont typeface="Arial"/>
              <a:buChar char="•"/>
            </a:pPr>
            <a:endParaRPr lang="it-IT" sz="1600">
              <a:latin typeface="Trebuchet MS" panose="020B060302020202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>
              <a:ea typeface="Calibri"/>
              <a:cs typeface="Calibri"/>
            </a:endParaRPr>
          </a:p>
        </p:txBody>
      </p:sp>
      <p:pic>
        <p:nvPicPr>
          <p:cNvPr id="9" name="Immagine 8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C45D696E-89CF-32C2-C24A-A2467E8E1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868" y="1715914"/>
            <a:ext cx="7188678" cy="403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276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86E43C-97DB-614E-4FE5-4BF49AECD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91" y="2159541"/>
            <a:ext cx="9182976" cy="3636129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endParaRPr lang="en-GB" sz="2200">
              <a:ea typeface="+mn-lt"/>
              <a:cs typeface="+mn-lt"/>
            </a:endParaRPr>
          </a:p>
          <a:p>
            <a:endParaRPr lang="it-IT" sz="210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F4D8C30-DC50-5FBE-DF42-45A4AE7E9BCB}"/>
              </a:ext>
            </a:extLst>
          </p:cNvPr>
          <p:cNvSpPr txBox="1"/>
          <p:nvPr/>
        </p:nvSpPr>
        <p:spPr>
          <a:xfrm>
            <a:off x="904487" y="743414"/>
            <a:ext cx="1038302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 err="1"/>
              <a:t>Optimized</a:t>
            </a:r>
            <a:r>
              <a:rPr lang="it-IT" sz="3200"/>
              <a:t> GPU Version - Mean </a:t>
            </a:r>
            <a:r>
              <a:rPr lang="it-IT" sz="3200" err="1"/>
              <a:t>Execution</a:t>
            </a:r>
            <a:r>
              <a:rPr lang="it-IT" sz="3200"/>
              <a:t> Time</a:t>
            </a:r>
          </a:p>
          <a:p>
            <a:endParaRPr lang="it-IT" sz="320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0FDA580-5D92-EDD6-E58A-A11A1CD0F82B}"/>
              </a:ext>
            </a:extLst>
          </p:cNvPr>
          <p:cNvSpPr txBox="1"/>
          <p:nvPr/>
        </p:nvSpPr>
        <p:spPr>
          <a:xfrm>
            <a:off x="904488" y="1716049"/>
            <a:ext cx="3762413" cy="42165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latin typeface="Calibri"/>
                <a:ea typeface="Calibri"/>
                <a:cs typeface="Calibri"/>
              </a:rPr>
              <a:t>The target </a:t>
            </a:r>
            <a:r>
              <a:rPr lang="it-IT" b="1">
                <a:latin typeface="Calibri"/>
                <a:ea typeface="Calibri"/>
                <a:cs typeface="Calibri"/>
              </a:rPr>
              <a:t>throughput </a:t>
            </a:r>
            <a:r>
              <a:rPr lang="it-IT">
                <a:latin typeface="Calibri"/>
                <a:ea typeface="Calibri"/>
                <a:cs typeface="Calibri"/>
              </a:rPr>
              <a:t>of </a:t>
            </a:r>
            <a:r>
              <a:rPr lang="it-IT" b="1">
                <a:latin typeface="Calibri"/>
                <a:ea typeface="Calibri"/>
                <a:cs typeface="Calibri"/>
              </a:rPr>
              <a:t>1 GB/s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was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reached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also</a:t>
            </a:r>
            <a:r>
              <a:rPr lang="it-IT">
                <a:latin typeface="Calibri"/>
                <a:ea typeface="Calibri"/>
                <a:cs typeface="Calibri"/>
              </a:rPr>
              <a:t> for array sizes </a:t>
            </a:r>
            <a:r>
              <a:rPr lang="it-IT" err="1">
                <a:latin typeface="Calibri"/>
                <a:ea typeface="Calibri"/>
                <a:cs typeface="Calibri"/>
              </a:rPr>
              <a:t>larger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than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b="1">
                <a:latin typeface="Calibri"/>
                <a:ea typeface="Calibri"/>
                <a:cs typeface="Calibri"/>
              </a:rPr>
              <a:t>32 MB</a:t>
            </a:r>
            <a:r>
              <a:rPr lang="it-IT">
                <a:latin typeface="Calibri"/>
                <a:ea typeface="Calibri"/>
                <a:cs typeface="Calibri"/>
              </a:rPr>
              <a:t>, </a:t>
            </a:r>
            <a:r>
              <a:rPr lang="it-IT" err="1">
                <a:latin typeface="Calibri"/>
                <a:ea typeface="Calibri"/>
                <a:cs typeface="Calibri"/>
              </a:rPr>
              <a:t>unlike</a:t>
            </a:r>
            <a:r>
              <a:rPr lang="it-IT">
                <a:latin typeface="Calibri"/>
                <a:ea typeface="Calibri"/>
                <a:cs typeface="Calibri"/>
              </a:rPr>
              <a:t> the GPU Version 1.</a:t>
            </a:r>
          </a:p>
          <a:p>
            <a:endParaRPr lang="it-IT">
              <a:latin typeface="Calibri"/>
              <a:ea typeface="Calibri"/>
              <a:cs typeface="Calibri"/>
            </a:endParaRPr>
          </a:p>
          <a:p>
            <a:r>
              <a:rPr lang="it-IT" err="1">
                <a:latin typeface="Calibri"/>
                <a:ea typeface="Calibri"/>
                <a:cs typeface="Calibri"/>
              </a:rPr>
              <a:t>These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results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demonstrate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that</a:t>
            </a:r>
            <a:r>
              <a:rPr lang="it-IT">
                <a:latin typeface="Calibri"/>
                <a:ea typeface="Calibri"/>
                <a:cs typeface="Calibri"/>
              </a:rPr>
              <a:t> the </a:t>
            </a:r>
            <a:r>
              <a:rPr lang="it-IT" err="1">
                <a:latin typeface="Calibri"/>
                <a:ea typeface="Calibri"/>
                <a:cs typeface="Calibri"/>
              </a:rPr>
              <a:t>optimizations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applied</a:t>
            </a:r>
            <a:r>
              <a:rPr lang="it-IT">
                <a:latin typeface="Calibri"/>
                <a:ea typeface="Calibri"/>
                <a:cs typeface="Calibri"/>
              </a:rPr>
              <a:t> reduce </a:t>
            </a:r>
            <a:r>
              <a:rPr lang="it-IT" b="1" err="1">
                <a:latin typeface="Calibri"/>
                <a:ea typeface="Calibri"/>
                <a:cs typeface="Calibri"/>
              </a:rPr>
              <a:t>execution</a:t>
            </a:r>
            <a:r>
              <a:rPr lang="it-IT" b="1">
                <a:latin typeface="Calibri"/>
                <a:ea typeface="Calibri"/>
                <a:cs typeface="Calibri"/>
              </a:rPr>
              <a:t> time</a:t>
            </a:r>
            <a:r>
              <a:rPr lang="it-IT">
                <a:latin typeface="Calibri"/>
                <a:ea typeface="Calibri"/>
                <a:cs typeface="Calibri"/>
              </a:rPr>
              <a:t>, </a:t>
            </a:r>
            <a:r>
              <a:rPr lang="it-IT" err="1">
                <a:latin typeface="Calibri"/>
                <a:ea typeface="Calibri"/>
                <a:cs typeface="Calibri"/>
              </a:rPr>
              <a:t>ensure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better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b="1">
                <a:latin typeface="Calibri"/>
                <a:ea typeface="Calibri"/>
                <a:cs typeface="Calibri"/>
              </a:rPr>
              <a:t>scaling </a:t>
            </a:r>
            <a:r>
              <a:rPr lang="it-IT" err="1">
                <a:latin typeface="Calibri"/>
                <a:ea typeface="Calibri"/>
                <a:cs typeface="Calibri"/>
              </a:rPr>
              <a:t>behavior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compared</a:t>
            </a:r>
            <a:r>
              <a:rPr lang="it-IT">
                <a:latin typeface="Calibri"/>
                <a:ea typeface="Calibri"/>
                <a:cs typeface="Calibri"/>
              </a:rPr>
              <a:t> to the first </a:t>
            </a:r>
            <a:r>
              <a:rPr lang="it-IT" err="1">
                <a:latin typeface="Calibri"/>
                <a:ea typeface="Calibri"/>
                <a:cs typeface="Calibri"/>
              </a:rPr>
              <a:t>version</a:t>
            </a:r>
            <a:r>
              <a:rPr lang="it-IT">
                <a:latin typeface="Calibri"/>
                <a:ea typeface="Calibri"/>
                <a:cs typeface="Calibri"/>
              </a:rPr>
              <a:t> and </a:t>
            </a:r>
            <a:r>
              <a:rPr lang="it-IT" err="1">
                <a:latin typeface="Calibri"/>
                <a:ea typeface="Calibri"/>
                <a:cs typeface="Calibri"/>
              </a:rPr>
              <a:t>allow</a:t>
            </a:r>
            <a:r>
              <a:rPr lang="it-IT">
                <a:latin typeface="Calibri"/>
                <a:ea typeface="Calibri"/>
                <a:cs typeface="Calibri"/>
              </a:rPr>
              <a:t> to </a:t>
            </a:r>
            <a:r>
              <a:rPr lang="it-IT" err="1">
                <a:latin typeface="Calibri"/>
                <a:ea typeface="Calibri"/>
                <a:cs typeface="Calibri"/>
              </a:rPr>
              <a:t>meet</a:t>
            </a:r>
            <a:r>
              <a:rPr lang="it-IT">
                <a:latin typeface="Calibri"/>
                <a:ea typeface="Calibri"/>
                <a:cs typeface="Calibri"/>
              </a:rPr>
              <a:t> the target. </a:t>
            </a:r>
            <a:endParaRPr lang="it-IT">
              <a:latin typeface="Trebuchet MS" panose="020B0603020202020204"/>
              <a:ea typeface="Calibri"/>
              <a:cs typeface="Calibri"/>
            </a:endParaRPr>
          </a:p>
          <a:p>
            <a:endParaRPr lang="it-IT">
              <a:latin typeface="Calibri"/>
              <a:ea typeface="Calibri"/>
              <a:cs typeface="Calibri"/>
            </a:endParaRPr>
          </a:p>
          <a:p>
            <a:r>
              <a:rPr lang="it-IT">
                <a:latin typeface="Calibri"/>
                <a:ea typeface="Calibri"/>
                <a:cs typeface="Calibri"/>
              </a:rPr>
              <a:t>The </a:t>
            </a:r>
            <a:r>
              <a:rPr lang="it-IT" err="1">
                <a:latin typeface="Calibri"/>
                <a:ea typeface="Calibri"/>
                <a:cs typeface="Calibri"/>
              </a:rPr>
              <a:t>mean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b="1">
                <a:latin typeface="Calibri"/>
                <a:ea typeface="Calibri"/>
                <a:cs typeface="Calibri"/>
              </a:rPr>
              <a:t>throughput </a:t>
            </a:r>
            <a:r>
              <a:rPr lang="it-IT" err="1">
                <a:latin typeface="Calibri"/>
                <a:ea typeface="Calibri"/>
                <a:cs typeface="Calibri"/>
              </a:rPr>
              <a:t>obtained</a:t>
            </a:r>
            <a:r>
              <a:rPr lang="it-IT">
                <a:latin typeface="Calibri"/>
                <a:ea typeface="Calibri"/>
                <a:cs typeface="Calibri"/>
              </a:rPr>
              <a:t> by the </a:t>
            </a:r>
            <a:r>
              <a:rPr lang="it-IT" err="1">
                <a:latin typeface="Calibri"/>
                <a:ea typeface="Calibri"/>
                <a:cs typeface="Calibri"/>
              </a:rPr>
              <a:t>optimized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version</a:t>
            </a:r>
            <a:r>
              <a:rPr lang="it-IT">
                <a:latin typeface="Calibri"/>
                <a:ea typeface="Calibri"/>
                <a:cs typeface="Calibri"/>
              </a:rPr>
              <a:t> </a:t>
            </a:r>
            <a:r>
              <a:rPr lang="it-IT" err="1">
                <a:latin typeface="Calibri"/>
                <a:ea typeface="Calibri"/>
                <a:cs typeface="Calibri"/>
              </a:rPr>
              <a:t>is</a:t>
            </a:r>
            <a:endParaRPr lang="it-IT">
              <a:latin typeface="Calibri"/>
              <a:ea typeface="Calibri"/>
              <a:cs typeface="Calibri"/>
            </a:endParaRPr>
          </a:p>
          <a:p>
            <a:r>
              <a:rPr lang="it-IT" b="1">
                <a:latin typeface="Calibri"/>
                <a:ea typeface="Calibri"/>
                <a:cs typeface="Calibri"/>
              </a:rPr>
              <a:t>1.4 GB/s</a:t>
            </a:r>
            <a:r>
              <a:rPr lang="it-IT">
                <a:latin typeface="Calibri"/>
                <a:ea typeface="Calibri"/>
                <a:cs typeface="Calibri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it-IT" sz="1600">
              <a:latin typeface="Trebuchet MS" panose="020B060302020202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>
              <a:ea typeface="Calibri"/>
              <a:cs typeface="Calibri"/>
            </a:endParaRPr>
          </a:p>
        </p:txBody>
      </p:sp>
      <p:pic>
        <p:nvPicPr>
          <p:cNvPr id="2" name="Immagine 1" descr="Immagine che contiene testo, linea, schermata, Diagramma&#10;&#10;Descrizione generata automaticamente">
            <a:extLst>
              <a:ext uri="{FF2B5EF4-FFF2-40B4-BE49-F238E27FC236}">
                <a16:creationId xmlns:a16="http://schemas.microsoft.com/office/drawing/2014/main" id="{830A6948-C894-B473-7720-B294467920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3" r="844" b="-395"/>
          <a:stretch/>
        </p:blipFill>
        <p:spPr>
          <a:xfrm>
            <a:off x="4565645" y="1821904"/>
            <a:ext cx="7151967" cy="369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1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86E43C-97DB-614E-4FE5-4BF49AECD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91" y="2159541"/>
            <a:ext cx="9182976" cy="3636129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endParaRPr lang="en-GB" sz="2200">
              <a:ea typeface="+mn-lt"/>
              <a:cs typeface="+mn-lt"/>
            </a:endParaRPr>
          </a:p>
          <a:p>
            <a:endParaRPr lang="it-IT" sz="210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F4D8C30-DC50-5FBE-DF42-45A4AE7E9BCB}"/>
              </a:ext>
            </a:extLst>
          </p:cNvPr>
          <p:cNvSpPr txBox="1"/>
          <p:nvPr/>
        </p:nvSpPr>
        <p:spPr>
          <a:xfrm>
            <a:off x="904487" y="743414"/>
            <a:ext cx="1038302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 err="1"/>
              <a:t>Bitonic</a:t>
            </a:r>
            <a:r>
              <a:rPr lang="it-IT" sz="3200"/>
              <a:t> Sort </a:t>
            </a:r>
            <a:r>
              <a:rPr lang="it-IT" sz="3200" err="1"/>
              <a:t>Algorithm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0FDA580-5D92-EDD6-E58A-A11A1CD0F82B}"/>
              </a:ext>
            </a:extLst>
          </p:cNvPr>
          <p:cNvSpPr txBox="1"/>
          <p:nvPr/>
        </p:nvSpPr>
        <p:spPr>
          <a:xfrm>
            <a:off x="904488" y="1452280"/>
            <a:ext cx="6255594" cy="50475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600" err="1">
                <a:latin typeface="Calibri"/>
                <a:ea typeface="+mn-lt"/>
                <a:cs typeface="+mn-lt"/>
              </a:rPr>
              <a:t>Comparison-based</a:t>
            </a:r>
            <a:r>
              <a:rPr lang="it-IT" sz="1600">
                <a:latin typeface="Calibri"/>
                <a:ea typeface="+mn-lt"/>
                <a:cs typeface="+mn-lt"/>
              </a:rPr>
              <a:t> </a:t>
            </a:r>
            <a:r>
              <a:rPr lang="it-IT" sz="1600" err="1">
                <a:latin typeface="Calibri"/>
                <a:ea typeface="+mn-lt"/>
                <a:cs typeface="+mn-lt"/>
              </a:rPr>
              <a:t>sorting</a:t>
            </a:r>
            <a:r>
              <a:rPr lang="it-IT" sz="1600">
                <a:latin typeface="Calibri"/>
                <a:ea typeface="+mn-lt"/>
                <a:cs typeface="+mn-lt"/>
              </a:rPr>
              <a:t> </a:t>
            </a:r>
            <a:r>
              <a:rPr lang="it-IT" sz="1600" err="1">
                <a:latin typeface="Calibri"/>
                <a:ea typeface="+mn-lt"/>
                <a:cs typeface="+mn-lt"/>
              </a:rPr>
              <a:t>algorithm</a:t>
            </a:r>
            <a:r>
              <a:rPr lang="it-IT" sz="1600">
                <a:latin typeface="Calibri"/>
                <a:ea typeface="+mn-lt"/>
                <a:cs typeface="+mn-lt"/>
              </a:rPr>
              <a:t> </a:t>
            </a:r>
            <a:r>
              <a:rPr lang="it-IT" sz="1600" err="1">
                <a:latin typeface="Calibri"/>
                <a:ea typeface="+mn-lt"/>
                <a:cs typeface="+mn-lt"/>
              </a:rPr>
              <a:t>that</a:t>
            </a:r>
            <a:r>
              <a:rPr lang="it-IT" sz="1600">
                <a:latin typeface="Calibri"/>
                <a:ea typeface="+mn-lt"/>
                <a:cs typeface="+mn-lt"/>
              </a:rPr>
              <a:t> </a:t>
            </a:r>
            <a:r>
              <a:rPr lang="it-IT" sz="1600" err="1">
                <a:latin typeface="Calibri"/>
                <a:ea typeface="+mn-lt"/>
                <a:cs typeface="+mn-lt"/>
              </a:rPr>
              <a:t>operates</a:t>
            </a:r>
            <a:r>
              <a:rPr lang="it-IT" sz="1600">
                <a:latin typeface="Calibri"/>
                <a:ea typeface="+mn-lt"/>
                <a:cs typeface="+mn-lt"/>
              </a:rPr>
              <a:t> on </a:t>
            </a:r>
            <a:r>
              <a:rPr lang="it-IT" sz="1600" err="1">
                <a:latin typeface="Calibri"/>
                <a:ea typeface="+mn-lt"/>
                <a:cs typeface="+mn-lt"/>
              </a:rPr>
              <a:t>elements</a:t>
            </a:r>
            <a:r>
              <a:rPr lang="it-IT" sz="1600">
                <a:latin typeface="Calibri"/>
                <a:ea typeface="+mn-lt"/>
                <a:cs typeface="+mn-lt"/>
              </a:rPr>
              <a:t> </a:t>
            </a:r>
            <a:r>
              <a:rPr lang="it-IT" sz="1600" err="1">
                <a:latin typeface="Calibri"/>
                <a:ea typeface="+mn-lt"/>
                <a:cs typeface="+mn-lt"/>
              </a:rPr>
              <a:t>arranged</a:t>
            </a:r>
            <a:endParaRPr lang="en-US" sz="1600">
              <a:latin typeface="Calibri"/>
              <a:ea typeface="Calibri"/>
              <a:cs typeface="Calibri"/>
            </a:endParaRPr>
          </a:p>
          <a:p>
            <a:r>
              <a:rPr lang="it-IT" sz="1600" err="1">
                <a:latin typeface="Calibri"/>
                <a:ea typeface="+mn-lt"/>
                <a:cs typeface="+mn-lt"/>
              </a:rPr>
              <a:t>into</a:t>
            </a:r>
            <a:r>
              <a:rPr lang="it-IT" sz="1600">
                <a:latin typeface="Calibri"/>
                <a:ea typeface="+mn-lt"/>
                <a:cs typeface="+mn-lt"/>
              </a:rPr>
              <a:t> </a:t>
            </a:r>
            <a:r>
              <a:rPr lang="it-IT" sz="1600" b="1" err="1">
                <a:latin typeface="Calibri"/>
                <a:ea typeface="+mn-lt"/>
                <a:cs typeface="+mn-lt"/>
              </a:rPr>
              <a:t>bitonic</a:t>
            </a:r>
            <a:r>
              <a:rPr lang="it-IT" sz="1600" b="1">
                <a:latin typeface="Calibri"/>
                <a:ea typeface="+mn-lt"/>
                <a:cs typeface="+mn-lt"/>
              </a:rPr>
              <a:t> </a:t>
            </a:r>
            <a:r>
              <a:rPr lang="it-IT" sz="1600" b="1" err="1">
                <a:latin typeface="Calibri"/>
                <a:ea typeface="+mn-lt"/>
                <a:cs typeface="+mn-lt"/>
              </a:rPr>
              <a:t>sequences</a:t>
            </a:r>
            <a:r>
              <a:rPr lang="it-IT" sz="1600">
                <a:latin typeface="Calibri"/>
                <a:ea typeface="+mn-lt"/>
                <a:cs typeface="+mn-lt"/>
              </a:rPr>
              <a:t>.</a:t>
            </a:r>
            <a:endParaRPr lang="it-IT" sz="1600">
              <a:latin typeface="Calibri"/>
              <a:ea typeface="Calibri"/>
              <a:cs typeface="Calibri"/>
            </a:endParaRPr>
          </a:p>
          <a:p>
            <a:endParaRPr lang="it-IT" sz="1600">
              <a:latin typeface="Calibri"/>
              <a:ea typeface="Calibri"/>
              <a:cs typeface="Calibri"/>
            </a:endParaRPr>
          </a:p>
          <a:p>
            <a:r>
              <a:rPr lang="it-IT" sz="1600" err="1">
                <a:latin typeface="Calibri"/>
                <a:ea typeface="+mn-lt"/>
                <a:cs typeface="+mn-lt"/>
              </a:rPr>
              <a:t>They</a:t>
            </a:r>
            <a:r>
              <a:rPr lang="it-IT" sz="1600">
                <a:latin typeface="Calibri"/>
                <a:ea typeface="+mn-lt"/>
                <a:cs typeface="+mn-lt"/>
              </a:rPr>
              <a:t> are </a:t>
            </a:r>
            <a:r>
              <a:rPr lang="it-IT" sz="1600" err="1">
                <a:latin typeface="Calibri"/>
                <a:ea typeface="+mn-lt"/>
                <a:cs typeface="+mn-lt"/>
              </a:rPr>
              <a:t>sequences</a:t>
            </a:r>
            <a:r>
              <a:rPr lang="it-IT" sz="1600">
                <a:latin typeface="Calibri"/>
                <a:ea typeface="+mn-lt"/>
                <a:cs typeface="+mn-lt"/>
              </a:rPr>
              <a:t> of </a:t>
            </a:r>
            <a:r>
              <a:rPr lang="it-IT" sz="1600" err="1">
                <a:latin typeface="Calibri"/>
                <a:ea typeface="+mn-lt"/>
                <a:cs typeface="+mn-lt"/>
              </a:rPr>
              <a:t>numbers</a:t>
            </a:r>
            <a:r>
              <a:rPr lang="it-IT" sz="1600">
                <a:latin typeface="Calibri"/>
                <a:ea typeface="+mn-lt"/>
                <a:cs typeface="+mn-lt"/>
              </a:rPr>
              <a:t> </a:t>
            </a:r>
            <a:r>
              <a:rPr lang="it-IT" sz="1600" err="1">
                <a:latin typeface="Calibri"/>
                <a:ea typeface="+mn-lt"/>
                <a:cs typeface="+mn-lt"/>
              </a:rPr>
              <a:t>monotonically</a:t>
            </a:r>
            <a:r>
              <a:rPr lang="it-IT" sz="1600">
                <a:latin typeface="Calibri"/>
                <a:ea typeface="+mn-lt"/>
                <a:cs typeface="+mn-lt"/>
              </a:rPr>
              <a:t> </a:t>
            </a:r>
            <a:r>
              <a:rPr lang="it-IT" sz="1600" err="1">
                <a:latin typeface="Calibri"/>
                <a:ea typeface="+mn-lt"/>
                <a:cs typeface="+mn-lt"/>
              </a:rPr>
              <a:t>increasing</a:t>
            </a:r>
            <a:r>
              <a:rPr lang="it-IT" sz="1600">
                <a:latin typeface="Calibri"/>
                <a:ea typeface="+mn-lt"/>
                <a:cs typeface="+mn-lt"/>
              </a:rPr>
              <a:t> and </a:t>
            </a:r>
            <a:r>
              <a:rPr lang="it-IT" sz="1600" err="1">
                <a:latin typeface="Calibri"/>
                <a:ea typeface="+mn-lt"/>
                <a:cs typeface="+mn-lt"/>
              </a:rPr>
              <a:t>then</a:t>
            </a:r>
            <a:r>
              <a:rPr lang="it-IT" sz="1600">
                <a:latin typeface="Calibri"/>
                <a:ea typeface="+mn-lt"/>
                <a:cs typeface="+mn-lt"/>
              </a:rPr>
              <a:t> </a:t>
            </a:r>
            <a:r>
              <a:rPr lang="it-IT" sz="1600" err="1">
                <a:latin typeface="Calibri"/>
                <a:ea typeface="+mn-lt"/>
                <a:cs typeface="+mn-lt"/>
              </a:rPr>
              <a:t>decreasing</a:t>
            </a:r>
            <a:r>
              <a:rPr lang="it-IT" sz="1600">
                <a:latin typeface="Calibri"/>
                <a:ea typeface="+mn-lt"/>
                <a:cs typeface="+mn-lt"/>
              </a:rPr>
              <a:t> (e.g. [2, 3, 4, 8, 6, 5]).</a:t>
            </a:r>
            <a:endParaRPr lang="it-IT" sz="1600">
              <a:latin typeface="Calibri"/>
              <a:ea typeface="Calibri"/>
              <a:cs typeface="Calibri"/>
            </a:endParaRPr>
          </a:p>
          <a:p>
            <a:endParaRPr lang="it-IT" sz="1600">
              <a:latin typeface="Calibri"/>
              <a:ea typeface="Calibri"/>
              <a:cs typeface="Calibri"/>
            </a:endParaRPr>
          </a:p>
          <a:p>
            <a:r>
              <a:rPr lang="it-IT" sz="1600">
                <a:latin typeface="Calibri"/>
                <a:ea typeface="Calibri"/>
                <a:cs typeface="Calibri"/>
              </a:rPr>
              <a:t>Input array </a:t>
            </a:r>
            <a:r>
              <a:rPr lang="it-IT" sz="1600" err="1">
                <a:latin typeface="Calibri"/>
                <a:ea typeface="Calibri"/>
                <a:cs typeface="Calibri"/>
              </a:rPr>
              <a:t>length</a:t>
            </a:r>
            <a:r>
              <a:rPr lang="it-IT" sz="1600">
                <a:latin typeface="Calibri"/>
                <a:ea typeface="Calibri"/>
                <a:cs typeface="Calibri"/>
              </a:rPr>
              <a:t> must be a</a:t>
            </a:r>
            <a:r>
              <a:rPr lang="it-IT" sz="1600">
                <a:latin typeface="Calibri"/>
                <a:ea typeface="+mn-lt"/>
                <a:cs typeface="+mn-lt"/>
              </a:rPr>
              <a:t> power of 2.</a:t>
            </a:r>
            <a:endParaRPr lang="it-IT" sz="1600">
              <a:latin typeface="Calibri"/>
              <a:ea typeface="Calibri"/>
              <a:cs typeface="Calibri"/>
            </a:endParaRPr>
          </a:p>
          <a:p>
            <a:endParaRPr lang="it-IT" sz="1600">
              <a:latin typeface="Calibri"/>
              <a:ea typeface="Calibri"/>
              <a:cs typeface="Calibri"/>
            </a:endParaRPr>
          </a:p>
          <a:p>
            <a:r>
              <a:rPr lang="it-IT" sz="1600">
                <a:latin typeface="Calibri"/>
                <a:ea typeface="Calibri"/>
                <a:cs typeface="Calibri"/>
              </a:rPr>
              <a:t>The </a:t>
            </a:r>
            <a:r>
              <a:rPr lang="it-IT" sz="1600" err="1">
                <a:latin typeface="Calibri"/>
                <a:ea typeface="Calibri"/>
                <a:cs typeface="Calibri"/>
              </a:rPr>
              <a:t>algorithm</a:t>
            </a:r>
            <a:r>
              <a:rPr lang="it-IT" sz="1600">
                <a:latin typeface="Calibri"/>
                <a:ea typeface="Calibri"/>
                <a:cs typeface="Calibri"/>
              </a:rPr>
              <a:t> </a:t>
            </a:r>
            <a:r>
              <a:rPr lang="it-IT" sz="1600" err="1">
                <a:latin typeface="Calibri"/>
                <a:ea typeface="Calibri"/>
                <a:cs typeface="Calibri"/>
              </a:rPr>
              <a:t>comprises</a:t>
            </a:r>
            <a:r>
              <a:rPr lang="it-IT" sz="1600">
                <a:latin typeface="Calibri"/>
                <a:ea typeface="Calibri"/>
                <a:cs typeface="Calibri"/>
              </a:rPr>
              <a:t> 2 </a:t>
            </a:r>
            <a:r>
              <a:rPr lang="it-IT" sz="1600" err="1">
                <a:latin typeface="Calibri"/>
                <a:ea typeface="Calibri"/>
                <a:cs typeface="Calibri"/>
              </a:rPr>
              <a:t>main</a:t>
            </a:r>
            <a:r>
              <a:rPr lang="it-IT" sz="1600">
                <a:latin typeface="Calibri"/>
                <a:ea typeface="Calibri"/>
                <a:cs typeface="Calibri"/>
              </a:rPr>
              <a:t> </a:t>
            </a:r>
            <a:r>
              <a:rPr lang="it-IT" sz="1600" err="1">
                <a:latin typeface="Calibri"/>
                <a:ea typeface="Calibri"/>
                <a:cs typeface="Calibri"/>
              </a:rPr>
              <a:t>phases</a:t>
            </a:r>
            <a:r>
              <a:rPr lang="it-IT" sz="1600">
                <a:latin typeface="Calibri"/>
                <a:ea typeface="Calibri"/>
                <a:cs typeface="Calibri"/>
              </a:rPr>
              <a:t>:</a:t>
            </a:r>
          </a:p>
          <a:p>
            <a:endParaRPr lang="it-IT" sz="1600">
              <a:latin typeface="Calibri"/>
              <a:ea typeface="Calibri"/>
              <a:cs typeface="Calibri"/>
            </a:endParaRPr>
          </a:p>
          <a:p>
            <a:pPr marL="800100" lvl="1" indent="-342900">
              <a:buAutoNum type="arabicPeriod"/>
            </a:pPr>
            <a:r>
              <a:rPr lang="it-IT" sz="1600" err="1">
                <a:latin typeface="Calibri"/>
                <a:ea typeface="+mn-lt"/>
                <a:cs typeface="+mn-lt"/>
              </a:rPr>
              <a:t>Transformation</a:t>
            </a:r>
            <a:r>
              <a:rPr lang="it-IT" sz="1600">
                <a:latin typeface="Calibri"/>
                <a:ea typeface="+mn-lt"/>
                <a:cs typeface="+mn-lt"/>
              </a:rPr>
              <a:t> of input </a:t>
            </a:r>
            <a:r>
              <a:rPr lang="it-IT" sz="1600" err="1">
                <a:latin typeface="Calibri"/>
                <a:ea typeface="+mn-lt"/>
                <a:cs typeface="+mn-lt"/>
              </a:rPr>
              <a:t>into</a:t>
            </a:r>
            <a:r>
              <a:rPr lang="it-IT" sz="1600">
                <a:latin typeface="Calibri"/>
                <a:ea typeface="+mn-lt"/>
                <a:cs typeface="+mn-lt"/>
              </a:rPr>
              <a:t> a </a:t>
            </a:r>
            <a:r>
              <a:rPr lang="it-IT" sz="1600" err="1">
                <a:latin typeface="Calibri"/>
                <a:ea typeface="+mn-lt"/>
                <a:cs typeface="+mn-lt"/>
              </a:rPr>
              <a:t>bitonic</a:t>
            </a:r>
            <a:r>
              <a:rPr lang="it-IT" sz="1600">
                <a:latin typeface="Calibri"/>
                <a:ea typeface="+mn-lt"/>
                <a:cs typeface="+mn-lt"/>
              </a:rPr>
              <a:t> </a:t>
            </a:r>
            <a:r>
              <a:rPr lang="it-IT" sz="1600" err="1">
                <a:latin typeface="Calibri"/>
                <a:ea typeface="+mn-lt"/>
                <a:cs typeface="+mn-lt"/>
              </a:rPr>
              <a:t>sequence</a:t>
            </a:r>
            <a:r>
              <a:rPr lang="it-IT" sz="1600">
                <a:latin typeface="Calibri"/>
                <a:ea typeface="+mn-lt"/>
                <a:cs typeface="+mn-lt"/>
              </a:rPr>
              <a:t> by </a:t>
            </a:r>
            <a:r>
              <a:rPr lang="it-IT" sz="1600" err="1">
                <a:latin typeface="Calibri"/>
                <a:ea typeface="+mn-lt"/>
                <a:cs typeface="+mn-lt"/>
              </a:rPr>
              <a:t>repeatedly</a:t>
            </a:r>
            <a:r>
              <a:rPr lang="it-IT" sz="1600">
                <a:latin typeface="Calibri"/>
                <a:ea typeface="+mn-lt"/>
                <a:cs typeface="+mn-lt"/>
              </a:rPr>
              <a:t> </a:t>
            </a:r>
            <a:r>
              <a:rPr lang="it-IT" sz="1600" err="1">
                <a:latin typeface="Calibri"/>
                <a:ea typeface="+mn-lt"/>
                <a:cs typeface="+mn-lt"/>
              </a:rPr>
              <a:t>merging</a:t>
            </a:r>
            <a:r>
              <a:rPr lang="it-IT" sz="1600">
                <a:latin typeface="Calibri"/>
                <a:ea typeface="+mn-lt"/>
                <a:cs typeface="+mn-lt"/>
              </a:rPr>
              <a:t> </a:t>
            </a:r>
            <a:r>
              <a:rPr lang="it-IT" sz="1600" err="1">
                <a:latin typeface="Calibri"/>
                <a:ea typeface="+mn-lt"/>
                <a:cs typeface="+mn-lt"/>
              </a:rPr>
              <a:t>smaller</a:t>
            </a:r>
            <a:r>
              <a:rPr lang="it-IT" sz="1600">
                <a:latin typeface="Calibri"/>
                <a:ea typeface="+mn-lt"/>
                <a:cs typeface="+mn-lt"/>
              </a:rPr>
              <a:t> </a:t>
            </a:r>
            <a:r>
              <a:rPr lang="it-IT" sz="1600" err="1">
                <a:latin typeface="Calibri"/>
                <a:ea typeface="+mn-lt"/>
                <a:cs typeface="+mn-lt"/>
              </a:rPr>
              <a:t>sequences</a:t>
            </a:r>
            <a:r>
              <a:rPr lang="it-IT" sz="1600">
                <a:latin typeface="Calibri"/>
                <a:ea typeface="+mn-lt"/>
                <a:cs typeface="+mn-lt"/>
              </a:rPr>
              <a:t> </a:t>
            </a:r>
            <a:r>
              <a:rPr lang="it-IT" sz="1600" err="1">
                <a:latin typeface="Calibri"/>
                <a:ea typeface="+mn-lt"/>
                <a:cs typeface="+mn-lt"/>
              </a:rPr>
              <a:t>into</a:t>
            </a:r>
            <a:r>
              <a:rPr lang="it-IT" sz="1600">
                <a:latin typeface="Calibri"/>
                <a:ea typeface="+mn-lt"/>
                <a:cs typeface="+mn-lt"/>
              </a:rPr>
              <a:t> </a:t>
            </a:r>
            <a:r>
              <a:rPr lang="it-IT" sz="1600" err="1">
                <a:latin typeface="Calibri"/>
                <a:ea typeface="+mn-lt"/>
                <a:cs typeface="+mn-lt"/>
              </a:rPr>
              <a:t>larger</a:t>
            </a:r>
            <a:r>
              <a:rPr lang="it-IT" sz="1600">
                <a:latin typeface="Calibri"/>
                <a:ea typeface="+mn-lt"/>
                <a:cs typeface="+mn-lt"/>
              </a:rPr>
              <a:t> </a:t>
            </a:r>
            <a:r>
              <a:rPr lang="it-IT" sz="1600" err="1">
                <a:latin typeface="Calibri"/>
                <a:ea typeface="+mn-lt"/>
                <a:cs typeface="+mn-lt"/>
              </a:rPr>
              <a:t>bitonic</a:t>
            </a:r>
            <a:r>
              <a:rPr lang="it-IT" sz="1600">
                <a:latin typeface="Calibri"/>
                <a:ea typeface="+mn-lt"/>
                <a:cs typeface="+mn-lt"/>
              </a:rPr>
              <a:t> </a:t>
            </a:r>
            <a:r>
              <a:rPr lang="it-IT" sz="1600" err="1">
                <a:latin typeface="Calibri"/>
                <a:ea typeface="+mn-lt"/>
                <a:cs typeface="+mn-lt"/>
              </a:rPr>
              <a:t>sequences</a:t>
            </a:r>
            <a:r>
              <a:rPr lang="it-IT" sz="1600">
                <a:latin typeface="Calibri"/>
                <a:ea typeface="+mn-lt"/>
                <a:cs typeface="+mn-lt"/>
              </a:rPr>
              <a:t>.</a:t>
            </a:r>
          </a:p>
          <a:p>
            <a:pPr marL="800100" lvl="1" indent="-342900">
              <a:buFontTx/>
              <a:buAutoNum type="arabicPeriod"/>
            </a:pPr>
            <a:endParaRPr lang="it-IT" sz="1600">
              <a:latin typeface="Trebuchet MS"/>
              <a:ea typeface="Calibri"/>
              <a:cs typeface="Calibri"/>
            </a:endParaRPr>
          </a:p>
          <a:p>
            <a:pPr marL="800100" lvl="1" indent="-342900">
              <a:buFontTx/>
              <a:buAutoNum type="arabicPeriod"/>
            </a:pPr>
            <a:r>
              <a:rPr lang="it-IT" sz="1600" err="1">
                <a:latin typeface="Calibri"/>
                <a:ea typeface="Calibri"/>
                <a:cs typeface="Calibri"/>
              </a:rPr>
              <a:t>Sorting</a:t>
            </a:r>
            <a:r>
              <a:rPr lang="it-IT" sz="1600">
                <a:latin typeface="Calibri"/>
                <a:ea typeface="Calibri"/>
                <a:cs typeface="Calibri"/>
              </a:rPr>
              <a:t> the </a:t>
            </a:r>
            <a:r>
              <a:rPr lang="it-IT" sz="1600" err="1">
                <a:latin typeface="Calibri"/>
                <a:ea typeface="Calibri"/>
                <a:cs typeface="Calibri"/>
              </a:rPr>
              <a:t>bitonic</a:t>
            </a:r>
            <a:r>
              <a:rPr lang="it-IT" sz="1600">
                <a:latin typeface="Calibri"/>
                <a:ea typeface="Calibri"/>
                <a:cs typeface="Calibri"/>
              </a:rPr>
              <a:t> </a:t>
            </a:r>
            <a:r>
              <a:rPr lang="it-IT" sz="1600" err="1">
                <a:latin typeface="Calibri"/>
                <a:ea typeface="Calibri"/>
                <a:cs typeface="Calibri"/>
              </a:rPr>
              <a:t>sequence</a:t>
            </a:r>
            <a:r>
              <a:rPr lang="it-IT" sz="1600">
                <a:latin typeface="Calibri"/>
                <a:ea typeface="Calibri"/>
                <a:cs typeface="Calibri"/>
              </a:rPr>
              <a:t> in </a:t>
            </a:r>
            <a:r>
              <a:rPr lang="it-IT" sz="1600" err="1">
                <a:latin typeface="Calibri"/>
                <a:ea typeface="Calibri"/>
                <a:cs typeface="Calibri"/>
              </a:rPr>
              <a:t>ascending</a:t>
            </a:r>
            <a:r>
              <a:rPr lang="it-IT" sz="1600">
                <a:latin typeface="Calibri"/>
                <a:ea typeface="Calibri"/>
                <a:cs typeface="Calibri"/>
              </a:rPr>
              <a:t> or </a:t>
            </a:r>
            <a:r>
              <a:rPr lang="it-IT" sz="1600" err="1">
                <a:latin typeface="Calibri"/>
                <a:ea typeface="Calibri"/>
                <a:cs typeface="Calibri"/>
              </a:rPr>
              <a:t>descending</a:t>
            </a:r>
            <a:r>
              <a:rPr lang="it-IT" sz="1600">
                <a:latin typeface="Calibri"/>
                <a:ea typeface="Calibri"/>
                <a:cs typeface="Calibri"/>
              </a:rPr>
              <a:t> </a:t>
            </a:r>
            <a:r>
              <a:rPr lang="it-IT" sz="1600" err="1">
                <a:latin typeface="Calibri"/>
                <a:ea typeface="Calibri"/>
                <a:cs typeface="Calibri"/>
              </a:rPr>
              <a:t>order</a:t>
            </a:r>
            <a:r>
              <a:rPr lang="it-IT" sz="1600">
                <a:latin typeface="Calibri"/>
                <a:ea typeface="Calibri"/>
                <a:cs typeface="Calibri"/>
              </a:rPr>
              <a:t> by </a:t>
            </a:r>
            <a:r>
              <a:rPr lang="it-IT" sz="1600" err="1">
                <a:latin typeface="Calibri"/>
                <a:ea typeface="Calibri"/>
                <a:cs typeface="Calibri"/>
              </a:rPr>
              <a:t>comparing</a:t>
            </a:r>
            <a:r>
              <a:rPr lang="it-IT" sz="1600">
                <a:latin typeface="Calibri"/>
                <a:ea typeface="Calibri"/>
                <a:cs typeface="Calibri"/>
              </a:rPr>
              <a:t> and swapping </a:t>
            </a:r>
            <a:r>
              <a:rPr lang="it-IT" sz="1600" err="1">
                <a:latin typeface="Calibri"/>
                <a:ea typeface="Calibri"/>
                <a:cs typeface="Calibri"/>
              </a:rPr>
              <a:t>elements</a:t>
            </a:r>
            <a:r>
              <a:rPr lang="it-IT" sz="1600">
                <a:latin typeface="Calibri"/>
                <a:ea typeface="Calibri"/>
                <a:cs typeface="Calibri"/>
              </a:rPr>
              <a:t> </a:t>
            </a:r>
            <a:r>
              <a:rPr lang="it-IT" sz="1600" err="1">
                <a:latin typeface="Calibri"/>
                <a:ea typeface="Calibri"/>
                <a:cs typeface="Calibri"/>
              </a:rPr>
              <a:t>across</a:t>
            </a:r>
            <a:r>
              <a:rPr lang="it-IT" sz="1600">
                <a:latin typeface="Calibri"/>
                <a:ea typeface="Calibri"/>
                <a:cs typeface="Calibri"/>
              </a:rPr>
              <a:t> the </a:t>
            </a:r>
            <a:r>
              <a:rPr lang="it-IT" sz="1600" err="1">
                <a:latin typeface="Calibri"/>
                <a:ea typeface="Calibri"/>
                <a:cs typeface="Calibri"/>
              </a:rPr>
              <a:t>bitonic</a:t>
            </a:r>
            <a:r>
              <a:rPr lang="it-IT" sz="1600">
                <a:latin typeface="Calibri"/>
                <a:ea typeface="Calibri"/>
                <a:cs typeface="Calibri"/>
              </a:rPr>
              <a:t> </a:t>
            </a:r>
            <a:r>
              <a:rPr lang="it-IT" sz="1600" err="1">
                <a:latin typeface="Calibri"/>
                <a:ea typeface="Calibri"/>
                <a:cs typeface="Calibri"/>
              </a:rPr>
              <a:t>sequence</a:t>
            </a:r>
            <a:r>
              <a:rPr lang="it-IT" sz="1600">
                <a:latin typeface="Calibri"/>
                <a:ea typeface="Calibri"/>
                <a:cs typeface="Calibri"/>
              </a:rPr>
              <a:t> </a:t>
            </a:r>
            <a:r>
              <a:rPr lang="it-IT" sz="1600" err="1">
                <a:latin typeface="Calibri"/>
                <a:ea typeface="Calibri"/>
                <a:cs typeface="Calibri"/>
              </a:rPr>
              <a:t>at</a:t>
            </a:r>
            <a:r>
              <a:rPr lang="it-IT" sz="1600">
                <a:latin typeface="Calibri"/>
                <a:ea typeface="Calibri"/>
                <a:cs typeface="Calibri"/>
              </a:rPr>
              <a:t> </a:t>
            </a:r>
            <a:r>
              <a:rPr lang="it-IT" sz="1600" err="1">
                <a:latin typeface="Calibri"/>
                <a:ea typeface="Calibri"/>
                <a:cs typeface="Calibri"/>
              </a:rPr>
              <a:t>specific</a:t>
            </a:r>
            <a:r>
              <a:rPr lang="it-IT" sz="1600">
                <a:latin typeface="Calibri"/>
                <a:ea typeface="Calibri"/>
                <a:cs typeface="Calibri"/>
              </a:rPr>
              <a:t> </a:t>
            </a:r>
            <a:r>
              <a:rPr lang="it-IT" sz="1600" err="1">
                <a:latin typeface="Calibri"/>
                <a:ea typeface="Calibri"/>
                <a:cs typeface="Calibri"/>
              </a:rPr>
              <a:t>distances</a:t>
            </a:r>
            <a:r>
              <a:rPr lang="it-IT" sz="1600">
                <a:latin typeface="Calibri"/>
                <a:ea typeface="Calibri"/>
                <a:cs typeface="Calibri"/>
              </a:rPr>
              <a:t> (</a:t>
            </a:r>
            <a:r>
              <a:rPr lang="it-IT" sz="1600" err="1">
                <a:latin typeface="Calibri"/>
                <a:ea typeface="Calibri"/>
                <a:cs typeface="Calibri"/>
              </a:rPr>
              <a:t>called</a:t>
            </a:r>
            <a:r>
              <a:rPr lang="it-IT" sz="1600">
                <a:latin typeface="Calibri"/>
                <a:ea typeface="Calibri"/>
                <a:cs typeface="Calibri"/>
              </a:rPr>
              <a:t> the ”stride”) and by </a:t>
            </a:r>
            <a:r>
              <a:rPr lang="it-IT" sz="1600" err="1">
                <a:latin typeface="Calibri"/>
                <a:ea typeface="Calibri"/>
                <a:cs typeface="Calibri"/>
              </a:rPr>
              <a:t>repeating</a:t>
            </a:r>
            <a:r>
              <a:rPr lang="it-IT" sz="1600">
                <a:latin typeface="Calibri"/>
                <a:ea typeface="Calibri"/>
                <a:cs typeface="Calibri"/>
              </a:rPr>
              <a:t> the </a:t>
            </a:r>
            <a:r>
              <a:rPr lang="it-IT" sz="1600" err="1">
                <a:latin typeface="Calibri"/>
                <a:ea typeface="Calibri"/>
                <a:cs typeface="Calibri"/>
              </a:rPr>
              <a:t>process</a:t>
            </a:r>
            <a:r>
              <a:rPr lang="it-IT" sz="1600">
                <a:latin typeface="Calibri"/>
                <a:ea typeface="Calibri"/>
                <a:cs typeface="Calibri"/>
              </a:rPr>
              <a:t> </a:t>
            </a:r>
            <a:r>
              <a:rPr lang="it-IT" sz="1600" err="1">
                <a:latin typeface="Calibri"/>
                <a:ea typeface="Calibri"/>
                <a:cs typeface="Calibri"/>
              </a:rPr>
              <a:t>within</a:t>
            </a:r>
            <a:r>
              <a:rPr lang="it-IT" sz="1600">
                <a:latin typeface="Calibri"/>
                <a:ea typeface="Calibri"/>
                <a:cs typeface="Calibri"/>
              </a:rPr>
              <a:t> </a:t>
            </a:r>
            <a:r>
              <a:rPr lang="it-IT" sz="1600" err="1">
                <a:latin typeface="Calibri"/>
                <a:ea typeface="Calibri"/>
                <a:cs typeface="Calibri"/>
              </a:rPr>
              <a:t>each</a:t>
            </a:r>
            <a:r>
              <a:rPr lang="it-IT" sz="1600">
                <a:latin typeface="Calibri"/>
                <a:ea typeface="Calibri"/>
                <a:cs typeface="Calibri"/>
              </a:rPr>
              <a:t> </a:t>
            </a:r>
            <a:r>
              <a:rPr lang="it-IT" sz="1600" err="1">
                <a:latin typeface="Calibri"/>
                <a:ea typeface="Calibri"/>
                <a:cs typeface="Calibri"/>
              </a:rPr>
              <a:t>half</a:t>
            </a:r>
            <a:r>
              <a:rPr lang="it-IT" sz="1600">
                <a:latin typeface="Calibri"/>
                <a:ea typeface="Calibri"/>
                <a:cs typeface="Calibri"/>
              </a:rPr>
              <a:t>, </a:t>
            </a:r>
            <a:r>
              <a:rPr lang="it-IT" sz="1600" err="1">
                <a:latin typeface="Calibri"/>
                <a:ea typeface="Calibri"/>
                <a:cs typeface="Calibri"/>
              </a:rPr>
              <a:t>recursively</a:t>
            </a:r>
            <a:r>
              <a:rPr lang="it-IT" sz="1600">
                <a:latin typeface="Calibri"/>
                <a:ea typeface="Calibri"/>
                <a:cs typeface="Calibri"/>
              </a:rPr>
              <a:t> </a:t>
            </a:r>
            <a:r>
              <a:rPr lang="it-IT" sz="1600" err="1">
                <a:latin typeface="Calibri"/>
                <a:ea typeface="Calibri"/>
                <a:cs typeface="Calibri"/>
              </a:rPr>
              <a:t>narrowing</a:t>
            </a:r>
            <a:r>
              <a:rPr lang="it-IT" sz="1600">
                <a:latin typeface="Calibri"/>
                <a:ea typeface="Calibri"/>
                <a:cs typeface="Calibri"/>
              </a:rPr>
              <a:t> the </a:t>
            </a:r>
            <a:r>
              <a:rPr lang="it-IT" sz="1600" err="1">
                <a:latin typeface="Calibri"/>
                <a:ea typeface="Calibri"/>
                <a:cs typeface="Calibri"/>
              </a:rPr>
              <a:t>comparisons</a:t>
            </a:r>
            <a:r>
              <a:rPr lang="it-IT" sz="1600">
                <a:latin typeface="Calibri"/>
                <a:ea typeface="Calibri"/>
                <a:cs typeface="Calibri"/>
              </a:rPr>
              <a:t> to </a:t>
            </a:r>
            <a:r>
              <a:rPr lang="it-IT" sz="1600" err="1">
                <a:latin typeface="Calibri"/>
                <a:ea typeface="Calibri"/>
                <a:cs typeface="Calibri"/>
              </a:rPr>
              <a:t>smaller</a:t>
            </a:r>
            <a:r>
              <a:rPr lang="it-IT" sz="1600">
                <a:latin typeface="Calibri"/>
                <a:ea typeface="Calibri"/>
                <a:cs typeface="Calibri"/>
              </a:rPr>
              <a:t> </a:t>
            </a:r>
            <a:r>
              <a:rPr lang="it-IT" sz="1600" err="1">
                <a:latin typeface="Calibri"/>
                <a:ea typeface="Calibri"/>
                <a:cs typeface="Calibri"/>
              </a:rPr>
              <a:t>subsequence</a:t>
            </a:r>
            <a:endParaRPr lang="it-IT" sz="160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 sz="1600">
              <a:latin typeface="Trebuchet MS" panose="020B0603020202020204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>
              <a:latin typeface="Trebuchet MS" panose="020B0603020202020204"/>
              <a:ea typeface="Calibri"/>
              <a:cs typeface="Calibri"/>
            </a:endParaRPr>
          </a:p>
        </p:txBody>
      </p:sp>
      <p:pic>
        <p:nvPicPr>
          <p:cNvPr id="2" name="Picture 1" descr="A black background with numbers and arrows&#10;&#10;Description automatically generated">
            <a:extLst>
              <a:ext uri="{FF2B5EF4-FFF2-40B4-BE49-F238E27FC236}">
                <a16:creationId xmlns:a16="http://schemas.microsoft.com/office/drawing/2014/main" id="{7A6E184A-C5DC-67F4-43BA-636E5C0F8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307" y="2162655"/>
            <a:ext cx="4542693" cy="1526458"/>
          </a:xfrm>
          <a:prstGeom prst="rect">
            <a:avLst/>
          </a:prstGeom>
        </p:spPr>
      </p:pic>
      <p:pic>
        <p:nvPicPr>
          <p:cNvPr id="8" name="Picture 7" descr="A black background with numbers and arrows&#10;&#10;Description automatically generated">
            <a:extLst>
              <a:ext uri="{FF2B5EF4-FFF2-40B4-BE49-F238E27FC236}">
                <a16:creationId xmlns:a16="http://schemas.microsoft.com/office/drawing/2014/main" id="{0D8BECD9-1FDA-FA0E-1AE6-F6264028B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306" y="3969963"/>
            <a:ext cx="4542694" cy="157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255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86E43C-97DB-614E-4FE5-4BF49AECD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91" y="2159541"/>
            <a:ext cx="9182976" cy="3636129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endParaRPr lang="en-GB" sz="2200">
              <a:ea typeface="+mn-lt"/>
              <a:cs typeface="+mn-lt"/>
            </a:endParaRPr>
          </a:p>
          <a:p>
            <a:endParaRPr lang="it-IT" sz="210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F4D8C30-DC50-5FBE-DF42-45A4AE7E9BCB}"/>
              </a:ext>
            </a:extLst>
          </p:cNvPr>
          <p:cNvSpPr txBox="1"/>
          <p:nvPr/>
        </p:nvSpPr>
        <p:spPr>
          <a:xfrm>
            <a:off x="904487" y="743414"/>
            <a:ext cx="1038302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/>
              <a:t>CPU </a:t>
            </a:r>
            <a:r>
              <a:rPr lang="it-IT" sz="3200" err="1"/>
              <a:t>Specifications</a:t>
            </a:r>
          </a:p>
        </p:txBody>
      </p:sp>
      <p:pic>
        <p:nvPicPr>
          <p:cNvPr id="9" name="Picture 8" descr="A table with text and numbers&#10;&#10;Description automatically generated">
            <a:extLst>
              <a:ext uri="{FF2B5EF4-FFF2-40B4-BE49-F238E27FC236}">
                <a16:creationId xmlns:a16="http://schemas.microsoft.com/office/drawing/2014/main" id="{7EAE4B89-78BA-01BC-C715-8D0CFB0CD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39" y="1921913"/>
            <a:ext cx="10365152" cy="363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00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86E43C-97DB-614E-4FE5-4BF49AECD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91" y="2159541"/>
            <a:ext cx="9182976" cy="3636129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endParaRPr lang="en-GB" sz="2200">
              <a:ea typeface="+mn-lt"/>
              <a:cs typeface="+mn-lt"/>
            </a:endParaRPr>
          </a:p>
          <a:p>
            <a:r>
              <a:rPr lang="it-IT" sz="2100">
                <a:solidFill>
                  <a:schemeClr val="tx1"/>
                </a:solidFill>
              </a:rPr>
              <a:t> 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F4D8C30-DC50-5FBE-DF42-45A4AE7E9BCB}"/>
              </a:ext>
            </a:extLst>
          </p:cNvPr>
          <p:cNvSpPr txBox="1"/>
          <p:nvPr/>
        </p:nvSpPr>
        <p:spPr>
          <a:xfrm>
            <a:off x="904487" y="743414"/>
            <a:ext cx="1038302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/>
              <a:t>First CPU Version – Mean </a:t>
            </a:r>
            <a:r>
              <a:rPr lang="it-IT" sz="3200" err="1"/>
              <a:t>Execution</a:t>
            </a:r>
            <a:r>
              <a:rPr lang="it-IT" sz="3200"/>
              <a:t> Time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0FDA580-5D92-EDD6-E58A-A11A1CD0F82B}"/>
              </a:ext>
            </a:extLst>
          </p:cNvPr>
          <p:cNvSpPr txBox="1"/>
          <p:nvPr/>
        </p:nvSpPr>
        <p:spPr>
          <a:xfrm>
            <a:off x="601643" y="1325280"/>
            <a:ext cx="4379900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1300">
                <a:latin typeface="Calibri"/>
                <a:ea typeface="+mn-lt"/>
                <a:cs typeface="+mn-lt"/>
              </a:rPr>
              <a:t>Input </a:t>
            </a:r>
            <a:r>
              <a:rPr lang="it-IT" sz="1300" err="1">
                <a:latin typeface="Calibri"/>
                <a:ea typeface="+mn-lt"/>
                <a:cs typeface="+mn-lt"/>
              </a:rPr>
              <a:t>values</a:t>
            </a:r>
            <a:r>
              <a:rPr lang="it-IT" sz="1300">
                <a:latin typeface="Calibri"/>
                <a:ea typeface="+mn-lt"/>
                <a:cs typeface="+mn-lt"/>
              </a:rPr>
              <a:t> </a:t>
            </a:r>
            <a:r>
              <a:rPr lang="it-IT" sz="1300" err="1">
                <a:latin typeface="Calibri"/>
                <a:ea typeface="+mn-lt"/>
                <a:cs typeface="+mn-lt"/>
              </a:rPr>
              <a:t>generated</a:t>
            </a:r>
            <a:r>
              <a:rPr lang="it-IT" sz="1300">
                <a:latin typeface="Calibri"/>
                <a:ea typeface="+mn-lt"/>
                <a:cs typeface="+mn-lt"/>
              </a:rPr>
              <a:t> </a:t>
            </a:r>
            <a:r>
              <a:rPr lang="it-IT" sz="1300" err="1">
                <a:latin typeface="Calibri"/>
                <a:ea typeface="+mn-lt"/>
                <a:cs typeface="+mn-lt"/>
              </a:rPr>
              <a:t>as</a:t>
            </a:r>
            <a:r>
              <a:rPr lang="it-IT" sz="1300">
                <a:latin typeface="Calibri"/>
                <a:ea typeface="+mn-lt"/>
                <a:cs typeface="+mn-lt"/>
              </a:rPr>
              <a:t> random </a:t>
            </a:r>
            <a:r>
              <a:rPr lang="it-IT" sz="1300" b="1">
                <a:latin typeface="Calibri"/>
                <a:ea typeface="+mn-lt"/>
                <a:cs typeface="+mn-lt"/>
              </a:rPr>
              <a:t>32-bit </a:t>
            </a:r>
            <a:r>
              <a:rPr lang="it-IT" sz="1300" b="1" err="1">
                <a:latin typeface="Calibri"/>
                <a:ea typeface="+mn-lt"/>
                <a:cs typeface="+mn-lt"/>
              </a:rPr>
              <a:t>unsigned</a:t>
            </a:r>
            <a:r>
              <a:rPr lang="it-IT" sz="1300" b="1">
                <a:latin typeface="Calibri"/>
                <a:ea typeface="+mn-lt"/>
                <a:cs typeface="+mn-lt"/>
              </a:rPr>
              <a:t> </a:t>
            </a:r>
            <a:r>
              <a:rPr lang="it-IT" sz="1300" b="1" err="1">
                <a:latin typeface="Calibri"/>
                <a:ea typeface="+mn-lt"/>
                <a:cs typeface="+mn-lt"/>
              </a:rPr>
              <a:t>integers</a:t>
            </a:r>
            <a:r>
              <a:rPr lang="it-IT" sz="1300">
                <a:latin typeface="Calibri"/>
                <a:ea typeface="+mn-lt"/>
                <a:cs typeface="+mn-lt"/>
              </a:rPr>
              <a:t> </a:t>
            </a:r>
            <a:r>
              <a:rPr lang="it-IT" sz="1300" err="1">
                <a:latin typeface="Calibri"/>
                <a:ea typeface="+mn-lt"/>
                <a:cs typeface="+mn-lt"/>
              </a:rPr>
              <a:t>using</a:t>
            </a:r>
            <a:r>
              <a:rPr lang="it-IT" sz="1300">
                <a:latin typeface="Calibri"/>
                <a:ea typeface="+mn-lt"/>
                <a:cs typeface="+mn-lt"/>
              </a:rPr>
              <a:t> a </a:t>
            </a:r>
            <a:r>
              <a:rPr lang="it-IT" sz="1300" b="1" err="1">
                <a:latin typeface="Calibri"/>
                <a:ea typeface="+mn-lt"/>
                <a:cs typeface="+mn-lt"/>
              </a:rPr>
              <a:t>uniform</a:t>
            </a:r>
            <a:r>
              <a:rPr lang="it-IT" sz="1300" b="1">
                <a:latin typeface="Calibri"/>
                <a:ea typeface="+mn-lt"/>
                <a:cs typeface="+mn-lt"/>
              </a:rPr>
              <a:t> </a:t>
            </a:r>
            <a:r>
              <a:rPr lang="it-IT" sz="1300" b="1" err="1">
                <a:latin typeface="Calibri"/>
                <a:ea typeface="+mn-lt"/>
                <a:cs typeface="+mn-lt"/>
              </a:rPr>
              <a:t>distribution</a:t>
            </a:r>
            <a:r>
              <a:rPr lang="it-IT" sz="1300">
                <a:latin typeface="Calibri"/>
                <a:ea typeface="+mn-lt"/>
                <a:cs typeface="+mn-lt"/>
              </a:rPr>
              <a:t>.</a:t>
            </a:r>
            <a:endParaRPr lang="it-IT" sz="130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 sz="1300">
              <a:latin typeface="Calibri"/>
              <a:ea typeface="Calibri"/>
              <a:cs typeface="Calibri"/>
            </a:endParaRPr>
          </a:p>
          <a:p>
            <a:pPr marL="171450" indent="-171450">
              <a:buFont typeface="Arial,Sans-Serif"/>
              <a:buChar char="•"/>
            </a:pPr>
            <a:r>
              <a:rPr lang="it-IT" sz="1300" b="1">
                <a:latin typeface="Calibri"/>
                <a:ea typeface="Calibri"/>
                <a:cs typeface="Calibri"/>
              </a:rPr>
              <a:t>Two </a:t>
            </a:r>
            <a:r>
              <a:rPr lang="it-IT" sz="1300" err="1">
                <a:latin typeface="Calibri"/>
                <a:ea typeface="Calibri"/>
                <a:cs typeface="Calibri"/>
              </a:rPr>
              <a:t>distinct</a:t>
            </a:r>
            <a:r>
              <a:rPr lang="it-IT" sz="1300">
                <a:latin typeface="Calibri"/>
                <a:ea typeface="Calibri"/>
                <a:cs typeface="Calibri"/>
              </a:rPr>
              <a:t> </a:t>
            </a:r>
            <a:r>
              <a:rPr lang="it-IT" sz="1300" b="1" err="1">
                <a:latin typeface="Calibri"/>
                <a:ea typeface="Calibri"/>
                <a:cs typeface="Calibri"/>
              </a:rPr>
              <a:t>scenarios</a:t>
            </a:r>
            <a:r>
              <a:rPr lang="it-IT" sz="1300" b="1">
                <a:latin typeface="Calibri"/>
                <a:ea typeface="Calibri"/>
                <a:cs typeface="Calibri"/>
              </a:rPr>
              <a:t> </a:t>
            </a:r>
            <a:r>
              <a:rPr lang="it-IT" sz="1300" err="1">
                <a:latin typeface="Calibri"/>
                <a:ea typeface="Calibri"/>
                <a:cs typeface="Calibri"/>
              </a:rPr>
              <a:t>were</a:t>
            </a:r>
            <a:r>
              <a:rPr lang="it-IT" sz="1300">
                <a:latin typeface="Calibri"/>
                <a:ea typeface="Calibri"/>
                <a:cs typeface="Calibri"/>
              </a:rPr>
              <a:t> </a:t>
            </a:r>
            <a:r>
              <a:rPr lang="it-IT" sz="1300" err="1">
                <a:latin typeface="Calibri"/>
                <a:ea typeface="Calibri"/>
                <a:cs typeface="Calibri"/>
              </a:rPr>
              <a:t>considered</a:t>
            </a:r>
            <a:r>
              <a:rPr lang="it-IT" sz="1300">
                <a:latin typeface="Calibri"/>
                <a:ea typeface="Calibri"/>
                <a:cs typeface="Calibri"/>
              </a:rPr>
              <a:t>:</a:t>
            </a:r>
            <a:endParaRPr lang="en-US" sz="1300">
              <a:latin typeface="Calibri"/>
              <a:ea typeface="Calibri"/>
              <a:cs typeface="Calibri"/>
            </a:endParaRPr>
          </a:p>
          <a:p>
            <a:pPr marL="628650" lvl="1" indent="-171450">
              <a:buFontTx/>
              <a:buAutoNum type="arabicPeriod"/>
            </a:pPr>
            <a:r>
              <a:rPr lang="it-IT" sz="1300" b="1">
                <a:latin typeface="Calibri"/>
                <a:ea typeface="Calibri"/>
                <a:cs typeface="Calibri"/>
              </a:rPr>
              <a:t>Small </a:t>
            </a:r>
            <a:r>
              <a:rPr lang="it-IT" sz="1300">
                <a:latin typeface="Calibri"/>
                <a:ea typeface="Calibri"/>
                <a:cs typeface="Calibri"/>
              </a:rPr>
              <a:t>input array sizes (512 KB, 2 MB, 4 MB)</a:t>
            </a:r>
            <a:endParaRPr lang="en-US" sz="1300">
              <a:latin typeface="Calibri"/>
              <a:ea typeface="Calibri"/>
              <a:cs typeface="Calibri"/>
            </a:endParaRPr>
          </a:p>
          <a:p>
            <a:pPr marL="628650" lvl="1" indent="-171450">
              <a:buFontTx/>
              <a:buAutoNum type="arabicPeriod"/>
            </a:pPr>
            <a:r>
              <a:rPr lang="it-IT" sz="1300" b="1">
                <a:latin typeface="Calibri"/>
                <a:ea typeface="Calibri"/>
                <a:cs typeface="Calibri"/>
              </a:rPr>
              <a:t>Large </a:t>
            </a:r>
            <a:r>
              <a:rPr lang="it-IT" sz="1300">
                <a:latin typeface="Calibri"/>
                <a:ea typeface="Calibri"/>
                <a:cs typeface="Calibri"/>
              </a:rPr>
              <a:t>input array sizes (128 MB, 256 MB, 512 MB)</a:t>
            </a:r>
            <a:endParaRPr lang="en-US" sz="1300">
              <a:latin typeface="Calibri"/>
              <a:ea typeface="Calibri"/>
              <a:cs typeface="Calibri"/>
            </a:endParaRPr>
          </a:p>
          <a:p>
            <a:pPr marL="628650" lvl="1" indent="-171450">
              <a:buFontTx/>
              <a:buAutoNum type="arabicPeriod"/>
            </a:pPr>
            <a:endParaRPr lang="it-IT" sz="1300">
              <a:latin typeface="Calibri"/>
              <a:ea typeface="Calibri"/>
              <a:cs typeface="Calibri"/>
            </a:endParaRPr>
          </a:p>
          <a:p>
            <a:pPr marL="171450" indent="-171450">
              <a:buFont typeface="Arial,Sans-Serif"/>
              <a:buChar char="•"/>
            </a:pPr>
            <a:r>
              <a:rPr lang="it-IT" sz="1300" b="1" err="1">
                <a:latin typeface="Calibri"/>
                <a:ea typeface="Calibri"/>
                <a:cs typeface="Calibri"/>
              </a:rPr>
              <a:t>Number</a:t>
            </a:r>
            <a:r>
              <a:rPr lang="it-IT" sz="1300" b="1">
                <a:latin typeface="Calibri"/>
                <a:ea typeface="Calibri"/>
                <a:cs typeface="Calibri"/>
              </a:rPr>
              <a:t> of </a:t>
            </a:r>
            <a:r>
              <a:rPr lang="it-IT" sz="1300" b="1" err="1">
                <a:latin typeface="Calibri"/>
                <a:ea typeface="Calibri"/>
                <a:cs typeface="Calibri"/>
              </a:rPr>
              <a:t>threads</a:t>
            </a:r>
            <a:r>
              <a:rPr lang="it-IT" sz="1300">
                <a:latin typeface="Calibri"/>
                <a:ea typeface="Calibri"/>
                <a:cs typeface="Calibri"/>
              </a:rPr>
              <a:t> </a:t>
            </a:r>
            <a:r>
              <a:rPr lang="it-IT" sz="1300" err="1">
                <a:latin typeface="Calibri"/>
                <a:ea typeface="Calibri"/>
                <a:cs typeface="Calibri"/>
              </a:rPr>
              <a:t>was</a:t>
            </a:r>
            <a:r>
              <a:rPr lang="it-IT" sz="1300">
                <a:latin typeface="Calibri"/>
                <a:ea typeface="Calibri"/>
                <a:cs typeface="Calibri"/>
              </a:rPr>
              <a:t> </a:t>
            </a:r>
            <a:r>
              <a:rPr lang="it-IT" sz="1300" err="1">
                <a:latin typeface="Calibri"/>
                <a:ea typeface="Calibri"/>
                <a:cs typeface="Calibri"/>
              </a:rPr>
              <a:t>varied</a:t>
            </a:r>
            <a:r>
              <a:rPr lang="it-IT" sz="1300">
                <a:latin typeface="Calibri"/>
                <a:ea typeface="Calibri"/>
                <a:cs typeface="Calibri"/>
              </a:rPr>
              <a:t> from </a:t>
            </a:r>
            <a:r>
              <a:rPr lang="it-IT" sz="1300" b="1">
                <a:latin typeface="Calibri"/>
                <a:ea typeface="Calibri"/>
                <a:cs typeface="Calibri"/>
              </a:rPr>
              <a:t>1 </a:t>
            </a:r>
            <a:r>
              <a:rPr lang="it-IT" sz="1300">
                <a:latin typeface="Calibri"/>
                <a:ea typeface="Calibri"/>
                <a:cs typeface="Calibri"/>
              </a:rPr>
              <a:t>to </a:t>
            </a:r>
            <a:r>
              <a:rPr lang="it-IT" sz="1300" b="1">
                <a:latin typeface="Calibri"/>
                <a:ea typeface="Calibri"/>
                <a:cs typeface="Calibri"/>
              </a:rPr>
              <a:t>32</a:t>
            </a:r>
            <a:r>
              <a:rPr lang="it-IT" sz="1300">
                <a:latin typeface="Calibri"/>
                <a:ea typeface="Calibri"/>
                <a:cs typeface="Calibri"/>
              </a:rPr>
              <a:t>.</a:t>
            </a:r>
          </a:p>
          <a:p>
            <a:pPr marL="171450" indent="-171450">
              <a:buFont typeface="Arial,Sans-Serif"/>
              <a:buChar char="•"/>
            </a:pPr>
            <a:endParaRPr lang="it-IT" sz="1300">
              <a:latin typeface="Calibri"/>
              <a:ea typeface="Calibri"/>
              <a:cs typeface="Calibri"/>
            </a:endParaRPr>
          </a:p>
          <a:p>
            <a:pPr marL="171450" indent="-171450">
              <a:buFont typeface="Arial,Sans-Serif"/>
              <a:buChar char="•"/>
            </a:pPr>
            <a:r>
              <a:rPr lang="it-IT" sz="1300">
                <a:latin typeface="Calibri"/>
                <a:ea typeface="Calibri"/>
                <a:cs typeface="Calibri"/>
              </a:rPr>
              <a:t>The </a:t>
            </a:r>
            <a:r>
              <a:rPr lang="it-IT" sz="1300" err="1">
                <a:latin typeface="Calibri"/>
                <a:ea typeface="Calibri"/>
                <a:cs typeface="Calibri"/>
              </a:rPr>
              <a:t>algorithm</a:t>
            </a:r>
            <a:r>
              <a:rPr lang="it-IT" sz="1300">
                <a:latin typeface="Calibri"/>
                <a:ea typeface="Calibri"/>
                <a:cs typeface="Calibri"/>
              </a:rPr>
              <a:t> </a:t>
            </a:r>
            <a:r>
              <a:rPr lang="it-IT" sz="1300" err="1">
                <a:latin typeface="Calibri"/>
                <a:ea typeface="Calibri"/>
                <a:cs typeface="Calibri"/>
              </a:rPr>
              <a:t>was</a:t>
            </a:r>
            <a:r>
              <a:rPr lang="it-IT" sz="1300">
                <a:latin typeface="Calibri"/>
                <a:ea typeface="Calibri"/>
                <a:cs typeface="Calibri"/>
              </a:rPr>
              <a:t> </a:t>
            </a:r>
            <a:r>
              <a:rPr lang="it-IT" sz="1300" err="1">
                <a:latin typeface="Calibri"/>
                <a:ea typeface="Calibri"/>
                <a:cs typeface="Calibri"/>
              </a:rPr>
              <a:t>executed</a:t>
            </a:r>
            <a:r>
              <a:rPr lang="it-IT" sz="1300">
                <a:latin typeface="Calibri"/>
                <a:ea typeface="Calibri"/>
                <a:cs typeface="Calibri"/>
              </a:rPr>
              <a:t> </a:t>
            </a:r>
            <a:r>
              <a:rPr lang="it-IT" sz="1300" b="1">
                <a:latin typeface="Calibri"/>
                <a:ea typeface="Calibri"/>
                <a:cs typeface="Calibri"/>
              </a:rPr>
              <a:t>30 times</a:t>
            </a:r>
            <a:r>
              <a:rPr lang="it-IT" sz="1300">
                <a:latin typeface="Calibri"/>
                <a:ea typeface="Calibri"/>
                <a:cs typeface="Calibri"/>
              </a:rPr>
              <a:t> for </a:t>
            </a:r>
            <a:r>
              <a:rPr lang="it-IT" sz="1300" err="1">
                <a:latin typeface="Calibri"/>
                <a:ea typeface="Calibri"/>
                <a:cs typeface="Calibri"/>
              </a:rPr>
              <a:t>each</a:t>
            </a:r>
            <a:r>
              <a:rPr lang="it-IT" sz="1300">
                <a:latin typeface="Calibri"/>
                <a:ea typeface="Calibri"/>
                <a:cs typeface="Calibri"/>
              </a:rPr>
              <a:t> array size and a </a:t>
            </a:r>
            <a:r>
              <a:rPr lang="it-IT" sz="1300" err="1">
                <a:latin typeface="Calibri"/>
                <a:ea typeface="Calibri"/>
                <a:cs typeface="Calibri"/>
              </a:rPr>
              <a:t>specific</a:t>
            </a:r>
            <a:r>
              <a:rPr lang="it-IT" sz="1300">
                <a:latin typeface="Calibri"/>
                <a:ea typeface="Calibri"/>
                <a:cs typeface="Calibri"/>
              </a:rPr>
              <a:t> </a:t>
            </a:r>
            <a:r>
              <a:rPr lang="it-IT" sz="1300" err="1">
                <a:latin typeface="Calibri"/>
                <a:ea typeface="Calibri"/>
                <a:cs typeface="Calibri"/>
              </a:rPr>
              <a:t>number</a:t>
            </a:r>
            <a:r>
              <a:rPr lang="it-IT" sz="1300">
                <a:latin typeface="Calibri"/>
                <a:ea typeface="Calibri"/>
                <a:cs typeface="Calibri"/>
              </a:rPr>
              <a:t> of </a:t>
            </a:r>
            <a:r>
              <a:rPr lang="it-IT" sz="1300" err="1">
                <a:latin typeface="Calibri"/>
                <a:ea typeface="Calibri"/>
                <a:cs typeface="Calibri"/>
              </a:rPr>
              <a:t>threads</a:t>
            </a:r>
            <a:r>
              <a:rPr lang="it-IT" sz="1300">
                <a:latin typeface="Calibri"/>
                <a:ea typeface="Calibri"/>
                <a:cs typeface="Calibri"/>
              </a:rPr>
              <a:t> (</a:t>
            </a:r>
            <a:r>
              <a:rPr lang="it-IT" sz="1300" b="1">
                <a:latin typeface="Calibri"/>
                <a:ea typeface="Calibri"/>
                <a:cs typeface="Calibri"/>
              </a:rPr>
              <a:t>confidence </a:t>
            </a:r>
            <a:r>
              <a:rPr lang="it-IT" sz="1300" b="1" err="1">
                <a:latin typeface="Calibri"/>
                <a:ea typeface="Calibri"/>
                <a:cs typeface="Calibri"/>
              </a:rPr>
              <a:t>interval</a:t>
            </a:r>
            <a:r>
              <a:rPr lang="it-IT" sz="1300" b="1">
                <a:latin typeface="Calibri"/>
                <a:ea typeface="Calibri"/>
                <a:cs typeface="Calibri"/>
              </a:rPr>
              <a:t> of 95%</a:t>
            </a:r>
            <a:r>
              <a:rPr lang="it-IT" sz="1300">
                <a:latin typeface="Calibri"/>
                <a:ea typeface="Calibri"/>
                <a:cs typeface="Calibri"/>
              </a:rPr>
              <a:t>).</a:t>
            </a:r>
          </a:p>
          <a:p>
            <a:pPr marL="285750" indent="-285750">
              <a:buFont typeface="Arial"/>
              <a:buChar char="•"/>
            </a:pPr>
            <a:endParaRPr lang="it-IT" sz="130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it-IT" sz="1300" b="1">
                <a:latin typeface="Calibri"/>
                <a:ea typeface="Calibri"/>
                <a:cs typeface="Calibri"/>
              </a:rPr>
              <a:t>Small array sizes</a:t>
            </a:r>
            <a:r>
              <a:rPr lang="it-IT" sz="1300">
                <a:latin typeface="Calibri"/>
                <a:ea typeface="Calibri"/>
                <a:cs typeface="Calibri"/>
              </a:rPr>
              <a:t>: </a:t>
            </a:r>
          </a:p>
          <a:p>
            <a:pPr marL="742950" lvl="1" indent="-285750">
              <a:buFontTx/>
              <a:buAutoNum type="arabicPeriod"/>
            </a:pPr>
            <a:r>
              <a:rPr lang="it-IT" sz="1300" err="1">
                <a:latin typeface="Calibri"/>
                <a:ea typeface="Calibri"/>
                <a:cs typeface="Calibri"/>
              </a:rPr>
              <a:t>computational</a:t>
            </a:r>
            <a:r>
              <a:rPr lang="it-IT" sz="1300">
                <a:latin typeface="Calibri"/>
                <a:ea typeface="Calibri"/>
                <a:cs typeface="Calibri"/>
              </a:rPr>
              <a:t> </a:t>
            </a:r>
            <a:r>
              <a:rPr lang="it-IT" sz="1300" err="1">
                <a:latin typeface="Calibri"/>
                <a:ea typeface="Calibri"/>
                <a:cs typeface="Calibri"/>
              </a:rPr>
              <a:t>workload</a:t>
            </a:r>
            <a:r>
              <a:rPr lang="it-IT" sz="1300">
                <a:latin typeface="Calibri"/>
                <a:ea typeface="Calibri"/>
                <a:cs typeface="Calibri"/>
              </a:rPr>
              <a:t> </a:t>
            </a:r>
            <a:r>
              <a:rPr lang="it-IT" sz="1300" err="1">
                <a:latin typeface="Calibri"/>
                <a:ea typeface="Calibri"/>
                <a:cs typeface="Calibri"/>
              </a:rPr>
              <a:t>is</a:t>
            </a:r>
            <a:r>
              <a:rPr lang="it-IT" sz="1300">
                <a:latin typeface="Calibri"/>
                <a:ea typeface="Calibri"/>
                <a:cs typeface="Calibri"/>
              </a:rPr>
              <a:t> </a:t>
            </a:r>
            <a:r>
              <a:rPr lang="it-IT" sz="1300" err="1">
                <a:latin typeface="Calibri"/>
                <a:ea typeface="Calibri"/>
                <a:cs typeface="Calibri"/>
              </a:rPr>
              <a:t>insufficient</a:t>
            </a:r>
            <a:r>
              <a:rPr lang="it-IT" sz="1300">
                <a:latin typeface="Calibri"/>
                <a:ea typeface="Calibri"/>
                <a:cs typeface="Calibri"/>
              </a:rPr>
              <a:t> to </a:t>
            </a:r>
            <a:r>
              <a:rPr lang="it-IT" sz="1300" err="1">
                <a:latin typeface="Calibri"/>
                <a:ea typeface="Calibri"/>
                <a:cs typeface="Calibri"/>
              </a:rPr>
              <a:t>fully</a:t>
            </a:r>
            <a:r>
              <a:rPr lang="it-IT" sz="1300">
                <a:latin typeface="Calibri"/>
                <a:ea typeface="Calibri"/>
                <a:cs typeface="Calibri"/>
              </a:rPr>
              <a:t> leverage the </a:t>
            </a:r>
            <a:r>
              <a:rPr lang="it-IT" sz="1300" err="1">
                <a:latin typeface="Calibri"/>
                <a:ea typeface="Calibri"/>
                <a:cs typeface="Calibri"/>
              </a:rPr>
              <a:t>advantages</a:t>
            </a:r>
            <a:r>
              <a:rPr lang="it-IT" sz="1300">
                <a:latin typeface="Calibri"/>
                <a:ea typeface="Calibri"/>
                <a:cs typeface="Calibri"/>
              </a:rPr>
              <a:t> of </a:t>
            </a:r>
            <a:r>
              <a:rPr lang="it-IT" sz="1300" err="1">
                <a:latin typeface="Calibri"/>
                <a:ea typeface="Calibri"/>
                <a:cs typeface="Calibri"/>
              </a:rPr>
              <a:t>parallelism</a:t>
            </a:r>
            <a:r>
              <a:rPr lang="it-IT" sz="1300">
                <a:latin typeface="Calibri"/>
                <a:ea typeface="Calibri"/>
                <a:cs typeface="Calibri"/>
              </a:rPr>
              <a:t>. </a:t>
            </a:r>
          </a:p>
          <a:p>
            <a:pPr marL="742950" lvl="1" indent="-285750">
              <a:buFontTx/>
              <a:buAutoNum type="arabicPeriod"/>
            </a:pPr>
            <a:r>
              <a:rPr lang="it-IT" sz="1300" err="1">
                <a:latin typeface="Calibri"/>
                <a:ea typeface="+mn-lt"/>
                <a:cs typeface="+mn-lt"/>
              </a:rPr>
              <a:t>Thread</a:t>
            </a:r>
            <a:r>
              <a:rPr lang="it-IT" sz="1300">
                <a:latin typeface="Calibri"/>
                <a:ea typeface="+mn-lt"/>
                <a:cs typeface="+mn-lt"/>
              </a:rPr>
              <a:t> overhead </a:t>
            </a:r>
            <a:r>
              <a:rPr lang="it-IT" sz="1300" err="1">
                <a:latin typeface="Calibri"/>
                <a:ea typeface="+mn-lt"/>
                <a:cs typeface="+mn-lt"/>
              </a:rPr>
              <a:t>causes</a:t>
            </a:r>
            <a:r>
              <a:rPr lang="it-IT" sz="1300">
                <a:latin typeface="Calibri"/>
                <a:ea typeface="+mn-lt"/>
                <a:cs typeface="+mn-lt"/>
              </a:rPr>
              <a:t> </a:t>
            </a:r>
            <a:r>
              <a:rPr lang="it-IT" sz="1300" err="1">
                <a:latin typeface="Calibri"/>
                <a:ea typeface="+mn-lt"/>
                <a:cs typeface="+mn-lt"/>
              </a:rPr>
              <a:t>mean</a:t>
            </a:r>
            <a:r>
              <a:rPr lang="it-IT" sz="1300">
                <a:latin typeface="Calibri"/>
                <a:ea typeface="+mn-lt"/>
                <a:cs typeface="+mn-lt"/>
              </a:rPr>
              <a:t> </a:t>
            </a:r>
            <a:r>
              <a:rPr lang="it-IT" sz="1300" err="1">
                <a:latin typeface="Calibri"/>
                <a:ea typeface="+mn-lt"/>
                <a:cs typeface="+mn-lt"/>
              </a:rPr>
              <a:t>execution</a:t>
            </a:r>
            <a:r>
              <a:rPr lang="it-IT" sz="1300">
                <a:latin typeface="Calibri"/>
                <a:ea typeface="+mn-lt"/>
                <a:cs typeface="+mn-lt"/>
              </a:rPr>
              <a:t> time to </a:t>
            </a:r>
            <a:r>
              <a:rPr lang="it-IT" sz="1300" err="1">
                <a:latin typeface="Calibri"/>
                <a:ea typeface="+mn-lt"/>
                <a:cs typeface="+mn-lt"/>
              </a:rPr>
              <a:t>increase</a:t>
            </a:r>
            <a:r>
              <a:rPr lang="it-IT" sz="1300">
                <a:latin typeface="Calibri"/>
                <a:ea typeface="+mn-lt"/>
                <a:cs typeface="+mn-lt"/>
              </a:rPr>
              <a:t> </a:t>
            </a:r>
            <a:r>
              <a:rPr lang="it-IT" sz="1300" err="1">
                <a:latin typeface="Calibri"/>
                <a:ea typeface="+mn-lt"/>
                <a:cs typeface="+mn-lt"/>
              </a:rPr>
              <a:t>as</a:t>
            </a:r>
            <a:r>
              <a:rPr lang="it-IT" sz="1300">
                <a:latin typeface="Calibri"/>
                <a:ea typeface="+mn-lt"/>
                <a:cs typeface="+mn-lt"/>
              </a:rPr>
              <a:t> the </a:t>
            </a:r>
            <a:r>
              <a:rPr lang="it-IT" sz="1300" err="1">
                <a:latin typeface="Calibri"/>
                <a:ea typeface="+mn-lt"/>
                <a:cs typeface="+mn-lt"/>
              </a:rPr>
              <a:t>number</a:t>
            </a:r>
            <a:r>
              <a:rPr lang="it-IT" sz="1300">
                <a:latin typeface="Calibri"/>
                <a:ea typeface="+mn-lt"/>
                <a:cs typeface="+mn-lt"/>
              </a:rPr>
              <a:t> of </a:t>
            </a:r>
            <a:r>
              <a:rPr lang="it-IT" sz="1300" err="1">
                <a:latin typeface="Calibri"/>
                <a:ea typeface="+mn-lt"/>
                <a:cs typeface="+mn-lt"/>
              </a:rPr>
              <a:t>threads</a:t>
            </a:r>
            <a:r>
              <a:rPr lang="it-IT" sz="1300">
                <a:latin typeface="Calibri"/>
                <a:ea typeface="+mn-lt"/>
                <a:cs typeface="+mn-lt"/>
              </a:rPr>
              <a:t> </a:t>
            </a:r>
            <a:r>
              <a:rPr lang="it-IT" sz="1300" err="1">
                <a:latin typeface="Calibri"/>
                <a:ea typeface="+mn-lt"/>
                <a:cs typeface="+mn-lt"/>
              </a:rPr>
              <a:t>grows</a:t>
            </a:r>
            <a:r>
              <a:rPr lang="it-IT" sz="1300">
                <a:latin typeface="Calibri"/>
                <a:ea typeface="+mn-lt"/>
                <a:cs typeface="+mn-lt"/>
              </a:rPr>
              <a:t>.</a:t>
            </a:r>
            <a:endParaRPr lang="it-IT" sz="130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 sz="130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it-IT" sz="1300" b="1">
                <a:latin typeface="Calibri"/>
                <a:ea typeface="Calibri"/>
                <a:cs typeface="Calibri"/>
              </a:rPr>
              <a:t>Large array sizes</a:t>
            </a:r>
            <a:r>
              <a:rPr lang="it-IT" sz="1300">
                <a:latin typeface="Calibri"/>
                <a:ea typeface="Calibri"/>
                <a:cs typeface="Calibri"/>
              </a:rPr>
              <a:t>:</a:t>
            </a:r>
          </a:p>
          <a:p>
            <a:pPr marL="742950" lvl="1" indent="-285750">
              <a:buAutoNum type="arabicPeriod"/>
            </a:pPr>
            <a:r>
              <a:rPr lang="it-IT" sz="1300" err="1">
                <a:latin typeface="Calibri"/>
                <a:ea typeface="+mn-lt"/>
                <a:cs typeface="+mn-lt"/>
              </a:rPr>
              <a:t>greater</a:t>
            </a:r>
            <a:r>
              <a:rPr lang="it-IT" sz="1300">
                <a:latin typeface="Calibri"/>
                <a:ea typeface="+mn-lt"/>
                <a:cs typeface="+mn-lt"/>
              </a:rPr>
              <a:t> </a:t>
            </a:r>
            <a:r>
              <a:rPr lang="it-IT" sz="1300" err="1">
                <a:latin typeface="Calibri"/>
                <a:ea typeface="+mn-lt"/>
                <a:cs typeface="+mn-lt"/>
              </a:rPr>
              <a:t>workload</a:t>
            </a:r>
            <a:r>
              <a:rPr lang="it-IT" sz="1300">
                <a:latin typeface="Calibri"/>
                <a:ea typeface="+mn-lt"/>
                <a:cs typeface="+mn-lt"/>
              </a:rPr>
              <a:t> </a:t>
            </a:r>
            <a:r>
              <a:rPr lang="it-IT" sz="1300" err="1">
                <a:latin typeface="Calibri"/>
                <a:ea typeface="+mn-lt"/>
                <a:cs typeface="+mn-lt"/>
              </a:rPr>
              <a:t>allows</a:t>
            </a:r>
            <a:r>
              <a:rPr lang="it-IT" sz="1300">
                <a:latin typeface="Calibri"/>
                <a:ea typeface="+mn-lt"/>
                <a:cs typeface="+mn-lt"/>
              </a:rPr>
              <a:t> the system to </a:t>
            </a:r>
            <a:r>
              <a:rPr lang="it-IT" sz="1300" err="1">
                <a:latin typeface="Calibri"/>
                <a:ea typeface="+mn-lt"/>
                <a:cs typeface="+mn-lt"/>
              </a:rPr>
              <a:t>better</a:t>
            </a:r>
            <a:r>
              <a:rPr lang="it-IT" sz="1300">
                <a:latin typeface="Calibri"/>
                <a:ea typeface="+mn-lt"/>
                <a:cs typeface="+mn-lt"/>
              </a:rPr>
              <a:t> </a:t>
            </a:r>
            <a:r>
              <a:rPr lang="it-IT" sz="1300" err="1">
                <a:latin typeface="Calibri"/>
                <a:ea typeface="+mn-lt"/>
                <a:cs typeface="+mn-lt"/>
              </a:rPr>
              <a:t>utilize</a:t>
            </a:r>
            <a:r>
              <a:rPr lang="it-IT" sz="1300">
                <a:latin typeface="Calibri"/>
                <a:ea typeface="+mn-lt"/>
                <a:cs typeface="+mn-lt"/>
              </a:rPr>
              <a:t> the </a:t>
            </a:r>
            <a:r>
              <a:rPr lang="it-IT" sz="1300" err="1">
                <a:latin typeface="Calibri"/>
                <a:ea typeface="+mn-lt"/>
                <a:cs typeface="+mn-lt"/>
              </a:rPr>
              <a:t>computational</a:t>
            </a:r>
            <a:r>
              <a:rPr lang="it-IT" sz="1300">
                <a:latin typeface="Calibri"/>
                <a:ea typeface="+mn-lt"/>
                <a:cs typeface="+mn-lt"/>
              </a:rPr>
              <a:t> </a:t>
            </a:r>
            <a:r>
              <a:rPr lang="it-IT" sz="1300" err="1">
                <a:latin typeface="Calibri"/>
                <a:ea typeface="+mn-lt"/>
                <a:cs typeface="+mn-lt"/>
              </a:rPr>
              <a:t>resources</a:t>
            </a:r>
            <a:r>
              <a:rPr lang="it-IT" sz="1300">
                <a:latin typeface="Calibri"/>
                <a:ea typeface="+mn-lt"/>
                <a:cs typeface="+mn-lt"/>
              </a:rPr>
              <a:t> </a:t>
            </a:r>
            <a:r>
              <a:rPr lang="it-IT" sz="1300" err="1">
                <a:latin typeface="Calibri"/>
                <a:ea typeface="+mn-lt"/>
                <a:cs typeface="+mn-lt"/>
              </a:rPr>
              <a:t>provided</a:t>
            </a:r>
            <a:r>
              <a:rPr lang="it-IT" sz="1300">
                <a:latin typeface="Calibri"/>
                <a:ea typeface="+mn-lt"/>
                <a:cs typeface="+mn-lt"/>
              </a:rPr>
              <a:t> by </a:t>
            </a:r>
            <a:r>
              <a:rPr lang="it-IT" sz="1300" err="1">
                <a:latin typeface="Calibri"/>
                <a:ea typeface="+mn-lt"/>
                <a:cs typeface="+mn-lt"/>
              </a:rPr>
              <a:t>additional</a:t>
            </a:r>
            <a:r>
              <a:rPr lang="it-IT" sz="1300">
                <a:latin typeface="Calibri"/>
                <a:ea typeface="+mn-lt"/>
                <a:cs typeface="+mn-lt"/>
              </a:rPr>
              <a:t> </a:t>
            </a:r>
            <a:r>
              <a:rPr lang="it-IT" sz="1300" err="1">
                <a:latin typeface="Calibri"/>
                <a:ea typeface="+mn-lt"/>
                <a:cs typeface="+mn-lt"/>
              </a:rPr>
              <a:t>threads</a:t>
            </a:r>
            <a:r>
              <a:rPr lang="it-IT" sz="1300">
                <a:latin typeface="Calibri"/>
                <a:ea typeface="+mn-lt"/>
                <a:cs typeface="+mn-lt"/>
              </a:rPr>
              <a:t>.</a:t>
            </a:r>
            <a:endParaRPr lang="it-IT" sz="1300">
              <a:latin typeface="Calibri"/>
              <a:ea typeface="Calibri"/>
              <a:cs typeface="Calibri"/>
            </a:endParaRPr>
          </a:p>
          <a:p>
            <a:pPr marL="742950" lvl="1" indent="-285750">
              <a:buFontTx/>
              <a:buAutoNum type="arabicPeriod"/>
            </a:pPr>
            <a:r>
              <a:rPr lang="it-IT" sz="1300" err="1">
                <a:latin typeface="Calibri"/>
                <a:ea typeface="+mn-lt"/>
                <a:cs typeface="+mn-lt"/>
              </a:rPr>
              <a:t>Thread</a:t>
            </a:r>
            <a:r>
              <a:rPr lang="it-IT" sz="1300">
                <a:latin typeface="Calibri"/>
                <a:ea typeface="+mn-lt"/>
                <a:cs typeface="+mn-lt"/>
              </a:rPr>
              <a:t> overhead </a:t>
            </a:r>
            <a:r>
              <a:rPr lang="it-IT" sz="1300" err="1">
                <a:latin typeface="Calibri"/>
                <a:ea typeface="+mn-lt"/>
                <a:cs typeface="+mn-lt"/>
              </a:rPr>
              <a:t>is</a:t>
            </a:r>
            <a:r>
              <a:rPr lang="it-IT" sz="1300">
                <a:latin typeface="Calibri"/>
                <a:ea typeface="+mn-lt"/>
                <a:cs typeface="+mn-lt"/>
              </a:rPr>
              <a:t> </a:t>
            </a:r>
            <a:r>
              <a:rPr lang="it-IT" sz="1300" err="1">
                <a:latin typeface="Calibri"/>
                <a:ea typeface="+mn-lt"/>
                <a:cs typeface="+mn-lt"/>
              </a:rPr>
              <a:t>amortized</a:t>
            </a:r>
            <a:r>
              <a:rPr lang="it-IT" sz="1300">
                <a:latin typeface="Calibri"/>
                <a:ea typeface="+mn-lt"/>
                <a:cs typeface="+mn-lt"/>
              </a:rPr>
              <a:t>.</a:t>
            </a:r>
            <a:endParaRPr lang="it-IT" sz="1300">
              <a:latin typeface="Calibri"/>
              <a:ea typeface="Calibri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33A858-AF82-B26B-C39E-64218E7B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263" y="2024676"/>
            <a:ext cx="6757309" cy="37482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FD993E-B729-3AF8-BA30-C4AE696633A0}"/>
              </a:ext>
            </a:extLst>
          </p:cNvPr>
          <p:cNvSpPr txBox="1"/>
          <p:nvPr/>
        </p:nvSpPr>
        <p:spPr>
          <a:xfrm>
            <a:off x="4733069" y="1328126"/>
            <a:ext cx="6699737" cy="2923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/>
              <a:buChar char="•"/>
            </a:pPr>
            <a:r>
              <a:rPr lang="it-IT" sz="1300" b="1" err="1">
                <a:latin typeface="Calibri"/>
                <a:ea typeface="Calibri"/>
                <a:cs typeface="Calibri"/>
              </a:rPr>
              <a:t>std</a:t>
            </a:r>
            <a:r>
              <a:rPr lang="it-IT" sz="1300" b="1">
                <a:latin typeface="Calibri"/>
                <a:ea typeface="Calibri"/>
                <a:cs typeface="Calibri"/>
              </a:rPr>
              <a:t>::</a:t>
            </a:r>
            <a:r>
              <a:rPr lang="it-IT" sz="1300" b="1" err="1">
                <a:latin typeface="Calibri"/>
                <a:ea typeface="Calibri"/>
                <a:cs typeface="Calibri"/>
              </a:rPr>
              <a:t>chrono</a:t>
            </a:r>
            <a:r>
              <a:rPr lang="it-IT" sz="1300" b="1">
                <a:latin typeface="Calibri"/>
                <a:ea typeface="Calibri"/>
                <a:cs typeface="Calibri"/>
              </a:rPr>
              <a:t> </a:t>
            </a:r>
            <a:r>
              <a:rPr lang="it-IT" sz="1300">
                <a:latin typeface="Calibri"/>
                <a:ea typeface="Calibri"/>
                <a:cs typeface="Calibri"/>
              </a:rPr>
              <a:t>library and </a:t>
            </a:r>
            <a:r>
              <a:rPr lang="it-IT" sz="1300" b="1" err="1">
                <a:latin typeface="Calibri"/>
                <a:ea typeface="Calibri"/>
                <a:cs typeface="Calibri"/>
              </a:rPr>
              <a:t>high_resolution_clock</a:t>
            </a:r>
            <a:r>
              <a:rPr lang="it-IT" sz="1300">
                <a:latin typeface="Calibri"/>
                <a:ea typeface="Calibri"/>
                <a:cs typeface="Calibri"/>
              </a:rPr>
              <a:t> </a:t>
            </a:r>
            <a:r>
              <a:rPr lang="it-IT" sz="1300" err="1">
                <a:latin typeface="Calibri"/>
                <a:ea typeface="Calibri"/>
                <a:cs typeface="Calibri"/>
              </a:rPr>
              <a:t>as</a:t>
            </a:r>
            <a:r>
              <a:rPr lang="it-IT" sz="1300">
                <a:latin typeface="Calibri"/>
                <a:ea typeface="Calibri"/>
                <a:cs typeface="Calibri"/>
              </a:rPr>
              <a:t> clock </a:t>
            </a:r>
            <a:r>
              <a:rPr lang="it-IT" sz="1300" err="1">
                <a:latin typeface="Calibri"/>
                <a:ea typeface="Calibri"/>
                <a:cs typeface="Calibri"/>
              </a:rPr>
              <a:t>type</a:t>
            </a:r>
            <a:r>
              <a:rPr lang="it-IT" sz="1300">
                <a:latin typeface="Calibri"/>
                <a:ea typeface="Calibri"/>
                <a:cs typeface="Calibri"/>
              </a:rPr>
              <a:t> </a:t>
            </a:r>
            <a:r>
              <a:rPr lang="it-IT" sz="1300" err="1">
                <a:latin typeface="Calibri"/>
                <a:ea typeface="Calibri"/>
                <a:cs typeface="Calibri"/>
              </a:rPr>
              <a:t>used</a:t>
            </a:r>
            <a:r>
              <a:rPr lang="it-IT" sz="1300">
                <a:latin typeface="Calibri"/>
                <a:ea typeface="Calibri"/>
                <a:cs typeface="Calibri"/>
              </a:rPr>
              <a:t> to </a:t>
            </a:r>
            <a:r>
              <a:rPr lang="it-IT" sz="1300" err="1">
                <a:latin typeface="Calibri"/>
                <a:ea typeface="Calibri"/>
                <a:cs typeface="Calibri"/>
              </a:rPr>
              <a:t>measure</a:t>
            </a:r>
            <a:r>
              <a:rPr lang="it-IT" sz="1300">
                <a:latin typeface="Calibri"/>
                <a:ea typeface="Calibri"/>
                <a:cs typeface="Calibri"/>
              </a:rPr>
              <a:t> the timing</a:t>
            </a: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106107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86E43C-97DB-614E-4FE5-4BF49AECD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91" y="2159541"/>
            <a:ext cx="9182976" cy="3636129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endParaRPr lang="en-GB" sz="2200">
              <a:ea typeface="+mn-lt"/>
              <a:cs typeface="+mn-lt"/>
            </a:endParaRPr>
          </a:p>
          <a:p>
            <a:endParaRPr lang="it-IT" sz="210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F4D8C30-DC50-5FBE-DF42-45A4AE7E9BCB}"/>
              </a:ext>
            </a:extLst>
          </p:cNvPr>
          <p:cNvSpPr txBox="1"/>
          <p:nvPr/>
        </p:nvSpPr>
        <p:spPr>
          <a:xfrm>
            <a:off x="904487" y="743414"/>
            <a:ext cx="1038302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/>
              <a:t>First CPU Version – </a:t>
            </a:r>
            <a:r>
              <a:rPr lang="it-IT" sz="3200" err="1"/>
              <a:t>Speedup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0FDA580-5D92-EDD6-E58A-A11A1CD0F82B}"/>
              </a:ext>
            </a:extLst>
          </p:cNvPr>
          <p:cNvSpPr txBox="1"/>
          <p:nvPr/>
        </p:nvSpPr>
        <p:spPr>
          <a:xfrm>
            <a:off x="718874" y="1590825"/>
            <a:ext cx="3148088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1700" b="1">
                <a:latin typeface="Calibri"/>
                <a:ea typeface="Calibri"/>
                <a:cs typeface="Calibri"/>
              </a:rPr>
              <a:t>Small array sizes</a:t>
            </a:r>
            <a:r>
              <a:rPr lang="it-IT" sz="1700">
                <a:latin typeface="Calibri"/>
                <a:ea typeface="Calibri"/>
                <a:cs typeface="Calibri"/>
              </a:rPr>
              <a:t>:</a:t>
            </a:r>
            <a:endParaRPr lang="en-US" sz="1700">
              <a:latin typeface="Calibri"/>
              <a:ea typeface="Calibri"/>
              <a:cs typeface="Calibri"/>
            </a:endParaRPr>
          </a:p>
          <a:p>
            <a:pPr marL="742950" lvl="1" indent="-285750">
              <a:buFontTx/>
              <a:buAutoNum type="arabicPeriod"/>
            </a:pPr>
            <a:r>
              <a:rPr lang="it-IT" sz="1700">
                <a:latin typeface="Calibri"/>
                <a:ea typeface="Calibri"/>
                <a:cs typeface="Calibri"/>
              </a:rPr>
              <a:t>Peak </a:t>
            </a:r>
            <a:r>
              <a:rPr lang="it-IT" sz="1700" err="1">
                <a:latin typeface="Calibri"/>
                <a:ea typeface="Calibri"/>
                <a:cs typeface="Calibri"/>
              </a:rPr>
              <a:t>speedup</a:t>
            </a:r>
            <a:r>
              <a:rPr lang="it-IT" sz="1700">
                <a:latin typeface="Calibri"/>
                <a:ea typeface="Calibri"/>
                <a:cs typeface="Calibri"/>
              </a:rPr>
              <a:t> </a:t>
            </a:r>
            <a:r>
              <a:rPr lang="it-IT" sz="1700" err="1">
                <a:latin typeface="Calibri"/>
                <a:ea typeface="Calibri"/>
                <a:cs typeface="Calibri"/>
              </a:rPr>
              <a:t>at</a:t>
            </a:r>
            <a:r>
              <a:rPr lang="it-IT" sz="1700">
                <a:latin typeface="Calibri"/>
                <a:ea typeface="Calibri"/>
                <a:cs typeface="Calibri"/>
              </a:rPr>
              <a:t> low </a:t>
            </a:r>
            <a:r>
              <a:rPr lang="it-IT" sz="1700" err="1">
                <a:latin typeface="Calibri"/>
                <a:ea typeface="Calibri"/>
                <a:cs typeface="Calibri"/>
              </a:rPr>
              <a:t>number</a:t>
            </a:r>
            <a:r>
              <a:rPr lang="it-IT" sz="1700">
                <a:latin typeface="Calibri"/>
                <a:ea typeface="Calibri"/>
                <a:cs typeface="Calibri"/>
              </a:rPr>
              <a:t> of </a:t>
            </a:r>
            <a:r>
              <a:rPr lang="it-IT" sz="1700" err="1">
                <a:latin typeface="Calibri"/>
                <a:ea typeface="Calibri"/>
                <a:cs typeface="Calibri"/>
              </a:rPr>
              <a:t>threads</a:t>
            </a:r>
            <a:r>
              <a:rPr lang="it-IT" sz="1700">
                <a:latin typeface="Calibri"/>
                <a:ea typeface="Calibri"/>
                <a:cs typeface="Calibri"/>
              </a:rPr>
              <a:t>.</a:t>
            </a:r>
          </a:p>
          <a:p>
            <a:pPr marL="742950" lvl="1" indent="-285750">
              <a:buFontTx/>
              <a:buAutoNum type="arabicPeriod"/>
            </a:pPr>
            <a:r>
              <a:rPr lang="it-IT" sz="1700">
                <a:latin typeface="Calibri"/>
                <a:ea typeface="Calibri"/>
                <a:cs typeface="Calibri"/>
              </a:rPr>
              <a:t>Drops off </a:t>
            </a:r>
            <a:r>
              <a:rPr lang="it-IT" sz="1700" err="1">
                <a:latin typeface="Calibri"/>
                <a:ea typeface="Calibri"/>
                <a:cs typeface="Calibri"/>
              </a:rPr>
              <a:t>rapidly</a:t>
            </a:r>
            <a:r>
              <a:rPr lang="it-IT" sz="1700">
                <a:latin typeface="Calibri"/>
                <a:ea typeface="Calibri"/>
                <a:cs typeface="Calibri"/>
              </a:rPr>
              <a:t> </a:t>
            </a:r>
            <a:r>
              <a:rPr lang="it-IT" sz="1700" err="1">
                <a:latin typeface="Calibri"/>
                <a:ea typeface="Calibri"/>
                <a:cs typeface="Calibri"/>
              </a:rPr>
              <a:t>as</a:t>
            </a:r>
            <a:r>
              <a:rPr lang="it-IT" sz="1700">
                <a:latin typeface="Calibri"/>
                <a:ea typeface="Calibri"/>
                <a:cs typeface="Calibri"/>
              </a:rPr>
              <a:t> the </a:t>
            </a:r>
            <a:r>
              <a:rPr lang="it-IT" sz="1700" err="1">
                <a:latin typeface="Calibri"/>
                <a:ea typeface="Calibri"/>
                <a:cs typeface="Calibri"/>
              </a:rPr>
              <a:t>thread</a:t>
            </a:r>
            <a:r>
              <a:rPr lang="it-IT" sz="1700">
                <a:latin typeface="Calibri"/>
                <a:ea typeface="Calibri"/>
                <a:cs typeface="Calibri"/>
              </a:rPr>
              <a:t> </a:t>
            </a:r>
            <a:r>
              <a:rPr lang="it-IT" sz="1700" err="1">
                <a:latin typeface="Calibri"/>
                <a:ea typeface="Calibri"/>
                <a:cs typeface="Calibri"/>
              </a:rPr>
              <a:t>count</a:t>
            </a:r>
            <a:r>
              <a:rPr lang="it-IT" sz="1700">
                <a:latin typeface="Calibri"/>
                <a:ea typeface="Calibri"/>
                <a:cs typeface="Calibri"/>
              </a:rPr>
              <a:t> </a:t>
            </a:r>
            <a:r>
              <a:rPr lang="it-IT" sz="1700" err="1">
                <a:latin typeface="Calibri"/>
                <a:ea typeface="Calibri"/>
                <a:cs typeface="Calibri"/>
              </a:rPr>
              <a:t>increases</a:t>
            </a:r>
            <a:r>
              <a:rPr lang="it-IT" sz="1700">
                <a:latin typeface="Calibri"/>
                <a:ea typeface="Calibri"/>
                <a:cs typeface="Calibri"/>
              </a:rPr>
              <a:t>.</a:t>
            </a:r>
          </a:p>
          <a:p>
            <a:endParaRPr lang="it-IT" sz="170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it-IT" sz="1700" b="1">
                <a:latin typeface="Calibri"/>
                <a:ea typeface="Calibri"/>
                <a:cs typeface="Calibri"/>
              </a:rPr>
              <a:t>Big array sizes</a:t>
            </a:r>
            <a:r>
              <a:rPr lang="it-IT" sz="1700">
                <a:latin typeface="Calibri"/>
                <a:ea typeface="Calibri"/>
                <a:cs typeface="Calibri"/>
              </a:rPr>
              <a:t>:</a:t>
            </a:r>
          </a:p>
          <a:p>
            <a:pPr marL="742950" lvl="1" indent="-285750">
              <a:buFontTx/>
              <a:buAutoNum type="arabicPeriod"/>
            </a:pPr>
            <a:r>
              <a:rPr lang="it-IT" sz="1700" err="1">
                <a:latin typeface="Calibri"/>
                <a:ea typeface="Calibri"/>
                <a:cs typeface="Calibri"/>
              </a:rPr>
              <a:t>Stable</a:t>
            </a:r>
            <a:r>
              <a:rPr lang="it-IT" sz="1700">
                <a:latin typeface="Calibri"/>
                <a:ea typeface="Calibri"/>
                <a:cs typeface="Calibri"/>
              </a:rPr>
              <a:t> </a:t>
            </a:r>
            <a:r>
              <a:rPr lang="it-IT" sz="1700" err="1">
                <a:latin typeface="Calibri"/>
                <a:ea typeface="Calibri"/>
                <a:cs typeface="Calibri"/>
              </a:rPr>
              <a:t>speedup</a:t>
            </a:r>
            <a:r>
              <a:rPr lang="it-IT" sz="1700">
                <a:latin typeface="Calibri"/>
                <a:ea typeface="Calibri"/>
                <a:cs typeface="Calibri"/>
              </a:rPr>
              <a:t> </a:t>
            </a:r>
            <a:r>
              <a:rPr lang="it-IT" sz="1700" err="1">
                <a:latin typeface="Calibri"/>
                <a:ea typeface="Calibri"/>
                <a:cs typeface="Calibri"/>
              </a:rPr>
              <a:t>across</a:t>
            </a:r>
            <a:r>
              <a:rPr lang="it-IT" sz="1700">
                <a:latin typeface="Calibri"/>
                <a:ea typeface="Calibri"/>
                <a:cs typeface="Calibri"/>
              </a:rPr>
              <a:t> a </a:t>
            </a:r>
            <a:r>
              <a:rPr lang="it-IT" sz="1700" err="1">
                <a:latin typeface="Calibri"/>
                <a:ea typeface="Calibri"/>
                <a:cs typeface="Calibri"/>
              </a:rPr>
              <a:t>higher</a:t>
            </a:r>
            <a:r>
              <a:rPr lang="it-IT" sz="1700">
                <a:latin typeface="Calibri"/>
                <a:ea typeface="Calibri"/>
                <a:cs typeface="Calibri"/>
              </a:rPr>
              <a:t> range of </a:t>
            </a:r>
            <a:r>
              <a:rPr lang="it-IT" sz="1700" err="1">
                <a:latin typeface="Calibri"/>
                <a:ea typeface="Calibri"/>
                <a:cs typeface="Calibri"/>
              </a:rPr>
              <a:t>thread</a:t>
            </a:r>
            <a:r>
              <a:rPr lang="it-IT" sz="1700">
                <a:latin typeface="Calibri"/>
                <a:ea typeface="Calibri"/>
                <a:cs typeface="Calibri"/>
              </a:rPr>
              <a:t> </a:t>
            </a:r>
            <a:r>
              <a:rPr lang="it-IT" sz="1700" err="1">
                <a:latin typeface="Calibri"/>
                <a:ea typeface="Calibri"/>
                <a:cs typeface="Calibri"/>
              </a:rPr>
              <a:t>counts</a:t>
            </a:r>
            <a:r>
              <a:rPr lang="it-IT" sz="1700">
                <a:latin typeface="Calibri"/>
                <a:ea typeface="Calibri"/>
                <a:cs typeface="Calibri"/>
              </a:rPr>
              <a:t>.</a:t>
            </a:r>
          </a:p>
          <a:p>
            <a:pPr marL="742950" lvl="1" indent="-285750">
              <a:buFontTx/>
              <a:buAutoNum type="arabicPeriod"/>
            </a:pPr>
            <a:r>
              <a:rPr lang="it-IT" sz="1700" err="1">
                <a:latin typeface="Calibri"/>
                <a:ea typeface="Calibri"/>
                <a:cs typeface="Calibri"/>
              </a:rPr>
              <a:t>Increased</a:t>
            </a:r>
            <a:r>
              <a:rPr lang="it-IT" sz="1700">
                <a:latin typeface="Calibri"/>
                <a:ea typeface="Calibri"/>
                <a:cs typeface="Calibri"/>
              </a:rPr>
              <a:t> </a:t>
            </a:r>
            <a:r>
              <a:rPr lang="it-IT" sz="1700" err="1">
                <a:latin typeface="Calibri"/>
                <a:ea typeface="Calibri"/>
                <a:cs typeface="Calibri"/>
              </a:rPr>
              <a:t>workload</a:t>
            </a:r>
            <a:r>
              <a:rPr lang="it-IT" sz="1700">
                <a:latin typeface="Calibri"/>
                <a:ea typeface="Calibri"/>
                <a:cs typeface="Calibri"/>
              </a:rPr>
              <a:t> can </a:t>
            </a:r>
            <a:r>
              <a:rPr lang="it-IT" sz="1700" err="1">
                <a:latin typeface="Calibri"/>
                <a:ea typeface="Calibri"/>
                <a:cs typeface="Calibri"/>
              </a:rPr>
              <a:t>better</a:t>
            </a:r>
            <a:r>
              <a:rPr lang="it-IT" sz="1700">
                <a:latin typeface="Calibri"/>
                <a:ea typeface="Calibri"/>
                <a:cs typeface="Calibri"/>
              </a:rPr>
              <a:t> leverage the </a:t>
            </a:r>
            <a:r>
              <a:rPr lang="it-IT" sz="1700" err="1">
                <a:latin typeface="Calibri"/>
                <a:ea typeface="Calibri"/>
                <a:cs typeface="Calibri"/>
              </a:rPr>
              <a:t>parallelism</a:t>
            </a:r>
            <a:r>
              <a:rPr lang="it-IT" sz="1700">
                <a:latin typeface="Calibri"/>
                <a:ea typeface="Calibri"/>
                <a:cs typeface="Calibri"/>
              </a:rPr>
              <a:t> </a:t>
            </a:r>
            <a:r>
              <a:rPr lang="it-IT" sz="1700" err="1">
                <a:latin typeface="Calibri"/>
                <a:ea typeface="Calibri"/>
                <a:cs typeface="Calibri"/>
              </a:rPr>
              <a:t>provided</a:t>
            </a:r>
            <a:r>
              <a:rPr lang="it-IT" sz="1700">
                <a:latin typeface="Calibri"/>
                <a:ea typeface="Calibri"/>
                <a:cs typeface="Calibri"/>
              </a:rPr>
              <a:t> by </a:t>
            </a:r>
            <a:r>
              <a:rPr lang="it-IT" sz="1700" err="1">
                <a:latin typeface="Calibri"/>
                <a:ea typeface="Calibri"/>
                <a:cs typeface="Calibri"/>
              </a:rPr>
              <a:t>additional</a:t>
            </a:r>
            <a:r>
              <a:rPr lang="it-IT" sz="1700">
                <a:latin typeface="Calibri"/>
                <a:ea typeface="Calibri"/>
                <a:cs typeface="Calibri"/>
              </a:rPr>
              <a:t> </a:t>
            </a:r>
            <a:r>
              <a:rPr lang="it-IT" sz="1700" err="1">
                <a:latin typeface="Calibri"/>
                <a:ea typeface="Calibri"/>
                <a:cs typeface="Calibri"/>
              </a:rPr>
              <a:t>threads</a:t>
            </a:r>
            <a:r>
              <a:rPr lang="it-IT" sz="1700">
                <a:latin typeface="Calibri"/>
                <a:ea typeface="Calibri"/>
                <a:cs typeface="Calibri"/>
              </a:rPr>
              <a:t>.</a:t>
            </a:r>
          </a:p>
        </p:txBody>
      </p:sp>
      <p:pic>
        <p:nvPicPr>
          <p:cNvPr id="2" name="Picture 1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8D2E666A-4282-6F52-912A-A34CA28CA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871" y="1590386"/>
            <a:ext cx="7679169" cy="438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4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86E43C-97DB-614E-4FE5-4BF49AECD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91" y="2159541"/>
            <a:ext cx="9182976" cy="3636129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endParaRPr lang="en-GB" sz="2200">
              <a:ea typeface="+mn-lt"/>
              <a:cs typeface="+mn-lt"/>
            </a:endParaRPr>
          </a:p>
          <a:p>
            <a:endParaRPr lang="it-IT" sz="210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F4D8C30-DC50-5FBE-DF42-45A4AE7E9BCB}"/>
              </a:ext>
            </a:extLst>
          </p:cNvPr>
          <p:cNvSpPr txBox="1"/>
          <p:nvPr/>
        </p:nvSpPr>
        <p:spPr>
          <a:xfrm>
            <a:off x="904487" y="743414"/>
            <a:ext cx="1038302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/>
              <a:t>First CPU Version – Performance Analysis</a:t>
            </a:r>
          </a:p>
        </p:txBody>
      </p:sp>
      <p:sp>
        <p:nvSpPr>
          <p:cNvPr id="9" name="CasellaDiTesto 5">
            <a:extLst>
              <a:ext uri="{FF2B5EF4-FFF2-40B4-BE49-F238E27FC236}">
                <a16:creationId xmlns:a16="http://schemas.microsoft.com/office/drawing/2014/main" id="{83631453-124A-2EE9-AE23-E415042098D9}"/>
              </a:ext>
            </a:extLst>
          </p:cNvPr>
          <p:cNvSpPr txBox="1"/>
          <p:nvPr/>
        </p:nvSpPr>
        <p:spPr>
          <a:xfrm>
            <a:off x="729917" y="1325781"/>
            <a:ext cx="10558261" cy="240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1500" b="1" err="1">
                <a:latin typeface="Calibri"/>
                <a:ea typeface="Calibri"/>
                <a:cs typeface="Calibri"/>
              </a:rPr>
              <a:t>Problem</a:t>
            </a:r>
            <a:r>
              <a:rPr lang="it-IT" sz="1500">
                <a:latin typeface="Calibri"/>
                <a:ea typeface="Calibri"/>
                <a:cs typeface="Calibri"/>
              </a:rPr>
              <a:t>: </a:t>
            </a:r>
            <a:r>
              <a:rPr lang="it-IT" sz="1500" err="1">
                <a:latin typeface="Calibri"/>
                <a:ea typeface="Calibri"/>
                <a:cs typeface="Calibri"/>
              </a:rPr>
              <a:t>peak</a:t>
            </a:r>
            <a:r>
              <a:rPr lang="it-IT" sz="1500">
                <a:latin typeface="Calibri"/>
                <a:ea typeface="Calibri"/>
                <a:cs typeface="Calibri"/>
              </a:rPr>
              <a:t> </a:t>
            </a:r>
            <a:r>
              <a:rPr lang="it-IT" sz="1500" err="1">
                <a:latin typeface="Calibri"/>
                <a:ea typeface="Calibri"/>
                <a:cs typeface="Calibri"/>
              </a:rPr>
              <a:t>speedup</a:t>
            </a:r>
            <a:r>
              <a:rPr lang="it-IT" sz="1500">
                <a:latin typeface="Calibri"/>
                <a:ea typeface="Calibri"/>
                <a:cs typeface="Calibri"/>
              </a:rPr>
              <a:t> </a:t>
            </a:r>
            <a:r>
              <a:rPr lang="it-IT" sz="1500" err="1">
                <a:latin typeface="Calibri"/>
                <a:ea typeface="Calibri"/>
                <a:cs typeface="Calibri"/>
              </a:rPr>
              <a:t>observed</a:t>
            </a:r>
            <a:r>
              <a:rPr lang="it-IT" sz="1500">
                <a:latin typeface="Calibri"/>
                <a:ea typeface="Calibri"/>
                <a:cs typeface="Calibri"/>
              </a:rPr>
              <a:t> with 4 MB and 7 </a:t>
            </a:r>
            <a:r>
              <a:rPr lang="it-IT" sz="1500" err="1">
                <a:latin typeface="Calibri"/>
                <a:ea typeface="Calibri"/>
                <a:cs typeface="Calibri"/>
              </a:rPr>
              <a:t>threads</a:t>
            </a:r>
            <a:r>
              <a:rPr lang="it-IT" sz="1500">
                <a:latin typeface="Calibri"/>
                <a:ea typeface="Calibri"/>
                <a:cs typeface="Calibri"/>
              </a:rPr>
              <a:t> and </a:t>
            </a:r>
            <a:r>
              <a:rPr lang="it-IT" sz="1500" err="1">
                <a:latin typeface="Calibri"/>
                <a:ea typeface="Calibri"/>
                <a:cs typeface="Calibri"/>
              </a:rPr>
              <a:t>not</a:t>
            </a:r>
            <a:r>
              <a:rPr lang="it-IT" sz="1500">
                <a:latin typeface="Calibri"/>
                <a:ea typeface="Calibri"/>
                <a:cs typeface="Calibri"/>
              </a:rPr>
              <a:t> in </a:t>
            </a:r>
            <a:r>
              <a:rPr lang="it-IT" sz="1500" err="1">
                <a:latin typeface="Calibri"/>
                <a:ea typeface="Calibri"/>
                <a:cs typeface="Calibri"/>
              </a:rPr>
              <a:t>scenarios</a:t>
            </a:r>
            <a:r>
              <a:rPr lang="it-IT" sz="1500">
                <a:latin typeface="Calibri"/>
                <a:ea typeface="Calibri"/>
                <a:cs typeface="Calibri"/>
              </a:rPr>
              <a:t> </a:t>
            </a:r>
            <a:r>
              <a:rPr lang="it-IT" sz="1500" err="1">
                <a:latin typeface="Calibri"/>
                <a:ea typeface="Calibri"/>
                <a:cs typeface="Calibri"/>
              </a:rPr>
              <a:t>involving</a:t>
            </a:r>
            <a:r>
              <a:rPr lang="it-IT" sz="1500">
                <a:latin typeface="Calibri"/>
                <a:ea typeface="Calibri"/>
                <a:cs typeface="Calibri"/>
              </a:rPr>
              <a:t> </a:t>
            </a:r>
            <a:r>
              <a:rPr lang="it-IT" sz="1500" err="1">
                <a:latin typeface="Calibri"/>
                <a:ea typeface="Calibri"/>
                <a:cs typeface="Calibri"/>
              </a:rPr>
              <a:t>larger</a:t>
            </a:r>
            <a:r>
              <a:rPr lang="it-IT" sz="1500">
                <a:latin typeface="Calibri"/>
                <a:ea typeface="Calibri"/>
                <a:cs typeface="Calibri"/>
              </a:rPr>
              <a:t> array sizes.</a:t>
            </a:r>
            <a:endParaRPr lang="en-US" sz="150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it-IT" sz="150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it-IT" sz="1500" b="1">
                <a:latin typeface="Calibri"/>
                <a:ea typeface="Calibri"/>
                <a:cs typeface="Calibri"/>
              </a:rPr>
              <a:t>Goal</a:t>
            </a:r>
            <a:r>
              <a:rPr lang="it-IT" sz="1500">
                <a:latin typeface="Calibri"/>
                <a:ea typeface="Calibri"/>
                <a:cs typeface="Calibri"/>
              </a:rPr>
              <a:t>: Evaluation of the </a:t>
            </a:r>
            <a:r>
              <a:rPr lang="it-IT" sz="1500" err="1">
                <a:latin typeface="Calibri"/>
                <a:ea typeface="Calibri"/>
                <a:cs typeface="Calibri"/>
              </a:rPr>
              <a:t>potential</a:t>
            </a:r>
            <a:r>
              <a:rPr lang="it-IT" sz="1500">
                <a:latin typeface="Calibri"/>
                <a:ea typeface="Calibri"/>
                <a:cs typeface="Calibri"/>
              </a:rPr>
              <a:t> </a:t>
            </a:r>
            <a:r>
              <a:rPr lang="it-IT" sz="1500" err="1">
                <a:latin typeface="Calibri"/>
                <a:ea typeface="Calibri"/>
                <a:cs typeface="Calibri"/>
              </a:rPr>
              <a:t>influence</a:t>
            </a:r>
            <a:r>
              <a:rPr lang="it-IT" sz="1500">
                <a:latin typeface="Calibri"/>
                <a:ea typeface="Calibri"/>
                <a:cs typeface="Calibri"/>
              </a:rPr>
              <a:t> of </a:t>
            </a:r>
            <a:r>
              <a:rPr lang="it-IT" sz="1500" b="1">
                <a:latin typeface="Calibri"/>
                <a:ea typeface="Calibri"/>
                <a:cs typeface="Calibri"/>
              </a:rPr>
              <a:t>inter-</a:t>
            </a:r>
            <a:r>
              <a:rPr lang="it-IT" sz="1500" b="1" err="1">
                <a:latin typeface="Calibri"/>
                <a:ea typeface="Calibri"/>
                <a:cs typeface="Calibri"/>
              </a:rPr>
              <a:t>thread</a:t>
            </a:r>
            <a:r>
              <a:rPr lang="it-IT" sz="1500" b="1">
                <a:latin typeface="Calibri"/>
                <a:ea typeface="Calibri"/>
                <a:cs typeface="Calibri"/>
              </a:rPr>
              <a:t> </a:t>
            </a:r>
            <a:r>
              <a:rPr lang="it-IT" sz="1500" b="1" err="1">
                <a:latin typeface="Calibri"/>
                <a:ea typeface="Calibri"/>
                <a:cs typeface="Calibri"/>
              </a:rPr>
              <a:t>synchronization</a:t>
            </a:r>
            <a:r>
              <a:rPr lang="it-IT" sz="1500">
                <a:latin typeface="Calibri"/>
                <a:ea typeface="Calibri"/>
                <a:cs typeface="Calibri"/>
              </a:rPr>
              <a:t> and </a:t>
            </a:r>
            <a:r>
              <a:rPr lang="it-IT" sz="1500" b="1">
                <a:latin typeface="Calibri"/>
                <a:ea typeface="Calibri"/>
                <a:cs typeface="Calibri"/>
              </a:rPr>
              <a:t>cache </a:t>
            </a:r>
            <a:r>
              <a:rPr lang="it-IT" sz="1500" b="1" err="1">
                <a:latin typeface="Calibri"/>
                <a:ea typeface="Calibri"/>
                <a:cs typeface="Calibri"/>
              </a:rPr>
              <a:t>behavior</a:t>
            </a:r>
            <a:r>
              <a:rPr lang="it-IT" sz="1500" b="1">
                <a:latin typeface="Calibri"/>
                <a:ea typeface="Calibri"/>
                <a:cs typeface="Calibri"/>
              </a:rPr>
              <a:t> </a:t>
            </a:r>
            <a:r>
              <a:rPr lang="it-IT" sz="1500">
                <a:latin typeface="Calibri"/>
                <a:ea typeface="Calibri"/>
                <a:cs typeface="Calibri"/>
              </a:rPr>
              <a:t>and </a:t>
            </a:r>
            <a:r>
              <a:rPr lang="it-IT" sz="1500" err="1">
                <a:latin typeface="Calibri"/>
                <a:ea typeface="Calibri"/>
                <a:cs typeface="Calibri"/>
              </a:rPr>
              <a:t>subsequent</a:t>
            </a:r>
            <a:r>
              <a:rPr lang="it-IT" sz="1500">
                <a:latin typeface="Calibri"/>
                <a:ea typeface="Calibri"/>
                <a:cs typeface="Calibri"/>
              </a:rPr>
              <a:t> </a:t>
            </a:r>
            <a:r>
              <a:rPr lang="it-IT" sz="1500" b="1">
                <a:latin typeface="Calibri"/>
                <a:ea typeface="Calibri"/>
                <a:cs typeface="Calibri"/>
              </a:rPr>
              <a:t>code </a:t>
            </a:r>
            <a:r>
              <a:rPr lang="it-IT" sz="1500" b="1" err="1">
                <a:latin typeface="Calibri"/>
                <a:ea typeface="Calibri"/>
                <a:cs typeface="Calibri"/>
              </a:rPr>
              <a:t>optimization</a:t>
            </a:r>
            <a:r>
              <a:rPr lang="it-IT" sz="1500" b="1">
                <a:latin typeface="Calibri"/>
                <a:ea typeface="Calibri"/>
                <a:cs typeface="Calibri"/>
              </a:rPr>
              <a:t>.</a:t>
            </a:r>
          </a:p>
          <a:p>
            <a:endParaRPr lang="it-IT" sz="150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it-IT" sz="1500">
                <a:latin typeface="Calibri"/>
                <a:ea typeface="Calibri"/>
                <a:cs typeface="Calibri"/>
              </a:rPr>
              <a:t>Visual </a:t>
            </a:r>
            <a:r>
              <a:rPr lang="it-IT" sz="1500" err="1">
                <a:latin typeface="Calibri"/>
                <a:ea typeface="Calibri"/>
                <a:cs typeface="Calibri"/>
              </a:rPr>
              <a:t>Studio's</a:t>
            </a:r>
            <a:r>
              <a:rPr lang="it-IT" sz="1500">
                <a:latin typeface="Calibri"/>
                <a:ea typeface="Calibri"/>
                <a:cs typeface="Calibri"/>
              </a:rPr>
              <a:t> </a:t>
            </a:r>
            <a:r>
              <a:rPr lang="it-IT" sz="1500" b="1">
                <a:latin typeface="Calibri"/>
                <a:ea typeface="Calibri"/>
                <a:cs typeface="Calibri"/>
              </a:rPr>
              <a:t>CPU </a:t>
            </a:r>
            <a:r>
              <a:rPr lang="it-IT" sz="1500" b="1" err="1">
                <a:latin typeface="Calibri"/>
                <a:ea typeface="Calibri"/>
                <a:cs typeface="Calibri"/>
              </a:rPr>
              <a:t>Usage</a:t>
            </a:r>
            <a:r>
              <a:rPr lang="it-IT" sz="1500" b="1">
                <a:latin typeface="Calibri"/>
                <a:ea typeface="Calibri"/>
                <a:cs typeface="Calibri"/>
              </a:rPr>
              <a:t> Tool </a:t>
            </a:r>
            <a:r>
              <a:rPr lang="it-IT" sz="1500" err="1">
                <a:latin typeface="Calibri"/>
                <a:ea typeface="Calibri"/>
                <a:cs typeface="Calibri"/>
              </a:rPr>
              <a:t>was</a:t>
            </a:r>
            <a:r>
              <a:rPr lang="it-IT" sz="1500">
                <a:latin typeface="Calibri"/>
                <a:ea typeface="Calibri"/>
                <a:cs typeface="Calibri"/>
              </a:rPr>
              <a:t> </a:t>
            </a:r>
            <a:r>
              <a:rPr lang="it-IT" sz="1500" err="1">
                <a:latin typeface="Calibri"/>
                <a:ea typeface="Calibri"/>
                <a:cs typeface="Calibri"/>
              </a:rPr>
              <a:t>used</a:t>
            </a:r>
            <a:r>
              <a:rPr lang="it-IT" sz="1500">
                <a:latin typeface="Calibri"/>
                <a:ea typeface="Calibri"/>
                <a:cs typeface="Calibri"/>
              </a:rPr>
              <a:t> to </a:t>
            </a:r>
            <a:r>
              <a:rPr lang="it-IT" sz="1500" err="1">
                <a:latin typeface="Calibri"/>
                <a:ea typeface="Calibri"/>
                <a:cs typeface="Calibri"/>
              </a:rPr>
              <a:t>identify</a:t>
            </a:r>
            <a:r>
              <a:rPr lang="it-IT" sz="1500">
                <a:latin typeface="Calibri"/>
                <a:ea typeface="Calibri"/>
                <a:cs typeface="Calibri"/>
              </a:rPr>
              <a:t> the </a:t>
            </a:r>
            <a:r>
              <a:rPr lang="it-IT" sz="1500" err="1">
                <a:latin typeface="Calibri"/>
                <a:ea typeface="Calibri"/>
                <a:cs typeface="Calibri"/>
              </a:rPr>
              <a:t>function</a:t>
            </a:r>
            <a:r>
              <a:rPr lang="it-IT" sz="1500">
                <a:latin typeface="Calibri"/>
                <a:ea typeface="Calibri"/>
                <a:cs typeface="Calibri"/>
              </a:rPr>
              <a:t> in the code with the </a:t>
            </a:r>
            <a:r>
              <a:rPr lang="it-IT" sz="1500" b="1" err="1">
                <a:latin typeface="Calibri"/>
                <a:ea typeface="Calibri"/>
                <a:cs typeface="Calibri"/>
              </a:rPr>
              <a:t>highest</a:t>
            </a:r>
            <a:r>
              <a:rPr lang="it-IT" sz="1500" b="1">
                <a:latin typeface="Calibri"/>
                <a:ea typeface="Calibri"/>
                <a:cs typeface="Calibri"/>
              </a:rPr>
              <a:t> CPU </a:t>
            </a:r>
            <a:r>
              <a:rPr lang="it-IT" sz="1500" b="1" err="1">
                <a:latin typeface="Calibri"/>
                <a:ea typeface="Calibri"/>
                <a:cs typeface="Calibri"/>
              </a:rPr>
              <a:t>utilization</a:t>
            </a:r>
            <a:r>
              <a:rPr lang="it-IT" sz="1500">
                <a:latin typeface="Calibri"/>
                <a:ea typeface="Calibri"/>
                <a:cs typeface="Calibri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it-IT" sz="1500">
                <a:latin typeface="Calibri"/>
                <a:ea typeface="Calibri"/>
                <a:cs typeface="Calibri"/>
              </a:rPr>
              <a:t>About </a:t>
            </a:r>
            <a:r>
              <a:rPr lang="it-IT" sz="1500" b="1">
                <a:latin typeface="Calibri"/>
                <a:ea typeface="Calibri"/>
                <a:cs typeface="Calibri"/>
              </a:rPr>
              <a:t>96% CPU </a:t>
            </a:r>
            <a:r>
              <a:rPr lang="it-IT" sz="1500" b="1" err="1">
                <a:latin typeface="Calibri"/>
                <a:ea typeface="Calibri"/>
                <a:cs typeface="Calibri"/>
              </a:rPr>
              <a:t>usage</a:t>
            </a:r>
            <a:r>
              <a:rPr lang="it-IT" sz="1500">
                <a:latin typeface="Calibri"/>
                <a:ea typeface="Calibri"/>
                <a:cs typeface="Calibri"/>
              </a:rPr>
              <a:t> with the </a:t>
            </a:r>
            <a:r>
              <a:rPr lang="it-IT" sz="1500" b="1" err="1">
                <a:latin typeface="Calibri"/>
                <a:ea typeface="Calibri"/>
                <a:cs typeface="Calibri"/>
              </a:rPr>
              <a:t>CompareAndSwap</a:t>
            </a:r>
            <a:r>
              <a:rPr lang="it-IT" sz="1500" b="1">
                <a:latin typeface="Calibri"/>
                <a:ea typeface="Calibri"/>
                <a:cs typeface="Calibri"/>
              </a:rPr>
              <a:t> </a:t>
            </a:r>
            <a:r>
              <a:rPr lang="it-IT" sz="1500" err="1">
                <a:latin typeface="Calibri"/>
                <a:ea typeface="Calibri"/>
                <a:cs typeface="Calibri"/>
              </a:rPr>
              <a:t>function</a:t>
            </a:r>
            <a:r>
              <a:rPr lang="it-IT" sz="1500">
                <a:latin typeface="Calibri"/>
                <a:ea typeface="Calibri"/>
                <a:cs typeface="Calibri"/>
              </a:rPr>
              <a:t>, so </a:t>
            </a:r>
            <a:r>
              <a:rPr lang="it-IT" sz="1500" b="1">
                <a:latin typeface="Calibri"/>
                <a:ea typeface="Calibri"/>
                <a:cs typeface="Calibri"/>
              </a:rPr>
              <a:t>low </a:t>
            </a:r>
            <a:r>
              <a:rPr lang="it-IT" sz="1500" b="1" err="1">
                <a:latin typeface="Calibri"/>
                <a:ea typeface="Calibri"/>
                <a:cs typeface="Calibri"/>
              </a:rPr>
              <a:t>speedup</a:t>
            </a:r>
            <a:r>
              <a:rPr lang="it-IT" sz="1500" b="1">
                <a:latin typeface="Calibri"/>
                <a:ea typeface="Calibri"/>
                <a:cs typeface="Calibri"/>
              </a:rPr>
              <a:t> </a:t>
            </a:r>
            <a:r>
              <a:rPr lang="it-IT" sz="1500" b="1" err="1">
                <a:latin typeface="Calibri"/>
                <a:ea typeface="Calibri"/>
                <a:cs typeface="Calibri"/>
              </a:rPr>
              <a:t>was</a:t>
            </a:r>
            <a:r>
              <a:rPr lang="it-IT" sz="1500" b="1">
                <a:latin typeface="Calibri"/>
                <a:ea typeface="Calibri"/>
                <a:cs typeface="Calibri"/>
              </a:rPr>
              <a:t> </a:t>
            </a:r>
            <a:r>
              <a:rPr lang="it-IT" sz="1500" b="1" err="1">
                <a:latin typeface="Calibri"/>
                <a:ea typeface="Calibri"/>
                <a:cs typeface="Calibri"/>
              </a:rPr>
              <a:t>not</a:t>
            </a:r>
            <a:r>
              <a:rPr lang="it-IT" sz="1500" b="1">
                <a:latin typeface="Calibri"/>
                <a:ea typeface="Calibri"/>
                <a:cs typeface="Calibri"/>
              </a:rPr>
              <a:t> due to inter-</a:t>
            </a:r>
            <a:r>
              <a:rPr lang="it-IT" sz="1500" b="1" err="1">
                <a:latin typeface="Calibri"/>
                <a:ea typeface="Calibri"/>
                <a:cs typeface="Calibri"/>
              </a:rPr>
              <a:t>thread</a:t>
            </a:r>
            <a:r>
              <a:rPr lang="it-IT" sz="1500" b="1">
                <a:latin typeface="Calibri"/>
                <a:ea typeface="Calibri"/>
                <a:cs typeface="Calibri"/>
              </a:rPr>
              <a:t> </a:t>
            </a:r>
            <a:r>
              <a:rPr lang="it-IT" sz="1500" b="1" err="1">
                <a:latin typeface="Calibri"/>
                <a:ea typeface="Calibri"/>
                <a:cs typeface="Calibri"/>
              </a:rPr>
              <a:t>synchronization</a:t>
            </a:r>
            <a:r>
              <a:rPr lang="it-IT" sz="1500" b="1">
                <a:latin typeface="Calibri"/>
                <a:ea typeface="Calibri"/>
                <a:cs typeface="Calibri"/>
              </a:rPr>
              <a:t> </a:t>
            </a:r>
            <a:r>
              <a:rPr lang="it-IT" sz="1500" b="1" err="1">
                <a:latin typeface="Calibri"/>
                <a:ea typeface="Calibri"/>
                <a:cs typeface="Calibri"/>
              </a:rPr>
              <a:t>mechanisms</a:t>
            </a:r>
            <a:r>
              <a:rPr lang="it-IT" sz="1500">
                <a:latin typeface="Calibri"/>
                <a:ea typeface="Calibri"/>
                <a:cs typeface="Calibri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it-IT" sz="150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it-IT" sz="1500" b="1">
                <a:latin typeface="Calibri"/>
                <a:ea typeface="Calibri"/>
                <a:cs typeface="Calibri"/>
              </a:rPr>
              <a:t>AMD µProf</a:t>
            </a:r>
            <a:r>
              <a:rPr lang="it-IT" sz="1500">
                <a:latin typeface="Calibri"/>
                <a:ea typeface="Calibri"/>
                <a:cs typeface="Calibri"/>
              </a:rPr>
              <a:t> profiler </a:t>
            </a:r>
            <a:r>
              <a:rPr lang="it-IT" sz="1500" err="1">
                <a:latin typeface="Calibri"/>
                <a:ea typeface="Calibri"/>
                <a:cs typeface="Calibri"/>
              </a:rPr>
              <a:t>was</a:t>
            </a:r>
            <a:r>
              <a:rPr lang="it-IT" sz="1500">
                <a:latin typeface="Calibri"/>
                <a:ea typeface="Calibri"/>
                <a:cs typeface="Calibri"/>
              </a:rPr>
              <a:t> </a:t>
            </a:r>
            <a:r>
              <a:rPr lang="it-IT" sz="1500" err="1">
                <a:latin typeface="Calibri"/>
                <a:ea typeface="Calibri"/>
                <a:cs typeface="Calibri"/>
              </a:rPr>
              <a:t>leveraged</a:t>
            </a:r>
            <a:r>
              <a:rPr lang="it-IT" sz="1500">
                <a:latin typeface="Calibri"/>
                <a:ea typeface="Calibri"/>
                <a:cs typeface="Calibri"/>
              </a:rPr>
              <a:t> to </a:t>
            </a:r>
            <a:r>
              <a:rPr lang="it-IT" sz="1500" err="1">
                <a:latin typeface="Calibri"/>
                <a:ea typeface="Calibri"/>
                <a:cs typeface="Calibri"/>
              </a:rPr>
              <a:t>analyze</a:t>
            </a:r>
            <a:r>
              <a:rPr lang="it-IT" sz="1500">
                <a:latin typeface="Calibri"/>
                <a:ea typeface="Calibri"/>
                <a:cs typeface="Calibri"/>
              </a:rPr>
              <a:t> the </a:t>
            </a:r>
            <a:r>
              <a:rPr lang="it-IT" sz="1500" b="1">
                <a:latin typeface="Calibri"/>
                <a:ea typeface="Calibri"/>
                <a:cs typeface="Calibri"/>
              </a:rPr>
              <a:t>cache </a:t>
            </a:r>
            <a:r>
              <a:rPr lang="it-IT" sz="1500" b="1" err="1">
                <a:latin typeface="Calibri"/>
                <a:ea typeface="Calibri"/>
                <a:cs typeface="Calibri"/>
              </a:rPr>
              <a:t>usage</a:t>
            </a:r>
            <a:r>
              <a:rPr lang="it-IT" sz="1500">
                <a:latin typeface="Calibri"/>
                <a:ea typeface="Calibri"/>
                <a:cs typeface="Calibri"/>
              </a:rPr>
              <a:t>.</a:t>
            </a:r>
          </a:p>
        </p:txBody>
      </p:sp>
      <p:pic>
        <p:nvPicPr>
          <p:cNvPr id="10" name="Picture 9" descr="A white table with black text&#10;&#10;Description automatically generated">
            <a:extLst>
              <a:ext uri="{FF2B5EF4-FFF2-40B4-BE49-F238E27FC236}">
                <a16:creationId xmlns:a16="http://schemas.microsoft.com/office/drawing/2014/main" id="{AA703591-6DFB-1497-CB0E-78911D1D46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242" b="1299"/>
          <a:stretch/>
        </p:blipFill>
        <p:spPr>
          <a:xfrm>
            <a:off x="3048000" y="3844142"/>
            <a:ext cx="6096000" cy="16835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B64DE8-4E47-401D-DCB9-F0B887FE67E3}"/>
              </a:ext>
            </a:extLst>
          </p:cNvPr>
          <p:cNvSpPr txBox="1"/>
          <p:nvPr/>
        </p:nvSpPr>
        <p:spPr>
          <a:xfrm>
            <a:off x="733149" y="5674276"/>
            <a:ext cx="10186986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500" b="1">
                <a:latin typeface="Calibri"/>
                <a:ea typeface="Calibri"/>
                <a:cs typeface="Calibri"/>
              </a:rPr>
              <a:t>Significant difference in L1 cache latency</a:t>
            </a:r>
            <a:r>
              <a:rPr lang="en-US" sz="1500">
                <a:latin typeface="Calibri"/>
                <a:ea typeface="Calibri"/>
                <a:cs typeface="Calibri"/>
              </a:rPr>
              <a:t> </a:t>
            </a:r>
            <a:r>
              <a:rPr lang="en-US" sz="1500">
                <a:latin typeface="Calibri"/>
                <a:ea typeface="+mn-lt"/>
                <a:cs typeface="+mn-lt"/>
              </a:rPr>
              <a:t>results in a lower speedup when considering larger array sizes.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500" b="1">
                <a:latin typeface="Calibri"/>
                <a:ea typeface="Calibri"/>
                <a:cs typeface="Calibri"/>
              </a:rPr>
              <a:t>Increased cache misses</a:t>
            </a:r>
            <a:r>
              <a:rPr lang="en-US" sz="1500">
                <a:latin typeface="Calibri"/>
                <a:ea typeface="Calibri"/>
                <a:cs typeface="Calibri"/>
              </a:rPr>
              <a:t> impact on performance as the workload scales.</a:t>
            </a:r>
            <a:endParaRPr lang="en-US" sz="14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8972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86E43C-97DB-614E-4FE5-4BF49AECD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91" y="2159541"/>
            <a:ext cx="9182976" cy="3636129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endParaRPr lang="en-GB" sz="2200">
              <a:ea typeface="+mn-lt"/>
              <a:cs typeface="+mn-lt"/>
            </a:endParaRPr>
          </a:p>
          <a:p>
            <a:endParaRPr lang="it-IT" sz="210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F4D8C30-DC50-5FBE-DF42-45A4AE7E9BCB}"/>
              </a:ext>
            </a:extLst>
          </p:cNvPr>
          <p:cNvSpPr txBox="1"/>
          <p:nvPr/>
        </p:nvSpPr>
        <p:spPr>
          <a:xfrm>
            <a:off x="904487" y="743414"/>
            <a:ext cx="1038302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/>
              <a:t>CPU </a:t>
            </a:r>
            <a:r>
              <a:rPr lang="it-IT" sz="3200" err="1"/>
              <a:t>Optimized</a:t>
            </a:r>
            <a:r>
              <a:rPr lang="it-IT" sz="3200"/>
              <a:t> Version </a:t>
            </a:r>
          </a:p>
        </p:txBody>
      </p:sp>
      <p:sp>
        <p:nvSpPr>
          <p:cNvPr id="9" name="CasellaDiTesto 5">
            <a:extLst>
              <a:ext uri="{FF2B5EF4-FFF2-40B4-BE49-F238E27FC236}">
                <a16:creationId xmlns:a16="http://schemas.microsoft.com/office/drawing/2014/main" id="{83631453-124A-2EE9-AE23-E415042098D9}"/>
              </a:ext>
            </a:extLst>
          </p:cNvPr>
          <p:cNvSpPr txBox="1"/>
          <p:nvPr/>
        </p:nvSpPr>
        <p:spPr>
          <a:xfrm>
            <a:off x="663657" y="1513520"/>
            <a:ext cx="4683130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1400" b="1">
                <a:latin typeface="Calibri"/>
                <a:ea typeface="Calibri"/>
                <a:cs typeface="Calibri"/>
              </a:rPr>
              <a:t>Goal</a:t>
            </a:r>
            <a:r>
              <a:rPr lang="it-IT" sz="1400">
                <a:latin typeface="Calibri"/>
                <a:ea typeface="Calibri"/>
                <a:cs typeface="Calibri"/>
              </a:rPr>
              <a:t>: </a:t>
            </a:r>
            <a:r>
              <a:rPr lang="it-IT" sz="1400" err="1">
                <a:latin typeface="Calibri"/>
                <a:ea typeface="Calibri"/>
                <a:cs typeface="Calibri"/>
              </a:rPr>
              <a:t>optimization</a:t>
            </a:r>
            <a:r>
              <a:rPr lang="it-IT" sz="1400">
                <a:latin typeface="Calibri"/>
                <a:ea typeface="Calibri"/>
                <a:cs typeface="Calibri"/>
              </a:rPr>
              <a:t> of the code to reduce the L1 cache </a:t>
            </a:r>
            <a:r>
              <a:rPr lang="it-IT" sz="1400" err="1">
                <a:latin typeface="Calibri"/>
                <a:ea typeface="Calibri"/>
                <a:cs typeface="Calibri"/>
              </a:rPr>
              <a:t>latency</a:t>
            </a:r>
            <a:r>
              <a:rPr lang="it-IT" sz="1400">
                <a:latin typeface="Calibri"/>
                <a:ea typeface="Calibri"/>
                <a:cs typeface="Calibri"/>
              </a:rPr>
              <a:t> and L1 cache misses for large array sizes.</a:t>
            </a:r>
            <a:endParaRPr lang="en-US" sz="1400">
              <a:latin typeface="Calibri"/>
              <a:ea typeface="Calibri"/>
              <a:cs typeface="Calibri"/>
            </a:endParaRPr>
          </a:p>
          <a:p>
            <a:endParaRPr lang="it-IT" sz="140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it-IT" sz="1400" b="1">
                <a:latin typeface="Calibri"/>
                <a:ea typeface="Calibri"/>
                <a:cs typeface="Calibri"/>
              </a:rPr>
              <a:t>Code </a:t>
            </a:r>
            <a:r>
              <a:rPr lang="it-IT" sz="1400" b="1" err="1">
                <a:latin typeface="Calibri"/>
                <a:ea typeface="Calibri"/>
                <a:cs typeface="Calibri"/>
              </a:rPr>
              <a:t>problems</a:t>
            </a:r>
            <a:r>
              <a:rPr lang="it-IT" sz="1400">
                <a:latin typeface="Calibri"/>
                <a:ea typeface="Calibri"/>
                <a:cs typeface="Calibri"/>
              </a:rPr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it-IT" sz="1400" err="1">
                <a:latin typeface="Calibri"/>
                <a:ea typeface="Calibri"/>
                <a:cs typeface="Calibri"/>
              </a:rPr>
              <a:t>Each</a:t>
            </a:r>
            <a:r>
              <a:rPr lang="it-IT" sz="1400">
                <a:latin typeface="Calibri"/>
                <a:ea typeface="Calibri"/>
                <a:cs typeface="Calibri"/>
              </a:rPr>
              <a:t> </a:t>
            </a:r>
            <a:r>
              <a:rPr lang="it-IT" sz="1400" err="1">
                <a:latin typeface="Calibri"/>
                <a:ea typeface="Calibri"/>
                <a:cs typeface="Calibri"/>
              </a:rPr>
              <a:t>thread</a:t>
            </a:r>
            <a:r>
              <a:rPr lang="it-IT" sz="1400">
                <a:latin typeface="Calibri"/>
                <a:ea typeface="Calibri"/>
                <a:cs typeface="Calibri"/>
              </a:rPr>
              <a:t> </a:t>
            </a:r>
            <a:r>
              <a:rPr lang="it-IT" sz="1400" err="1">
                <a:latin typeface="Calibri"/>
                <a:ea typeface="Calibri"/>
                <a:cs typeface="Calibri"/>
              </a:rPr>
              <a:t>performs</a:t>
            </a:r>
            <a:r>
              <a:rPr lang="it-IT" sz="1400">
                <a:latin typeface="Calibri"/>
                <a:ea typeface="Calibri"/>
                <a:cs typeface="Calibri"/>
              </a:rPr>
              <a:t> </a:t>
            </a:r>
            <a:r>
              <a:rPr lang="it-IT" sz="1400" err="1">
                <a:latin typeface="Calibri"/>
                <a:ea typeface="Calibri"/>
                <a:cs typeface="Calibri"/>
              </a:rPr>
              <a:t>comparisons</a:t>
            </a:r>
            <a:r>
              <a:rPr lang="it-IT" sz="1400">
                <a:latin typeface="Calibri"/>
                <a:ea typeface="Calibri"/>
                <a:cs typeface="Calibri"/>
              </a:rPr>
              <a:t> and </a:t>
            </a:r>
            <a:r>
              <a:rPr lang="it-IT" sz="1400" err="1">
                <a:latin typeface="Calibri"/>
                <a:ea typeface="Calibri"/>
                <a:cs typeface="Calibri"/>
              </a:rPr>
              <a:t>exchanges</a:t>
            </a:r>
            <a:r>
              <a:rPr lang="it-IT" sz="1400">
                <a:latin typeface="Calibri"/>
                <a:ea typeface="Calibri"/>
                <a:cs typeface="Calibri"/>
              </a:rPr>
              <a:t> </a:t>
            </a:r>
            <a:r>
              <a:rPr lang="it-IT" sz="1400" err="1">
                <a:latin typeface="Calibri"/>
                <a:ea typeface="Calibri"/>
                <a:cs typeface="Calibri"/>
              </a:rPr>
              <a:t>across</a:t>
            </a:r>
            <a:r>
              <a:rPr lang="it-IT" sz="1400">
                <a:latin typeface="Calibri"/>
                <a:ea typeface="Calibri"/>
                <a:cs typeface="Calibri"/>
              </a:rPr>
              <a:t> the </a:t>
            </a:r>
            <a:r>
              <a:rPr lang="it-IT" sz="1400" err="1">
                <a:latin typeface="Calibri"/>
                <a:ea typeface="Calibri"/>
                <a:cs typeface="Calibri"/>
              </a:rPr>
              <a:t>entire</a:t>
            </a:r>
            <a:r>
              <a:rPr lang="it-IT" sz="1400">
                <a:latin typeface="Calibri"/>
                <a:ea typeface="Calibri"/>
                <a:cs typeface="Calibri"/>
              </a:rPr>
              <a:t> array, </a:t>
            </a:r>
            <a:r>
              <a:rPr lang="it-IT" sz="1400" err="1">
                <a:latin typeface="Calibri"/>
                <a:ea typeface="Calibri"/>
                <a:cs typeface="Calibri"/>
              </a:rPr>
              <a:t>without</a:t>
            </a:r>
            <a:r>
              <a:rPr lang="it-IT" sz="1400">
                <a:latin typeface="Calibri"/>
                <a:ea typeface="Calibri"/>
                <a:cs typeface="Calibri"/>
              </a:rPr>
              <a:t> </a:t>
            </a:r>
            <a:r>
              <a:rPr lang="it-IT" sz="1400" err="1">
                <a:latin typeface="Calibri"/>
                <a:ea typeface="Calibri"/>
                <a:cs typeface="Calibri"/>
              </a:rPr>
              <a:t>localized</a:t>
            </a:r>
            <a:r>
              <a:rPr lang="it-IT" sz="1400">
                <a:latin typeface="Calibri"/>
                <a:ea typeface="Calibri"/>
                <a:cs typeface="Calibri"/>
              </a:rPr>
              <a:t> processing, so </a:t>
            </a:r>
            <a:r>
              <a:rPr lang="it-IT" sz="1400" err="1">
                <a:latin typeface="Calibri"/>
                <a:ea typeface="Calibri"/>
                <a:cs typeface="Calibri"/>
              </a:rPr>
              <a:t>there</a:t>
            </a:r>
            <a:r>
              <a:rPr lang="it-IT" sz="1400">
                <a:latin typeface="Calibri"/>
                <a:ea typeface="Calibri"/>
                <a:cs typeface="Calibri"/>
              </a:rPr>
              <a:t> </a:t>
            </a:r>
            <a:r>
              <a:rPr lang="it-IT" sz="1400" err="1">
                <a:latin typeface="Calibri"/>
                <a:ea typeface="Calibri"/>
                <a:cs typeface="Calibri"/>
              </a:rPr>
              <a:t>is</a:t>
            </a:r>
            <a:r>
              <a:rPr lang="it-IT" sz="1400">
                <a:latin typeface="Calibri"/>
                <a:ea typeface="Calibri"/>
                <a:cs typeface="Calibri"/>
              </a:rPr>
              <a:t> </a:t>
            </a:r>
            <a:r>
              <a:rPr lang="it-IT" sz="1400" b="1" err="1">
                <a:latin typeface="Calibri"/>
                <a:ea typeface="Calibri"/>
                <a:cs typeface="Calibri"/>
              </a:rPr>
              <a:t>poor</a:t>
            </a:r>
            <a:r>
              <a:rPr lang="it-IT" sz="1400" b="1">
                <a:latin typeface="Calibri"/>
                <a:ea typeface="Calibri"/>
                <a:cs typeface="Calibri"/>
              </a:rPr>
              <a:t> data </a:t>
            </a:r>
            <a:r>
              <a:rPr lang="it-IT" sz="1400" b="1" err="1">
                <a:latin typeface="Calibri"/>
                <a:ea typeface="Calibri"/>
                <a:cs typeface="Calibri"/>
              </a:rPr>
              <a:t>locality</a:t>
            </a:r>
            <a:r>
              <a:rPr lang="it-IT" sz="1400">
                <a:latin typeface="Calibri"/>
                <a:ea typeface="Calibri"/>
                <a:cs typeface="Calibri"/>
              </a:rPr>
              <a:t>.</a:t>
            </a:r>
          </a:p>
          <a:p>
            <a:pPr marL="742950" lvl="1" indent="-285750">
              <a:buFont typeface="Arial"/>
              <a:buChar char="•"/>
            </a:pPr>
            <a:endParaRPr lang="it-IT" sz="1400">
              <a:latin typeface="Calibri"/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it-IT" sz="1400" err="1">
                <a:latin typeface="Calibri"/>
                <a:ea typeface="Calibri"/>
                <a:cs typeface="Calibri"/>
              </a:rPr>
              <a:t>Since</a:t>
            </a:r>
            <a:r>
              <a:rPr lang="it-IT" sz="1400">
                <a:latin typeface="Calibri"/>
                <a:ea typeface="Calibri"/>
                <a:cs typeface="Calibri"/>
              </a:rPr>
              <a:t> the </a:t>
            </a:r>
            <a:r>
              <a:rPr lang="it-IT" sz="1400" err="1">
                <a:latin typeface="Calibri"/>
                <a:ea typeface="Calibri"/>
                <a:cs typeface="Calibri"/>
              </a:rPr>
              <a:t>bitonic</a:t>
            </a:r>
            <a:r>
              <a:rPr lang="it-IT" sz="1400">
                <a:latin typeface="Calibri"/>
                <a:ea typeface="Calibri"/>
                <a:cs typeface="Calibri"/>
              </a:rPr>
              <a:t> </a:t>
            </a:r>
            <a:r>
              <a:rPr lang="it-IT" sz="1400" err="1">
                <a:latin typeface="Calibri"/>
                <a:ea typeface="Calibri"/>
                <a:cs typeface="Calibri"/>
              </a:rPr>
              <a:t>sequence</a:t>
            </a:r>
            <a:r>
              <a:rPr lang="it-IT" sz="1400">
                <a:latin typeface="Calibri"/>
                <a:ea typeface="Calibri"/>
                <a:cs typeface="Calibri"/>
              </a:rPr>
              <a:t> size </a:t>
            </a:r>
            <a:r>
              <a:rPr lang="it-IT" sz="1400" err="1">
                <a:latin typeface="Calibri"/>
                <a:ea typeface="Calibri"/>
                <a:cs typeface="Calibri"/>
              </a:rPr>
              <a:t>doubles</a:t>
            </a:r>
            <a:r>
              <a:rPr lang="it-IT" sz="1400">
                <a:latin typeface="Calibri"/>
                <a:ea typeface="Calibri"/>
                <a:cs typeface="Calibri"/>
              </a:rPr>
              <a:t> in </a:t>
            </a:r>
            <a:r>
              <a:rPr lang="it-IT" sz="1400" err="1">
                <a:latin typeface="Calibri"/>
                <a:ea typeface="Calibri"/>
                <a:cs typeface="Calibri"/>
              </a:rPr>
              <a:t>each</a:t>
            </a:r>
            <a:r>
              <a:rPr lang="it-IT" sz="1400">
                <a:latin typeface="Calibri"/>
                <a:ea typeface="Calibri"/>
                <a:cs typeface="Calibri"/>
              </a:rPr>
              <a:t> </a:t>
            </a:r>
            <a:r>
              <a:rPr lang="it-IT" sz="1400" err="1">
                <a:latin typeface="Calibri"/>
                <a:ea typeface="Calibri"/>
                <a:cs typeface="Calibri"/>
              </a:rPr>
              <a:t>iteration</a:t>
            </a:r>
            <a:r>
              <a:rPr lang="it-IT" sz="1400">
                <a:latin typeface="Calibri"/>
                <a:ea typeface="Calibri"/>
                <a:cs typeface="Calibri"/>
              </a:rPr>
              <a:t>, </a:t>
            </a:r>
            <a:r>
              <a:rPr lang="it-IT" sz="1400" err="1">
                <a:latin typeface="Calibri"/>
                <a:ea typeface="Calibri"/>
                <a:cs typeface="Calibri"/>
              </a:rPr>
              <a:t>these</a:t>
            </a:r>
            <a:r>
              <a:rPr lang="it-IT" sz="1400">
                <a:latin typeface="Calibri"/>
                <a:ea typeface="Calibri"/>
                <a:cs typeface="Calibri"/>
              </a:rPr>
              <a:t> </a:t>
            </a:r>
            <a:r>
              <a:rPr lang="it-IT" sz="1400" err="1">
                <a:latin typeface="Calibri"/>
                <a:ea typeface="Calibri"/>
                <a:cs typeface="Calibri"/>
              </a:rPr>
              <a:t>become</a:t>
            </a:r>
            <a:r>
              <a:rPr lang="it-IT" sz="1400">
                <a:latin typeface="Calibri"/>
                <a:ea typeface="Calibri"/>
                <a:cs typeface="Calibri"/>
              </a:rPr>
              <a:t> more </a:t>
            </a:r>
            <a:r>
              <a:rPr lang="it-IT" sz="1400" err="1">
                <a:latin typeface="Calibri"/>
                <a:ea typeface="Calibri"/>
                <a:cs typeface="Calibri"/>
              </a:rPr>
              <a:t>widespread</a:t>
            </a:r>
            <a:r>
              <a:rPr lang="it-IT" sz="1400">
                <a:latin typeface="Calibri"/>
                <a:ea typeface="Calibri"/>
                <a:cs typeface="Calibri"/>
              </a:rPr>
              <a:t>, </a:t>
            </a:r>
            <a:r>
              <a:rPr lang="it-IT" sz="1400" err="1">
                <a:latin typeface="Calibri"/>
                <a:ea typeface="Calibri"/>
                <a:cs typeface="Calibri"/>
              </a:rPr>
              <a:t>leading</a:t>
            </a:r>
            <a:r>
              <a:rPr lang="it-IT" sz="1400">
                <a:latin typeface="Calibri"/>
                <a:ea typeface="Calibri"/>
                <a:cs typeface="Calibri"/>
              </a:rPr>
              <a:t> to </a:t>
            </a:r>
            <a:r>
              <a:rPr lang="it-IT" sz="1400" b="1" err="1">
                <a:latin typeface="Calibri"/>
                <a:ea typeface="Calibri"/>
                <a:cs typeface="Calibri"/>
              </a:rPr>
              <a:t>frequent</a:t>
            </a:r>
            <a:r>
              <a:rPr lang="it-IT" sz="1400" b="1">
                <a:latin typeface="Calibri"/>
                <a:ea typeface="Calibri"/>
                <a:cs typeface="Calibri"/>
              </a:rPr>
              <a:t> </a:t>
            </a:r>
            <a:r>
              <a:rPr lang="it-IT" sz="1400" b="1" err="1">
                <a:latin typeface="Calibri"/>
                <a:ea typeface="Calibri"/>
                <a:cs typeface="Calibri"/>
              </a:rPr>
              <a:t>replacements</a:t>
            </a:r>
            <a:r>
              <a:rPr lang="it-IT" sz="1400" b="1">
                <a:latin typeface="Calibri"/>
                <a:ea typeface="Calibri"/>
                <a:cs typeface="Calibri"/>
              </a:rPr>
              <a:t> and </a:t>
            </a:r>
            <a:r>
              <a:rPr lang="it-IT" sz="1400" b="1" err="1">
                <a:latin typeface="Calibri"/>
                <a:ea typeface="Calibri"/>
                <a:cs typeface="Calibri"/>
              </a:rPr>
              <a:t>increased</a:t>
            </a:r>
            <a:r>
              <a:rPr lang="it-IT" sz="1400" b="1">
                <a:latin typeface="Calibri"/>
                <a:ea typeface="Calibri"/>
                <a:cs typeface="Calibri"/>
              </a:rPr>
              <a:t> misses</a:t>
            </a:r>
            <a:r>
              <a:rPr lang="it-IT" sz="1400">
                <a:latin typeface="Calibri"/>
                <a:ea typeface="Calibri"/>
                <a:cs typeface="Calibri"/>
              </a:rPr>
              <a:t>, </a:t>
            </a:r>
            <a:r>
              <a:rPr lang="it-IT" sz="1400" err="1">
                <a:latin typeface="Calibri"/>
                <a:ea typeface="Calibri"/>
                <a:cs typeface="Calibri"/>
              </a:rPr>
              <a:t>as</a:t>
            </a:r>
            <a:r>
              <a:rPr lang="it-IT" sz="1400">
                <a:latin typeface="Calibri"/>
                <a:ea typeface="Calibri"/>
                <a:cs typeface="Calibri"/>
              </a:rPr>
              <a:t> the </a:t>
            </a:r>
            <a:r>
              <a:rPr lang="it-IT" sz="1400" err="1">
                <a:latin typeface="Calibri"/>
                <a:ea typeface="Calibri"/>
                <a:cs typeface="Calibri"/>
              </a:rPr>
              <a:t>entire</a:t>
            </a:r>
            <a:r>
              <a:rPr lang="it-IT" sz="1400">
                <a:latin typeface="Calibri"/>
                <a:ea typeface="Calibri"/>
                <a:cs typeface="Calibri"/>
              </a:rPr>
              <a:t> array </a:t>
            </a:r>
            <a:r>
              <a:rPr lang="it-IT" sz="1400" err="1">
                <a:latin typeface="Calibri"/>
                <a:ea typeface="Calibri"/>
                <a:cs typeface="Calibri"/>
              </a:rPr>
              <a:t>cannot</a:t>
            </a:r>
            <a:r>
              <a:rPr lang="it-IT" sz="1400">
                <a:latin typeface="Calibri"/>
                <a:ea typeface="Calibri"/>
                <a:cs typeface="Calibri"/>
              </a:rPr>
              <a:t> </a:t>
            </a:r>
            <a:r>
              <a:rPr lang="it-IT" sz="1400" err="1">
                <a:latin typeface="Calibri"/>
                <a:ea typeface="Calibri"/>
                <a:cs typeface="Calibri"/>
              </a:rPr>
              <a:t>fit</a:t>
            </a:r>
            <a:r>
              <a:rPr lang="it-IT" sz="1400">
                <a:latin typeface="Calibri"/>
                <a:ea typeface="Calibri"/>
                <a:cs typeface="Calibri"/>
              </a:rPr>
              <a:t> </a:t>
            </a:r>
            <a:r>
              <a:rPr lang="it-IT" sz="1400" err="1">
                <a:latin typeface="Calibri"/>
                <a:ea typeface="Calibri"/>
                <a:cs typeface="Calibri"/>
              </a:rPr>
              <a:t>within</a:t>
            </a:r>
            <a:r>
              <a:rPr lang="it-IT" sz="1400">
                <a:latin typeface="Calibri"/>
                <a:ea typeface="Calibri"/>
                <a:cs typeface="Calibri"/>
              </a:rPr>
              <a:t> the cache.</a:t>
            </a:r>
            <a:endParaRPr lang="en-US" sz="1400">
              <a:latin typeface="Calibri"/>
              <a:ea typeface="Calibri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B64DE8-4E47-401D-DCB9-F0B887FE67E3}"/>
              </a:ext>
            </a:extLst>
          </p:cNvPr>
          <p:cNvSpPr txBox="1"/>
          <p:nvPr/>
        </p:nvSpPr>
        <p:spPr>
          <a:xfrm>
            <a:off x="666888" y="4592014"/>
            <a:ext cx="4786726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b="1">
                <a:latin typeface="Calibri"/>
                <a:ea typeface="Calibri"/>
                <a:cs typeface="Calibri"/>
              </a:rPr>
              <a:t>Optimizations</a:t>
            </a:r>
            <a:r>
              <a:rPr lang="en-US" sz="1400">
                <a:latin typeface="Calibri"/>
                <a:ea typeface="Calibri"/>
                <a:cs typeface="Calibri"/>
              </a:rPr>
              <a:t>: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b="1">
                <a:latin typeface="Calibri"/>
                <a:ea typeface="+mn-lt"/>
                <a:cs typeface="+mn-lt"/>
              </a:rPr>
              <a:t>Increased data Locality</a:t>
            </a:r>
            <a:r>
              <a:rPr lang="en-US" sz="1400">
                <a:latin typeface="Calibri"/>
                <a:ea typeface="+mn-lt"/>
                <a:cs typeface="+mn-lt"/>
              </a:rPr>
              <a:t> and reduction of the number of accesses to shared memory locations via Bucket Sort.</a:t>
            </a:r>
          </a:p>
          <a:p>
            <a:pPr marL="742950" lvl="1" indent="-285750">
              <a:buFont typeface="Arial"/>
              <a:buChar char="•"/>
            </a:pPr>
            <a:r>
              <a:rPr lang="en-US" sz="1400" b="1">
                <a:latin typeface="Calibri"/>
                <a:ea typeface="Calibri"/>
                <a:cs typeface="Calibri"/>
              </a:rPr>
              <a:t>SIMD optimization</a:t>
            </a:r>
            <a:r>
              <a:rPr lang="en-US" sz="1400">
                <a:latin typeface="Calibri"/>
                <a:ea typeface="Calibri"/>
                <a:cs typeface="Calibri"/>
              </a:rPr>
              <a:t> when </a:t>
            </a:r>
            <a:r>
              <a:rPr lang="en-US" sz="1400" err="1">
                <a:latin typeface="Calibri"/>
                <a:ea typeface="Calibri"/>
                <a:cs typeface="Calibri"/>
              </a:rPr>
              <a:t>Bitonic</a:t>
            </a:r>
            <a:r>
              <a:rPr lang="en-US" sz="1400">
                <a:latin typeface="Calibri"/>
                <a:ea typeface="Calibri"/>
                <a:cs typeface="Calibri"/>
              </a:rPr>
              <a:t> Sort works with smaller arrays by using the </a:t>
            </a:r>
            <a:r>
              <a:rPr lang="en-US" sz="1400" b="1">
                <a:latin typeface="Calibri"/>
                <a:ea typeface="Calibri"/>
                <a:cs typeface="Calibri"/>
              </a:rPr>
              <a:t>OpenMP API</a:t>
            </a:r>
            <a:r>
              <a:rPr lang="en-US" sz="1400">
                <a:latin typeface="Calibri"/>
                <a:ea typeface="Calibri"/>
                <a:cs typeface="Calibri"/>
              </a:rPr>
              <a:t>.</a:t>
            </a:r>
          </a:p>
        </p:txBody>
      </p:sp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40D340FA-6878-E30C-16B7-B0C97A7C6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478" y="1512617"/>
            <a:ext cx="6062869" cy="2783637"/>
          </a:xfrm>
          <a:prstGeom prst="rect">
            <a:avLst/>
          </a:prstGeom>
        </p:spPr>
      </p:pic>
      <p:pic>
        <p:nvPicPr>
          <p:cNvPr id="6" name="Picture 5" descr="A close up of a number&#10;&#10;Description automatically generated">
            <a:extLst>
              <a:ext uri="{FF2B5EF4-FFF2-40B4-BE49-F238E27FC236}">
                <a16:creationId xmlns:a16="http://schemas.microsoft.com/office/drawing/2014/main" id="{D96DDCD2-95AF-5EFC-1609-DD3F78DF4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391" y="4885371"/>
            <a:ext cx="6096000" cy="77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3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86E43C-97DB-614E-4FE5-4BF49AECD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91" y="2159541"/>
            <a:ext cx="9182976" cy="3636129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endParaRPr lang="en-GB" sz="2200">
              <a:ea typeface="+mn-lt"/>
              <a:cs typeface="+mn-lt"/>
            </a:endParaRPr>
          </a:p>
          <a:p>
            <a:endParaRPr lang="it-IT" sz="210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F4D8C30-DC50-5FBE-DF42-45A4AE7E9BCB}"/>
              </a:ext>
            </a:extLst>
          </p:cNvPr>
          <p:cNvSpPr txBox="1"/>
          <p:nvPr/>
        </p:nvSpPr>
        <p:spPr>
          <a:xfrm>
            <a:off x="904487" y="743414"/>
            <a:ext cx="1038302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 err="1"/>
              <a:t>Comparison</a:t>
            </a:r>
            <a:r>
              <a:rPr lang="it-IT" sz="3200"/>
              <a:t> </a:t>
            </a:r>
            <a:r>
              <a:rPr lang="it-IT" sz="3200" err="1"/>
              <a:t>between</a:t>
            </a:r>
            <a:r>
              <a:rPr lang="it-IT" sz="3200"/>
              <a:t> the </a:t>
            </a:r>
            <a:r>
              <a:rPr lang="it-IT" sz="3200" err="1"/>
              <a:t>two</a:t>
            </a:r>
            <a:r>
              <a:rPr lang="it-IT" sz="3200"/>
              <a:t> </a:t>
            </a:r>
            <a:r>
              <a:rPr lang="it-IT" sz="3200" err="1"/>
              <a:t>versions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0FDA580-5D92-EDD6-E58A-A11A1CD0F82B}"/>
              </a:ext>
            </a:extLst>
          </p:cNvPr>
          <p:cNvSpPr txBox="1"/>
          <p:nvPr/>
        </p:nvSpPr>
        <p:spPr>
          <a:xfrm>
            <a:off x="740961" y="1679173"/>
            <a:ext cx="3148088" cy="40164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1700">
                <a:latin typeface="Calibri"/>
                <a:ea typeface="+mn-lt"/>
                <a:cs typeface="+mn-lt"/>
              </a:rPr>
              <a:t>V2 </a:t>
            </a:r>
            <a:r>
              <a:rPr lang="it-IT" sz="1700" err="1">
                <a:latin typeface="Calibri"/>
                <a:ea typeface="+mn-lt"/>
                <a:cs typeface="+mn-lt"/>
              </a:rPr>
              <a:t>has</a:t>
            </a:r>
            <a:r>
              <a:rPr lang="it-IT" sz="1700">
                <a:latin typeface="Calibri"/>
                <a:ea typeface="+mn-lt"/>
                <a:cs typeface="+mn-lt"/>
              </a:rPr>
              <a:t> </a:t>
            </a:r>
            <a:r>
              <a:rPr lang="it-IT" sz="1700" err="1">
                <a:latin typeface="Calibri"/>
                <a:ea typeface="+mn-lt"/>
                <a:cs typeface="+mn-lt"/>
              </a:rPr>
              <a:t>much</a:t>
            </a:r>
            <a:r>
              <a:rPr lang="it-IT" sz="1700">
                <a:latin typeface="Calibri"/>
                <a:ea typeface="+mn-lt"/>
                <a:cs typeface="+mn-lt"/>
              </a:rPr>
              <a:t> </a:t>
            </a:r>
            <a:r>
              <a:rPr lang="it-IT" sz="1700" err="1">
                <a:latin typeface="Calibri"/>
                <a:ea typeface="+mn-lt"/>
                <a:cs typeface="+mn-lt"/>
              </a:rPr>
              <a:t>lower</a:t>
            </a:r>
            <a:r>
              <a:rPr lang="it-IT" sz="1700">
                <a:latin typeface="Calibri"/>
                <a:ea typeface="+mn-lt"/>
                <a:cs typeface="+mn-lt"/>
              </a:rPr>
              <a:t> </a:t>
            </a:r>
            <a:r>
              <a:rPr lang="it-IT" sz="1700" b="1" err="1">
                <a:latin typeface="Calibri"/>
                <a:ea typeface="+mn-lt"/>
                <a:cs typeface="+mn-lt"/>
              </a:rPr>
              <a:t>execution</a:t>
            </a:r>
            <a:r>
              <a:rPr lang="it-IT" sz="1700" b="1">
                <a:latin typeface="Calibri"/>
                <a:ea typeface="+mn-lt"/>
                <a:cs typeface="+mn-lt"/>
              </a:rPr>
              <a:t> times</a:t>
            </a:r>
            <a:r>
              <a:rPr lang="it-IT" sz="1700">
                <a:latin typeface="Calibri"/>
                <a:ea typeface="+mn-lt"/>
                <a:cs typeface="+mn-lt"/>
              </a:rPr>
              <a:t> </a:t>
            </a:r>
            <a:r>
              <a:rPr lang="it-IT" sz="1700" err="1">
                <a:latin typeface="Calibri"/>
                <a:ea typeface="+mn-lt"/>
                <a:cs typeface="+mn-lt"/>
              </a:rPr>
              <a:t>compared</a:t>
            </a:r>
            <a:r>
              <a:rPr lang="it-IT" sz="1700">
                <a:latin typeface="Calibri"/>
                <a:ea typeface="+mn-lt"/>
                <a:cs typeface="+mn-lt"/>
              </a:rPr>
              <a:t> to Version 1 </a:t>
            </a:r>
            <a:r>
              <a:rPr lang="it-IT" sz="1700" err="1">
                <a:latin typeface="Calibri"/>
                <a:ea typeface="+mn-lt"/>
                <a:cs typeface="+mn-lt"/>
              </a:rPr>
              <a:t>across</a:t>
            </a:r>
            <a:r>
              <a:rPr lang="it-IT" sz="1700">
                <a:latin typeface="Calibri"/>
                <a:ea typeface="+mn-lt"/>
                <a:cs typeface="+mn-lt"/>
              </a:rPr>
              <a:t> </a:t>
            </a:r>
            <a:r>
              <a:rPr lang="it-IT" sz="1700" err="1">
                <a:latin typeface="Calibri"/>
                <a:ea typeface="+mn-lt"/>
                <a:cs typeface="+mn-lt"/>
              </a:rPr>
              <a:t>all</a:t>
            </a:r>
            <a:r>
              <a:rPr lang="it-IT" sz="1700">
                <a:latin typeface="Calibri"/>
                <a:ea typeface="+mn-lt"/>
                <a:cs typeface="+mn-lt"/>
              </a:rPr>
              <a:t> </a:t>
            </a:r>
            <a:r>
              <a:rPr lang="it-IT" sz="1700" err="1">
                <a:latin typeface="Calibri"/>
                <a:ea typeface="+mn-lt"/>
                <a:cs typeface="+mn-lt"/>
              </a:rPr>
              <a:t>thread</a:t>
            </a:r>
            <a:r>
              <a:rPr lang="it-IT" sz="1700">
                <a:latin typeface="Calibri"/>
                <a:ea typeface="+mn-lt"/>
                <a:cs typeface="+mn-lt"/>
              </a:rPr>
              <a:t> </a:t>
            </a:r>
            <a:r>
              <a:rPr lang="it-IT" sz="1700" err="1">
                <a:latin typeface="Calibri"/>
                <a:ea typeface="+mn-lt"/>
                <a:cs typeface="+mn-lt"/>
              </a:rPr>
              <a:t>counts</a:t>
            </a:r>
            <a:r>
              <a:rPr lang="it-IT" sz="1700">
                <a:latin typeface="Calibri"/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it-IT" sz="170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it-IT" sz="1700">
                <a:latin typeface="Calibri"/>
                <a:ea typeface="+mn-lt"/>
                <a:cs typeface="+mn-lt"/>
              </a:rPr>
              <a:t>V2 </a:t>
            </a:r>
            <a:r>
              <a:rPr lang="it-IT" sz="1700" err="1">
                <a:latin typeface="Calibri"/>
                <a:ea typeface="+mn-lt"/>
                <a:cs typeface="+mn-lt"/>
              </a:rPr>
              <a:t>outperforms</a:t>
            </a:r>
            <a:r>
              <a:rPr lang="it-IT" sz="1700">
                <a:latin typeface="Calibri"/>
                <a:ea typeface="+mn-lt"/>
                <a:cs typeface="+mn-lt"/>
              </a:rPr>
              <a:t> the first in </a:t>
            </a:r>
            <a:r>
              <a:rPr lang="it-IT" sz="1700" err="1">
                <a:latin typeface="Calibri"/>
                <a:ea typeface="+mn-lt"/>
                <a:cs typeface="+mn-lt"/>
              </a:rPr>
              <a:t>terms</a:t>
            </a:r>
            <a:r>
              <a:rPr lang="it-IT" sz="1700">
                <a:latin typeface="Calibri"/>
                <a:ea typeface="+mn-lt"/>
                <a:cs typeface="+mn-lt"/>
              </a:rPr>
              <a:t> of </a:t>
            </a:r>
            <a:r>
              <a:rPr lang="it-IT" sz="1700" b="1" err="1">
                <a:latin typeface="Calibri"/>
                <a:ea typeface="+mn-lt"/>
                <a:cs typeface="+mn-lt"/>
              </a:rPr>
              <a:t>speedup</a:t>
            </a:r>
            <a:r>
              <a:rPr lang="it-IT" sz="1700" b="1">
                <a:latin typeface="Calibri"/>
                <a:ea typeface="+mn-lt"/>
                <a:cs typeface="+mn-lt"/>
              </a:rPr>
              <a:t> </a:t>
            </a:r>
            <a:r>
              <a:rPr lang="it-IT" sz="1700" err="1">
                <a:latin typeface="Calibri"/>
                <a:ea typeface="+mn-lt"/>
                <a:cs typeface="+mn-lt"/>
              </a:rPr>
              <a:t>at</a:t>
            </a:r>
            <a:r>
              <a:rPr lang="it-IT" sz="1700">
                <a:latin typeface="Calibri"/>
                <a:ea typeface="+mn-lt"/>
                <a:cs typeface="+mn-lt"/>
              </a:rPr>
              <a:t> </a:t>
            </a:r>
            <a:r>
              <a:rPr lang="it-IT" sz="1700" err="1">
                <a:latin typeface="Calibri"/>
                <a:ea typeface="+mn-lt"/>
                <a:cs typeface="+mn-lt"/>
              </a:rPr>
              <a:t>all</a:t>
            </a:r>
            <a:r>
              <a:rPr lang="it-IT" sz="1700">
                <a:latin typeface="Calibri"/>
                <a:ea typeface="+mn-lt"/>
                <a:cs typeface="+mn-lt"/>
              </a:rPr>
              <a:t> </a:t>
            </a:r>
            <a:r>
              <a:rPr lang="it-IT" sz="1700" err="1">
                <a:latin typeface="Calibri"/>
                <a:ea typeface="+mn-lt"/>
                <a:cs typeface="+mn-lt"/>
              </a:rPr>
              <a:t>thread</a:t>
            </a:r>
            <a:r>
              <a:rPr lang="it-IT" sz="1700">
                <a:latin typeface="Calibri"/>
                <a:ea typeface="+mn-lt"/>
                <a:cs typeface="+mn-lt"/>
              </a:rPr>
              <a:t> </a:t>
            </a:r>
            <a:r>
              <a:rPr lang="it-IT" sz="1700" err="1">
                <a:latin typeface="Calibri"/>
                <a:ea typeface="+mn-lt"/>
                <a:cs typeface="+mn-lt"/>
              </a:rPr>
              <a:t>counts</a:t>
            </a:r>
            <a:r>
              <a:rPr lang="it-IT" sz="1700">
                <a:latin typeface="Calibri"/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it-IT" sz="170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it-IT" sz="1700">
                <a:latin typeface="Calibri"/>
                <a:ea typeface="Calibri"/>
                <a:cs typeface="Calibri"/>
              </a:rPr>
              <a:t>V1 </a:t>
            </a:r>
            <a:r>
              <a:rPr lang="it-IT" sz="1700">
                <a:latin typeface="Calibri"/>
                <a:ea typeface="+mn-lt"/>
                <a:cs typeface="+mn-lt"/>
              </a:rPr>
              <a:t>maximum </a:t>
            </a:r>
            <a:r>
              <a:rPr lang="it-IT" sz="1700" b="1" err="1">
                <a:latin typeface="Calibri"/>
                <a:ea typeface="+mn-lt"/>
                <a:cs typeface="+mn-lt"/>
              </a:rPr>
              <a:t>speedup</a:t>
            </a:r>
            <a:r>
              <a:rPr lang="it-IT" sz="1700" b="1">
                <a:latin typeface="Calibri"/>
                <a:ea typeface="+mn-lt"/>
                <a:cs typeface="+mn-lt"/>
              </a:rPr>
              <a:t> </a:t>
            </a:r>
            <a:r>
              <a:rPr lang="it-IT" sz="1700" err="1">
                <a:latin typeface="Calibri"/>
                <a:ea typeface="+mn-lt"/>
                <a:cs typeface="+mn-lt"/>
              </a:rPr>
              <a:t>was</a:t>
            </a:r>
            <a:r>
              <a:rPr lang="it-IT" sz="1700">
                <a:latin typeface="Calibri"/>
                <a:ea typeface="+mn-lt"/>
                <a:cs typeface="+mn-lt"/>
              </a:rPr>
              <a:t> </a:t>
            </a:r>
            <a:r>
              <a:rPr lang="it-IT" sz="1700" err="1">
                <a:latin typeface="Calibri"/>
                <a:ea typeface="+mn-lt"/>
                <a:cs typeface="+mn-lt"/>
              </a:rPr>
              <a:t>achieved</a:t>
            </a:r>
            <a:r>
              <a:rPr lang="it-IT" sz="1700">
                <a:latin typeface="Calibri"/>
                <a:ea typeface="+mn-lt"/>
                <a:cs typeface="+mn-lt"/>
              </a:rPr>
              <a:t> with 13 </a:t>
            </a:r>
            <a:r>
              <a:rPr lang="it-IT" sz="1700" err="1">
                <a:latin typeface="Calibri"/>
                <a:ea typeface="+mn-lt"/>
                <a:cs typeface="+mn-lt"/>
              </a:rPr>
              <a:t>threads</a:t>
            </a:r>
            <a:r>
              <a:rPr lang="it-IT" sz="1700">
                <a:latin typeface="Calibri"/>
                <a:ea typeface="+mn-lt"/>
                <a:cs typeface="+mn-lt"/>
              </a:rPr>
              <a:t> (</a:t>
            </a:r>
            <a:r>
              <a:rPr lang="it-IT" sz="1700" err="1">
                <a:latin typeface="Calibri"/>
                <a:ea typeface="+mn-lt"/>
                <a:cs typeface="+mn-lt"/>
              </a:rPr>
              <a:t>approximately</a:t>
            </a:r>
            <a:r>
              <a:rPr lang="it-IT" sz="1700">
                <a:latin typeface="Calibri"/>
                <a:ea typeface="+mn-lt"/>
                <a:cs typeface="+mn-lt"/>
              </a:rPr>
              <a:t> </a:t>
            </a:r>
            <a:r>
              <a:rPr lang="it-IT" sz="1700" b="1">
                <a:latin typeface="Calibri"/>
                <a:ea typeface="+mn-lt"/>
                <a:cs typeface="+mn-lt"/>
              </a:rPr>
              <a:t>4.4x</a:t>
            </a:r>
            <a:r>
              <a:rPr lang="it-IT" sz="1700">
                <a:latin typeface="Calibri"/>
                <a:ea typeface="+mn-lt"/>
                <a:cs typeface="+mn-lt"/>
              </a:rPr>
              <a:t>).</a:t>
            </a:r>
          </a:p>
          <a:p>
            <a:pPr marL="285750" indent="-285750">
              <a:buFont typeface="Arial"/>
              <a:buChar char="•"/>
            </a:pPr>
            <a:endParaRPr lang="it-IT" sz="170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it-IT" sz="1700">
                <a:latin typeface="Calibri"/>
                <a:ea typeface="Calibri"/>
                <a:cs typeface="Calibri"/>
              </a:rPr>
              <a:t>V2 maximum </a:t>
            </a:r>
            <a:r>
              <a:rPr lang="it-IT" sz="1700" b="1" err="1">
                <a:latin typeface="Calibri"/>
                <a:ea typeface="Calibri"/>
                <a:cs typeface="Calibri"/>
              </a:rPr>
              <a:t>speedup</a:t>
            </a:r>
            <a:r>
              <a:rPr lang="it-IT" sz="1700" b="1">
                <a:latin typeface="Calibri"/>
                <a:ea typeface="Calibri"/>
                <a:cs typeface="Calibri"/>
              </a:rPr>
              <a:t> </a:t>
            </a:r>
            <a:r>
              <a:rPr lang="it-IT" sz="1700" err="1">
                <a:latin typeface="Calibri"/>
                <a:ea typeface="Calibri"/>
                <a:cs typeface="Calibri"/>
              </a:rPr>
              <a:t>was</a:t>
            </a:r>
            <a:r>
              <a:rPr lang="it-IT" sz="1700">
                <a:latin typeface="Calibri"/>
                <a:ea typeface="Calibri"/>
                <a:cs typeface="Calibri"/>
              </a:rPr>
              <a:t> </a:t>
            </a:r>
            <a:r>
              <a:rPr lang="it-IT" sz="1700" err="1">
                <a:latin typeface="Calibri"/>
                <a:ea typeface="Calibri"/>
                <a:cs typeface="Calibri"/>
              </a:rPr>
              <a:t>achieved</a:t>
            </a:r>
            <a:r>
              <a:rPr lang="it-IT" sz="1700">
                <a:latin typeface="Calibri"/>
                <a:ea typeface="Calibri"/>
                <a:cs typeface="Calibri"/>
              </a:rPr>
              <a:t> with 16 </a:t>
            </a:r>
            <a:r>
              <a:rPr lang="it-IT" sz="1700" err="1">
                <a:latin typeface="Calibri"/>
                <a:ea typeface="Calibri"/>
                <a:cs typeface="Calibri"/>
              </a:rPr>
              <a:t>threads</a:t>
            </a:r>
            <a:r>
              <a:rPr lang="it-IT" sz="1700">
                <a:latin typeface="Calibri"/>
                <a:ea typeface="Calibri"/>
                <a:cs typeface="Calibri"/>
              </a:rPr>
              <a:t> (</a:t>
            </a:r>
            <a:r>
              <a:rPr lang="it-IT" sz="1700" err="1">
                <a:latin typeface="Calibri"/>
                <a:ea typeface="Calibri"/>
                <a:cs typeface="Calibri"/>
              </a:rPr>
              <a:t>approximately</a:t>
            </a:r>
            <a:r>
              <a:rPr lang="it-IT" sz="1700">
                <a:latin typeface="Calibri"/>
                <a:ea typeface="Calibri"/>
                <a:cs typeface="Calibri"/>
              </a:rPr>
              <a:t> </a:t>
            </a:r>
            <a:r>
              <a:rPr lang="it-IT" sz="1700" b="1">
                <a:latin typeface="Calibri"/>
                <a:ea typeface="Calibri"/>
                <a:cs typeface="Calibri"/>
              </a:rPr>
              <a:t>7.6x</a:t>
            </a:r>
            <a:r>
              <a:rPr lang="it-IT" sz="1700">
                <a:latin typeface="Calibri"/>
                <a:ea typeface="Calibri"/>
                <a:cs typeface="Calibri"/>
              </a:rPr>
              <a:t>).</a:t>
            </a:r>
          </a:p>
        </p:txBody>
      </p:sp>
      <p:pic>
        <p:nvPicPr>
          <p:cNvPr id="7" name="Picture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B451DE37-C4B3-C00B-07DF-2B25F569F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349" y="1594436"/>
            <a:ext cx="7410173" cy="418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68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86E43C-97DB-614E-4FE5-4BF49AECD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91" y="2159541"/>
            <a:ext cx="9182976" cy="3636129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endParaRPr lang="en-GB" sz="2200">
              <a:ea typeface="+mn-lt"/>
              <a:cs typeface="+mn-lt"/>
            </a:endParaRPr>
          </a:p>
          <a:p>
            <a:endParaRPr lang="it-IT" sz="210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F4D8C30-DC50-5FBE-DF42-45A4AE7E9BCB}"/>
              </a:ext>
            </a:extLst>
          </p:cNvPr>
          <p:cNvSpPr txBox="1"/>
          <p:nvPr/>
        </p:nvSpPr>
        <p:spPr>
          <a:xfrm>
            <a:off x="904487" y="743414"/>
            <a:ext cx="1038302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3200"/>
              <a:t>Throughput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0FDA580-5D92-EDD6-E58A-A11A1CD0F82B}"/>
              </a:ext>
            </a:extLst>
          </p:cNvPr>
          <p:cNvSpPr txBox="1"/>
          <p:nvPr/>
        </p:nvSpPr>
        <p:spPr>
          <a:xfrm>
            <a:off x="663656" y="2264477"/>
            <a:ext cx="3148088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>
                <a:latin typeface="Calibri"/>
                <a:ea typeface="+mn-lt"/>
                <a:cs typeface="+mn-lt"/>
              </a:rPr>
              <a:t>Target: </a:t>
            </a:r>
            <a:r>
              <a:rPr lang="it-IT" b="1">
                <a:latin typeface="Calibri"/>
                <a:ea typeface="+mn-lt"/>
                <a:cs typeface="+mn-lt"/>
              </a:rPr>
              <a:t>1GB/s</a:t>
            </a:r>
            <a:r>
              <a:rPr lang="it-IT">
                <a:latin typeface="Calibri"/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it-IT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it-IT" err="1">
                <a:latin typeface="Calibri"/>
                <a:ea typeface="+mn-lt"/>
                <a:cs typeface="+mn-lt"/>
              </a:rPr>
              <a:t>Tests</a:t>
            </a:r>
            <a:r>
              <a:rPr lang="it-IT">
                <a:latin typeface="Calibri"/>
                <a:ea typeface="+mn-lt"/>
                <a:cs typeface="+mn-lt"/>
              </a:rPr>
              <a:t> </a:t>
            </a:r>
            <a:r>
              <a:rPr lang="it-IT" err="1">
                <a:latin typeface="Calibri"/>
                <a:ea typeface="+mn-lt"/>
                <a:cs typeface="+mn-lt"/>
              </a:rPr>
              <a:t>performed</a:t>
            </a:r>
            <a:r>
              <a:rPr lang="it-IT">
                <a:latin typeface="Calibri"/>
                <a:ea typeface="+mn-lt"/>
                <a:cs typeface="+mn-lt"/>
              </a:rPr>
              <a:t> with </a:t>
            </a:r>
            <a:r>
              <a:rPr lang="it-IT" b="1">
                <a:latin typeface="Calibri"/>
                <a:ea typeface="+mn-lt"/>
                <a:cs typeface="+mn-lt"/>
              </a:rPr>
              <a:t>16-thread</a:t>
            </a:r>
            <a:r>
              <a:rPr lang="it-IT">
                <a:latin typeface="Calibri"/>
                <a:ea typeface="+mn-lt"/>
                <a:cs typeface="+mn-lt"/>
              </a:rPr>
              <a:t> </a:t>
            </a:r>
            <a:r>
              <a:rPr lang="it-IT" err="1">
                <a:latin typeface="Calibri"/>
                <a:ea typeface="+mn-lt"/>
                <a:cs typeface="+mn-lt"/>
              </a:rPr>
              <a:t>configuration</a:t>
            </a:r>
            <a:r>
              <a:rPr lang="it-IT">
                <a:latin typeface="Calibri"/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it-IT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it-IT">
                <a:latin typeface="Calibri"/>
                <a:ea typeface="+mn-lt"/>
                <a:cs typeface="+mn-lt"/>
              </a:rPr>
              <a:t>The </a:t>
            </a:r>
            <a:r>
              <a:rPr lang="it-IT" err="1">
                <a:latin typeface="Calibri"/>
                <a:ea typeface="+mn-lt"/>
                <a:cs typeface="+mn-lt"/>
              </a:rPr>
              <a:t>average</a:t>
            </a:r>
            <a:r>
              <a:rPr lang="it-IT">
                <a:latin typeface="Calibri"/>
                <a:ea typeface="+mn-lt"/>
                <a:cs typeface="+mn-lt"/>
              </a:rPr>
              <a:t> </a:t>
            </a:r>
            <a:r>
              <a:rPr lang="it-IT" err="1">
                <a:latin typeface="Calibri"/>
                <a:ea typeface="+mn-lt"/>
                <a:cs typeface="+mn-lt"/>
              </a:rPr>
              <a:t>value</a:t>
            </a:r>
            <a:r>
              <a:rPr lang="it-IT">
                <a:latin typeface="Calibri"/>
                <a:ea typeface="+mn-lt"/>
                <a:cs typeface="+mn-lt"/>
              </a:rPr>
              <a:t> </a:t>
            </a:r>
            <a:r>
              <a:rPr lang="it-IT" err="1">
                <a:latin typeface="Calibri"/>
                <a:ea typeface="+mn-lt"/>
                <a:cs typeface="+mn-lt"/>
              </a:rPr>
              <a:t>achieved</a:t>
            </a:r>
            <a:r>
              <a:rPr lang="it-IT">
                <a:latin typeface="Calibri"/>
                <a:ea typeface="+mn-lt"/>
                <a:cs typeface="+mn-lt"/>
              </a:rPr>
              <a:t> </a:t>
            </a:r>
            <a:r>
              <a:rPr lang="it-IT" err="1">
                <a:latin typeface="Calibri"/>
                <a:ea typeface="+mn-lt"/>
                <a:cs typeface="+mn-lt"/>
              </a:rPr>
              <a:t>was</a:t>
            </a:r>
            <a:r>
              <a:rPr lang="it-IT">
                <a:latin typeface="Calibri"/>
                <a:ea typeface="+mn-lt"/>
                <a:cs typeface="+mn-lt"/>
              </a:rPr>
              <a:t> </a:t>
            </a:r>
            <a:r>
              <a:rPr lang="it-IT" err="1">
                <a:latin typeface="Calibri"/>
                <a:ea typeface="+mn-lt"/>
                <a:cs typeface="+mn-lt"/>
              </a:rPr>
              <a:t>around</a:t>
            </a:r>
            <a:r>
              <a:rPr lang="it-IT">
                <a:latin typeface="Calibri"/>
                <a:ea typeface="+mn-lt"/>
                <a:cs typeface="+mn-lt"/>
              </a:rPr>
              <a:t> </a:t>
            </a:r>
            <a:r>
              <a:rPr lang="it-IT" b="1">
                <a:latin typeface="Calibri"/>
                <a:ea typeface="+mn-lt"/>
                <a:cs typeface="+mn-lt"/>
              </a:rPr>
              <a:t>140MB/s</a:t>
            </a:r>
            <a:r>
              <a:rPr lang="it-IT">
                <a:latin typeface="Calibri"/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it-IT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it-IT">
                <a:latin typeface="Calibri"/>
                <a:ea typeface="+mn-lt"/>
                <a:cs typeface="+mn-lt"/>
              </a:rPr>
              <a:t>For </a:t>
            </a:r>
            <a:r>
              <a:rPr lang="it-IT" err="1">
                <a:latin typeface="Calibri"/>
                <a:ea typeface="+mn-lt"/>
                <a:cs typeface="+mn-lt"/>
              </a:rPr>
              <a:t>this</a:t>
            </a:r>
            <a:r>
              <a:rPr lang="it-IT">
                <a:latin typeface="Calibri"/>
                <a:ea typeface="+mn-lt"/>
                <a:cs typeface="+mn-lt"/>
              </a:rPr>
              <a:t> </a:t>
            </a:r>
            <a:r>
              <a:rPr lang="it-IT" err="1">
                <a:latin typeface="Calibri"/>
                <a:ea typeface="+mn-lt"/>
                <a:cs typeface="+mn-lt"/>
              </a:rPr>
              <a:t>reason</a:t>
            </a:r>
            <a:r>
              <a:rPr lang="it-IT">
                <a:latin typeface="Calibri"/>
                <a:ea typeface="+mn-lt"/>
                <a:cs typeface="+mn-lt"/>
              </a:rPr>
              <a:t>, the </a:t>
            </a:r>
            <a:r>
              <a:rPr lang="it-IT" err="1">
                <a:latin typeface="Calibri"/>
                <a:ea typeface="+mn-lt"/>
                <a:cs typeface="+mn-lt"/>
              </a:rPr>
              <a:t>algorithm</a:t>
            </a:r>
            <a:r>
              <a:rPr lang="it-IT">
                <a:latin typeface="Calibri"/>
                <a:ea typeface="+mn-lt"/>
                <a:cs typeface="+mn-lt"/>
              </a:rPr>
              <a:t> </a:t>
            </a:r>
            <a:r>
              <a:rPr lang="it-IT" err="1">
                <a:latin typeface="Calibri"/>
                <a:ea typeface="+mn-lt"/>
                <a:cs typeface="+mn-lt"/>
              </a:rPr>
              <a:t>was</a:t>
            </a:r>
            <a:r>
              <a:rPr lang="it-IT">
                <a:latin typeface="Calibri"/>
                <a:ea typeface="+mn-lt"/>
                <a:cs typeface="+mn-lt"/>
              </a:rPr>
              <a:t> </a:t>
            </a:r>
            <a:r>
              <a:rPr lang="it-IT" err="1">
                <a:latin typeface="Calibri"/>
                <a:ea typeface="+mn-lt"/>
                <a:cs typeface="+mn-lt"/>
              </a:rPr>
              <a:t>implemented</a:t>
            </a:r>
            <a:r>
              <a:rPr lang="it-IT">
                <a:latin typeface="Calibri"/>
                <a:ea typeface="+mn-lt"/>
                <a:cs typeface="+mn-lt"/>
              </a:rPr>
              <a:t> on the </a:t>
            </a:r>
            <a:r>
              <a:rPr lang="it-IT" b="1">
                <a:latin typeface="Calibri"/>
                <a:ea typeface="+mn-lt"/>
                <a:cs typeface="+mn-lt"/>
              </a:rPr>
              <a:t>GPU</a:t>
            </a:r>
            <a:r>
              <a:rPr lang="it-IT">
                <a:latin typeface="Calibri"/>
                <a:ea typeface="+mn-lt"/>
                <a:cs typeface="+mn-lt"/>
              </a:rPr>
              <a:t>.</a:t>
            </a:r>
            <a:endParaRPr lang="it-IT">
              <a:latin typeface="Calibri"/>
              <a:ea typeface="Calibri"/>
              <a:cs typeface="Calibri"/>
            </a:endParaRPr>
          </a:p>
        </p:txBody>
      </p:sp>
      <p:pic>
        <p:nvPicPr>
          <p:cNvPr id="2" name="Picture 1" descr="A graph of a number of data&#10;&#10;Description automatically generated">
            <a:extLst>
              <a:ext uri="{FF2B5EF4-FFF2-40B4-BE49-F238E27FC236}">
                <a16:creationId xmlns:a16="http://schemas.microsoft.com/office/drawing/2014/main" id="{ED474BED-66F6-EAFD-2066-D2F56FCB9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1985993"/>
            <a:ext cx="7719391" cy="391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9969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59A7CF693F8E49B4A28D8534AC5A98" ma:contentTypeVersion="4" ma:contentTypeDescription="Create a new document." ma:contentTypeScope="" ma:versionID="e7858df935d1edfa70da325271ae8b2d">
  <xsd:schema xmlns:xsd="http://www.w3.org/2001/XMLSchema" xmlns:xs="http://www.w3.org/2001/XMLSchema" xmlns:p="http://schemas.microsoft.com/office/2006/metadata/properties" xmlns:ns2="296915f2-0e87-4e2e-8950-0d9e5f9f0c11" targetNamespace="http://schemas.microsoft.com/office/2006/metadata/properties" ma:root="true" ma:fieldsID="660d4343d6816e24141c23f046e6e294" ns2:_="">
    <xsd:import namespace="296915f2-0e87-4e2e-8950-0d9e5f9f0c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6915f2-0e87-4e2e-8950-0d9e5f9f0c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B6D647-AE43-4635-B03A-993D72A7DD52}">
  <ds:schemaRefs>
    <ds:schemaRef ds:uri="296915f2-0e87-4e2e-8950-0d9e5f9f0c1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5AA5C58-9EC1-41DC-AA4B-A87F4ECC5A16}">
  <ds:schemaRefs>
    <ds:schemaRef ds:uri="296915f2-0e87-4e2e-8950-0d9e5f9f0c1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E21F773-E458-42B8-8619-A230E98142F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Riccardo Sagramoni</dc:creator>
  <cp:revision>4</cp:revision>
  <dcterms:created xsi:type="dcterms:W3CDTF">2022-06-03T13:59:27Z</dcterms:created>
  <dcterms:modified xsi:type="dcterms:W3CDTF">2024-12-15T11:43:00Z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0x010100C359A7CF693F8E49B4A28D8534AC5A98</vt:lpwstr>
  </property>
</Properties>
</file>