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556500" cy="106934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00" d="100"/>
          <a:sy n="100" d="100"/>
        </p:scale>
        <p:origin x="2418" y="-18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1644" y="1772099"/>
            <a:ext cx="2384955" cy="9065076"/>
          </a:xfrm>
          <a:custGeom>
            <a:avLst/>
            <a:gdLst/>
            <a:ahLst/>
            <a:cxnLst/>
            <a:rect l="l" t="t" r="r" b="b"/>
            <a:pathLst>
              <a:path w="854714" h="3383571">
                <a:moveTo>
                  <a:pt x="0" y="0"/>
                </a:moveTo>
                <a:lnTo>
                  <a:pt x="854714" y="0"/>
                </a:lnTo>
                <a:lnTo>
                  <a:pt x="854714" y="3383571"/>
                </a:lnTo>
                <a:lnTo>
                  <a:pt x="0" y="3383571"/>
                </a:lnTo>
                <a:close/>
              </a:path>
            </a:pathLst>
          </a:custGeom>
          <a:solidFill>
            <a:srgbClr val="E4E4E4"/>
          </a:solidFill>
        </p:spPr>
        <p:txBody>
          <a:bodyPr/>
          <a:lstStyle/>
          <a:p>
            <a:endParaRPr lang="en-IN" dirty="0">
              <a:latin typeface="+mj-l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16268" y="1262921"/>
            <a:ext cx="2384955" cy="957425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960"/>
              </a:lnSpc>
            </a:pPr>
            <a:endParaRPr>
              <a:latin typeface="+mj-lt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0" y="0"/>
            <a:ext cx="7560000" cy="1788577"/>
            <a:chOff x="0" y="0"/>
            <a:chExt cx="2709333" cy="6409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3" cy="640986"/>
            </a:xfrm>
            <a:custGeom>
              <a:avLst/>
              <a:gdLst/>
              <a:ahLst/>
              <a:cxnLst/>
              <a:rect l="l" t="t" r="r" b="b"/>
              <a:pathLst>
                <a:path w="2709333" h="640986">
                  <a:moveTo>
                    <a:pt x="0" y="0"/>
                  </a:moveTo>
                  <a:lnTo>
                    <a:pt x="2709333" y="0"/>
                  </a:lnTo>
                  <a:lnTo>
                    <a:pt x="2709333" y="640986"/>
                  </a:lnTo>
                  <a:lnTo>
                    <a:pt x="0" y="640986"/>
                  </a:lnTo>
                  <a:close/>
                </a:path>
              </a:pathLst>
            </a:custGeom>
            <a:solidFill>
              <a:srgbClr val="323B4C"/>
            </a:solidFill>
          </p:spPr>
          <p:txBody>
            <a:bodyPr/>
            <a:lstStyle/>
            <a:p>
              <a:endParaRPr lang="en-IN">
                <a:latin typeface="+mj-lt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709333" cy="6886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>
                <a:latin typeface="+mj-lt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75544" y="756000"/>
            <a:ext cx="1789228" cy="178922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</p:spPr>
          <p:txBody>
            <a:bodyPr/>
            <a:lstStyle/>
            <a:p>
              <a:endParaRPr lang="en-IN">
                <a:latin typeface="+mj-l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1664" tIns="51664" rIns="51664" bIns="51664" rtlCol="0" anchor="ctr"/>
            <a:lstStyle/>
            <a:p>
              <a:pPr algn="ctr">
                <a:lnSpc>
                  <a:spcPts val="1959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7185" y="10696114"/>
            <a:ext cx="1808281" cy="239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400" b="1" spc="166" dirty="0">
                <a:solidFill>
                  <a:srgbClr val="323B4C"/>
                </a:solidFill>
                <a:latin typeface="+mj-lt"/>
                <a:ea typeface="Now Bold"/>
                <a:cs typeface="Now Bold"/>
                <a:sym typeface="Now Bold"/>
              </a:rPr>
              <a:t>INTERESTS</a:t>
            </a:r>
          </a:p>
        </p:txBody>
      </p:sp>
      <p:sp>
        <p:nvSpPr>
          <p:cNvPr id="14" name="Freeform 14"/>
          <p:cNvSpPr/>
          <p:nvPr/>
        </p:nvSpPr>
        <p:spPr>
          <a:xfrm>
            <a:off x="303117" y="8982210"/>
            <a:ext cx="1808281" cy="10765"/>
          </a:xfrm>
          <a:custGeom>
            <a:avLst/>
            <a:gdLst/>
            <a:ahLst/>
            <a:cxnLst/>
            <a:rect l="l" t="t" r="r" b="b"/>
            <a:pathLst>
              <a:path w="11733051" h="69850">
                <a:moveTo>
                  <a:pt x="11442221" y="0"/>
                </a:moveTo>
                <a:lnTo>
                  <a:pt x="0" y="0"/>
                </a:lnTo>
                <a:lnTo>
                  <a:pt x="0" y="69850"/>
                </a:lnTo>
                <a:lnTo>
                  <a:pt x="11733051" y="69850"/>
                </a:lnTo>
                <a:lnTo>
                  <a:pt x="11733051" y="0"/>
                </a:lnTo>
                <a:close/>
              </a:path>
            </a:pathLst>
          </a:custGeom>
          <a:solidFill>
            <a:srgbClr val="323B4C"/>
          </a:solidFill>
        </p:spPr>
        <p:txBody>
          <a:bodyPr/>
          <a:lstStyle/>
          <a:p>
            <a:endParaRPr lang="en-IN">
              <a:latin typeface="+mj-lt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259235" y="2942541"/>
            <a:ext cx="1816209" cy="330149"/>
            <a:chOff x="0" y="-28575"/>
            <a:chExt cx="2421613" cy="440199"/>
          </a:xfrm>
        </p:grpSpPr>
        <p:grpSp>
          <p:nvGrpSpPr>
            <p:cNvPr id="16" name="Group 16"/>
            <p:cNvGrpSpPr/>
            <p:nvPr/>
          </p:nvGrpSpPr>
          <p:grpSpPr>
            <a:xfrm>
              <a:off x="10573" y="294186"/>
              <a:ext cx="2411040" cy="117438"/>
              <a:chOff x="0" y="0"/>
              <a:chExt cx="11733051" cy="5715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255270"/>
                <a:ext cx="11733051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1733051" h="69850">
                    <a:moveTo>
                      <a:pt x="11442221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1733051" y="69850"/>
                    </a:lnTo>
                    <a:lnTo>
                      <a:pt x="11733051" y="0"/>
                    </a:lnTo>
                    <a:close/>
                  </a:path>
                </a:pathLst>
              </a:custGeom>
              <a:solidFill>
                <a:srgbClr val="323B4C"/>
              </a:solidFill>
            </p:spPr>
            <p:txBody>
              <a:bodyPr/>
              <a:lstStyle/>
              <a:p>
                <a:endParaRPr lang="en-IN" dirty="0">
                  <a:latin typeface="+mj-lt"/>
                </a:endParaRPr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0" y="-28575"/>
              <a:ext cx="1930498" cy="319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959"/>
                </a:lnSpc>
              </a:pPr>
              <a:r>
                <a:rPr lang="en-US" sz="1400" b="1" spc="166" dirty="0">
                  <a:solidFill>
                    <a:srgbClr val="323B4C"/>
                  </a:solidFill>
                  <a:latin typeface="+mj-lt"/>
                  <a:ea typeface="Now Bold"/>
                  <a:cs typeface="Now Bold"/>
                  <a:sym typeface="Now Bold"/>
                </a:rPr>
                <a:t>CONTACT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271032" y="8663956"/>
            <a:ext cx="1808280" cy="239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400" b="1" spc="166" dirty="0">
                <a:solidFill>
                  <a:srgbClr val="323B4C"/>
                </a:solidFill>
                <a:latin typeface="+mj-lt"/>
                <a:ea typeface="Now Bold"/>
                <a:cs typeface="Now Bold"/>
                <a:sym typeface="Now Bold"/>
              </a:rPr>
              <a:t>LANGUAGES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265820" y="3331940"/>
            <a:ext cx="1807225" cy="146050"/>
            <a:chOff x="0" y="0"/>
            <a:chExt cx="2409633" cy="194733"/>
          </a:xfrm>
        </p:grpSpPr>
        <p:sp>
          <p:nvSpPr>
            <p:cNvPr id="28" name="Freeform 28"/>
            <p:cNvSpPr/>
            <p:nvPr/>
          </p:nvSpPr>
          <p:spPr>
            <a:xfrm>
              <a:off x="0" y="13408"/>
              <a:ext cx="166947" cy="181325"/>
            </a:xfrm>
            <a:custGeom>
              <a:avLst/>
              <a:gdLst/>
              <a:ahLst/>
              <a:cxnLst/>
              <a:rect l="l" t="t" r="r" b="b"/>
              <a:pathLst>
                <a:path w="166947" h="181325">
                  <a:moveTo>
                    <a:pt x="0" y="0"/>
                  </a:moveTo>
                  <a:lnTo>
                    <a:pt x="166947" y="0"/>
                  </a:lnTo>
                  <a:lnTo>
                    <a:pt x="166947" y="181325"/>
                  </a:lnTo>
                  <a:lnTo>
                    <a:pt x="0" y="1813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22951" b="-13202"/>
              </a:stretch>
            </a:blipFill>
          </p:spPr>
          <p:txBody>
            <a:bodyPr/>
            <a:lstStyle/>
            <a:p>
              <a:endParaRPr lang="en-IN">
                <a:latin typeface="+mj-lt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306394" y="-28575"/>
              <a:ext cx="2103239" cy="223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400"/>
                </a:lnSpc>
                <a:spcBef>
                  <a:spcPct val="0"/>
                </a:spcBef>
              </a:pPr>
              <a:r>
                <a:rPr lang="en-US" sz="1000" dirty="0">
                  <a:solidFill>
                    <a:srgbClr val="323B4C"/>
                  </a:solidFill>
                  <a:latin typeface="+mj-lt"/>
                  <a:ea typeface="Lato"/>
                  <a:cs typeface="Lato"/>
                  <a:sym typeface="Lato"/>
                </a:rPr>
                <a:t>702 386 1889</a:t>
              </a:r>
            </a:p>
          </p:txBody>
        </p:sp>
      </p:grpSp>
      <p:sp>
        <p:nvSpPr>
          <p:cNvPr id="30" name="Freeform 30"/>
          <p:cNvSpPr/>
          <p:nvPr/>
        </p:nvSpPr>
        <p:spPr>
          <a:xfrm>
            <a:off x="265820" y="3669025"/>
            <a:ext cx="128803" cy="92370"/>
          </a:xfrm>
          <a:custGeom>
            <a:avLst/>
            <a:gdLst/>
            <a:ahLst/>
            <a:cxnLst/>
            <a:rect l="l" t="t" r="r" b="b"/>
            <a:pathLst>
              <a:path w="128803" h="92370">
                <a:moveTo>
                  <a:pt x="0" y="0"/>
                </a:moveTo>
                <a:lnTo>
                  <a:pt x="128803" y="0"/>
                </a:lnTo>
                <a:lnTo>
                  <a:pt x="128803" y="92370"/>
                </a:lnTo>
                <a:lnTo>
                  <a:pt x="0" y="923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494563" y="3613944"/>
            <a:ext cx="1570209" cy="155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3"/>
              </a:lnSpc>
              <a:spcBef>
                <a:spcPct val="0"/>
              </a:spcBef>
            </a:pPr>
            <a:r>
              <a:rPr lang="en-US" sz="895" dirty="0">
                <a:solidFill>
                  <a:srgbClr val="323B4C"/>
                </a:solidFill>
                <a:latin typeface="+mj-lt"/>
                <a:ea typeface="Lato"/>
                <a:cs typeface="Lato"/>
                <a:sym typeface="Lato"/>
              </a:rPr>
              <a:t>amit2joshi4@gmail.com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259235" y="3958566"/>
            <a:ext cx="1797501" cy="162269"/>
            <a:chOff x="0" y="0"/>
            <a:chExt cx="2396668" cy="2163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41016" cy="216358"/>
            </a:xfrm>
            <a:custGeom>
              <a:avLst/>
              <a:gdLst/>
              <a:ahLst/>
              <a:cxnLst/>
              <a:rect l="l" t="t" r="r" b="b"/>
              <a:pathLst>
                <a:path w="141016" h="216358">
                  <a:moveTo>
                    <a:pt x="0" y="0"/>
                  </a:moveTo>
                  <a:lnTo>
                    <a:pt x="141016" y="0"/>
                  </a:lnTo>
                  <a:lnTo>
                    <a:pt x="141016" y="216358"/>
                  </a:lnTo>
                  <a:lnTo>
                    <a:pt x="0" y="2163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>
                <a:latin typeface="+mj-lt"/>
              </a:endParaRP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300801" y="0"/>
              <a:ext cx="2095867" cy="1880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29"/>
                </a:lnSpc>
              </a:pPr>
              <a:r>
                <a:rPr lang="en-US" sz="999">
                  <a:solidFill>
                    <a:srgbClr val="323B4C"/>
                  </a:solidFill>
                  <a:latin typeface="+mj-lt"/>
                  <a:ea typeface="Lato"/>
                  <a:cs typeface="Lato"/>
                  <a:sym typeface="Lato"/>
                </a:rPr>
                <a:t>Mumbai, India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3001451" y="3725691"/>
            <a:ext cx="4213277" cy="89023"/>
            <a:chOff x="0" y="0"/>
            <a:chExt cx="27047933" cy="571500"/>
          </a:xfrm>
        </p:grpSpPr>
        <p:sp>
          <p:nvSpPr>
            <p:cNvPr id="36" name="Freeform 36"/>
            <p:cNvSpPr/>
            <p:nvPr/>
          </p:nvSpPr>
          <p:spPr>
            <a:xfrm>
              <a:off x="0" y="255270"/>
              <a:ext cx="27047934" cy="69850"/>
            </a:xfrm>
            <a:custGeom>
              <a:avLst/>
              <a:gdLst/>
              <a:ahLst/>
              <a:cxnLst/>
              <a:rect l="l" t="t" r="r" b="b"/>
              <a:pathLst>
                <a:path w="27047934" h="69850">
                  <a:moveTo>
                    <a:pt x="26757105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7047934" y="69850"/>
                  </a:lnTo>
                  <a:lnTo>
                    <a:pt x="27047934" y="0"/>
                  </a:lnTo>
                  <a:close/>
                </a:path>
              </a:pathLst>
            </a:custGeom>
            <a:solidFill>
              <a:srgbClr val="163853"/>
            </a:solidFill>
          </p:spPr>
          <p:txBody>
            <a:bodyPr/>
            <a:lstStyle/>
            <a:p>
              <a:endParaRPr lang="en-IN">
                <a:latin typeface="+mj-lt"/>
              </a:endParaRP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3001451" y="8692257"/>
            <a:ext cx="4213277" cy="88452"/>
            <a:chOff x="0" y="0"/>
            <a:chExt cx="27222488" cy="571500"/>
          </a:xfrm>
        </p:grpSpPr>
        <p:sp>
          <p:nvSpPr>
            <p:cNvPr id="38" name="Freeform 38"/>
            <p:cNvSpPr/>
            <p:nvPr/>
          </p:nvSpPr>
          <p:spPr>
            <a:xfrm>
              <a:off x="0" y="255270"/>
              <a:ext cx="27222487" cy="69850"/>
            </a:xfrm>
            <a:custGeom>
              <a:avLst/>
              <a:gdLst/>
              <a:ahLst/>
              <a:cxnLst/>
              <a:rect l="l" t="t" r="r" b="b"/>
              <a:pathLst>
                <a:path w="27222487" h="69850">
                  <a:moveTo>
                    <a:pt x="2693165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7222487" y="69850"/>
                  </a:lnTo>
                  <a:lnTo>
                    <a:pt x="27222487" y="0"/>
                  </a:lnTo>
                  <a:close/>
                </a:path>
              </a:pathLst>
            </a:custGeom>
            <a:solidFill>
              <a:srgbClr val="163853"/>
            </a:solidFill>
          </p:spPr>
          <p:txBody>
            <a:bodyPr/>
            <a:lstStyle/>
            <a:p>
              <a:endParaRPr lang="en-IN">
                <a:latin typeface="+mj-lt"/>
              </a:endParaRP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2986610" y="2064294"/>
            <a:ext cx="4228118" cy="89143"/>
            <a:chOff x="0" y="0"/>
            <a:chExt cx="27106620" cy="571500"/>
          </a:xfrm>
        </p:grpSpPr>
        <p:sp>
          <p:nvSpPr>
            <p:cNvPr id="40" name="Freeform 40"/>
            <p:cNvSpPr/>
            <p:nvPr/>
          </p:nvSpPr>
          <p:spPr>
            <a:xfrm>
              <a:off x="0" y="255270"/>
              <a:ext cx="27106621" cy="69850"/>
            </a:xfrm>
            <a:custGeom>
              <a:avLst/>
              <a:gdLst/>
              <a:ahLst/>
              <a:cxnLst/>
              <a:rect l="l" t="t" r="r" b="b"/>
              <a:pathLst>
                <a:path w="27106621" h="69850">
                  <a:moveTo>
                    <a:pt x="2681579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7106621" y="69850"/>
                  </a:lnTo>
                  <a:lnTo>
                    <a:pt x="27106621" y="0"/>
                  </a:lnTo>
                  <a:close/>
                </a:path>
              </a:pathLst>
            </a:custGeom>
            <a:solidFill>
              <a:srgbClr val="163853"/>
            </a:solidFill>
          </p:spPr>
          <p:txBody>
            <a:bodyPr/>
            <a:lstStyle/>
            <a:p>
              <a:endParaRPr lang="en-IN">
                <a:latin typeface="+mj-lt"/>
              </a:endParaRP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2545827" y="1853268"/>
            <a:ext cx="256129" cy="256129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23B4C"/>
            </a:solidFill>
          </p:spPr>
          <p:txBody>
            <a:bodyPr/>
            <a:lstStyle/>
            <a:p>
              <a:endParaRPr lang="en-IN">
                <a:latin typeface="+mj-lt"/>
              </a:endParaRP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>
                <a:latin typeface="+mj-lt"/>
              </a:endParaRP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2548215" y="8448996"/>
            <a:ext cx="256129" cy="256129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23B4C"/>
            </a:solidFill>
          </p:spPr>
          <p:txBody>
            <a:bodyPr/>
            <a:lstStyle/>
            <a:p>
              <a:endParaRPr lang="en-IN">
                <a:latin typeface="+mj-lt"/>
              </a:endParaRP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47" name="Freeform 47"/>
          <p:cNvSpPr/>
          <p:nvPr/>
        </p:nvSpPr>
        <p:spPr>
          <a:xfrm>
            <a:off x="2615078" y="1912654"/>
            <a:ext cx="117628" cy="137358"/>
          </a:xfrm>
          <a:custGeom>
            <a:avLst/>
            <a:gdLst/>
            <a:ahLst/>
            <a:cxnLst/>
            <a:rect l="l" t="t" r="r" b="b"/>
            <a:pathLst>
              <a:path w="117628" h="137358">
                <a:moveTo>
                  <a:pt x="0" y="0"/>
                </a:moveTo>
                <a:lnTo>
                  <a:pt x="117628" y="0"/>
                </a:lnTo>
                <a:lnTo>
                  <a:pt x="117628" y="137358"/>
                </a:lnTo>
                <a:lnTo>
                  <a:pt x="0" y="1373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48" name="Freeform 48"/>
          <p:cNvSpPr/>
          <p:nvPr/>
        </p:nvSpPr>
        <p:spPr>
          <a:xfrm>
            <a:off x="2545827" y="3482432"/>
            <a:ext cx="256129" cy="256129"/>
          </a:xfrm>
          <a:custGeom>
            <a:avLst/>
            <a:gdLst/>
            <a:ahLst/>
            <a:cxnLst/>
            <a:rect l="l" t="t" r="r" b="b"/>
            <a:pathLst>
              <a:path w="256129" h="256129">
                <a:moveTo>
                  <a:pt x="0" y="0"/>
                </a:moveTo>
                <a:lnTo>
                  <a:pt x="256129" y="0"/>
                </a:lnTo>
                <a:lnTo>
                  <a:pt x="256129" y="256129"/>
                </a:lnTo>
                <a:lnTo>
                  <a:pt x="0" y="2561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49" name="Freeform 49"/>
          <p:cNvSpPr/>
          <p:nvPr/>
        </p:nvSpPr>
        <p:spPr>
          <a:xfrm>
            <a:off x="2586802" y="8515077"/>
            <a:ext cx="178956" cy="123967"/>
          </a:xfrm>
          <a:custGeom>
            <a:avLst/>
            <a:gdLst/>
            <a:ahLst/>
            <a:cxnLst/>
            <a:rect l="l" t="t" r="r" b="b"/>
            <a:pathLst>
              <a:path w="178956" h="123967">
                <a:moveTo>
                  <a:pt x="0" y="0"/>
                </a:moveTo>
                <a:lnTo>
                  <a:pt x="178956" y="0"/>
                </a:lnTo>
                <a:lnTo>
                  <a:pt x="178956" y="123967"/>
                </a:lnTo>
                <a:lnTo>
                  <a:pt x="0" y="1239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50" name="AutoShape 50"/>
          <p:cNvSpPr/>
          <p:nvPr/>
        </p:nvSpPr>
        <p:spPr>
          <a:xfrm>
            <a:off x="2673892" y="2109398"/>
            <a:ext cx="0" cy="1241091"/>
          </a:xfrm>
          <a:prstGeom prst="line">
            <a:avLst/>
          </a:prstGeom>
          <a:ln w="9525" cap="flat">
            <a:solidFill>
              <a:srgbClr val="323B4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>
              <a:latin typeface="+mj-lt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1DB42E2-1111-94BB-E904-684F2B541592}"/>
              </a:ext>
            </a:extLst>
          </p:cNvPr>
          <p:cNvGrpSpPr/>
          <p:nvPr/>
        </p:nvGrpSpPr>
        <p:grpSpPr>
          <a:xfrm>
            <a:off x="259235" y="6360652"/>
            <a:ext cx="1813810" cy="1855596"/>
            <a:chOff x="259235" y="6734906"/>
            <a:chExt cx="1813810" cy="1855596"/>
          </a:xfrm>
        </p:grpSpPr>
        <p:sp>
          <p:nvSpPr>
            <p:cNvPr id="22" name="TextBox 22"/>
            <p:cNvSpPr txBox="1"/>
            <p:nvPr/>
          </p:nvSpPr>
          <p:spPr>
            <a:xfrm>
              <a:off x="259235" y="6734906"/>
              <a:ext cx="1808280" cy="2396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959"/>
                </a:lnSpc>
              </a:pPr>
              <a:r>
                <a:rPr lang="en-US" sz="1399" b="1" spc="166" dirty="0">
                  <a:solidFill>
                    <a:srgbClr val="323B4C"/>
                  </a:solidFill>
                  <a:latin typeface="+mj-lt"/>
                  <a:ea typeface="Now Bold"/>
                  <a:cs typeface="Now Bold"/>
                  <a:sym typeface="Now Bold"/>
                </a:rPr>
                <a:t>SKILLS</a:t>
              </a:r>
            </a:p>
          </p:txBody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3C31CB64-E6E6-A7EB-6F3C-074F2B5612E3}"/>
                </a:ext>
              </a:extLst>
            </p:cNvPr>
            <p:cNvSpPr/>
            <p:nvPr/>
          </p:nvSpPr>
          <p:spPr>
            <a:xfrm>
              <a:off x="261324" y="7012300"/>
              <a:ext cx="1808280" cy="10765"/>
            </a:xfrm>
            <a:custGeom>
              <a:avLst/>
              <a:gdLst/>
              <a:ahLst/>
              <a:cxnLst/>
              <a:rect l="l" t="t" r="r" b="b"/>
              <a:pathLst>
                <a:path w="11733051" h="69850">
                  <a:moveTo>
                    <a:pt x="11442221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1733051" y="69850"/>
                  </a:lnTo>
                  <a:lnTo>
                    <a:pt x="11733051" y="0"/>
                  </a:lnTo>
                  <a:close/>
                </a:path>
              </a:pathLst>
            </a:custGeom>
            <a:solidFill>
              <a:srgbClr val="323B4C"/>
            </a:solidFill>
          </p:spPr>
          <p:txBody>
            <a:bodyPr/>
            <a:lstStyle/>
            <a:p>
              <a:endParaRPr lang="en-IN" dirty="0">
                <a:latin typeface="+mj-lt"/>
              </a:endParaRP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277300" y="7088424"/>
              <a:ext cx="1795745" cy="15020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15901" lvl="1" indent="-107951" algn="l">
                <a:lnSpc>
                  <a:spcPts val="2000"/>
                </a:lnSpc>
                <a:buFont typeface="Arial"/>
                <a:buChar char="•"/>
              </a:pPr>
              <a:r>
                <a:rPr lang="en-US" sz="1000" dirty="0">
                  <a:solidFill>
                    <a:srgbClr val="323B4C"/>
                  </a:solidFill>
                  <a:latin typeface="+mj-lt"/>
                  <a:ea typeface="Lato"/>
                  <a:cs typeface="Lato"/>
                  <a:sym typeface="Lato"/>
                </a:rPr>
                <a:t>Python</a:t>
              </a:r>
            </a:p>
            <a:p>
              <a:pPr marL="215901" lvl="1" indent="-107951" algn="l">
                <a:lnSpc>
                  <a:spcPts val="2000"/>
                </a:lnSpc>
                <a:buFont typeface="Arial"/>
                <a:buChar char="•"/>
              </a:pPr>
              <a:r>
                <a:rPr lang="en-US" sz="1000" dirty="0">
                  <a:solidFill>
                    <a:srgbClr val="323B4C"/>
                  </a:solidFill>
                  <a:latin typeface="+mj-lt"/>
                  <a:ea typeface="Lato"/>
                  <a:cs typeface="Lato"/>
                  <a:sym typeface="Lato"/>
                </a:rPr>
                <a:t>Tableau</a:t>
              </a:r>
            </a:p>
            <a:p>
              <a:pPr marL="215901" lvl="1" indent="-107951" algn="l">
                <a:lnSpc>
                  <a:spcPts val="2000"/>
                </a:lnSpc>
                <a:buFont typeface="Arial"/>
                <a:buChar char="•"/>
              </a:pPr>
              <a:r>
                <a:rPr lang="en-US" sz="1000" dirty="0">
                  <a:solidFill>
                    <a:srgbClr val="323B4C"/>
                  </a:solidFill>
                  <a:latin typeface="+mj-lt"/>
                  <a:ea typeface="Lato"/>
                  <a:cs typeface="Lato"/>
                  <a:sym typeface="Lato"/>
                </a:rPr>
                <a:t>VBA Automation</a:t>
              </a:r>
            </a:p>
            <a:p>
              <a:pPr marL="215901" lvl="1" indent="-107951" algn="l">
                <a:lnSpc>
                  <a:spcPts val="2000"/>
                </a:lnSpc>
                <a:buFont typeface="Arial"/>
                <a:buChar char="•"/>
              </a:pPr>
              <a:r>
                <a:rPr lang="en-US" sz="1000" dirty="0">
                  <a:solidFill>
                    <a:srgbClr val="323B4C"/>
                  </a:solidFill>
                  <a:latin typeface="+mj-lt"/>
                  <a:ea typeface="Lato"/>
                  <a:cs typeface="Lato"/>
                  <a:sym typeface="Lato"/>
                </a:rPr>
                <a:t>Data Platforms:</a:t>
              </a:r>
            </a:p>
            <a:p>
              <a:pPr marL="431802" lvl="2" indent="-143934" algn="l">
                <a:lnSpc>
                  <a:spcPts val="2000"/>
                </a:lnSpc>
                <a:buFont typeface="Arial"/>
                <a:buChar char="⚬"/>
              </a:pPr>
              <a:r>
                <a:rPr lang="en-US" sz="1000" dirty="0">
                  <a:solidFill>
                    <a:srgbClr val="323B4C"/>
                  </a:solidFill>
                  <a:latin typeface="+mj-lt"/>
                  <a:ea typeface="Lato"/>
                  <a:cs typeface="Lato"/>
                  <a:sym typeface="Lato"/>
                </a:rPr>
                <a:t>Bloomberg Terminal</a:t>
              </a:r>
            </a:p>
            <a:p>
              <a:pPr marL="431802" lvl="2" indent="-143934" algn="l">
                <a:lnSpc>
                  <a:spcPts val="2000"/>
                </a:lnSpc>
                <a:buFont typeface="Arial"/>
                <a:buChar char="⚬"/>
              </a:pPr>
              <a:r>
                <a:rPr lang="en-US" sz="1000" dirty="0">
                  <a:solidFill>
                    <a:srgbClr val="323B4C"/>
                  </a:solidFill>
                  <a:latin typeface="+mj-lt"/>
                  <a:ea typeface="Lato"/>
                  <a:cs typeface="Lato"/>
                  <a:sym typeface="Lato"/>
                </a:rPr>
                <a:t>Markit</a:t>
              </a:r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154085" y="10365018"/>
            <a:ext cx="1889327" cy="348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5899" lvl="1" indent="-107950" algn="l">
              <a:lnSpc>
                <a:spcPts val="1399"/>
              </a:lnSpc>
              <a:buFont typeface="Arial"/>
              <a:buChar char="•"/>
            </a:pPr>
            <a:r>
              <a:rPr lang="en-US" sz="999" dirty="0">
                <a:solidFill>
                  <a:srgbClr val="323B4C"/>
                </a:solidFill>
                <a:latin typeface="+mj-lt"/>
                <a:ea typeface="Lato"/>
                <a:cs typeface="Lato"/>
                <a:sym typeface="Lato"/>
              </a:rPr>
              <a:t>English (Fluent)</a:t>
            </a:r>
          </a:p>
          <a:p>
            <a:pPr marL="215899" lvl="1" indent="-107950" algn="l">
              <a:lnSpc>
                <a:spcPts val="1399"/>
              </a:lnSpc>
              <a:buFont typeface="Arial"/>
              <a:buChar char="•"/>
            </a:pPr>
            <a:r>
              <a:rPr lang="en-US" sz="999" dirty="0">
                <a:solidFill>
                  <a:srgbClr val="323B4C"/>
                </a:solidFill>
                <a:latin typeface="+mj-lt"/>
                <a:ea typeface="Lato"/>
                <a:cs typeface="Lato"/>
                <a:sym typeface="Lato"/>
              </a:rPr>
              <a:t>Hindi (Fluent)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2986610" y="629158"/>
            <a:ext cx="4187345" cy="35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02"/>
              </a:lnSpc>
              <a:spcBef>
                <a:spcPct val="0"/>
              </a:spcBef>
            </a:pPr>
            <a:r>
              <a:rPr lang="en-US" sz="2702" b="1">
                <a:solidFill>
                  <a:srgbClr val="FDFDFD"/>
                </a:solidFill>
                <a:latin typeface="+mj-lt"/>
                <a:ea typeface="Now Heavy"/>
                <a:cs typeface="Now Heavy"/>
                <a:sym typeface="Now Heavy"/>
              </a:rPr>
              <a:t>MOHIBUDDIN SHAIKH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2986610" y="3475877"/>
            <a:ext cx="4177631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400" b="1" spc="166">
                <a:solidFill>
                  <a:srgbClr val="323B4C"/>
                </a:solidFill>
                <a:latin typeface="+mj-lt"/>
                <a:ea typeface="Now Bold"/>
                <a:cs typeface="Now Bold"/>
                <a:sym typeface="Now Bold"/>
              </a:rPr>
              <a:t>WORK EXPERIENCE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2986610" y="8442440"/>
            <a:ext cx="4199942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400" b="1" spc="166" dirty="0">
                <a:solidFill>
                  <a:srgbClr val="323B4C"/>
                </a:solidFill>
                <a:latin typeface="+mj-lt"/>
                <a:ea typeface="Now Bold"/>
                <a:cs typeface="Now Bold"/>
                <a:sym typeface="Now Bold"/>
              </a:rPr>
              <a:t>EDUCATION &amp; PROJECTS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2991467" y="1824693"/>
            <a:ext cx="4177631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400" b="1" spc="166">
                <a:solidFill>
                  <a:srgbClr val="323B4C"/>
                </a:solidFill>
                <a:latin typeface="+mj-lt"/>
                <a:ea typeface="Now Bold"/>
                <a:cs typeface="Now Bold"/>
                <a:sym typeface="Now Bold"/>
              </a:rPr>
              <a:t>PROFILE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2986610" y="2177302"/>
            <a:ext cx="4228118" cy="1245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399"/>
              </a:lnSpc>
              <a:spcBef>
                <a:spcPct val="0"/>
              </a:spcBef>
            </a:pPr>
            <a:r>
              <a:rPr lang="en-US" sz="999" dirty="0">
                <a:solidFill>
                  <a:srgbClr val="323B4C"/>
                </a:solidFill>
                <a:latin typeface="+mj-lt"/>
                <a:ea typeface="Lato"/>
                <a:cs typeface="Lato"/>
                <a:sym typeface="Lato"/>
              </a:rPr>
              <a:t>Seasoned Credit Data Research Analyst with 6+ years in banking, expert in portfolio monitoring (NAV &amp; exposure monitoring), stress testing, and Regulated &amp; Hedge Funds annual reviews. Skilled in Advanced Excel, SQL, Alteryx (for process automation) and major data platforms (Bloomberg Terminal &amp; Markit portal). Collaborative team player and mentor, adept at coordinating with portfolio managers and effectively communicating complex analyses to clients and stakeholders under tight deadlines.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5935404" y="3903464"/>
            <a:ext cx="1279324" cy="16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323B4C"/>
                </a:solidFill>
                <a:latin typeface="+mj-lt"/>
                <a:ea typeface="Aileron"/>
                <a:cs typeface="Aileron"/>
                <a:sym typeface="Aileron"/>
              </a:rPr>
              <a:t>JAN, 2021 - PRESENT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2986610" y="3877429"/>
            <a:ext cx="1957265" cy="18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b="1">
                <a:solidFill>
                  <a:srgbClr val="323B4C"/>
                </a:solidFill>
                <a:latin typeface="+mj-lt"/>
                <a:ea typeface="Aileron Bold"/>
                <a:cs typeface="Aileron Bold"/>
                <a:sym typeface="Aileron Bold"/>
              </a:rPr>
              <a:t>Bank of America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2986610" y="4097139"/>
            <a:ext cx="2483687" cy="181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 dirty="0">
                <a:solidFill>
                  <a:srgbClr val="323B4C"/>
                </a:solidFill>
                <a:latin typeface="+mj-lt"/>
                <a:ea typeface="Aileron"/>
                <a:cs typeface="Aileron"/>
                <a:sym typeface="Aileron"/>
              </a:rPr>
              <a:t>Officer, Wholesale Credit Data Research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5871121" y="6509284"/>
            <a:ext cx="1343607" cy="1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323B4C"/>
                </a:solidFill>
                <a:latin typeface="+mj-lt"/>
                <a:ea typeface="Aileron"/>
                <a:cs typeface="Aileron"/>
                <a:sym typeface="Aileron"/>
              </a:rPr>
              <a:t>MAY, 2018 - JAN, 2021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2991467" y="6461659"/>
            <a:ext cx="1967029" cy="18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b="1" dirty="0">
                <a:solidFill>
                  <a:srgbClr val="323B4C"/>
                </a:solidFill>
                <a:latin typeface="+mj-lt"/>
                <a:ea typeface="Aileron Bold"/>
                <a:cs typeface="Aileron Bold"/>
                <a:sym typeface="Aileron Bold"/>
              </a:rPr>
              <a:t>IndusInd Bank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2986610" y="6678232"/>
            <a:ext cx="2423623" cy="181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 dirty="0">
                <a:solidFill>
                  <a:srgbClr val="323B4C"/>
                </a:solidFill>
                <a:latin typeface="+mj-lt"/>
                <a:ea typeface="Aileron"/>
                <a:cs typeface="Aileron"/>
                <a:sym typeface="Aileron"/>
              </a:rPr>
              <a:t>Executive, Back Office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2986610" y="4343935"/>
            <a:ext cx="4228118" cy="1604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5901" lvl="1" indent="-107951" algn="just">
              <a:lnSpc>
                <a:spcPts val="1400"/>
              </a:lnSpc>
              <a:buFont typeface="Arial"/>
              <a:buChar char="•"/>
            </a:pPr>
            <a:r>
              <a:rPr lang="en-US" sz="1000" dirty="0">
                <a:solidFill>
                  <a:srgbClr val="323B4C"/>
                </a:solidFill>
                <a:latin typeface="+mj-lt"/>
                <a:ea typeface="Aileron"/>
                <a:cs typeface="Aileron"/>
                <a:sym typeface="Aileron"/>
              </a:rPr>
              <a:t>Manages regulated &amp; hedge funds portfolio monitoring which primarily includes automating NAV maintenance &amp; exposure tracking processes by building and maintaining Power Query and Alteryx workflows to improve accuracy &amp; timeliness, supporting Credit officers in annual renewals.</a:t>
            </a:r>
          </a:p>
          <a:p>
            <a:pPr marL="215901" lvl="1" indent="-107951" algn="just">
              <a:lnSpc>
                <a:spcPts val="1400"/>
              </a:lnSpc>
              <a:buFont typeface="Arial"/>
              <a:buChar char="•"/>
            </a:pPr>
            <a:r>
              <a:rPr lang="en-US" sz="1000" dirty="0">
                <a:solidFill>
                  <a:srgbClr val="323B4C"/>
                </a:solidFill>
                <a:latin typeface="+mj-lt"/>
                <a:ea typeface="Aileron"/>
                <a:cs typeface="Aileron"/>
                <a:sym typeface="Aileron"/>
              </a:rPr>
              <a:t>Source and analyze credit data, extracting large datasets from Bloomberg Terminal, Markit, and web feeds to monitor exposures and run stress tests.</a:t>
            </a:r>
          </a:p>
          <a:p>
            <a:pPr marL="215901" lvl="1" indent="-107951" algn="just">
              <a:lnSpc>
                <a:spcPts val="1400"/>
              </a:lnSpc>
              <a:buFont typeface="Arial"/>
              <a:buChar char="•"/>
            </a:pPr>
            <a:r>
              <a:rPr lang="en-US" sz="1000" dirty="0">
                <a:solidFill>
                  <a:srgbClr val="323B4C"/>
                </a:solidFill>
                <a:latin typeface="+mj-lt"/>
                <a:ea typeface="Aileron"/>
                <a:cs typeface="Aileron"/>
                <a:sym typeface="Aileron"/>
              </a:rPr>
              <a:t>Actively partners with portfolio managers and clients to highlight and  resolve discrepancies on portfolio performance, leading compliance audits of credit data processes, and mentoring junior analysts to uphold data integrity.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3001451" y="6926517"/>
            <a:ext cx="4213277" cy="1245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5901" lvl="1" indent="-107951" algn="just">
              <a:lnSpc>
                <a:spcPts val="1400"/>
              </a:lnSpc>
              <a:buFont typeface="Arial"/>
              <a:buChar char="•"/>
            </a:pPr>
            <a:r>
              <a:rPr lang="en-US" sz="1000" dirty="0">
                <a:solidFill>
                  <a:srgbClr val="323B4C"/>
                </a:solidFill>
                <a:latin typeface="+mj-lt"/>
                <a:ea typeface="Aileron"/>
                <a:cs typeface="Aileron"/>
                <a:sym typeface="Aileron"/>
              </a:rPr>
              <a:t>Oversaw end‑to‑end account processing, verifying KYC documents and opening savings, current, fixed deposit, and recurring deposit accounts while resolving FD and CASA issues leveraging banking applications such as Finacle Core, </a:t>
            </a:r>
            <a:r>
              <a:rPr lang="en-US" sz="1000" dirty="0" err="1">
                <a:solidFill>
                  <a:srgbClr val="323B4C"/>
                </a:solidFill>
                <a:latin typeface="+mj-lt"/>
                <a:ea typeface="Aileron"/>
                <a:cs typeface="Aileron"/>
                <a:sym typeface="Aileron"/>
              </a:rPr>
              <a:t>Iworks</a:t>
            </a:r>
            <a:r>
              <a:rPr lang="en-US" sz="1000" dirty="0">
                <a:solidFill>
                  <a:srgbClr val="323B4C"/>
                </a:solidFill>
                <a:latin typeface="+mj-lt"/>
                <a:ea typeface="Aileron"/>
                <a:cs typeface="Aileron"/>
                <a:sym typeface="Aileron"/>
              </a:rPr>
              <a:t>, IBPS, </a:t>
            </a:r>
            <a:r>
              <a:rPr lang="en-US" sz="1000" dirty="0" err="1">
                <a:solidFill>
                  <a:srgbClr val="323B4C"/>
                </a:solidFill>
                <a:latin typeface="+mj-lt"/>
                <a:ea typeface="Aileron"/>
                <a:cs typeface="Aileron"/>
                <a:sym typeface="Aileron"/>
              </a:rPr>
              <a:t>Talisma</a:t>
            </a:r>
            <a:r>
              <a:rPr lang="en-US" sz="1000" dirty="0">
                <a:solidFill>
                  <a:srgbClr val="323B4C"/>
                </a:solidFill>
                <a:latin typeface="+mj-lt"/>
                <a:ea typeface="Aileron"/>
                <a:cs typeface="Aileron"/>
                <a:sym typeface="Aileron"/>
              </a:rPr>
              <a:t> and CRM Next.</a:t>
            </a:r>
          </a:p>
          <a:p>
            <a:pPr marL="215901" lvl="1" indent="-107951" algn="just">
              <a:lnSpc>
                <a:spcPts val="1400"/>
              </a:lnSpc>
              <a:buFont typeface="Arial"/>
              <a:buChar char="•"/>
            </a:pPr>
            <a:r>
              <a:rPr lang="en-US" sz="1000" dirty="0">
                <a:solidFill>
                  <a:srgbClr val="323B4C"/>
                </a:solidFill>
                <a:latin typeface="+mj-lt"/>
                <a:ea typeface="Aileron"/>
                <a:cs typeface="Aileron"/>
                <a:sym typeface="Aileron"/>
              </a:rPr>
              <a:t>Directed back‑office operations &amp; reporting, generating MIS reports, supervising and training new hires, and collaborating with team leads to drive process improvements and operational efficiency.</a:t>
            </a:r>
          </a:p>
        </p:txBody>
      </p:sp>
      <p:sp>
        <p:nvSpPr>
          <p:cNvPr id="66" name="AutoShape 66"/>
          <p:cNvSpPr/>
          <p:nvPr/>
        </p:nvSpPr>
        <p:spPr>
          <a:xfrm>
            <a:off x="2673892" y="3738561"/>
            <a:ext cx="0" cy="4558034"/>
          </a:xfrm>
          <a:prstGeom prst="line">
            <a:avLst/>
          </a:prstGeom>
          <a:ln w="9525" cap="flat">
            <a:solidFill>
              <a:srgbClr val="323B4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>
              <a:latin typeface="+mj-lt"/>
            </a:endParaRPr>
          </a:p>
        </p:txBody>
      </p:sp>
      <p:grpSp>
        <p:nvGrpSpPr>
          <p:cNvPr id="67" name="Group 67"/>
          <p:cNvGrpSpPr/>
          <p:nvPr/>
        </p:nvGrpSpPr>
        <p:grpSpPr>
          <a:xfrm>
            <a:off x="2636409" y="3949802"/>
            <a:ext cx="74965" cy="74965"/>
            <a:chOff x="0" y="0"/>
            <a:chExt cx="812800" cy="812800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9525" cap="sq">
              <a:solidFill>
                <a:srgbClr val="323B4C"/>
              </a:solidFill>
              <a:prstDash val="solid"/>
              <a:miter/>
            </a:ln>
          </p:spPr>
          <p:txBody>
            <a:bodyPr/>
            <a:lstStyle/>
            <a:p>
              <a:endParaRPr lang="en-IN">
                <a:latin typeface="+mj-lt"/>
              </a:endParaRPr>
            </a:p>
          </p:txBody>
        </p:sp>
        <p:sp>
          <p:nvSpPr>
            <p:cNvPr id="69" name="TextBox 6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>
                <a:latin typeface="+mj-lt"/>
              </a:endParaRP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2636409" y="6558529"/>
            <a:ext cx="74965" cy="74965"/>
            <a:chOff x="0" y="0"/>
            <a:chExt cx="812800" cy="812800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9525" cap="sq">
              <a:solidFill>
                <a:srgbClr val="323B4C"/>
              </a:solidFill>
              <a:prstDash val="solid"/>
              <a:miter/>
            </a:ln>
          </p:spPr>
          <p:txBody>
            <a:bodyPr/>
            <a:lstStyle/>
            <a:p>
              <a:endParaRPr lang="en-IN">
                <a:latin typeface="+mj-lt"/>
              </a:endParaRPr>
            </a:p>
          </p:txBody>
        </p:sp>
        <p:sp>
          <p:nvSpPr>
            <p:cNvPr id="72" name="TextBox 7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73" name="TextBox 73"/>
          <p:cNvSpPr txBox="1"/>
          <p:nvPr/>
        </p:nvSpPr>
        <p:spPr>
          <a:xfrm>
            <a:off x="6162185" y="8807585"/>
            <a:ext cx="1052543" cy="1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323B4C"/>
                </a:solidFill>
                <a:latin typeface="+mj-lt"/>
                <a:ea typeface="Aileron"/>
                <a:cs typeface="Aileron"/>
                <a:sym typeface="Aileron"/>
              </a:rPr>
              <a:t>2016 - 2019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2986610" y="8815839"/>
            <a:ext cx="3116043" cy="18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b="1">
                <a:solidFill>
                  <a:srgbClr val="323B4C"/>
                </a:solidFill>
                <a:latin typeface="+mj-lt"/>
                <a:ea typeface="Aileron Bold"/>
                <a:cs typeface="Aileron Bold"/>
                <a:sym typeface="Aileron Bold"/>
              </a:rPr>
              <a:t>Bachelor of Management Studies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2986610" y="9035549"/>
            <a:ext cx="3536642" cy="181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 dirty="0" err="1">
                <a:solidFill>
                  <a:srgbClr val="323B4C"/>
                </a:solidFill>
                <a:latin typeface="+mj-lt"/>
                <a:ea typeface="Aileron"/>
                <a:cs typeface="Aileron"/>
                <a:sym typeface="Aileron"/>
              </a:rPr>
              <a:t>Shingad</a:t>
            </a:r>
            <a:r>
              <a:rPr lang="en-US" sz="1099" dirty="0">
                <a:solidFill>
                  <a:srgbClr val="323B4C"/>
                </a:solidFill>
                <a:latin typeface="+mj-lt"/>
                <a:ea typeface="Aileron"/>
                <a:cs typeface="Aileron"/>
                <a:sym typeface="Aileron"/>
              </a:rPr>
              <a:t> College of Commerce | Mumbai University</a:t>
            </a:r>
          </a:p>
        </p:txBody>
      </p:sp>
      <p:sp>
        <p:nvSpPr>
          <p:cNvPr id="76" name="AutoShape 76"/>
          <p:cNvSpPr/>
          <p:nvPr/>
        </p:nvSpPr>
        <p:spPr>
          <a:xfrm>
            <a:off x="2676280" y="8705125"/>
            <a:ext cx="0" cy="1556804"/>
          </a:xfrm>
          <a:prstGeom prst="line">
            <a:avLst/>
          </a:prstGeom>
          <a:ln w="9525" cap="flat">
            <a:solidFill>
              <a:srgbClr val="323B4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>
              <a:latin typeface="+mj-lt"/>
            </a:endParaRPr>
          </a:p>
        </p:txBody>
      </p:sp>
      <p:grpSp>
        <p:nvGrpSpPr>
          <p:cNvPr id="77" name="Group 77"/>
          <p:cNvGrpSpPr/>
          <p:nvPr/>
        </p:nvGrpSpPr>
        <p:grpSpPr>
          <a:xfrm>
            <a:off x="2636409" y="8871702"/>
            <a:ext cx="74965" cy="74965"/>
            <a:chOff x="0" y="0"/>
            <a:chExt cx="812800" cy="812800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9525" cap="sq">
              <a:solidFill>
                <a:srgbClr val="323B4C"/>
              </a:solidFill>
              <a:prstDash val="solid"/>
              <a:miter/>
            </a:ln>
          </p:spPr>
          <p:txBody>
            <a:bodyPr/>
            <a:lstStyle/>
            <a:p>
              <a:endParaRPr lang="en-IN">
                <a:latin typeface="+mj-lt"/>
              </a:endParaRPr>
            </a:p>
          </p:txBody>
        </p:sp>
        <p:sp>
          <p:nvSpPr>
            <p:cNvPr id="79" name="TextBox 7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80" name="TextBox 80"/>
          <p:cNvSpPr txBox="1"/>
          <p:nvPr/>
        </p:nvSpPr>
        <p:spPr>
          <a:xfrm>
            <a:off x="165653" y="11218437"/>
            <a:ext cx="1889327" cy="700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5899" lvl="1" indent="-107950" algn="l">
              <a:lnSpc>
                <a:spcPts val="1399"/>
              </a:lnSpc>
              <a:buFont typeface="Arial"/>
              <a:buChar char="•"/>
            </a:pPr>
            <a:r>
              <a:rPr lang="en-US" sz="999" dirty="0">
                <a:solidFill>
                  <a:srgbClr val="323B4C"/>
                </a:solidFill>
                <a:latin typeface="+mj-lt"/>
                <a:ea typeface="Lato"/>
                <a:cs typeface="Lato"/>
                <a:sym typeface="Lato"/>
              </a:rPr>
              <a:t>Reading</a:t>
            </a:r>
          </a:p>
          <a:p>
            <a:pPr marL="215899" lvl="1" indent="-107950" algn="l">
              <a:lnSpc>
                <a:spcPts val="1399"/>
              </a:lnSpc>
              <a:buFont typeface="Arial"/>
              <a:buChar char="•"/>
            </a:pPr>
            <a:r>
              <a:rPr lang="en-US" sz="999" dirty="0">
                <a:solidFill>
                  <a:srgbClr val="323B4C"/>
                </a:solidFill>
                <a:latin typeface="+mj-lt"/>
                <a:ea typeface="Lato"/>
                <a:cs typeface="Lato"/>
                <a:sym typeface="Lato"/>
              </a:rPr>
              <a:t>Cricket</a:t>
            </a:r>
          </a:p>
          <a:p>
            <a:pPr marL="215899" lvl="1" indent="-107950" algn="l">
              <a:lnSpc>
                <a:spcPts val="1399"/>
              </a:lnSpc>
              <a:buFont typeface="Arial"/>
              <a:buChar char="•"/>
            </a:pPr>
            <a:r>
              <a:rPr lang="en-US" sz="999" dirty="0">
                <a:solidFill>
                  <a:srgbClr val="323B4C"/>
                </a:solidFill>
                <a:latin typeface="+mj-lt"/>
                <a:ea typeface="Lato"/>
                <a:cs typeface="Lato"/>
                <a:sym typeface="Lato"/>
              </a:rPr>
              <a:t>Esports</a:t>
            </a:r>
          </a:p>
          <a:p>
            <a:pPr marL="215899" lvl="1" indent="-107950" algn="l">
              <a:lnSpc>
                <a:spcPts val="1399"/>
              </a:lnSpc>
              <a:buFont typeface="Arial"/>
              <a:buChar char="•"/>
            </a:pPr>
            <a:r>
              <a:rPr lang="en-US" sz="999" dirty="0">
                <a:solidFill>
                  <a:srgbClr val="323B4C"/>
                </a:solidFill>
                <a:latin typeface="+mj-lt"/>
                <a:ea typeface="Lato"/>
                <a:cs typeface="Lato"/>
                <a:sym typeface="Lato"/>
              </a:rPr>
              <a:t>Travel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2986610" y="9331459"/>
            <a:ext cx="775532" cy="18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b="1">
                <a:solidFill>
                  <a:srgbClr val="323B4C"/>
                </a:solidFill>
                <a:latin typeface="+mj-lt"/>
                <a:ea typeface="Aileron Bold"/>
                <a:cs typeface="Aileron Bold"/>
                <a:sym typeface="Aileron Bold"/>
              </a:rPr>
              <a:t>PROJECT 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2986610" y="9541644"/>
            <a:ext cx="3715306" cy="181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>
                <a:solidFill>
                  <a:srgbClr val="323B4C"/>
                </a:solidFill>
                <a:latin typeface="+mj-lt"/>
                <a:ea typeface="Aileron"/>
                <a:cs typeface="Aileron"/>
                <a:sym typeface="Aileron"/>
              </a:rPr>
              <a:t>Coronavirus Aid, Relief and Economic Security (CARES)</a:t>
            </a:r>
          </a:p>
        </p:txBody>
      </p:sp>
      <p:grpSp>
        <p:nvGrpSpPr>
          <p:cNvPr id="83" name="Group 83"/>
          <p:cNvGrpSpPr/>
          <p:nvPr/>
        </p:nvGrpSpPr>
        <p:grpSpPr>
          <a:xfrm>
            <a:off x="2638797" y="9393072"/>
            <a:ext cx="74965" cy="74965"/>
            <a:chOff x="0" y="0"/>
            <a:chExt cx="812800" cy="812800"/>
          </a:xfrm>
        </p:grpSpPr>
        <p:sp>
          <p:nvSpPr>
            <p:cNvPr id="84" name="Freeform 8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9525" cap="sq">
              <a:solidFill>
                <a:srgbClr val="323B4C"/>
              </a:solidFill>
              <a:prstDash val="solid"/>
              <a:miter/>
            </a:ln>
          </p:spPr>
          <p:txBody>
            <a:bodyPr/>
            <a:lstStyle/>
            <a:p>
              <a:endParaRPr lang="en-IN">
                <a:latin typeface="+mj-lt"/>
              </a:endParaRPr>
            </a:p>
          </p:txBody>
        </p:sp>
        <p:sp>
          <p:nvSpPr>
            <p:cNvPr id="85" name="TextBox 8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99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86" name="TextBox 86"/>
          <p:cNvSpPr txBox="1"/>
          <p:nvPr/>
        </p:nvSpPr>
        <p:spPr>
          <a:xfrm>
            <a:off x="2950779" y="9751829"/>
            <a:ext cx="4263949" cy="527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5901" lvl="1" indent="-107951" algn="just">
              <a:lnSpc>
                <a:spcPts val="1400"/>
              </a:lnSpc>
              <a:buFont typeface="Arial"/>
              <a:buChar char="•"/>
            </a:pPr>
            <a:r>
              <a:rPr lang="en-US" sz="1000">
                <a:solidFill>
                  <a:srgbClr val="323B4C"/>
                </a:solidFill>
                <a:latin typeface="+mj-lt"/>
                <a:ea typeface="Aileron"/>
                <a:cs typeface="Aileron"/>
                <a:sym typeface="Aileron"/>
              </a:rPr>
              <a:t>Evaluated PPP loan applications, determining maximum eligible amounts per CARES Act guidelines. via small‑business performance, analyzing financials to set appropriate loan values. 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84D47FA-F9C0-ADA1-E592-6218E717B5AE}"/>
              </a:ext>
            </a:extLst>
          </p:cNvPr>
          <p:cNvGrpSpPr/>
          <p:nvPr/>
        </p:nvGrpSpPr>
        <p:grpSpPr>
          <a:xfrm>
            <a:off x="196162" y="4306106"/>
            <a:ext cx="1876883" cy="1610261"/>
            <a:chOff x="190632" y="4494150"/>
            <a:chExt cx="1876883" cy="1610261"/>
          </a:xfrm>
        </p:grpSpPr>
        <p:sp>
          <p:nvSpPr>
            <p:cNvPr id="88" name="TextBox 22">
              <a:extLst>
                <a:ext uri="{FF2B5EF4-FFF2-40B4-BE49-F238E27FC236}">
                  <a16:creationId xmlns:a16="http://schemas.microsoft.com/office/drawing/2014/main" id="{9C3AF4C1-9CB5-C863-46E0-80400ACB432B}"/>
                </a:ext>
              </a:extLst>
            </p:cNvPr>
            <p:cNvSpPr txBox="1"/>
            <p:nvPr/>
          </p:nvSpPr>
          <p:spPr>
            <a:xfrm>
              <a:off x="259235" y="4494150"/>
              <a:ext cx="1808280" cy="246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959"/>
                </a:lnSpc>
              </a:pPr>
              <a:r>
                <a:rPr lang="en-US" sz="1399" b="1" spc="166" dirty="0">
                  <a:solidFill>
                    <a:srgbClr val="323B4C"/>
                  </a:solidFill>
                  <a:latin typeface="+mj-lt"/>
                  <a:ea typeface="Now Bold"/>
                  <a:cs typeface="Now Bold"/>
                  <a:sym typeface="Now Bold"/>
                </a:rPr>
                <a:t>CERTIFICATIONS</a:t>
              </a:r>
            </a:p>
          </p:txBody>
        </p:sp>
        <p:sp>
          <p:nvSpPr>
            <p:cNvPr id="90" name="TextBox 51">
              <a:extLst>
                <a:ext uri="{FF2B5EF4-FFF2-40B4-BE49-F238E27FC236}">
                  <a16:creationId xmlns:a16="http://schemas.microsoft.com/office/drawing/2014/main" id="{E300D42F-6B51-9831-EAC9-BDF8993332AE}"/>
                </a:ext>
              </a:extLst>
            </p:cNvPr>
            <p:cNvSpPr txBox="1"/>
            <p:nvPr/>
          </p:nvSpPr>
          <p:spPr>
            <a:xfrm>
              <a:off x="190632" y="4852273"/>
              <a:ext cx="1874387" cy="125213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79400" lvl="1" indent="-171450" algn="l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en-US" sz="1000" b="1" dirty="0">
                  <a:solidFill>
                    <a:srgbClr val="323B4C"/>
                  </a:solidFill>
                  <a:latin typeface="+mj-lt"/>
                  <a:ea typeface="Lato"/>
                  <a:cs typeface="Lato"/>
                </a:rPr>
                <a:t>Financial Risk Manager </a:t>
              </a:r>
              <a:r>
                <a:rPr lang="en-US" sz="1000" dirty="0">
                  <a:solidFill>
                    <a:srgbClr val="323B4C"/>
                  </a:solidFill>
                  <a:latin typeface="+mj-lt"/>
                  <a:ea typeface="Lato"/>
                  <a:cs typeface="Lato"/>
                </a:rPr>
                <a:t>(FRM) – Level I (GARP)</a:t>
              </a:r>
            </a:p>
            <a:p>
              <a:pPr marL="279400" lvl="1" indent="-171450" algn="l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en-US" sz="1000" b="1" dirty="0">
                  <a:solidFill>
                    <a:srgbClr val="323B4C"/>
                  </a:solidFill>
                  <a:latin typeface="+mj-lt"/>
                  <a:ea typeface="Lato"/>
                  <a:cs typeface="Lato"/>
                </a:rPr>
                <a:t>Integrated Program in Business Analytics </a:t>
              </a:r>
              <a:r>
                <a:rPr lang="en-US" sz="1000" dirty="0">
                  <a:solidFill>
                    <a:srgbClr val="323B4C"/>
                  </a:solidFill>
                  <a:latin typeface="+mj-lt"/>
                  <a:ea typeface="Lato"/>
                  <a:cs typeface="Lato"/>
                </a:rPr>
                <a:t>(IPBA) – IIM Indore</a:t>
              </a:r>
              <a:endParaRPr lang="en-US" sz="1000" dirty="0">
                <a:solidFill>
                  <a:srgbClr val="323B4C"/>
                </a:solidFill>
                <a:latin typeface="+mj-lt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93" name="Freeform 25">
            <a:extLst>
              <a:ext uri="{FF2B5EF4-FFF2-40B4-BE49-F238E27FC236}">
                <a16:creationId xmlns:a16="http://schemas.microsoft.com/office/drawing/2014/main" id="{E4659B3D-800B-334D-3455-6055A6B16E14}"/>
              </a:ext>
            </a:extLst>
          </p:cNvPr>
          <p:cNvSpPr/>
          <p:nvPr/>
        </p:nvSpPr>
        <p:spPr>
          <a:xfrm>
            <a:off x="7186552" y="9514192"/>
            <a:ext cx="1808280" cy="10765"/>
          </a:xfrm>
          <a:custGeom>
            <a:avLst/>
            <a:gdLst/>
            <a:ahLst/>
            <a:cxnLst/>
            <a:rect l="l" t="t" r="r" b="b"/>
            <a:pathLst>
              <a:path w="11733051" h="69850">
                <a:moveTo>
                  <a:pt x="11442221" y="0"/>
                </a:moveTo>
                <a:lnTo>
                  <a:pt x="0" y="0"/>
                </a:lnTo>
                <a:lnTo>
                  <a:pt x="0" y="69850"/>
                </a:lnTo>
                <a:lnTo>
                  <a:pt x="11733051" y="69850"/>
                </a:lnTo>
                <a:lnTo>
                  <a:pt x="11733051" y="0"/>
                </a:lnTo>
                <a:close/>
              </a:path>
            </a:pathLst>
          </a:custGeom>
          <a:solidFill>
            <a:srgbClr val="323B4C"/>
          </a:solidFill>
        </p:spPr>
        <p:txBody>
          <a:bodyPr/>
          <a:lstStyle/>
          <a:p>
            <a:endParaRPr lang="en-IN" dirty="0">
              <a:latin typeface="+mj-lt"/>
            </a:endParaRPr>
          </a:p>
        </p:txBody>
      </p:sp>
      <p:sp>
        <p:nvSpPr>
          <p:cNvPr id="94" name="Freeform 25">
            <a:extLst>
              <a:ext uri="{FF2B5EF4-FFF2-40B4-BE49-F238E27FC236}">
                <a16:creationId xmlns:a16="http://schemas.microsoft.com/office/drawing/2014/main" id="{C0ABD2B0-D53E-8206-D06E-444850581352}"/>
              </a:ext>
            </a:extLst>
          </p:cNvPr>
          <p:cNvSpPr/>
          <p:nvPr/>
        </p:nvSpPr>
        <p:spPr>
          <a:xfrm>
            <a:off x="252967" y="4598495"/>
            <a:ext cx="1808280" cy="10765"/>
          </a:xfrm>
          <a:custGeom>
            <a:avLst/>
            <a:gdLst/>
            <a:ahLst/>
            <a:cxnLst/>
            <a:rect l="l" t="t" r="r" b="b"/>
            <a:pathLst>
              <a:path w="11733051" h="69850">
                <a:moveTo>
                  <a:pt x="11442221" y="0"/>
                </a:moveTo>
                <a:lnTo>
                  <a:pt x="0" y="0"/>
                </a:lnTo>
                <a:lnTo>
                  <a:pt x="0" y="69850"/>
                </a:lnTo>
                <a:lnTo>
                  <a:pt x="11733051" y="69850"/>
                </a:lnTo>
                <a:lnTo>
                  <a:pt x="11733051" y="0"/>
                </a:lnTo>
                <a:close/>
              </a:path>
            </a:pathLst>
          </a:custGeom>
          <a:solidFill>
            <a:srgbClr val="323B4C"/>
          </a:solidFill>
        </p:spPr>
        <p:txBody>
          <a:bodyPr/>
          <a:lstStyle/>
          <a:p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408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Gray Simple Professional CV Resume</dc:title>
  <dc:creator>Frank McClane</dc:creator>
  <cp:lastModifiedBy>Amit Joshi</cp:lastModifiedBy>
  <cp:revision>3</cp:revision>
  <dcterms:created xsi:type="dcterms:W3CDTF">2006-08-16T00:00:00Z</dcterms:created>
  <dcterms:modified xsi:type="dcterms:W3CDTF">2025-09-18T21:59:18Z</dcterms:modified>
  <dc:identifier>DAGk-45TEto</dc:identifier>
</cp:coreProperties>
</file>